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2"/>
  </p:notesMasterIdLst>
  <p:sldIdLst>
    <p:sldId id="2147471524" r:id="rId5"/>
    <p:sldId id="2147471527" r:id="rId6"/>
    <p:sldId id="2147471529" r:id="rId7"/>
    <p:sldId id="2147308388" r:id="rId8"/>
    <p:sldId id="2147471515" r:id="rId9"/>
    <p:sldId id="2147471525" r:id="rId10"/>
    <p:sldId id="2147471516" r:id="rId11"/>
    <p:sldId id="2147471517" r:id="rId12"/>
    <p:sldId id="2147471519" r:id="rId13"/>
    <p:sldId id="2147471520" r:id="rId14"/>
    <p:sldId id="2147471521" r:id="rId15"/>
    <p:sldId id="2147471522" r:id="rId16"/>
    <p:sldId id="2147471523" r:id="rId17"/>
    <p:sldId id="2147471518" r:id="rId18"/>
    <p:sldId id="2147471526" r:id="rId19"/>
    <p:sldId id="2147471528" r:id="rId20"/>
    <p:sldId id="268" r:id="rId21"/>
  </p:sldIdLst>
  <p:sldSz cx="12192000" cy="6858000"/>
  <p:notesSz cx="6858000" cy="9144000"/>
  <p:defaultTextStyle>
    <a:defPPr>
      <a:defRPr lang="en-US"/>
    </a:defPPr>
    <a:lvl1pPr marL="0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1pPr>
    <a:lvl2pPr marL="514322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2pPr>
    <a:lvl3pPr marL="1028644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3pPr>
    <a:lvl4pPr marL="154296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4pPr>
    <a:lvl5pPr marL="2057287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5pPr>
    <a:lvl6pPr marL="2571609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6pPr>
    <a:lvl7pPr marL="3085931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7pPr>
    <a:lvl8pPr marL="3600253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8pPr>
    <a:lvl9pPr marL="411457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543630-2DA0-4C5C-B9F7-7D2DA398439E}" v="206" dt="2024-09-02T19:42:08.258"/>
    <p1510:client id="{5029357A-6777-4048-BB9F-73D2330F11C8}" v="33" dt="2024-09-02T14:43:17.965"/>
    <p1510:client id="{650ACEEF-1173-4814-AE7E-860EE81D4328}" v="1617" dt="2024-09-03T06:58:46.483"/>
    <p1510:client id="{8F88F421-259F-3F20-8124-6E0BB68FB526}" v="301" dt="2024-09-02T19:51:03.447"/>
    <p1510:client id="{98388946-647B-4F3D-8337-D01000BFEEE8}" v="451" dt="2024-09-02T14:36:40.648"/>
    <p1510:client id="{AD8F6367-850A-C3FC-DAD1-D0AACEDFA338}" v="8" dt="2024-09-02T20:19:16.370"/>
    <p1510:client id="{C2C1207B-16BC-0DE4-C623-6ADB9197E8DF}" v="86" dt="2024-09-02T21:35:26.820"/>
    <p1510:client id="{C92140E9-13BA-6060-7932-7CBB2FF78904}" v="2" dt="2024-09-03T07:14:12.0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A8F81-9B6F-0E41-855E-73114A95D68D}" type="datetimeFigureOut">
              <a:rPr kumimoji="1" lang="ja-JP" altLang="en-US" smtClean="0"/>
              <a:t>2024/9/4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4CF8C-6439-AC4D-93A0-3ADE4B6A9216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327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2018 </a:t>
            </a:r>
            <a:r>
              <a:rPr lang="de-DE" err="1"/>
              <a:t>we</a:t>
            </a:r>
            <a:r>
              <a:rPr lang="de-DE"/>
              <a:t> started </a:t>
            </a:r>
            <a:r>
              <a:rPr lang="de-DE" err="1"/>
              <a:t>working</a:t>
            </a:r>
            <a:r>
              <a:rPr lang="de-DE"/>
              <a:t> with Kentico</a:t>
            </a:r>
          </a:p>
          <a:p>
            <a:r>
              <a:rPr lang="de-DE"/>
              <a:t>2019 Q1 all </a:t>
            </a:r>
            <a:r>
              <a:rPr lang="de-DE" err="1"/>
              <a:t>websites</a:t>
            </a:r>
            <a:r>
              <a:rPr lang="de-DE"/>
              <a:t> </a:t>
            </a:r>
            <a:r>
              <a:rPr lang="de-DE" err="1"/>
              <a:t>went</a:t>
            </a:r>
            <a:r>
              <a:rPr lang="de-DE"/>
              <a:t> live</a:t>
            </a:r>
          </a:p>
          <a:p>
            <a:r>
              <a:rPr lang="de-DE"/>
              <a:t>2020 November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removed</a:t>
            </a:r>
            <a:r>
              <a:rPr lang="de-DE"/>
              <a:t> Kentico Cloud to fix </a:t>
            </a:r>
            <a:r>
              <a:rPr lang="de-DE" err="1"/>
              <a:t>performance</a:t>
            </a:r>
            <a:r>
              <a:rPr lang="de-DE"/>
              <a:t> issues</a:t>
            </a:r>
          </a:p>
          <a:p>
            <a:r>
              <a:rPr lang="de-DE"/>
              <a:t>2021 November Kentico 11 </a:t>
            </a:r>
            <a:r>
              <a:rPr lang="de-DE" err="1"/>
              <a:t>went</a:t>
            </a:r>
            <a:r>
              <a:rPr lang="de-DE"/>
              <a:t> out </a:t>
            </a:r>
            <a:r>
              <a:rPr lang="de-DE" err="1"/>
              <a:t>of</a:t>
            </a:r>
            <a:r>
              <a:rPr lang="de-DE"/>
              <a:t> support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4CF8C-6439-AC4D-93A0-3ADE4B6A921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08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6C09D-A390-CEB9-3968-5ED16A158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90D5211-EC07-A009-E42E-6F17E78D6D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DB6D6D5-B011-01BD-5CCF-4AF5182AE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Timeline: View of NOC and BEU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42F511-19C7-1320-6F64-5B464EF8A24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0286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3/8/19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F17AC99-2F30-F560-9361-9A151BC29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86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56409-832E-E743-A903-6F881BC412C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28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62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4CF8C-6439-AC4D-93A0-3ADE4B6A921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4076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Title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A954D18-172B-4358-BF3D-24D7749B5E5D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AADDF47-4DD8-5042-8D56-D0C1CD4C3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2" y="1916113"/>
            <a:ext cx="259221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D82D47E-C882-5B49-BE13-133C4593F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6">
          <p15:clr>
            <a:srgbClr val="FBAE40"/>
          </p15:clr>
        </p15:guide>
        <p15:guide id="7" pos="2162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FB52E-94A6-449A-A4BC-AAB60991822F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99F87-1A97-4CC8-8579-772BEE0C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BD06C5B-8632-5C40-A005-B7AEB662B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9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8">
          <p15:clr>
            <a:srgbClr val="FBAE40"/>
          </p15:clr>
        </p15:guide>
        <p15:guide id="5" pos="72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9DF7C-E1DE-4C2A-A81B-63E161FE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907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07D741C-671F-6842-9982-C7DC65B64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5760" y="-132070"/>
            <a:ext cx="4321481" cy="611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0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55C5D6A-AB48-4A45-A386-4A70F2C82FED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FCD5EF4D-4164-1348-A0D5-DD4E4B32F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reeform 5">
            <a:extLst>
              <a:ext uri="{FF2B5EF4-FFF2-40B4-BE49-F238E27FC236}">
                <a16:creationId xmlns:a16="http://schemas.microsoft.com/office/drawing/2014/main" id="{BBB84EAA-63DC-4192-99BA-B168E7A29C16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Picture Placeholder 38">
            <a:extLst>
              <a:ext uri="{FF2B5EF4-FFF2-40B4-BE49-F238E27FC236}">
                <a16:creationId xmlns:a16="http://schemas.microsoft.com/office/drawing/2014/main" id="{831D1970-0EA3-44C0-9E0E-F8D27A5A03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4" y="1197475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altLang="ja-JP"/>
              <a:t>Bild durch Klicken auf Symbol hinzufügen</a:t>
            </a:r>
            <a:endParaRPr lang="en-GB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BEDE28CA-F44D-104E-9569-A6BE49DA2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3766115-3D4F-E246-9956-3513804B1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reen_Section Divi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512689-551A-ED47-884F-4F0250BFB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2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Green_Section_Import_Imag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C04AD18-9137-E74D-B1BD-DC2FEAAEA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5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5F81F8-91B4-4240-B3C5-614A78EF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7BBCC3F-6544-114B-AF07-C5D40173D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470CFDD0-FC0F-4678-8490-79A065DFD1CE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F2C9C1D-69C9-4D66-B322-4099D24C27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4" y="1197475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altLang="ja-JP"/>
              <a:t>Bild durch Klicken auf Symbol hinzufügen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524E863-AC69-6849-9CDE-82A329DD1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2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712946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D6B4-C53A-4D2F-A951-2D5BBA1B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84B056-BA04-CC42-BF14-A96580308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9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2">
          <p15:clr>
            <a:srgbClr val="FBAE40"/>
          </p15:clr>
        </p15:guide>
        <p15:guide id="7" pos="511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A801B4F-5210-6C49-9E27-329EA29E1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4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5" y="1916113"/>
            <a:ext cx="3384550" cy="4392000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35DD5A-BC6F-5E42-9773-AF9A936FB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7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pos="2570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4">
          <p15:clr>
            <a:srgbClr val="FBAE40"/>
          </p15:clr>
        </p15:guide>
        <p15:guide id="8" pos="5110">
          <p15:clr>
            <a:srgbClr val="FBAE40"/>
          </p15:clr>
        </p15:guide>
        <p15:guide id="9" pos="49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2" y="1916113"/>
            <a:ext cx="259221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F81E976-DB0A-CD4F-9932-FB0CF5F49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6">
          <p15:clr>
            <a:srgbClr val="FBAE40"/>
          </p15:clr>
        </p15:guide>
        <p15:guide id="7" pos="2162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FB52E-94A6-449A-A4BC-AAB60991822F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99F87-1A97-4CC8-8579-772BEE0C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4C39393-05EA-4142-AA78-D01718583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4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8">
          <p15:clr>
            <a:srgbClr val="FBAE40"/>
          </p15:clr>
        </p15:guide>
        <p15:guide id="5" pos="724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e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9DF7C-E1DE-4C2A-A81B-63E161FE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en_Final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5C4DFAF-A2CE-064B-9461-A2D683617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5760" y="-132070"/>
            <a:ext cx="4321481" cy="611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1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Slide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D19722D-EB08-4FFB-B096-1D1794D1B0C0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DF672964-C7D5-3A4B-9CD2-7A9E51F05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Slide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reeform 5">
            <a:extLst>
              <a:ext uri="{FF2B5EF4-FFF2-40B4-BE49-F238E27FC236}">
                <a16:creationId xmlns:a16="http://schemas.microsoft.com/office/drawing/2014/main" id="{DA76A347-F1AE-41A5-9134-36C5A41C4731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Picture Placeholder 38">
            <a:extLst>
              <a:ext uri="{FF2B5EF4-FFF2-40B4-BE49-F238E27FC236}">
                <a16:creationId xmlns:a16="http://schemas.microsoft.com/office/drawing/2014/main" id="{86B4FEFF-C331-4512-AF71-94FE21C62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4" y="1197475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altLang="ja-JP"/>
              <a:t>Bild durch Klicken auf Symbol hinzufügen</a:t>
            </a:r>
            <a:endParaRPr lang="en-GB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86040342-7253-5C4E-8A41-39DCD37DD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86852B5-3BBB-154A-BC73-8F7E5F9A4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6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none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92CE4C-AF1F-5943-B455-922990208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6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rey_Section Divi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911FFB5-AF25-7C4A-849D-8DB774145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Grey_Section_Import_Image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94158DA-334E-D24A-8ED4-F5FA96506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5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5F81F8-91B4-4240-B3C5-614A78EF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1B278E-C0F3-8D44-B818-70159D3F7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712946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D6B4-C53A-4D2F-A951-2D5BBA1B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0517139-2AC9-2647-B51D-58BC4ECAC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7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2">
          <p15:clr>
            <a:srgbClr val="FBAE40"/>
          </p15:clr>
        </p15:guide>
        <p15:guide id="7" pos="511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600A29D-EE5C-7D4F-9934-7F527F33A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1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5" y="1916113"/>
            <a:ext cx="3384550" cy="4392000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1DD3D6D-BCCF-2443-A967-E77A626F3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5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pos="2570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4">
          <p15:clr>
            <a:srgbClr val="FBAE40"/>
          </p15:clr>
        </p15:guide>
        <p15:guide id="8" pos="5110">
          <p15:clr>
            <a:srgbClr val="FBAE40"/>
          </p15:clr>
        </p15:guide>
        <p15:guide id="9" pos="490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2" y="1916113"/>
            <a:ext cx="259221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68FB55B-1D73-EC49-AE93-C043A80E4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6">
          <p15:clr>
            <a:srgbClr val="FBAE40"/>
          </p15:clr>
        </p15:guide>
        <p15:guide id="7" pos="2162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FB52E-94A6-449A-A4BC-AAB60991822F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99F87-1A97-4CC8-8579-772BEE0C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9F78C3D-5C04-C143-B5FD-DC5B94379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8">
          <p15:clr>
            <a:srgbClr val="FBAE40"/>
          </p15:clr>
        </p15:guide>
        <p15:guide id="5" pos="724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y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9DF7C-E1DE-4C2A-A81B-63E161FE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22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y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F612689-8F12-254F-B15D-CF2E932C2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5760" y="-132070"/>
            <a:ext cx="4321481" cy="611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ue_Section Divi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none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F76A8B8-F2F0-354F-A3A7-11EAFC99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A954D18-172B-4358-BF3D-24D7749B5E5D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rgbClr val="E5E3D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EB79EF93-8F96-F644-A78C-A1AEA4D73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9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470CFDD0-FC0F-4678-8490-79A065DFD1CE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rgbClr val="E5E3D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F2C9C1D-69C9-4D66-B322-4099D24C27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4" y="1197475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altLang="ja-JP"/>
              <a:t>Bild durch Klicken auf Symbol hinzufügen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 altLang="ja-JP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6A825E81-790A-224D-AD9C-578A31C20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3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 altLang="ja-JP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B00E00D-9F76-FE4F-95DB-39781B15B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3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_Section Divi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 altLang="ja-JP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412C021-5648-F34F-A1A7-0E6F9A390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8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White_Section_Import_Image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 altLang="ja-JP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2B0231D-20C6-9943-A1BF-33129865B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2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5F81F8-91B4-4240-B3C5-614A78EF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F386B49-5A02-5B49-8011-C73817220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712946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D6B4-C53A-4D2F-A951-2D5BBA1B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AEFD8AD-571C-D64F-B1BF-4A7B8D1E8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8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2">
          <p15:clr>
            <a:srgbClr val="FBAE40"/>
          </p15:clr>
        </p15:guide>
        <p15:guide id="7" pos="511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EEA099-2737-0E4D-AB14-FDFA3B52E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5" y="1916113"/>
            <a:ext cx="3384550" cy="4392000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9D0B75E-BC93-984C-9D45-DBEE026FF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0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pos="2570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4">
          <p15:clr>
            <a:srgbClr val="FBAE40"/>
          </p15:clr>
        </p15:guide>
        <p15:guide id="8" pos="5110">
          <p15:clr>
            <a:srgbClr val="FBAE40"/>
          </p15:clr>
        </p15:guide>
        <p15:guide id="9" pos="490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2" y="1916113"/>
            <a:ext cx="259221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E379AE-6DD5-0245-BC15-C103EC34A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6">
          <p15:clr>
            <a:srgbClr val="FBAE40"/>
          </p15:clr>
        </p15:guide>
        <p15:guide id="7" pos="2162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ue_Section_Import_Imag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none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77A4D27-2E01-3346-ACA3-989F6F0BC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0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99F87-1A97-4CC8-8579-772BEE0C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ADCF582-68F2-7B4D-A913-96CA964CE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7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8">
          <p15:clr>
            <a:srgbClr val="FBAE40"/>
          </p15:clr>
        </p15:guide>
        <p15:guide id="5" pos="724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9DF7C-E1DE-4C2A-A81B-63E161FE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77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5AFFEB8-249E-7E4E-B8BA-B9D4F4CF5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5760" y="-132070"/>
            <a:ext cx="4321481" cy="611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5F81F8-91B4-4240-B3C5-614A78EF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7C5BD6-8B98-2145-AFFB-49AFDE17E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712946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D6B4-C53A-4D2F-A951-2D5BBA1B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17C9C46-6596-6D4D-8388-843C71D75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6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2">
          <p15:clr>
            <a:srgbClr val="FBAE40"/>
          </p15:clr>
        </p15:guide>
        <p15:guide id="7" pos="51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B05D9BB-21E9-C443-A911-FE61C9E44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5" y="1916113"/>
            <a:ext cx="3384550" cy="4392000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5411C22-74F1-784C-865D-C0F9983CC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pos="2570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4">
          <p15:clr>
            <a:srgbClr val="FBAE40"/>
          </p15:clr>
        </p15:guide>
        <p15:guide id="8" pos="5110">
          <p15:clr>
            <a:srgbClr val="FBAE40"/>
          </p15:clr>
        </p15:guide>
        <p15:guide id="9" pos="490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80BA94-A2CA-4279-8219-D6084A93B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2656"/>
            <a:ext cx="9697875" cy="32028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altLang="ja-JP"/>
              <a:t>Mastertitelformat bearbeiten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6A17E-8A89-4D99-BAF5-A7030917C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16113"/>
            <a:ext cx="1080135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altLang="ja-JP"/>
              <a:t>© </a:t>
            </a:r>
            <a:r>
              <a:rPr lang="en-GB" altLang="ja-JP" cap="all"/>
              <a:t>KONICA</a:t>
            </a:r>
            <a:r>
              <a:rPr lang="en-GB" altLang="ja-JP"/>
              <a:t> MINOLTA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2A402-6AA9-4C93-A6E2-04EF02384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565397"/>
            <a:ext cx="335925" cy="14619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950">
                <a:solidFill>
                  <a:schemeClr val="tx1"/>
                </a:solidFill>
              </a:defRPr>
            </a:lvl1pPr>
          </a:lstStyle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141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225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0000"/>
        </a:lnSpc>
        <a:spcBef>
          <a:spcPts val="800"/>
        </a:spcBef>
        <a:buClr>
          <a:schemeClr val="accent1"/>
        </a:buClr>
        <a:buFont typeface="Lucida Sans Unicode" panose="020B0602030504020204" pitchFamily="34" charset="0"/>
        <a:buChar char="–"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78000" indent="-216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—"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62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∘"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02000" indent="-162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▪"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62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•"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nectkonicaminolta-my.sharepoint.com/:x:/g/personal/stefan_stuermer_konicaminolta_eu/EcmYShnqnShGvm9JHW5WFAcBNTVlJYVXjA18B95kfEh8AQ?e=Zj9IF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mailto:technik@active-elements.de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3182717E-CB99-B1BD-CA71-E5847D150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3960813" cy="238014"/>
          </a:xfrm>
        </p:spPr>
        <p:txBody>
          <a:bodyPr/>
          <a:lstStyle/>
          <a:p>
            <a:r>
              <a:rPr lang="de-DE"/>
              <a:t>Session 1: </a:t>
            </a:r>
            <a:r>
              <a:rPr lang="de-DE" err="1"/>
              <a:t>Optimisation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575582-96F1-469C-748A-EB5BB5D6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European </a:t>
            </a:r>
            <a:r>
              <a:rPr lang="de-DE" err="1"/>
              <a:t>website</a:t>
            </a:r>
            <a:r>
              <a:rPr lang="de-DE"/>
              <a:t> </a:t>
            </a:r>
            <a:r>
              <a:rPr lang="de-DE" err="1"/>
              <a:t>cms</a:t>
            </a:r>
            <a:r>
              <a:rPr lang="de-DE"/>
              <a:t>: Contentstack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F56994-5090-A355-81E5-3444EC8B3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99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III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107" y="1916113"/>
            <a:ext cx="8375786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9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IV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3704" y="1916113"/>
            <a:ext cx="8444592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2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IV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697" y="1916113"/>
            <a:ext cx="10202606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V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325" y="2199539"/>
            <a:ext cx="10801350" cy="382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Open Sans" pitchFamily="2" charset="0"/>
                <a:ea typeface="Open Sans" pitchFamily="2" charset="0"/>
                <a:cs typeface="Open Sans" pitchFamily="2" charset="0"/>
              </a:rPr>
              <a:t>Optimisation</a:t>
            </a:r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 task overview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err="1">
                <a:ea typeface="+mn-lt"/>
                <a:cs typeface="+mn-lt"/>
              </a:rPr>
              <a:t>How</a:t>
            </a:r>
            <a:r>
              <a:rPr lang="de-DE" b="1">
                <a:ea typeface="+mn-lt"/>
                <a:cs typeface="+mn-lt"/>
              </a:rPr>
              <a:t> </a:t>
            </a:r>
            <a:r>
              <a:rPr lang="de-DE" b="1" err="1">
                <a:ea typeface="+mn-lt"/>
                <a:cs typeface="+mn-lt"/>
              </a:rPr>
              <a:t>to</a:t>
            </a:r>
            <a:r>
              <a:rPr lang="de-DE" b="1">
                <a:ea typeface="+mn-lt"/>
                <a:cs typeface="+mn-lt"/>
              </a:rPr>
              <a:t> </a:t>
            </a:r>
            <a:r>
              <a:rPr lang="de-DE" b="1" err="1">
                <a:ea typeface="+mn-lt"/>
                <a:cs typeface="+mn-lt"/>
              </a:rPr>
              <a:t>optimize</a:t>
            </a:r>
            <a:r>
              <a:rPr lang="de-DE" b="1">
                <a:ea typeface="+mn-lt"/>
                <a:cs typeface="+mn-lt"/>
              </a:rPr>
              <a:t>?</a:t>
            </a:r>
          </a:p>
          <a:p>
            <a:pPr marL="161925" indent="-161925"/>
            <a:r>
              <a:rPr lang="en-US">
                <a:ea typeface="+mn-lt"/>
                <a:cs typeface="+mn-lt"/>
              </a:rPr>
              <a:t>Trainings</a:t>
            </a:r>
          </a:p>
          <a:p>
            <a:pPr marL="161925" indent="-161925"/>
            <a:r>
              <a:rPr lang="en-US">
                <a:ea typeface="+mn-lt"/>
                <a:cs typeface="+mn-lt"/>
              </a:rPr>
              <a:t>Q&amp;A sessions</a:t>
            </a:r>
          </a:p>
          <a:p>
            <a:pPr marL="161925" indent="-161925"/>
            <a:r>
              <a:rPr lang="en-US" err="1">
                <a:ea typeface="+mn-lt"/>
                <a:cs typeface="+mn-lt"/>
              </a:rPr>
              <a:t>Contentstack</a:t>
            </a:r>
            <a:r>
              <a:rPr lang="en-US">
                <a:ea typeface="+mn-lt"/>
                <a:cs typeface="+mn-lt"/>
              </a:rPr>
              <a:t> Guide</a:t>
            </a:r>
          </a:p>
          <a:p>
            <a:pPr marL="377825" lvl="1" indent="-161925"/>
            <a:r>
              <a:rPr lang="en-US">
                <a:ea typeface="+mn-lt"/>
                <a:cs typeface="+mn-lt"/>
              </a:rPr>
              <a:t>Training session recordings</a:t>
            </a:r>
          </a:p>
          <a:p>
            <a:pPr marL="377825" lvl="1" indent="-161925"/>
            <a:r>
              <a:rPr lang="en-US">
                <a:ea typeface="+mn-lt"/>
                <a:cs typeface="+mn-lt"/>
              </a:rPr>
              <a:t>Best practices</a:t>
            </a:r>
          </a:p>
          <a:p>
            <a:pPr marL="377825" lvl="1" indent="-161925"/>
            <a:r>
              <a:rPr lang="en-US">
                <a:ea typeface="+mn-lt"/>
                <a:cs typeface="+mn-lt"/>
              </a:rPr>
              <a:t>Examples</a:t>
            </a:r>
          </a:p>
          <a:p>
            <a:pPr marL="539750" lvl="2" indent="-161925"/>
            <a:r>
              <a:rPr lang="en-US">
                <a:ea typeface="+mn-lt"/>
                <a:cs typeface="+mn-lt"/>
              </a:rPr>
              <a:t>Demo page with common elements</a:t>
            </a:r>
          </a:p>
          <a:p>
            <a:pPr marL="377825" lvl="1" indent="-161925"/>
            <a:r>
              <a:rPr lang="en-US">
                <a:ea typeface="+mn-lt"/>
                <a:cs typeface="+mn-lt"/>
              </a:rPr>
              <a:t>Links</a:t>
            </a:r>
          </a:p>
          <a:p>
            <a:pPr marL="539750" lvl="2" indent="-161925"/>
            <a:r>
              <a:rPr lang="en-US">
                <a:ea typeface="+mn-lt"/>
                <a:cs typeface="+mn-lt"/>
              </a:rPr>
              <a:t>"Storybook" with all elements</a:t>
            </a:r>
          </a:p>
          <a:p>
            <a:pPr marL="161925" indent="-161925"/>
            <a:r>
              <a:rPr lang="en-US">
                <a:ea typeface="+mn-lt"/>
                <a:cs typeface="+mn-lt"/>
              </a:rPr>
              <a:t>FAQs</a:t>
            </a:r>
          </a:p>
          <a:p>
            <a:pPr marL="161925" indent="-161925"/>
            <a:r>
              <a:rPr lang="en-US">
                <a:ea typeface="+mn-lt"/>
                <a:cs typeface="+mn-lt"/>
              </a:rPr>
              <a:t>Get help</a:t>
            </a:r>
          </a:p>
          <a:p>
            <a:pPr marL="377825" lvl="1" indent="-161925"/>
            <a:r>
              <a:rPr lang="en-US">
                <a:ea typeface="+mn-lt"/>
                <a:cs typeface="+mn-lt"/>
                <a:hlinkClick r:id="rId3"/>
              </a:rPr>
              <a:t>Excel template</a:t>
            </a:r>
          </a:p>
          <a:p>
            <a:pPr marL="377825" lvl="1" indent="-161925"/>
            <a:r>
              <a:rPr lang="en-US">
                <a:ea typeface="+mn-lt"/>
                <a:cs typeface="+mn-lt"/>
              </a:rPr>
              <a:t>Helps to keep track of your tasks</a:t>
            </a:r>
          </a:p>
          <a:p>
            <a:pPr marL="161925" indent="-161925"/>
            <a:r>
              <a:rPr lang="en-US" err="1">
                <a:ea typeface="+mn-lt"/>
                <a:cs typeface="+mn-lt"/>
              </a:rPr>
              <a:t>Ryte</a:t>
            </a:r>
          </a:p>
          <a:p>
            <a:pPr marL="0" indent="0">
              <a:buNone/>
            </a:pPr>
            <a:endParaRPr lang="de-DE" b="1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22" name="Inhaltsplatzhalter 21">
            <a:extLst>
              <a:ext uri="{FF2B5EF4-FFF2-40B4-BE49-F238E27FC236}">
                <a16:creationId xmlns:a16="http://schemas.microsoft.com/office/drawing/2014/main" id="{92AA0D8E-1E34-F946-44A6-CBCF0D58D82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>
                <a:ea typeface="+mn-lt"/>
                <a:cs typeface="+mn-lt"/>
              </a:rPr>
              <a:t>Where to </a:t>
            </a:r>
            <a:r>
              <a:rPr lang="de-DE" b="1" err="1">
                <a:ea typeface="+mn-lt"/>
                <a:cs typeface="+mn-lt"/>
              </a:rPr>
              <a:t>pay</a:t>
            </a:r>
            <a:r>
              <a:rPr lang="de-DE" b="1">
                <a:ea typeface="+mn-lt"/>
                <a:cs typeface="+mn-lt"/>
              </a:rPr>
              <a:t> </a:t>
            </a:r>
            <a:r>
              <a:rPr lang="de-DE" b="1" err="1">
                <a:ea typeface="+mn-lt"/>
                <a:cs typeface="+mn-lt"/>
              </a:rPr>
              <a:t>attention</a:t>
            </a:r>
            <a:r>
              <a:rPr lang="de-DE" b="1">
                <a:ea typeface="+mn-lt"/>
                <a:cs typeface="+mn-lt"/>
              </a:rPr>
              <a:t> to:</a:t>
            </a:r>
          </a:p>
          <a:p>
            <a:pPr marL="161925" indent="-161925"/>
            <a:r>
              <a:rPr lang="de-DE">
                <a:ea typeface="+mn-lt"/>
                <a:cs typeface="+mn-lt"/>
              </a:rPr>
              <a:t>Hero Images: no </a:t>
            </a:r>
            <a:r>
              <a:rPr lang="de-DE" err="1">
                <a:ea typeface="+mn-lt"/>
                <a:cs typeface="+mn-lt"/>
              </a:rPr>
              <a:t>people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cut</a:t>
            </a:r>
            <a:r>
              <a:rPr lang="de-DE">
                <a:ea typeface="+mn-lt"/>
                <a:cs typeface="+mn-lt"/>
              </a:rPr>
              <a:t> off</a:t>
            </a:r>
            <a:endParaRPr lang="de-DE"/>
          </a:p>
          <a:p>
            <a:pPr marL="161925" indent="-161925"/>
            <a:r>
              <a:rPr lang="de-DE">
                <a:ea typeface="+mn-lt"/>
                <a:cs typeface="+mn-lt"/>
              </a:rPr>
              <a:t>Mobile </a:t>
            </a:r>
            <a:r>
              <a:rPr lang="de-DE" err="1">
                <a:ea typeface="+mn-lt"/>
                <a:cs typeface="+mn-lt"/>
              </a:rPr>
              <a:t>image</a:t>
            </a:r>
            <a:r>
              <a:rPr lang="de-DE">
                <a:ea typeface="+mn-lt"/>
                <a:cs typeface="+mn-lt"/>
              </a:rPr>
              <a:t>: </a:t>
            </a:r>
            <a:r>
              <a:rPr lang="de-DE" err="1">
                <a:ea typeface="+mn-lt"/>
                <a:cs typeface="+mn-lt"/>
              </a:rPr>
              <a:t>dedicated</a:t>
            </a:r>
            <a:r>
              <a:rPr lang="de-DE">
                <a:ea typeface="+mn-lt"/>
                <a:cs typeface="+mn-lt"/>
              </a:rPr>
              <a:t> mobile </a:t>
            </a:r>
            <a:r>
              <a:rPr lang="de-DE" err="1">
                <a:ea typeface="+mn-lt"/>
                <a:cs typeface="+mn-lt"/>
              </a:rPr>
              <a:t>image</a:t>
            </a:r>
            <a:r>
              <a:rPr lang="de-DE">
                <a:ea typeface="+mn-lt"/>
                <a:cs typeface="+mn-lt"/>
              </a:rPr>
              <a:t> needed?</a:t>
            </a:r>
            <a:endParaRPr lang="de-DE"/>
          </a:p>
          <a:p>
            <a:pPr marL="161925" indent="-161925"/>
            <a:r>
              <a:rPr lang="de-DE" err="1">
                <a:ea typeface="+mn-lt"/>
                <a:cs typeface="+mn-lt"/>
              </a:rPr>
              <a:t>Reorder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content</a:t>
            </a:r>
            <a:endParaRPr lang="de-DE"/>
          </a:p>
          <a:p>
            <a:pPr marL="161925" indent="-161925"/>
            <a:r>
              <a:rPr lang="de-DE">
                <a:ea typeface="+mn-lt"/>
                <a:cs typeface="+mn-lt"/>
              </a:rPr>
              <a:t>Remove </a:t>
            </a:r>
            <a:r>
              <a:rPr lang="de-DE" err="1">
                <a:ea typeface="+mn-lt"/>
                <a:cs typeface="+mn-lt"/>
              </a:rPr>
              <a:t>formatting</a:t>
            </a:r>
            <a:endParaRPr lang="de-DE"/>
          </a:p>
          <a:p>
            <a:pPr marL="161925" indent="-161925"/>
            <a:r>
              <a:rPr lang="de-DE">
                <a:ea typeface="+mn-lt"/>
                <a:cs typeface="+mn-lt"/>
              </a:rPr>
              <a:t>Remove </a:t>
            </a:r>
            <a:r>
              <a:rPr lang="de-DE" err="1">
                <a:ea typeface="+mn-lt"/>
                <a:cs typeface="+mn-lt"/>
              </a:rPr>
              <a:t>manual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line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breaks</a:t>
            </a:r>
            <a:endParaRPr lang="de-DE" err="1"/>
          </a:p>
          <a:p>
            <a:pPr marL="161925" indent="-161925"/>
            <a:r>
              <a:rPr lang="de-DE">
                <a:ea typeface="+mn-lt"/>
                <a:cs typeface="+mn-lt"/>
              </a:rPr>
              <a:t>Remove </a:t>
            </a:r>
            <a:r>
              <a:rPr lang="de-DE" err="1">
                <a:ea typeface="+mn-lt"/>
                <a:cs typeface="+mn-lt"/>
              </a:rPr>
              <a:t>duplicate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content</a:t>
            </a:r>
            <a:endParaRPr lang="de-DE"/>
          </a:p>
          <a:p>
            <a:pPr marL="161925" indent="-161925"/>
            <a:r>
              <a:rPr lang="de-DE">
                <a:ea typeface="+mn-lt"/>
                <a:cs typeface="+mn-lt"/>
              </a:rPr>
              <a:t>Add Form </a:t>
            </a:r>
            <a:r>
              <a:rPr lang="de-DE" err="1">
                <a:ea typeface="+mn-lt"/>
                <a:cs typeface="+mn-lt"/>
              </a:rPr>
              <a:t>background</a:t>
            </a:r>
            <a:endParaRPr lang="de-DE"/>
          </a:p>
          <a:p>
            <a:pPr marL="161925" indent="-161925"/>
            <a:r>
              <a:rPr lang="de-DE">
                <a:ea typeface="+mn-lt"/>
                <a:cs typeface="+mn-lt"/>
              </a:rPr>
              <a:t>Check/</a:t>
            </a:r>
            <a:r>
              <a:rPr lang="de-DE" err="1">
                <a:ea typeface="+mn-lt"/>
                <a:cs typeface="+mn-lt"/>
              </a:rPr>
              <a:t>replace</a:t>
            </a:r>
            <a:r>
              <a:rPr lang="de-DE">
                <a:ea typeface="+mn-lt"/>
                <a:cs typeface="+mn-lt"/>
              </a:rPr>
              <a:t> Blog links</a:t>
            </a:r>
          </a:p>
          <a:p>
            <a:pPr marL="161925" indent="-161925"/>
            <a:r>
              <a:rPr lang="de-DE">
                <a:ea typeface="+mn-lt"/>
                <a:cs typeface="+mn-lt"/>
              </a:rPr>
              <a:t>Set/update </a:t>
            </a:r>
            <a:r>
              <a:rPr lang="de-DE" err="1">
                <a:ea typeface="+mn-lt"/>
                <a:cs typeface="+mn-lt"/>
              </a:rPr>
              <a:t>Meta</a:t>
            </a:r>
            <a:r>
              <a:rPr lang="de-DE">
                <a:ea typeface="+mn-lt"/>
                <a:cs typeface="+mn-lt"/>
              </a:rPr>
              <a:t> Data</a:t>
            </a:r>
          </a:p>
          <a:p>
            <a:pPr marL="161925" indent="-161925"/>
            <a:r>
              <a:rPr lang="de-DE">
                <a:ea typeface="+mn-lt"/>
                <a:cs typeface="+mn-lt"/>
              </a:rPr>
              <a:t>Include OG </a:t>
            </a:r>
            <a:r>
              <a:rPr lang="de-DE" err="1">
                <a:ea typeface="+mn-lt"/>
                <a:cs typeface="+mn-lt"/>
              </a:rPr>
              <a:t>image</a:t>
            </a:r>
            <a:endParaRPr lang="de-DE"/>
          </a:p>
          <a:p>
            <a:pPr marL="161925" indent="-161925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886B727-389E-3480-CB23-A8CE178AAD61}"/>
              </a:ext>
            </a:extLst>
          </p:cNvPr>
          <p:cNvSpPr txBox="1"/>
          <p:nvPr/>
        </p:nvSpPr>
        <p:spPr>
          <a:xfrm>
            <a:off x="1869568" y="6155386"/>
            <a:ext cx="8453397" cy="310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https://konicaminolta-cg.vercel.app/cg-en/trainings/optimisation</a:t>
            </a:r>
          </a:p>
        </p:txBody>
      </p:sp>
    </p:spTree>
    <p:extLst>
      <p:ext uri="{BB962C8B-B14F-4D97-AF65-F5344CB8AC3E}">
        <p14:creationId xmlns:p14="http://schemas.microsoft.com/office/powerpoint/2010/main" val="26386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FFCC3-250C-679C-79E2-D54696FBC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Glossary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B71BBA-4F6A-B4C2-943B-779901412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1A273CA-BF46-7ED7-88A4-2A22D67D34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6175" y="1231417"/>
            <a:ext cx="7741456" cy="328613"/>
          </a:xfrm>
        </p:spPr>
        <p:txBody>
          <a:bodyPr/>
          <a:lstStyle/>
          <a:p>
            <a:pPr marL="0" indent="0">
              <a:buNone/>
            </a:pPr>
            <a:r>
              <a:rPr lang="de-DE" b="1"/>
              <a:t>New CMS, new </a:t>
            </a:r>
            <a:r>
              <a:rPr lang="de-DE" b="1" err="1"/>
              <a:t>terminology</a:t>
            </a:r>
            <a:r>
              <a:rPr lang="de-DE" b="1"/>
              <a:t>: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7CAD52-2458-313F-ACF6-8C8B38C5A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FCD7A4FD-6E16-2CE2-7E04-BD9592272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024886"/>
              </p:ext>
            </p:extLst>
          </p:nvPr>
        </p:nvGraphicFramePr>
        <p:xfrm>
          <a:off x="697506" y="1716289"/>
          <a:ext cx="11006961" cy="2780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8987">
                  <a:extLst>
                    <a:ext uri="{9D8B030D-6E8A-4147-A177-3AD203B41FA5}">
                      <a16:colId xmlns:a16="http://schemas.microsoft.com/office/drawing/2014/main" val="2531695328"/>
                    </a:ext>
                  </a:extLst>
                </a:gridCol>
                <a:gridCol w="3668987">
                  <a:extLst>
                    <a:ext uri="{9D8B030D-6E8A-4147-A177-3AD203B41FA5}">
                      <a16:colId xmlns:a16="http://schemas.microsoft.com/office/drawing/2014/main" val="2364682160"/>
                    </a:ext>
                  </a:extLst>
                </a:gridCol>
                <a:gridCol w="3668987">
                  <a:extLst>
                    <a:ext uri="{9D8B030D-6E8A-4147-A177-3AD203B41FA5}">
                      <a16:colId xmlns:a16="http://schemas.microsoft.com/office/drawing/2014/main" val="2424292790"/>
                    </a:ext>
                  </a:extLst>
                </a:gridCol>
              </a:tblGrid>
              <a:tr h="319497">
                <a:tc>
                  <a:txBody>
                    <a:bodyPr/>
                    <a:lstStyle/>
                    <a:p>
                      <a:r>
                        <a:rPr lang="de-DE" sz="1400"/>
                        <a:t>Kentico</a:t>
                      </a:r>
                      <a:endParaRPr lang="de-DE" sz="140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Contentstack</a:t>
                      </a:r>
                      <a:endParaRPr lang="de-DE" sz="140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184023"/>
                  </a:ext>
                </a:extLst>
              </a:tr>
              <a:tr h="319497">
                <a:tc>
                  <a:txBody>
                    <a:bodyPr/>
                    <a:lstStyle/>
                    <a:p>
                      <a:r>
                        <a:rPr lang="de-DE" sz="14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Stack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Collection of content data</a:t>
                      </a:r>
                      <a:endParaRPr lang="de-DE" sz="140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061085"/>
                  </a:ext>
                </a:extLst>
              </a:tr>
              <a:tr h="31949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Instance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Language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343915"/>
                  </a:ext>
                </a:extLst>
              </a:tr>
              <a:tr h="31949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Page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Entry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Piece of structured content</a:t>
                      </a:r>
                      <a:endParaRPr lang="de-DE" sz="140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022045"/>
                  </a:ext>
                </a:extLst>
              </a:tr>
              <a:tr h="31949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Template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Content Type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Blueprint for an Entry</a:t>
                      </a:r>
                      <a:endParaRPr lang="de-D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508122"/>
                  </a:ext>
                </a:extLst>
              </a:tr>
              <a:tr h="54432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Widget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Block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Predefined collection of fields to specify a part of an entry</a:t>
                      </a:r>
                      <a:endParaRPr lang="de-DE" sz="140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687412"/>
                  </a:ext>
                </a:extLst>
              </a:tr>
              <a:tr h="31949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Field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Field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Allows the editor to enter data</a:t>
                      </a:r>
                      <a:endParaRPr lang="de-DE" sz="140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871126"/>
                  </a:ext>
                </a:extLst>
              </a:tr>
              <a:tr h="31949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 err="1">
                          <a:latin typeface="Verdana"/>
                        </a:rPr>
                        <a:t>Localisation</a:t>
                      </a:r>
                      <a:r>
                        <a:rPr lang="de-DE" sz="1400" b="0" i="0" u="none" strike="noStrike" noProof="0">
                          <a:latin typeface="Verdana"/>
                        </a:rPr>
                        <a:t>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 err="1">
                          <a:latin typeface="Verdana"/>
                        </a:rPr>
                        <a:t>Microcopy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400"/>
                        <a:t>Stores </a:t>
                      </a:r>
                      <a:r>
                        <a:rPr lang="de-DE" sz="1400" err="1"/>
                        <a:t>template</a:t>
                      </a:r>
                      <a:r>
                        <a:rPr lang="de-DE" sz="1400"/>
                        <a:t> </a:t>
                      </a:r>
                      <a:r>
                        <a:rPr lang="de-DE" sz="1400" err="1"/>
                        <a:t>related</a:t>
                      </a:r>
                      <a:r>
                        <a:rPr lang="de-DE" sz="1400"/>
                        <a:t> </a:t>
                      </a:r>
                      <a:r>
                        <a:rPr lang="de-DE" sz="1400" err="1"/>
                        <a:t>texts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18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57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84AA5-5A90-8891-2374-AE4287ABE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Support </a:t>
            </a:r>
            <a:r>
              <a:rPr lang="de-DE" err="1"/>
              <a:t>process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90AA86-5F85-1E12-5B1E-F8D89CFFE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/>
              <a:t>FAQ section on Contentstack Guide page</a:t>
            </a:r>
          </a:p>
          <a:p>
            <a:pPr marL="444600" lvl="1" indent="-228600"/>
            <a:r>
              <a:rPr lang="en-US"/>
              <a:t>Please have a look at the FAQ section of this site first - maybe your questions was already answered.</a:t>
            </a:r>
            <a:br>
              <a:rPr lang="en-US"/>
            </a:br>
            <a:endParaRPr lang="en-US"/>
          </a:p>
          <a:p>
            <a:pPr marL="228600" indent="-228600">
              <a:buFont typeface="+mj-lt"/>
              <a:buAutoNum type="arabicPeriod"/>
            </a:pPr>
            <a:r>
              <a:rPr lang="en-US"/>
              <a:t>Q&amp;A sessions</a:t>
            </a:r>
          </a:p>
          <a:p>
            <a:pPr marL="444600" lvl="1" indent="-228600"/>
            <a:r>
              <a:rPr lang="en-US"/>
              <a:t>Feel free to join our Q&amp;A sessions to ask all your questions.</a:t>
            </a:r>
          </a:p>
          <a:p>
            <a:pPr marL="444600" lvl="1" indent="-228600"/>
            <a:endParaRPr lang="en-US"/>
          </a:p>
          <a:p>
            <a:pPr marL="228600" indent="-228600">
              <a:buFont typeface="+mj-lt"/>
              <a:buAutoNum type="arabicPeriod"/>
            </a:pPr>
            <a:r>
              <a:rPr lang="de-DE"/>
              <a:t>By email to </a:t>
            </a:r>
            <a:r>
              <a:rPr lang="de-DE">
                <a:hlinkClick r:id="rId2"/>
              </a:rPr>
              <a:t>technik@active-elements.de</a:t>
            </a:r>
            <a:r>
              <a:rPr lang="de-DE"/>
              <a:t> </a:t>
            </a:r>
          </a:p>
          <a:p>
            <a:pPr lvl="1"/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always</a:t>
            </a:r>
            <a:r>
              <a:rPr lang="de-DE"/>
              <a:t> provide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following</a:t>
            </a:r>
            <a:r>
              <a:rPr lang="de-DE"/>
              <a:t> </a:t>
            </a:r>
            <a:r>
              <a:rPr lang="de-DE" err="1"/>
              <a:t>data</a:t>
            </a:r>
            <a:r>
              <a:rPr lang="de-DE"/>
              <a:t>:</a:t>
            </a:r>
          </a:p>
          <a:p>
            <a:pPr lvl="2"/>
            <a:r>
              <a:rPr lang="de-DE"/>
              <a:t>Include URL (Contentstack and/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preview</a:t>
            </a:r>
            <a:r>
              <a:rPr lang="de-DE"/>
              <a:t> </a:t>
            </a:r>
            <a:r>
              <a:rPr lang="de-DE" err="1"/>
              <a:t>url</a:t>
            </a:r>
            <a:r>
              <a:rPr lang="de-DE"/>
              <a:t>)</a:t>
            </a:r>
          </a:p>
          <a:p>
            <a:pPr lvl="2"/>
            <a:r>
              <a:rPr lang="de-DE" err="1"/>
              <a:t>detailed</a:t>
            </a:r>
            <a:r>
              <a:rPr lang="de-DE"/>
              <a:t> </a:t>
            </a:r>
            <a:r>
              <a:rPr lang="de-DE" err="1"/>
              <a:t>description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issue</a:t>
            </a:r>
          </a:p>
          <a:p>
            <a:pPr lvl="2"/>
            <a:r>
              <a:rPr lang="de-DE"/>
              <a:t>Screenshots</a:t>
            </a:r>
            <a:br>
              <a:rPr lang="de-DE"/>
            </a:br>
            <a:endParaRPr lang="de-DE"/>
          </a:p>
          <a:p>
            <a:pPr marL="228600" indent="-228600">
              <a:buFont typeface="+mj-lt"/>
              <a:buAutoNum type="arabicPeriod"/>
            </a:pPr>
            <a:r>
              <a:rPr lang="de-DE">
                <a:solidFill>
                  <a:schemeClr val="bg1">
                    <a:lumMod val="50000"/>
                  </a:schemeClr>
                </a:solidFill>
              </a:rPr>
              <a:t>2nd </a:t>
            </a:r>
            <a:r>
              <a:rPr lang="de-DE" err="1">
                <a:solidFill>
                  <a:schemeClr val="bg1">
                    <a:lumMod val="50000"/>
                  </a:schemeClr>
                </a:solidFill>
              </a:rPr>
              <a:t>level</a:t>
            </a:r>
            <a:r>
              <a:rPr lang="de-DE">
                <a:solidFill>
                  <a:schemeClr val="bg1">
                    <a:lumMod val="50000"/>
                  </a:schemeClr>
                </a:solidFill>
              </a:rPr>
              <a:t> support </a:t>
            </a:r>
            <a:r>
              <a:rPr lang="de-DE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de-DE">
                <a:solidFill>
                  <a:schemeClr val="bg1">
                    <a:lumMod val="50000"/>
                  </a:schemeClr>
                </a:solidFill>
              </a:rPr>
              <a:t> Contentstack</a:t>
            </a:r>
            <a:br>
              <a:rPr lang="de-DE"/>
            </a:br>
            <a:endParaRPr lang="de-DE"/>
          </a:p>
          <a:p>
            <a:pPr marL="228600" indent="-228600">
              <a:buFont typeface="+mj-lt"/>
              <a:buAutoNum type="arabicPeriod"/>
            </a:pPr>
            <a:endParaRPr lang="de-DE"/>
          </a:p>
          <a:p>
            <a:endParaRPr lang="de-DE"/>
          </a:p>
          <a:p>
            <a:pPr marL="228600" indent="-22860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B7753B-2673-80BE-2D88-6B66BF64D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0DBA35-2962-5279-E19E-9F1A00DE3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8" name="Grafik 7" descr="Ein Bild, das Säugetier, Kamel, Silhouette, Schatten enthält.&#10;&#10;Automatisch generierte Beschreibung">
            <a:extLst>
              <a:ext uri="{FF2B5EF4-FFF2-40B4-BE49-F238E27FC236}">
                <a16:creationId xmlns:a16="http://schemas.microsoft.com/office/drawing/2014/main" id="{D6813F11-7869-050D-517A-B6A052370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32" y="1916113"/>
            <a:ext cx="5291998" cy="39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79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B3ADD19-FA75-4B8B-6DAD-4F0E1D77C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Session 1: </a:t>
            </a:r>
            <a:r>
              <a:rPr lang="de-DE" err="1"/>
              <a:t>Optimisation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B3345A72-CD2B-FA46-32DC-91B627F66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>
                <a:ea typeface="+mn-lt"/>
                <a:cs typeface="+mn-lt"/>
              </a:rPr>
              <a:t>Agenda:</a:t>
            </a:r>
            <a:endParaRPr lang="en-US">
              <a:ea typeface="+mn-lt"/>
              <a:cs typeface="+mn-lt"/>
            </a:endParaRPr>
          </a:p>
          <a:p>
            <a:pPr marL="161925" indent="-161925"/>
            <a:r>
              <a:rPr lang="de-DE">
                <a:ea typeface="+mn-lt"/>
                <a:cs typeface="+mn-lt"/>
              </a:rPr>
              <a:t>Introduction CMS/</a:t>
            </a:r>
            <a:r>
              <a:rPr lang="de-DE" err="1">
                <a:ea typeface="+mn-lt"/>
                <a:cs typeface="+mn-lt"/>
              </a:rPr>
              <a:t>headless</a:t>
            </a:r>
            <a:endParaRPr lang="de-DE">
              <a:ea typeface="+mn-lt"/>
              <a:cs typeface="+mn-lt"/>
            </a:endParaRPr>
          </a:p>
          <a:p>
            <a:pPr marL="161925" indent="-161925"/>
            <a:r>
              <a:rPr lang="de-DE">
                <a:ea typeface="+mn-lt"/>
                <a:cs typeface="+mn-lt"/>
              </a:rPr>
              <a:t>Migration </a:t>
            </a:r>
            <a:r>
              <a:rPr lang="de-DE" err="1">
                <a:ea typeface="+mn-lt"/>
                <a:cs typeface="+mn-lt"/>
              </a:rPr>
              <a:t>status</a:t>
            </a:r>
            <a:r>
              <a:rPr lang="de-DE">
                <a:ea typeface="+mn-lt"/>
                <a:cs typeface="+mn-lt"/>
              </a:rPr>
              <a:t>/</a:t>
            </a:r>
            <a:r>
              <a:rPr lang="de-DE" err="1">
                <a:ea typeface="+mn-lt"/>
                <a:cs typeface="+mn-lt"/>
              </a:rPr>
              <a:t>examples</a:t>
            </a:r>
            <a:endParaRPr lang="de-DE">
              <a:ea typeface="+mn-lt"/>
              <a:cs typeface="+mn-lt"/>
            </a:endParaRPr>
          </a:p>
          <a:p>
            <a:pPr marL="161925" indent="-161925"/>
            <a:r>
              <a:rPr lang="de-DE" err="1">
                <a:ea typeface="+mn-lt"/>
                <a:cs typeface="+mn-lt"/>
              </a:rPr>
              <a:t>Optimisation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task</a:t>
            </a:r>
            <a:r>
              <a:rPr lang="de-DE">
                <a:ea typeface="+mn-lt"/>
                <a:cs typeface="+mn-lt"/>
              </a:rPr>
              <a:t> overview</a:t>
            </a:r>
          </a:p>
          <a:p>
            <a:pPr marL="161925" indent="-161925"/>
            <a:r>
              <a:rPr lang="de-DE" err="1">
                <a:ea typeface="+mn-lt"/>
                <a:cs typeface="+mn-lt"/>
              </a:rPr>
              <a:t>Glossary</a:t>
            </a:r>
            <a:endParaRPr lang="de-DE">
              <a:ea typeface="+mn-lt"/>
              <a:cs typeface="+mn-lt"/>
            </a:endParaRPr>
          </a:p>
          <a:p>
            <a:pPr marL="161925" indent="-161925"/>
            <a:r>
              <a:rPr lang="de-DE">
                <a:ea typeface="+mn-lt"/>
                <a:cs typeface="+mn-lt"/>
              </a:rPr>
              <a:t>UI/Overview</a:t>
            </a:r>
          </a:p>
          <a:p>
            <a:pPr marL="161925" indent="-161925"/>
            <a:r>
              <a:rPr lang="de-DE" err="1">
                <a:ea typeface="+mn-lt"/>
                <a:cs typeface="+mn-lt"/>
              </a:rPr>
              <a:t>Types</a:t>
            </a:r>
            <a:r>
              <a:rPr lang="de-DE">
                <a:ea typeface="+mn-lt"/>
                <a:cs typeface="+mn-lt"/>
              </a:rPr>
              <a:t> (Page, </a:t>
            </a:r>
            <a:r>
              <a:rPr lang="de-DE" err="1">
                <a:ea typeface="+mn-lt"/>
                <a:cs typeface="+mn-lt"/>
              </a:rPr>
              <a:t>Product</a:t>
            </a:r>
            <a:r>
              <a:rPr lang="de-DE">
                <a:ea typeface="+mn-lt"/>
                <a:cs typeface="+mn-lt"/>
              </a:rPr>
              <a:t>, News, Blog, Dealer, …)</a:t>
            </a:r>
          </a:p>
          <a:p>
            <a:pPr marL="161925" indent="-161925"/>
            <a:r>
              <a:rPr lang="de-DE">
                <a:ea typeface="+mn-lt"/>
                <a:cs typeface="+mn-lt"/>
              </a:rPr>
              <a:t>Language/</a:t>
            </a:r>
            <a:r>
              <a:rPr lang="de-DE" err="1">
                <a:ea typeface="+mn-lt"/>
                <a:cs typeface="+mn-lt"/>
              </a:rPr>
              <a:t>locales</a:t>
            </a:r>
            <a:r>
              <a:rPr lang="de-DE">
                <a:ea typeface="+mn-lt"/>
                <a:cs typeface="+mn-lt"/>
              </a:rPr>
              <a:t> (</a:t>
            </a:r>
            <a:r>
              <a:rPr lang="de-DE" err="1">
                <a:ea typeface="+mn-lt"/>
                <a:cs typeface="+mn-lt"/>
              </a:rPr>
              <a:t>master</a:t>
            </a:r>
            <a:r>
              <a:rPr lang="de-DE">
                <a:ea typeface="+mn-lt"/>
                <a:cs typeface="+mn-lt"/>
              </a:rPr>
              <a:t>)</a:t>
            </a:r>
          </a:p>
          <a:p>
            <a:pPr marL="161925" indent="-161925"/>
            <a:r>
              <a:rPr lang="de-DE">
                <a:ea typeface="+mn-lt"/>
                <a:cs typeface="+mn-lt"/>
              </a:rPr>
              <a:t>Save </a:t>
            </a:r>
            <a:r>
              <a:rPr lang="de-DE" err="1">
                <a:ea typeface="+mn-lt"/>
                <a:cs typeface="+mn-lt"/>
              </a:rPr>
              <a:t>filter</a:t>
            </a:r>
            <a:r>
              <a:rPr lang="de-DE">
                <a:ea typeface="+mn-lt"/>
                <a:cs typeface="+mn-lt"/>
              </a:rPr>
              <a:t>/</a:t>
            </a:r>
            <a:r>
              <a:rPr lang="de-DE" err="1">
                <a:ea typeface="+mn-lt"/>
                <a:cs typeface="+mn-lt"/>
              </a:rPr>
              <a:t>search</a:t>
            </a:r>
            <a:endParaRPr lang="de-DE">
              <a:ea typeface="+mn-lt"/>
              <a:cs typeface="+mn-lt"/>
            </a:endParaRPr>
          </a:p>
          <a:p>
            <a:pPr marL="161925" indent="-161925"/>
            <a:r>
              <a:rPr lang="de-DE" b="1" i="1" err="1">
                <a:ea typeface="+mn-lt"/>
                <a:cs typeface="+mn-lt"/>
              </a:rPr>
              <a:t>Coffe</a:t>
            </a:r>
            <a:r>
              <a:rPr lang="de-DE" b="1" i="1">
                <a:ea typeface="+mn-lt"/>
                <a:cs typeface="+mn-lt"/>
              </a:rPr>
              <a:t> Break!</a:t>
            </a:r>
          </a:p>
          <a:p>
            <a:pPr marL="161925" indent="-161925"/>
            <a:endParaRPr lang="de-DE">
              <a:ea typeface="+mn-lt"/>
              <a:cs typeface="+mn-lt"/>
            </a:endParaRPr>
          </a:p>
          <a:p>
            <a:pPr marL="161925" indent="-161925"/>
            <a:endParaRPr lang="de-DE"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 b="1">
                <a:ea typeface="+mn-lt"/>
                <a:cs typeface="+mn-lt"/>
              </a:rPr>
              <a:t>TODAY: just listen </a:t>
            </a:r>
            <a:r>
              <a:rPr lang="de-DE" b="1" err="1">
                <a:ea typeface="+mn-lt"/>
                <a:cs typeface="+mn-lt"/>
              </a:rPr>
              <a:t>carefully</a:t>
            </a:r>
            <a:r>
              <a:rPr lang="de-DE" b="1">
                <a:ea typeface="+mn-lt"/>
                <a:cs typeface="+mn-lt"/>
              </a:rPr>
              <a:t>! You will </a:t>
            </a:r>
            <a:r>
              <a:rPr lang="de-DE" b="1" err="1">
                <a:ea typeface="+mn-lt"/>
                <a:cs typeface="+mn-lt"/>
              </a:rPr>
              <a:t>receive</a:t>
            </a:r>
            <a:r>
              <a:rPr lang="de-DE" b="1">
                <a:ea typeface="+mn-lt"/>
                <a:cs typeface="+mn-lt"/>
              </a:rPr>
              <a:t> </a:t>
            </a:r>
            <a:r>
              <a:rPr lang="de-DE" b="1" err="1">
                <a:ea typeface="+mn-lt"/>
                <a:cs typeface="+mn-lt"/>
              </a:rPr>
              <a:t>access</a:t>
            </a:r>
            <a:r>
              <a:rPr lang="de-DE" b="1">
                <a:ea typeface="+mn-lt"/>
                <a:cs typeface="+mn-lt"/>
              </a:rPr>
              <a:t> to your </a:t>
            </a:r>
            <a:r>
              <a:rPr lang="de-DE" b="1" err="1">
                <a:ea typeface="+mn-lt"/>
                <a:cs typeface="+mn-lt"/>
              </a:rPr>
              <a:t>site</a:t>
            </a:r>
            <a:r>
              <a:rPr lang="de-DE" b="1">
                <a:ea typeface="+mn-lt"/>
                <a:cs typeface="+mn-lt"/>
              </a:rPr>
              <a:t> </a:t>
            </a:r>
            <a:r>
              <a:rPr lang="de-DE" b="1" err="1">
                <a:ea typeface="+mn-lt"/>
                <a:cs typeface="+mn-lt"/>
              </a:rPr>
              <a:t>tomorrow</a:t>
            </a:r>
            <a:r>
              <a:rPr lang="de-DE" b="1">
                <a:ea typeface="+mn-lt"/>
                <a:cs typeface="+mn-lt"/>
              </a:rPr>
              <a:t> </a:t>
            </a:r>
            <a:r>
              <a:rPr lang="de-DE" b="1" err="1">
                <a:ea typeface="+mn-lt"/>
                <a:cs typeface="+mn-lt"/>
              </a:rPr>
              <a:t>morning</a:t>
            </a:r>
            <a:r>
              <a:rPr lang="de-DE" b="1">
                <a:ea typeface="+mn-lt"/>
                <a:cs typeface="+mn-lt"/>
              </a:rPr>
              <a:t> including support material!</a:t>
            </a:r>
            <a:endParaRPr lang="en-US">
              <a:ea typeface="+mn-lt"/>
              <a:cs typeface="+mn-lt"/>
            </a:endParaRPr>
          </a:p>
          <a:p>
            <a:pPr marL="161925" indent="-161925"/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401B248-ADC1-A88C-7ADC-18D2626DC6E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161925" indent="-161925"/>
            <a:endParaRPr lang="de-DE"/>
          </a:p>
          <a:p>
            <a:pPr marL="161925" indent="-161925"/>
            <a:r>
              <a:rPr lang="de-DE"/>
              <a:t>Create </a:t>
            </a:r>
            <a:r>
              <a:rPr lang="de-DE" err="1"/>
              <a:t>page</a:t>
            </a:r>
            <a:endParaRPr lang="de-DE"/>
          </a:p>
          <a:p>
            <a:pPr marL="161925" indent="-161925"/>
            <a:r>
              <a:rPr lang="de-DE"/>
              <a:t>Create/</a:t>
            </a:r>
            <a:r>
              <a:rPr lang="de-DE" err="1"/>
              <a:t>Editing</a:t>
            </a:r>
            <a:r>
              <a:rPr lang="de-DE"/>
              <a:t> (Blocks, </a:t>
            </a:r>
            <a:r>
              <a:rPr lang="de-DE" err="1"/>
              <a:t>fields</a:t>
            </a:r>
            <a:r>
              <a:rPr lang="de-DE"/>
              <a:t>)</a:t>
            </a:r>
            <a:endParaRPr lang="en-US"/>
          </a:p>
          <a:p>
            <a:pPr marL="161925" indent="-161925"/>
            <a:r>
              <a:rPr lang="de-DE"/>
              <a:t>Views: live vs. </a:t>
            </a:r>
            <a:r>
              <a:rPr lang="de-DE" err="1"/>
              <a:t>preview</a:t>
            </a:r>
            <a:endParaRPr lang="de-DE"/>
          </a:p>
          <a:p>
            <a:pPr marL="161925" indent="-161925"/>
            <a:r>
              <a:rPr lang="de-DE"/>
              <a:t>Save, publish, </a:t>
            </a:r>
            <a:r>
              <a:rPr lang="de-DE" err="1"/>
              <a:t>unpublish</a:t>
            </a:r>
            <a:r>
              <a:rPr lang="de-DE"/>
              <a:t>, </a:t>
            </a:r>
            <a:r>
              <a:rPr lang="de-DE" err="1"/>
              <a:t>delete</a:t>
            </a:r>
            <a:endParaRPr lang="en-US"/>
          </a:p>
          <a:p>
            <a:pPr marL="161925" indent="-161925"/>
            <a:r>
              <a:rPr lang="de-DE"/>
              <a:t>Versions</a:t>
            </a:r>
          </a:p>
          <a:p>
            <a:pPr marL="161925" indent="-161925"/>
            <a:r>
              <a:rPr lang="de-DE"/>
              <a:t>Optimization </a:t>
            </a:r>
            <a:r>
              <a:rPr lang="de-DE" err="1"/>
              <a:t>process</a:t>
            </a:r>
            <a:endParaRPr lang="de-DE"/>
          </a:p>
          <a:p>
            <a:pPr marL="161925" indent="-161925"/>
            <a:r>
              <a:rPr lang="de-DE" err="1"/>
              <a:t>Microcopy</a:t>
            </a:r>
            <a:r>
              <a:rPr lang="de-DE"/>
              <a:t>/Navigation/</a:t>
            </a:r>
            <a:r>
              <a:rPr lang="de-DE" err="1"/>
              <a:t>Footer</a:t>
            </a:r>
            <a:endParaRPr lang="de-DE"/>
          </a:p>
          <a:p>
            <a:pPr marL="161925" indent="-161925"/>
            <a:r>
              <a:rPr lang="de-DE"/>
              <a:t>Dealer Locator</a:t>
            </a:r>
          </a:p>
          <a:p>
            <a:pPr marL="161925" indent="-161925"/>
            <a:r>
              <a:rPr lang="de-DE"/>
              <a:t>Support Process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4EA1C0-4DA3-ECCC-A581-52FF6CD25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6E6EFF71-8294-52F6-EFBA-0836EF5640A9}"/>
              </a:ext>
            </a:extLst>
          </p:cNvPr>
          <p:cNvSpPr/>
          <p:nvPr/>
        </p:nvSpPr>
        <p:spPr>
          <a:xfrm>
            <a:off x="611581" y="5374256"/>
            <a:ext cx="5337957" cy="776377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70E3CD6-21ED-F278-D211-B793956F4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02589"/>
            <a:ext cx="10801350" cy="5006136"/>
          </a:xfrm>
        </p:spPr>
        <p:txBody>
          <a:bodyPr/>
          <a:lstStyle/>
          <a:p>
            <a:pPr marL="0" indent="0" algn="ctr">
              <a:buNone/>
            </a:pPr>
            <a:r>
              <a:rPr lang="de-DE" sz="2400">
                <a:solidFill>
                  <a:schemeClr val="accent3"/>
                </a:solidFill>
              </a:rPr>
              <a:t>Contentstack </a:t>
            </a:r>
            <a:r>
              <a:rPr lang="de-DE" sz="2400" err="1">
                <a:solidFill>
                  <a:schemeClr val="accent3"/>
                </a:solidFill>
              </a:rPr>
              <a:t>provides</a:t>
            </a:r>
            <a:r>
              <a:rPr lang="de-DE" sz="2400">
                <a:solidFill>
                  <a:schemeClr val="accent3"/>
                </a:solidFill>
              </a:rPr>
              <a:t> us with </a:t>
            </a:r>
            <a:r>
              <a:rPr lang="de-DE" sz="2400" err="1">
                <a:solidFill>
                  <a:schemeClr val="accent3"/>
                </a:solidFill>
              </a:rPr>
              <a:t>alot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of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new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opportunities</a:t>
            </a:r>
            <a:r>
              <a:rPr lang="de-DE" sz="2400">
                <a:solidFill>
                  <a:schemeClr val="accent3"/>
                </a:solidFill>
              </a:rPr>
              <a:t>!</a:t>
            </a:r>
          </a:p>
          <a:p>
            <a:pPr marL="0" indent="0" algn="ctr">
              <a:buNone/>
            </a:pPr>
            <a:endParaRPr lang="de-DE" sz="240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de-DE" sz="2400">
                <a:solidFill>
                  <a:schemeClr val="accent3"/>
                </a:solidFill>
              </a:rPr>
              <a:t>The current </a:t>
            </a:r>
            <a:r>
              <a:rPr lang="de-DE" sz="2400" err="1">
                <a:solidFill>
                  <a:schemeClr val="accent3"/>
                </a:solidFill>
              </a:rPr>
              <a:t>setup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is</a:t>
            </a:r>
            <a:r>
              <a:rPr lang="de-DE" sz="2400">
                <a:solidFill>
                  <a:schemeClr val="accent3"/>
                </a:solidFill>
              </a:rPr>
              <a:t> a </a:t>
            </a:r>
            <a:r>
              <a:rPr lang="de-DE" sz="2400" err="1">
                <a:solidFill>
                  <a:schemeClr val="accent3"/>
                </a:solidFill>
              </a:rPr>
              <a:t>great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first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step</a:t>
            </a:r>
            <a:r>
              <a:rPr lang="de-DE" sz="2400">
                <a:solidFill>
                  <a:schemeClr val="accent3"/>
                </a:solidFill>
              </a:rPr>
              <a:t>, now </a:t>
            </a:r>
            <a:r>
              <a:rPr lang="de-DE" sz="2400" err="1">
                <a:solidFill>
                  <a:schemeClr val="accent3"/>
                </a:solidFill>
              </a:rPr>
              <a:t>it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is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up</a:t>
            </a:r>
            <a:r>
              <a:rPr lang="de-DE" sz="2400">
                <a:solidFill>
                  <a:schemeClr val="accent3"/>
                </a:solidFill>
              </a:rPr>
              <a:t> to all </a:t>
            </a:r>
            <a:r>
              <a:rPr lang="de-DE" sz="2400" err="1">
                <a:solidFill>
                  <a:schemeClr val="accent3"/>
                </a:solidFill>
              </a:rPr>
              <a:t>of</a:t>
            </a:r>
            <a:r>
              <a:rPr lang="de-DE" sz="2400">
                <a:solidFill>
                  <a:schemeClr val="accent3"/>
                </a:solidFill>
              </a:rPr>
              <a:t> us to </a:t>
            </a:r>
            <a:r>
              <a:rPr lang="de-DE" sz="2400" err="1">
                <a:solidFill>
                  <a:schemeClr val="accent3"/>
                </a:solidFill>
              </a:rPr>
              <a:t>shape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this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technology</a:t>
            </a:r>
            <a:r>
              <a:rPr lang="de-DE" sz="2400">
                <a:solidFill>
                  <a:schemeClr val="accent3"/>
                </a:solidFill>
              </a:rPr>
              <a:t> to power our digital marketing activities.</a:t>
            </a:r>
          </a:p>
          <a:p>
            <a:pPr marL="0" indent="0" algn="ctr">
              <a:buNone/>
            </a:pPr>
            <a:endParaRPr lang="de-DE" sz="240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de-DE" sz="2400" err="1">
                <a:solidFill>
                  <a:schemeClr val="accent3"/>
                </a:solidFill>
              </a:rPr>
              <a:t>We</a:t>
            </a:r>
            <a:r>
              <a:rPr lang="de-DE" sz="2400">
                <a:solidFill>
                  <a:schemeClr val="accent3"/>
                </a:solidFill>
              </a:rPr>
              <a:t> will </a:t>
            </a:r>
            <a:r>
              <a:rPr lang="de-DE" sz="2400" err="1">
                <a:solidFill>
                  <a:schemeClr val="accent3"/>
                </a:solidFill>
              </a:rPr>
              <a:t>re</a:t>
            </a:r>
            <a:r>
              <a:rPr lang="de-DE" sz="2400">
                <a:solidFill>
                  <a:schemeClr val="accent3"/>
                </a:solidFill>
              </a:rPr>
              <a:t>-start our </a:t>
            </a:r>
            <a:r>
              <a:rPr lang="de-DE" sz="2400" b="1">
                <a:solidFill>
                  <a:schemeClr val="accent3"/>
                </a:solidFill>
              </a:rPr>
              <a:t>European Website Core Team </a:t>
            </a:r>
            <a:r>
              <a:rPr lang="de-DE" sz="2400">
                <a:solidFill>
                  <a:schemeClr val="accent3"/>
                </a:solidFill>
              </a:rPr>
              <a:t>to build a </a:t>
            </a:r>
            <a:r>
              <a:rPr lang="de-DE" sz="2400" err="1">
                <a:solidFill>
                  <a:schemeClr val="accent3"/>
                </a:solidFill>
              </a:rPr>
              <a:t>roadmap</a:t>
            </a:r>
            <a:r>
              <a:rPr lang="de-DE" sz="2400">
                <a:solidFill>
                  <a:schemeClr val="accent3"/>
                </a:solidFill>
              </a:rPr>
              <a:t> together, based on your </a:t>
            </a:r>
            <a:r>
              <a:rPr lang="de-DE" sz="2400" err="1">
                <a:solidFill>
                  <a:schemeClr val="accent3"/>
                </a:solidFill>
              </a:rPr>
              <a:t>needs</a:t>
            </a:r>
            <a:r>
              <a:rPr lang="de-DE" sz="2400">
                <a:solidFill>
                  <a:schemeClr val="accent3"/>
                </a:solidFill>
              </a:rPr>
              <a:t> and to increase </a:t>
            </a:r>
            <a:r>
              <a:rPr lang="de-DE" sz="2400" err="1">
                <a:solidFill>
                  <a:schemeClr val="accent3"/>
                </a:solidFill>
              </a:rPr>
              <a:t>the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user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experience</a:t>
            </a:r>
            <a:r>
              <a:rPr lang="de-DE" sz="2400">
                <a:solidFill>
                  <a:schemeClr val="accent3"/>
                </a:solidFill>
              </a:rPr>
              <a:t> on all </a:t>
            </a:r>
            <a:r>
              <a:rPr lang="de-DE" sz="2400" err="1">
                <a:solidFill>
                  <a:schemeClr val="accent3"/>
                </a:solidFill>
              </a:rPr>
              <a:t>websites</a:t>
            </a:r>
            <a:r>
              <a:rPr lang="de-DE" sz="2400">
                <a:solidFill>
                  <a:schemeClr val="accent3"/>
                </a:solidFill>
              </a:rPr>
              <a:t>.</a:t>
            </a:r>
          </a:p>
          <a:p>
            <a:pPr marL="0" indent="0" algn="ctr">
              <a:buNone/>
            </a:pPr>
            <a:endParaRPr lang="de-DE" sz="240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de-DE" sz="2400">
                <a:solidFill>
                  <a:schemeClr val="accent3"/>
                </a:solidFill>
              </a:rPr>
              <a:t>All </a:t>
            </a:r>
            <a:r>
              <a:rPr lang="de-DE" sz="2400" err="1">
                <a:solidFill>
                  <a:schemeClr val="accent3"/>
                </a:solidFill>
              </a:rPr>
              <a:t>ideas</a:t>
            </a:r>
            <a:r>
              <a:rPr lang="de-DE" sz="2400">
                <a:solidFill>
                  <a:schemeClr val="accent3"/>
                </a:solidFill>
              </a:rPr>
              <a:t> and </a:t>
            </a:r>
            <a:r>
              <a:rPr lang="de-DE" sz="2400" err="1">
                <a:solidFill>
                  <a:schemeClr val="accent3"/>
                </a:solidFill>
              </a:rPr>
              <a:t>wishes</a:t>
            </a:r>
            <a:r>
              <a:rPr lang="de-DE" sz="2400">
                <a:solidFill>
                  <a:schemeClr val="accent3"/>
                </a:solidFill>
              </a:rPr>
              <a:t> will </a:t>
            </a:r>
            <a:r>
              <a:rPr lang="de-DE" sz="2400" err="1">
                <a:solidFill>
                  <a:schemeClr val="accent3"/>
                </a:solidFill>
              </a:rPr>
              <a:t>be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captured</a:t>
            </a:r>
            <a:r>
              <a:rPr lang="de-DE" sz="2400">
                <a:solidFill>
                  <a:schemeClr val="accent3"/>
                </a:solidFill>
              </a:rPr>
              <a:t> and </a:t>
            </a:r>
            <a:r>
              <a:rPr lang="de-DE" sz="2400" err="1">
                <a:solidFill>
                  <a:schemeClr val="accent3"/>
                </a:solidFill>
              </a:rPr>
              <a:t>discussed</a:t>
            </a:r>
            <a:r>
              <a:rPr lang="de-DE" sz="2400">
                <a:solidFill>
                  <a:schemeClr val="accent3"/>
                </a:solidFill>
              </a:rPr>
              <a:t> and </a:t>
            </a:r>
            <a:r>
              <a:rPr lang="de-DE" sz="2400" err="1">
                <a:solidFill>
                  <a:schemeClr val="accent3"/>
                </a:solidFill>
              </a:rPr>
              <a:t>prioritized</a:t>
            </a:r>
            <a:r>
              <a:rPr lang="de-DE" sz="2400">
                <a:solidFill>
                  <a:schemeClr val="accent3"/>
                </a:solidFill>
              </a:rPr>
              <a:t> in </a:t>
            </a:r>
            <a:r>
              <a:rPr lang="de-DE" sz="2400" err="1">
                <a:solidFill>
                  <a:schemeClr val="accent3"/>
                </a:solidFill>
              </a:rPr>
              <a:t>this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team</a:t>
            </a:r>
            <a:r>
              <a:rPr lang="de-DE" sz="2400">
                <a:solidFill>
                  <a:schemeClr val="accent3"/>
                </a:solidFill>
              </a:rPr>
              <a:t>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F12396F-AD64-66F4-BD8C-E35519E52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D868766-B78B-5D6A-A5BB-91152467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aware</a:t>
            </a:r>
            <a:r>
              <a:rPr lang="de-DE"/>
              <a:t>: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10397A-8F28-8A35-089F-E22ABD3A9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86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6C074262-7605-6C03-6489-EA24A84A212E}"/>
              </a:ext>
            </a:extLst>
          </p:cNvPr>
          <p:cNvCxnSpPr>
            <a:cxnSpLocks/>
          </p:cNvCxnSpPr>
          <p:nvPr/>
        </p:nvCxnSpPr>
        <p:spPr>
          <a:xfrm>
            <a:off x="5990253" y="1581644"/>
            <a:ext cx="0" cy="64922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B02B7C73-6AB9-0E3E-6620-2849C11D991B}"/>
              </a:ext>
            </a:extLst>
          </p:cNvPr>
          <p:cNvCxnSpPr>
            <a:cxnSpLocks/>
          </p:cNvCxnSpPr>
          <p:nvPr/>
        </p:nvCxnSpPr>
        <p:spPr>
          <a:xfrm>
            <a:off x="11110725" y="1581644"/>
            <a:ext cx="0" cy="153374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184C81E3-B548-339B-24B4-50D0E4C803E8}"/>
              </a:ext>
            </a:extLst>
          </p:cNvPr>
          <p:cNvCxnSpPr>
            <a:cxnSpLocks/>
          </p:cNvCxnSpPr>
          <p:nvPr/>
        </p:nvCxnSpPr>
        <p:spPr>
          <a:xfrm>
            <a:off x="4132968" y="1572768"/>
            <a:ext cx="0" cy="19358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A7C08855-D35B-2CB2-8D93-65AEEF6BBA1F}"/>
              </a:ext>
            </a:extLst>
          </p:cNvPr>
          <p:cNvCxnSpPr>
            <a:cxnSpLocks/>
          </p:cNvCxnSpPr>
          <p:nvPr/>
        </p:nvCxnSpPr>
        <p:spPr>
          <a:xfrm>
            <a:off x="2223918" y="1572768"/>
            <a:ext cx="13716" cy="513882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59B92D4-213C-7CF2-8E1B-B4839B94A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High </a:t>
            </a:r>
            <a:r>
              <a:rPr lang="de-DE" err="1"/>
              <a:t>level</a:t>
            </a:r>
            <a:r>
              <a:rPr lang="de-DE"/>
              <a:t> </a:t>
            </a:r>
            <a:r>
              <a:rPr lang="de-DE" err="1"/>
              <a:t>website</a:t>
            </a:r>
            <a:r>
              <a:rPr lang="de-DE"/>
              <a:t> structure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EC43A86-45C3-406A-3770-5374ED9CF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0372" y="6565397"/>
            <a:ext cx="335925" cy="146194"/>
          </a:xfrm>
        </p:spPr>
        <p:txBody>
          <a:bodyPr/>
          <a:lstStyle/>
          <a:p>
            <a:fld id="{20BAC70A-6F5C-6649-A1AD-E583F691C06F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1B4AB0-22B2-FEDC-D0EB-B743D0DDA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9697" y="6588480"/>
            <a:ext cx="4680675" cy="123111"/>
          </a:xfrm>
        </p:spPr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C912B01-6AD0-2941-CC60-39E3604A452A}"/>
              </a:ext>
            </a:extLst>
          </p:cNvPr>
          <p:cNvSpPr/>
          <p:nvPr/>
        </p:nvSpPr>
        <p:spPr>
          <a:xfrm>
            <a:off x="1487826" y="1033272"/>
            <a:ext cx="1472184" cy="5394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Digital Workplace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A30E5C1-AECC-D480-8AF3-6820D866D572}"/>
              </a:ext>
            </a:extLst>
          </p:cNvPr>
          <p:cNvSpPr/>
          <p:nvPr/>
        </p:nvSpPr>
        <p:spPr>
          <a:xfrm>
            <a:off x="3396876" y="1033272"/>
            <a:ext cx="1472184" cy="5394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Professional Printing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1A8EE5E-0F9D-3C0B-3BDD-B69EDFF46C8E}"/>
              </a:ext>
            </a:extLst>
          </p:cNvPr>
          <p:cNvSpPr/>
          <p:nvPr/>
        </p:nvSpPr>
        <p:spPr>
          <a:xfrm>
            <a:off x="5254161" y="1042148"/>
            <a:ext cx="1472184" cy="5394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err="1"/>
              <a:t>Healthcare</a:t>
            </a:r>
            <a:endParaRPr lang="de-DE" sz="16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4106932-6F08-BE14-AA89-21BD584ACAAE}"/>
              </a:ext>
            </a:extLst>
          </p:cNvPr>
          <p:cNvSpPr/>
          <p:nvPr/>
        </p:nvSpPr>
        <p:spPr>
          <a:xfrm>
            <a:off x="6890733" y="1033272"/>
            <a:ext cx="1472184" cy="5394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600"/>
              <a:t>News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AAC4D35-D1EA-6A92-6DEC-7C2715E57C3B}"/>
              </a:ext>
            </a:extLst>
          </p:cNvPr>
          <p:cNvSpPr/>
          <p:nvPr/>
        </p:nvSpPr>
        <p:spPr>
          <a:xfrm>
            <a:off x="10329276" y="1042148"/>
            <a:ext cx="1472184" cy="5394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Corporate Information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9060E9D-4BC3-331D-802C-9E4C7871C843}"/>
              </a:ext>
            </a:extLst>
          </p:cNvPr>
          <p:cNvSpPr/>
          <p:nvPr/>
        </p:nvSpPr>
        <p:spPr>
          <a:xfrm>
            <a:off x="1487826" y="1883664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Cloud Services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629EE56-AB25-3F3C-2C6B-C6A63BCC605F}"/>
              </a:ext>
            </a:extLst>
          </p:cNvPr>
          <p:cNvSpPr/>
          <p:nvPr/>
        </p:nvSpPr>
        <p:spPr>
          <a:xfrm>
            <a:off x="1487826" y="356960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Information Management Services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1B5043E-2FF6-4F1E-04F6-30F6EF2A33BA}"/>
              </a:ext>
            </a:extLst>
          </p:cNvPr>
          <p:cNvSpPr/>
          <p:nvPr/>
        </p:nvSpPr>
        <p:spPr>
          <a:xfrm>
            <a:off x="1487826" y="2143340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Security Services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7A1B00A-796C-5191-3AEB-C428F0AE4163}"/>
              </a:ext>
            </a:extLst>
          </p:cNvPr>
          <p:cNvSpPr/>
          <p:nvPr/>
        </p:nvSpPr>
        <p:spPr>
          <a:xfrm>
            <a:off x="1487826" y="2403612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err="1"/>
              <a:t>Managed</a:t>
            </a:r>
            <a:r>
              <a:rPr lang="de-DE" sz="1100"/>
              <a:t> IT Services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3CE737E-3F76-826B-EA1B-0C882BF00690}"/>
              </a:ext>
            </a:extLst>
          </p:cNvPr>
          <p:cNvSpPr/>
          <p:nvPr/>
        </p:nvSpPr>
        <p:spPr>
          <a:xfrm>
            <a:off x="1487826" y="266116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err="1"/>
              <a:t>Managed</a:t>
            </a:r>
            <a:r>
              <a:rPr lang="de-DE" sz="1100"/>
              <a:t> Application Services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DF07721-8598-848B-7119-80F82E27ACEF}"/>
              </a:ext>
            </a:extLst>
          </p:cNvPr>
          <p:cNvSpPr/>
          <p:nvPr/>
        </p:nvSpPr>
        <p:spPr>
          <a:xfrm>
            <a:off x="1487826" y="311538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Collaboration &amp; Communication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13EDB61-EE81-D388-50A2-C5C73019C0F0}"/>
              </a:ext>
            </a:extLst>
          </p:cNvPr>
          <p:cNvSpPr/>
          <p:nvPr/>
        </p:nvSpPr>
        <p:spPr>
          <a:xfrm>
            <a:off x="1487826" y="402382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Workflow &amp; Automation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76E9133-1067-0F42-D574-DDFA95FC89AD}"/>
              </a:ext>
            </a:extLst>
          </p:cNvPr>
          <p:cNvSpPr/>
          <p:nvPr/>
        </p:nvSpPr>
        <p:spPr>
          <a:xfrm>
            <a:off x="1487826" y="447804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err="1"/>
              <a:t>Managed</a:t>
            </a:r>
            <a:r>
              <a:rPr lang="de-DE" sz="1100"/>
              <a:t> Print Services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E6DB5CF1-3C47-14A5-AD07-E5855611835F}"/>
              </a:ext>
            </a:extLst>
          </p:cNvPr>
          <p:cNvSpPr/>
          <p:nvPr/>
        </p:nvSpPr>
        <p:spPr>
          <a:xfrm>
            <a:off x="1487826" y="493226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Remote Working &amp; Home Office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F70F10A-0909-EC25-E784-2E749A801EDA}"/>
              </a:ext>
            </a:extLst>
          </p:cNvPr>
          <p:cNvSpPr/>
          <p:nvPr/>
        </p:nvSpPr>
        <p:spPr>
          <a:xfrm>
            <a:off x="1487826" y="5385560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Remote Support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B8B2EECC-6C04-E862-D280-2BBF350AAADB}"/>
              </a:ext>
            </a:extLst>
          </p:cNvPr>
          <p:cNvSpPr/>
          <p:nvPr/>
        </p:nvSpPr>
        <p:spPr>
          <a:xfrm>
            <a:off x="1487826" y="5643116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Video Solution Services 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8BCDBFB-EBF9-F119-7A16-155725E23174}"/>
              </a:ext>
            </a:extLst>
          </p:cNvPr>
          <p:cNvSpPr/>
          <p:nvPr/>
        </p:nvSpPr>
        <p:spPr>
          <a:xfrm>
            <a:off x="1487826" y="6096408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Printing Devices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3533FED-EBAD-0208-09DD-16E2BE5EBD77}"/>
              </a:ext>
            </a:extLst>
          </p:cNvPr>
          <p:cNvSpPr/>
          <p:nvPr/>
        </p:nvSpPr>
        <p:spPr>
          <a:xfrm>
            <a:off x="1487826" y="6349397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Software &amp; Services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7A63F08-42BB-E8F6-735C-5C9190D5DB2A}"/>
              </a:ext>
            </a:extLst>
          </p:cNvPr>
          <p:cNvSpPr/>
          <p:nvPr/>
        </p:nvSpPr>
        <p:spPr>
          <a:xfrm>
            <a:off x="1487826" y="6602386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Rethink Work Blog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C00D4EE-ACF2-6651-C62E-A22092CD1302}"/>
              </a:ext>
            </a:extLst>
          </p:cNvPr>
          <p:cNvSpPr/>
          <p:nvPr/>
        </p:nvSpPr>
        <p:spPr>
          <a:xfrm>
            <a:off x="3396876" y="1883664"/>
            <a:ext cx="1783080" cy="210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Markets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EC1D6DF-C2CB-4879-C6AC-36B0ED65444B}"/>
              </a:ext>
            </a:extLst>
          </p:cNvPr>
          <p:cNvSpPr/>
          <p:nvPr/>
        </p:nvSpPr>
        <p:spPr>
          <a:xfrm>
            <a:off x="3396876" y="2148840"/>
            <a:ext cx="1783080" cy="210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Hardware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8B28F65A-0DB3-D91C-FEF3-A7DAD4E29ED0}"/>
              </a:ext>
            </a:extLst>
          </p:cNvPr>
          <p:cNvSpPr/>
          <p:nvPr/>
        </p:nvSpPr>
        <p:spPr>
          <a:xfrm>
            <a:off x="3396876" y="2409112"/>
            <a:ext cx="1783080" cy="210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Software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C95AE3C8-B78A-7354-12E7-6622BBEAAA82}"/>
              </a:ext>
            </a:extLst>
          </p:cNvPr>
          <p:cNvSpPr/>
          <p:nvPr/>
        </p:nvSpPr>
        <p:spPr>
          <a:xfrm>
            <a:off x="3396876" y="2674296"/>
            <a:ext cx="1783080" cy="210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Services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32089045-B493-A81A-A9B8-7BB6F642D21A}"/>
              </a:ext>
            </a:extLst>
          </p:cNvPr>
          <p:cNvSpPr/>
          <p:nvPr/>
        </p:nvSpPr>
        <p:spPr>
          <a:xfrm>
            <a:off x="3396876" y="2939480"/>
            <a:ext cx="1783080" cy="406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err="1"/>
              <a:t>Igniting</a:t>
            </a:r>
            <a:r>
              <a:rPr lang="de-DE" sz="1100"/>
              <a:t> Print </a:t>
            </a:r>
            <a:r>
              <a:rPr lang="de-DE" sz="1100" err="1"/>
              <a:t>Possibilities</a:t>
            </a:r>
            <a:r>
              <a:rPr lang="de-DE" sz="1100"/>
              <a:t> Blog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3FC99877-0170-3361-4B7C-89C41232424D}"/>
              </a:ext>
            </a:extLst>
          </p:cNvPr>
          <p:cNvSpPr/>
          <p:nvPr/>
        </p:nvSpPr>
        <p:spPr>
          <a:xfrm>
            <a:off x="5260257" y="1882404"/>
            <a:ext cx="1783080" cy="2103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Hardware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14A055EF-1DFF-49D5-77CB-44CDF713A976}"/>
              </a:ext>
            </a:extLst>
          </p:cNvPr>
          <p:cNvSpPr/>
          <p:nvPr/>
        </p:nvSpPr>
        <p:spPr>
          <a:xfrm>
            <a:off x="5260257" y="2147580"/>
            <a:ext cx="1783080" cy="2103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Solutions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597F4FB-E227-CA53-4A14-31A91F48D3D2}"/>
              </a:ext>
            </a:extLst>
          </p:cNvPr>
          <p:cNvSpPr/>
          <p:nvPr/>
        </p:nvSpPr>
        <p:spPr>
          <a:xfrm>
            <a:off x="10329276" y="1882404"/>
            <a:ext cx="1783080" cy="210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Events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A9BB6F79-0532-9981-4C3E-5BD17D0F2D80}"/>
              </a:ext>
            </a:extLst>
          </p:cNvPr>
          <p:cNvSpPr/>
          <p:nvPr/>
        </p:nvSpPr>
        <p:spPr>
          <a:xfrm>
            <a:off x="10329276" y="2147588"/>
            <a:ext cx="1783080" cy="210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ESG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7664F8E6-A161-7923-FE1D-B9CBD71E4848}"/>
              </a:ext>
            </a:extLst>
          </p:cNvPr>
          <p:cNvSpPr/>
          <p:nvPr/>
        </p:nvSpPr>
        <p:spPr>
          <a:xfrm>
            <a:off x="10329276" y="2408472"/>
            <a:ext cx="1783080" cy="210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About us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601D354A-2FE5-FD24-D06B-2D66EBD5CEA8}"/>
              </a:ext>
            </a:extLst>
          </p:cNvPr>
          <p:cNvSpPr/>
          <p:nvPr/>
        </p:nvSpPr>
        <p:spPr>
          <a:xfrm>
            <a:off x="10329276" y="2936727"/>
            <a:ext cx="1783080" cy="4060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Global Corporate Information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CA63DCA-7338-C1DA-9DAD-E10C5EF1653E}"/>
              </a:ext>
            </a:extLst>
          </p:cNvPr>
          <p:cNvSpPr/>
          <p:nvPr/>
        </p:nvSpPr>
        <p:spPr>
          <a:xfrm>
            <a:off x="10329275" y="2671543"/>
            <a:ext cx="1783080" cy="210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100"/>
              <a:t>Other </a:t>
            </a:r>
            <a:r>
              <a:rPr lang="de-DE" sz="1100" err="1"/>
              <a:t>business</a:t>
            </a:r>
            <a:r>
              <a:rPr lang="de-DE" sz="1100"/>
              <a:t> </a:t>
            </a:r>
            <a:r>
              <a:rPr lang="de-DE" sz="1100" err="1"/>
              <a:t>areas</a:t>
            </a:r>
            <a:endParaRPr lang="de-DE" err="1"/>
          </a:p>
        </p:txBody>
      </p: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D9D83AF9-B271-61F4-D075-A0707D0171A4}"/>
              </a:ext>
            </a:extLst>
          </p:cNvPr>
          <p:cNvCxnSpPr>
            <a:cxnSpLocks/>
          </p:cNvCxnSpPr>
          <p:nvPr/>
        </p:nvCxnSpPr>
        <p:spPr>
          <a:xfrm>
            <a:off x="9242579" y="1572768"/>
            <a:ext cx="0" cy="180998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echteck 56">
            <a:extLst>
              <a:ext uri="{FF2B5EF4-FFF2-40B4-BE49-F238E27FC236}">
                <a16:creationId xmlns:a16="http://schemas.microsoft.com/office/drawing/2014/main" id="{CB97DE3D-D5CC-A0EA-E5C5-AB2A37A56D07}"/>
              </a:ext>
            </a:extLst>
          </p:cNvPr>
          <p:cNvSpPr/>
          <p:nvPr/>
        </p:nvSpPr>
        <p:spPr>
          <a:xfrm>
            <a:off x="8506487" y="1033272"/>
            <a:ext cx="1472184" cy="5394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600"/>
              <a:t>Career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EA182AD4-1EA6-A87F-92F8-B2CA844392C8}"/>
              </a:ext>
            </a:extLst>
          </p:cNvPr>
          <p:cNvSpPr/>
          <p:nvPr/>
        </p:nvSpPr>
        <p:spPr>
          <a:xfrm>
            <a:off x="8506487" y="1878164"/>
            <a:ext cx="1783080" cy="4102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/>
              <a:t>Explore us as an employer</a:t>
            </a:r>
            <a:endParaRPr lang="de-DE" sz="1100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5D805B11-12EF-9599-6DE6-659CECB4FB3B}"/>
              </a:ext>
            </a:extLst>
          </p:cNvPr>
          <p:cNvSpPr/>
          <p:nvPr/>
        </p:nvSpPr>
        <p:spPr>
          <a:xfrm>
            <a:off x="8506487" y="2321875"/>
            <a:ext cx="1783080" cy="58324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/>
              <a:t>Create the future business together with us </a:t>
            </a:r>
            <a:endParaRPr lang="de-DE" sz="1100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C6FFA59C-FD61-5B61-CAA7-7B614308E36A}"/>
              </a:ext>
            </a:extLst>
          </p:cNvPr>
          <p:cNvSpPr/>
          <p:nvPr/>
        </p:nvSpPr>
        <p:spPr>
          <a:xfrm>
            <a:off x="8506485" y="2952804"/>
            <a:ext cx="1783080" cy="8598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/>
              <a:t>Transform Konica Minolta as a </a:t>
            </a:r>
            <a:r>
              <a:rPr lang="en-US" sz="1100" err="1"/>
              <a:t>student,young</a:t>
            </a:r>
            <a:r>
              <a:rPr lang="en-US" sz="1100"/>
              <a:t> professional or professional</a:t>
            </a: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B6B1C807-E390-C953-DA5D-E58D9827F8D8}"/>
              </a:ext>
            </a:extLst>
          </p:cNvPr>
          <p:cNvSpPr/>
          <p:nvPr/>
        </p:nvSpPr>
        <p:spPr>
          <a:xfrm>
            <a:off x="3396876" y="3403463"/>
            <a:ext cx="1783080" cy="210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Virtual Showroom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8557765-AF67-CFB4-7DAA-DB333F4AAB02}"/>
              </a:ext>
            </a:extLst>
          </p:cNvPr>
          <p:cNvSpPr/>
          <p:nvPr/>
        </p:nvSpPr>
        <p:spPr>
          <a:xfrm>
            <a:off x="193291" y="1042148"/>
            <a:ext cx="1172274" cy="53949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Hardware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18570A9-9791-B1CF-737D-14072C06F50B}"/>
              </a:ext>
            </a:extLst>
          </p:cNvPr>
          <p:cNvCxnSpPr>
            <a:cxnSpLocks/>
          </p:cNvCxnSpPr>
          <p:nvPr/>
        </p:nvCxnSpPr>
        <p:spPr>
          <a:xfrm>
            <a:off x="789738" y="1571508"/>
            <a:ext cx="0" cy="71686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:a16="http://schemas.microsoft.com/office/drawing/2014/main" id="{74DF2EAD-F80D-5CF7-C0BB-7CF9EAFA8052}"/>
              </a:ext>
            </a:extLst>
          </p:cNvPr>
          <p:cNvSpPr/>
          <p:nvPr/>
        </p:nvSpPr>
        <p:spPr>
          <a:xfrm>
            <a:off x="208924" y="1882404"/>
            <a:ext cx="1152932" cy="210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Office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3C5FDD53-25FE-6840-B621-9FBAE9BDED47}"/>
              </a:ext>
            </a:extLst>
          </p:cNvPr>
          <p:cNvSpPr/>
          <p:nvPr/>
        </p:nvSpPr>
        <p:spPr>
          <a:xfrm>
            <a:off x="208924" y="2142080"/>
            <a:ext cx="1139216" cy="4060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Professional Printing</a:t>
            </a:r>
          </a:p>
        </p:txBody>
      </p:sp>
      <p:sp>
        <p:nvSpPr>
          <p:cNvPr id="42" name="Inhaltsplatzhalter 4">
            <a:extLst>
              <a:ext uri="{FF2B5EF4-FFF2-40B4-BE49-F238E27FC236}">
                <a16:creationId xmlns:a16="http://schemas.microsoft.com/office/drawing/2014/main" id="{1230658C-1144-9D5B-37D0-88AC32D97C1E}"/>
              </a:ext>
            </a:extLst>
          </p:cNvPr>
          <p:cNvSpPr txBox="1">
            <a:spLocks/>
          </p:cNvSpPr>
          <p:nvPr/>
        </p:nvSpPr>
        <p:spPr>
          <a:xfrm>
            <a:off x="6240001" y="4883515"/>
            <a:ext cx="5256674" cy="1425209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1"/>
              </a:buClr>
              <a:buFont typeface="Lucida Sans Unicode" panose="020B0602030504020204" pitchFamily="34" charset="0"/>
              <a:buChar char="–"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Lucida Sans Unicode" panose="020B0602030504020204" pitchFamily="34" charset="0"/>
              <a:buChar char="—"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62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Lucida Sans Unicode" panose="020B0602030504020204" pitchFamily="34" charset="0"/>
              <a:buChar char="∘"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02000" indent="-162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Lucida Sans Unicode" panose="020B0602030504020204" pitchFamily="34" charset="0"/>
              <a:buChar char="▪"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162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Lucida Sans Unicode" panose="020B0602030504020204" pitchFamily="34" charset="0"/>
              <a:buChar char="•"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/>
              <a:t>Non-</a:t>
            </a:r>
            <a:r>
              <a:rPr lang="de-DE" b="1" err="1"/>
              <a:t>negotiable</a:t>
            </a:r>
            <a:r>
              <a:rPr lang="de-DE" b="1"/>
              <a:t> </a:t>
            </a:r>
            <a:r>
              <a:rPr lang="de-DE" b="1" err="1"/>
              <a:t>items</a:t>
            </a:r>
            <a:endParaRPr lang="de-DE" b="1"/>
          </a:p>
          <a:p>
            <a:pPr marL="161925" indent="-161925"/>
            <a:r>
              <a:rPr lang="de-DE"/>
              <a:t>Header</a:t>
            </a:r>
          </a:p>
          <a:p>
            <a:pPr marL="161925" indent="-161925"/>
            <a:r>
              <a:rPr lang="de-DE" err="1"/>
              <a:t>Footer</a:t>
            </a:r>
            <a:endParaRPr lang="de-DE"/>
          </a:p>
          <a:p>
            <a:pPr marL="161925" indent="-161925"/>
            <a:r>
              <a:rPr lang="de-DE"/>
              <a:t>Country Gateway Page / </a:t>
            </a:r>
            <a:r>
              <a:rPr lang="de-DE" err="1"/>
              <a:t>start</a:t>
            </a:r>
            <a:r>
              <a:rPr lang="de-DE"/>
              <a:t> </a:t>
            </a:r>
            <a:r>
              <a:rPr lang="de-DE" err="1"/>
              <a:t>page</a:t>
            </a:r>
            <a:r>
              <a:rPr lang="de-DE"/>
              <a:t> </a:t>
            </a:r>
            <a:r>
              <a:rPr lang="de-DE" err="1"/>
              <a:t>layout</a:t>
            </a:r>
            <a:endParaRPr lang="de-DE"/>
          </a:p>
        </p:txBody>
      </p:sp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DAE5B790-918E-83DD-FAD2-520795451A86}"/>
              </a:ext>
            </a:extLst>
          </p:cNvPr>
          <p:cNvSpPr/>
          <p:nvPr/>
        </p:nvSpPr>
        <p:spPr>
          <a:xfrm>
            <a:off x="6096000" y="4714339"/>
            <a:ext cx="3855239" cy="1635058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6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67B3D-D177-3A57-5832-8E392C5AB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B7C2ECE-AC2C-B486-F193-F5068CC1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286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5F80C-F707-4395-A9D4-C8A803BCF77B}" type="slidenum">
              <a:rPr kumimoji="0" lang="en-GB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28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AD0745E-40C5-0CB4-009A-8B1FCEB18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" pitchFamily="2" charset="0"/>
                <a:cs typeface="Open Sans" pitchFamily="2" charset="0"/>
              </a:rPr>
              <a:t>Introduction CMS/headless</a:t>
            </a:r>
          </a:p>
        </p:txBody>
      </p:sp>
      <p:sp>
        <p:nvSpPr>
          <p:cNvPr id="20" name="Inhaltsplatzhalter 1"/>
          <p:cNvSpPr>
            <a:spLocks noGrp="1"/>
          </p:cNvSpPr>
          <p:nvPr>
            <p:ph idx="1"/>
          </p:nvPr>
        </p:nvSpPr>
        <p:spPr>
          <a:xfrm>
            <a:off x="695325" y="1916113"/>
            <a:ext cx="4741739" cy="4427987"/>
          </a:xfrm>
        </p:spPr>
        <p:txBody>
          <a:bodyPr/>
          <a:lstStyle/>
          <a:p>
            <a:pPr marL="0" indent="0">
              <a:buNone/>
            </a:pPr>
            <a:r>
              <a:rPr lang="de-DE" b="1" err="1">
                <a:latin typeface="+mj-lt"/>
                <a:ea typeface="Open Sans"/>
                <a:cs typeface="Open Sans"/>
              </a:rPr>
              <a:t>Headless</a:t>
            </a:r>
            <a:r>
              <a:rPr lang="de-DE" b="1">
                <a:latin typeface="+mj-lt"/>
                <a:ea typeface="Open Sans"/>
                <a:cs typeface="Open Sans"/>
              </a:rPr>
              <a:t> CMS</a:t>
            </a:r>
            <a:endParaRPr lang="de-DE" b="1">
              <a:ea typeface="Open Sans"/>
              <a:cs typeface="Open Sans"/>
            </a:endParaRPr>
          </a:p>
          <a:p>
            <a:pPr marL="161925" indent="-161925"/>
            <a:r>
              <a:rPr lang="de-DE" err="1">
                <a:latin typeface="+mj-lt"/>
                <a:ea typeface="Verdana"/>
                <a:cs typeface="Open Sans"/>
              </a:rPr>
              <a:t>Decoupled</a:t>
            </a:r>
            <a:r>
              <a:rPr lang="de-DE">
                <a:latin typeface="+mj-lt"/>
                <a:ea typeface="Verdana"/>
                <a:cs typeface="Open Sans"/>
              </a:rPr>
              <a:t> </a:t>
            </a:r>
            <a:r>
              <a:rPr lang="de-DE" err="1">
                <a:latin typeface="+mj-lt"/>
                <a:ea typeface="Verdana"/>
                <a:cs typeface="Open Sans"/>
              </a:rPr>
              <a:t>frontend</a:t>
            </a:r>
            <a:r>
              <a:rPr lang="de-DE">
                <a:latin typeface="+mj-lt"/>
                <a:ea typeface="Verdana"/>
                <a:cs typeface="Open Sans"/>
              </a:rPr>
              <a:t> from backend</a:t>
            </a:r>
            <a:endParaRPr lang="de-DE"/>
          </a:p>
          <a:p>
            <a:pPr marL="377825" lvl="1" indent="-215900"/>
            <a:r>
              <a:rPr lang="de-DE">
                <a:latin typeface="+mj-lt"/>
                <a:ea typeface="Verdana"/>
                <a:cs typeface="Open Sans"/>
              </a:rPr>
              <a:t>Speed increase</a:t>
            </a:r>
          </a:p>
          <a:p>
            <a:pPr marL="539750" lvl="2" indent="-161925">
              <a:buFont typeface="Wingdings" panose="020B0602030504020204" pitchFamily="34" charset="0"/>
              <a:buChar char="§"/>
            </a:pPr>
            <a:r>
              <a:rPr lang="de-DE">
                <a:latin typeface="+mj-lt"/>
                <a:ea typeface="Verdana"/>
                <a:cs typeface="Open Sans"/>
              </a:rPr>
              <a:t>Frontend </a:t>
            </a:r>
            <a:r>
              <a:rPr lang="de-DE" sz="1050">
                <a:latin typeface="+mj-lt"/>
                <a:ea typeface="Verdana"/>
                <a:cs typeface="Open Sans"/>
              </a:rPr>
              <a:t>(hosted on Vercel)</a:t>
            </a:r>
            <a:endParaRPr lang="en-US" sz="1050">
              <a:latin typeface="+mj-lt"/>
              <a:ea typeface="Verdana"/>
              <a:cs typeface="Open Sans"/>
            </a:endParaRPr>
          </a:p>
          <a:p>
            <a:pPr marL="539750" lvl="2" indent="-161925">
              <a:buFont typeface="Wingdings" panose="020B0602030504020204" pitchFamily="34" charset="0"/>
              <a:buChar char="§"/>
            </a:pPr>
            <a:r>
              <a:rPr lang="de-DE">
                <a:latin typeface="+mj-lt"/>
                <a:ea typeface="Verdana"/>
                <a:cs typeface="Open Sans"/>
              </a:rPr>
              <a:t>Backend </a:t>
            </a:r>
            <a:r>
              <a:rPr lang="de-DE" sz="1050">
                <a:latin typeface="+mj-lt"/>
                <a:ea typeface="Verdana"/>
                <a:cs typeface="Open Sans"/>
              </a:rPr>
              <a:t>(hosted </a:t>
            </a:r>
            <a:r>
              <a:rPr lang="de-DE" sz="1050" err="1">
                <a:latin typeface="+mj-lt"/>
                <a:ea typeface="Verdana"/>
                <a:cs typeface="Open Sans"/>
              </a:rPr>
              <a:t>by</a:t>
            </a:r>
            <a:r>
              <a:rPr lang="de-DE" sz="1050">
                <a:latin typeface="+mj-lt"/>
                <a:ea typeface="Verdana"/>
                <a:cs typeface="Open Sans"/>
              </a:rPr>
              <a:t> Contentstack)</a:t>
            </a:r>
            <a:endParaRPr lang="en-US">
              <a:latin typeface="+mj-lt"/>
              <a:ea typeface="Verdana"/>
              <a:cs typeface="Open Sans"/>
            </a:endParaRPr>
          </a:p>
          <a:p>
            <a:pPr marL="377825" lvl="1" indent="-215900"/>
            <a:r>
              <a:rPr lang="de-DE" err="1">
                <a:latin typeface="+mj-lt"/>
                <a:ea typeface="Verdana"/>
                <a:cs typeface="Open Sans"/>
              </a:rPr>
              <a:t>Opportunity</a:t>
            </a:r>
            <a:r>
              <a:rPr lang="de-DE">
                <a:latin typeface="+mj-lt"/>
                <a:ea typeface="Verdana"/>
                <a:cs typeface="Open Sans"/>
              </a:rPr>
              <a:t> to </a:t>
            </a:r>
            <a:r>
              <a:rPr lang="de-DE" err="1">
                <a:latin typeface="+mj-lt"/>
                <a:ea typeface="Verdana"/>
                <a:cs typeface="Open Sans"/>
              </a:rPr>
              <a:t>deliver</a:t>
            </a:r>
            <a:r>
              <a:rPr lang="de-DE">
                <a:latin typeface="+mj-lt"/>
                <a:ea typeface="Verdana"/>
                <a:cs typeface="Open Sans"/>
              </a:rPr>
              <a:t> </a:t>
            </a:r>
            <a:r>
              <a:rPr lang="de-DE" err="1">
                <a:latin typeface="+mj-lt"/>
                <a:ea typeface="Verdana"/>
                <a:cs typeface="Open Sans"/>
              </a:rPr>
              <a:t>content</a:t>
            </a:r>
            <a:r>
              <a:rPr lang="de-DE">
                <a:latin typeface="+mj-lt"/>
                <a:ea typeface="Verdana"/>
                <a:cs typeface="Open Sans"/>
              </a:rPr>
              <a:t> to different </a:t>
            </a:r>
            <a:r>
              <a:rPr lang="de-DE" err="1">
                <a:latin typeface="+mj-lt"/>
                <a:ea typeface="Verdana"/>
                <a:cs typeface="Open Sans"/>
              </a:rPr>
              <a:t>channels</a:t>
            </a:r>
            <a:r>
              <a:rPr lang="de-DE">
                <a:latin typeface="+mj-lt"/>
                <a:ea typeface="Verdana"/>
                <a:cs typeface="Open Sans"/>
              </a:rPr>
              <a:t> in different </a:t>
            </a:r>
            <a:r>
              <a:rPr lang="de-DE" err="1">
                <a:latin typeface="+mj-lt"/>
                <a:ea typeface="Verdana"/>
                <a:cs typeface="Open Sans"/>
              </a:rPr>
              <a:t>designs</a:t>
            </a:r>
            <a:br>
              <a:rPr lang="de-DE">
                <a:latin typeface="+mj-lt"/>
                <a:ea typeface="Verdana"/>
                <a:cs typeface="Open Sans"/>
              </a:rPr>
            </a:br>
            <a:endParaRPr lang="en-US">
              <a:latin typeface="+mj-lt"/>
              <a:ea typeface="Verdana"/>
              <a:cs typeface="Open Sans"/>
            </a:endParaRPr>
          </a:p>
          <a:p>
            <a:pPr marL="161925" indent="-161925"/>
            <a:r>
              <a:rPr lang="de-DE">
                <a:latin typeface="+mj-lt"/>
                <a:ea typeface="Open Sans"/>
                <a:cs typeface="Open Sans"/>
              </a:rPr>
              <a:t>Content Management</a:t>
            </a:r>
          </a:p>
          <a:p>
            <a:pPr marL="377825" lvl="1" indent="-215900"/>
            <a:r>
              <a:rPr lang="de-DE">
                <a:latin typeface="+mj-lt"/>
                <a:ea typeface="Open Sans"/>
                <a:cs typeface="Open Sans"/>
              </a:rPr>
              <a:t>No </a:t>
            </a:r>
            <a:r>
              <a:rPr lang="de-DE" err="1">
                <a:latin typeface="+mj-lt"/>
                <a:ea typeface="Open Sans"/>
                <a:cs typeface="Open Sans"/>
              </a:rPr>
              <a:t>page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  <a:r>
              <a:rPr lang="de-DE" err="1">
                <a:latin typeface="+mj-lt"/>
                <a:ea typeface="Open Sans"/>
                <a:cs typeface="Open Sans"/>
              </a:rPr>
              <a:t>tree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  <a:r>
              <a:rPr lang="de-DE" err="1">
                <a:latin typeface="+mj-lt"/>
                <a:ea typeface="Open Sans"/>
                <a:cs typeface="Open Sans"/>
              </a:rPr>
              <a:t>any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  <a:r>
              <a:rPr lang="de-DE" err="1">
                <a:latin typeface="+mj-lt"/>
                <a:ea typeface="Open Sans"/>
                <a:cs typeface="Open Sans"/>
              </a:rPr>
              <a:t>longer</a:t>
            </a:r>
            <a:endParaRPr lang="de-DE">
              <a:latin typeface="+mj-lt"/>
              <a:ea typeface="Open Sans"/>
              <a:cs typeface="Open Sans"/>
            </a:endParaRPr>
          </a:p>
          <a:p>
            <a:pPr marL="377825" lvl="1" indent="-215900"/>
            <a:r>
              <a:rPr lang="de-DE" err="1">
                <a:latin typeface="+mj-lt"/>
                <a:ea typeface="Open Sans"/>
                <a:cs typeface="Open Sans"/>
              </a:rPr>
              <a:t>Entries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  <a:r>
              <a:rPr lang="de-DE" err="1">
                <a:latin typeface="+mj-lt"/>
                <a:ea typeface="Open Sans"/>
                <a:cs typeface="Open Sans"/>
              </a:rPr>
              <a:t>are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  <a:r>
              <a:rPr lang="de-DE" err="1">
                <a:latin typeface="+mj-lt"/>
                <a:ea typeface="Open Sans"/>
                <a:cs typeface="Open Sans"/>
              </a:rPr>
              <a:t>separated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  <a:r>
              <a:rPr lang="de-DE" err="1">
                <a:latin typeface="+mj-lt"/>
                <a:ea typeface="Open Sans"/>
                <a:cs typeface="Open Sans"/>
              </a:rPr>
              <a:t>by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  <a:r>
              <a:rPr lang="de-DE" err="1">
                <a:latin typeface="+mj-lt"/>
                <a:ea typeface="Open Sans"/>
                <a:cs typeface="Open Sans"/>
              </a:rPr>
              <a:t>Types</a:t>
            </a:r>
            <a:endParaRPr lang="de-DE">
              <a:latin typeface="+mj-lt"/>
              <a:ea typeface="Open Sans"/>
              <a:cs typeface="Open Sans"/>
            </a:endParaRPr>
          </a:p>
          <a:p>
            <a:pPr marL="161925" indent="-161925">
              <a:spcBef>
                <a:spcPts val="400"/>
              </a:spcBef>
            </a:pPr>
            <a:endParaRPr lang="de-DE">
              <a:latin typeface="+mj-lt"/>
              <a:ea typeface="Open Sans"/>
              <a:cs typeface="Open Sans"/>
            </a:endParaRPr>
          </a:p>
          <a:p>
            <a:pPr marL="161925" indent="-161925">
              <a:spcBef>
                <a:spcPts val="400"/>
              </a:spcBef>
            </a:pPr>
            <a:r>
              <a:rPr lang="de-DE">
                <a:latin typeface="+mj-lt"/>
                <a:ea typeface="Open Sans"/>
                <a:cs typeface="Open Sans"/>
              </a:rPr>
              <a:t>Technical </a:t>
            </a:r>
            <a:r>
              <a:rPr lang="de-DE" err="1">
                <a:latin typeface="+mj-lt"/>
                <a:ea typeface="Open Sans"/>
                <a:cs typeface="Open Sans"/>
              </a:rPr>
              <a:t>improvements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</a:p>
          <a:p>
            <a:pPr marL="377825" lvl="1" indent="-215900"/>
            <a:r>
              <a:rPr lang="de-DE">
                <a:latin typeface="+mj-lt"/>
                <a:ea typeface="Open Sans"/>
                <a:cs typeface="Open Sans"/>
              </a:rPr>
              <a:t>Quick </a:t>
            </a:r>
            <a:r>
              <a:rPr lang="de-DE" err="1">
                <a:latin typeface="+mj-lt"/>
                <a:ea typeface="Open Sans"/>
                <a:cs typeface="Open Sans"/>
              </a:rPr>
              <a:t>turnarounds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  <a:r>
              <a:rPr lang="de-DE" err="1">
                <a:latin typeface="+mj-lt"/>
                <a:ea typeface="Open Sans"/>
                <a:cs typeface="Open Sans"/>
              </a:rPr>
              <a:t>for</a:t>
            </a:r>
            <a:r>
              <a:rPr lang="de-DE">
                <a:latin typeface="+mj-lt"/>
                <a:ea typeface="Open Sans"/>
                <a:cs typeface="Open Sans"/>
              </a:rPr>
              <a:t> fixes/optimizations</a:t>
            </a:r>
          </a:p>
          <a:p>
            <a:pPr marL="377825" lvl="1" indent="-215900"/>
            <a:r>
              <a:rPr lang="de-DE">
                <a:latin typeface="+mj-lt"/>
                <a:ea typeface="Open Sans"/>
                <a:cs typeface="Open Sans"/>
              </a:rPr>
              <a:t>Fast </a:t>
            </a:r>
            <a:r>
              <a:rPr lang="de-DE" err="1">
                <a:latin typeface="+mj-lt"/>
                <a:ea typeface="Open Sans"/>
                <a:cs typeface="Open Sans"/>
              </a:rPr>
              <a:t>deployments</a:t>
            </a:r>
            <a:endParaRPr lang="de-DE">
              <a:latin typeface="+mj-lt"/>
              <a:ea typeface="Open Sans"/>
              <a:cs typeface="Open Sans"/>
            </a:endParaRPr>
          </a:p>
          <a:p>
            <a:pPr marL="377825" lvl="1" indent="-215900"/>
            <a:r>
              <a:rPr lang="de-DE">
                <a:latin typeface="+mj-lt"/>
                <a:ea typeface="Open Sans"/>
                <a:cs typeface="Open Sans"/>
              </a:rPr>
              <a:t>Future </a:t>
            </a:r>
            <a:r>
              <a:rPr lang="de-DE" err="1">
                <a:latin typeface="+mj-lt"/>
                <a:ea typeface="Open Sans"/>
                <a:cs typeface="Open Sans"/>
              </a:rPr>
              <a:t>proof</a:t>
            </a:r>
            <a:r>
              <a:rPr lang="de-DE">
                <a:latin typeface="+mj-lt"/>
                <a:ea typeface="Open Sans"/>
                <a:cs typeface="Open Sans"/>
              </a:rPr>
              <a:t> due to API </a:t>
            </a:r>
            <a:r>
              <a:rPr lang="de-DE" err="1">
                <a:latin typeface="+mj-lt"/>
                <a:ea typeface="Open Sans"/>
                <a:cs typeface="Open Sans"/>
              </a:rPr>
              <a:t>integrations</a:t>
            </a:r>
            <a:br>
              <a:rPr lang="de-DE">
                <a:latin typeface="+mj-lt"/>
                <a:ea typeface="Open Sans"/>
                <a:cs typeface="Open Sans"/>
              </a:rPr>
            </a:br>
            <a:r>
              <a:rPr lang="de-DE">
                <a:latin typeface="+mj-lt"/>
                <a:ea typeface="Open Sans"/>
                <a:cs typeface="Open Sans"/>
              </a:rPr>
              <a:t>(AI, personalization,...)</a:t>
            </a:r>
          </a:p>
        </p:txBody>
      </p:sp>
      <p:pic>
        <p:nvPicPr>
          <p:cNvPr id="1026" name="Picture 2" descr="https://cdn.ttgtmedia.com/rms/onlineimages/content_management-traditional_vs_headless_cms-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26" y="1089850"/>
            <a:ext cx="5753051" cy="547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9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640E24-CB9F-7CF1-0A93-8DB0CB914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2656"/>
            <a:ext cx="9697875" cy="623248"/>
          </a:xfrm>
        </p:spPr>
        <p:txBody>
          <a:bodyPr/>
          <a:lstStyle/>
          <a:p>
            <a:r>
              <a:rPr lang="en-US">
                <a:ea typeface="Open Sans" pitchFamily="2" charset="0"/>
                <a:cs typeface="Open Sans" pitchFamily="2" charset="0"/>
              </a:rPr>
              <a:t>Introduction CMS/headless:</a:t>
            </a:r>
            <a:br>
              <a:rPr lang="de-DE"/>
            </a:br>
            <a:r>
              <a:rPr lang="de-DE" b="0" err="1"/>
              <a:t>Example</a:t>
            </a:r>
            <a:r>
              <a:rPr lang="de-DE" b="0"/>
              <a:t> </a:t>
            </a:r>
            <a:r>
              <a:rPr lang="de-DE" b="0" err="1"/>
              <a:t>of</a:t>
            </a:r>
            <a:r>
              <a:rPr lang="de-DE" b="0"/>
              <a:t> </a:t>
            </a:r>
            <a:r>
              <a:rPr lang="de-DE" b="0" err="1"/>
              <a:t>speed</a:t>
            </a:r>
            <a:r>
              <a:rPr lang="de-DE" b="0"/>
              <a:t> increase / </a:t>
            </a:r>
            <a:r>
              <a:rPr lang="de-DE" b="0" err="1"/>
              <a:t>Lighthouse</a:t>
            </a:r>
            <a:r>
              <a:rPr lang="de-DE" b="0"/>
              <a:t> before &amp; after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325A0D-EFE1-E2DE-B1FC-A971930C4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1925" indent="-161925"/>
            <a:r>
              <a:rPr lang="de-DE" b="1"/>
              <a:t>Kentico/Azure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E2F222-F06C-06B6-A405-88853A8B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573B766-CA3E-0266-8FDC-B2964BCB6D6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161925" indent="-161925"/>
            <a:r>
              <a:rPr lang="de-DE" b="1"/>
              <a:t>Contentstack/Next/Vercel*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DB2F4A-3634-2921-B32A-7A0580715F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7" name="Grafik 16" descr="Ein Bild, das Text, Screenshot, Webseite, Website enthält.&#10;&#10;Beschreibung automatisch generiert.">
            <a:extLst>
              <a:ext uri="{FF2B5EF4-FFF2-40B4-BE49-F238E27FC236}">
                <a16:creationId xmlns:a16="http://schemas.microsoft.com/office/drawing/2014/main" id="{A075AAA4-4F19-AB88-D3B8-2A7834567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04" y="2388230"/>
            <a:ext cx="5149242" cy="3271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Grafik 17" descr="Ein Bild, das Text, Elektronik, Screenshot, Software enthält.&#10;&#10;Beschreibung automatisch generiert.">
            <a:extLst>
              <a:ext uri="{FF2B5EF4-FFF2-40B4-BE49-F238E27FC236}">
                <a16:creationId xmlns:a16="http://schemas.microsoft.com/office/drawing/2014/main" id="{79BD466E-4837-DC8A-CF21-E38569829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224" y="2392015"/>
            <a:ext cx="4949609" cy="3650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239EDB40-B826-ECE2-C59F-6A4DEBB9E16B}"/>
              </a:ext>
            </a:extLst>
          </p:cNvPr>
          <p:cNvSpPr txBox="1"/>
          <p:nvPr/>
        </p:nvSpPr>
        <p:spPr>
          <a:xfrm>
            <a:off x="6237962" y="6300591"/>
            <a:ext cx="3526076" cy="1384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900"/>
              <a:t>* Headlines, alt-texts and meta data not yet optimized</a:t>
            </a:r>
          </a:p>
        </p:txBody>
      </p:sp>
    </p:spTree>
    <p:extLst>
      <p:ext uri="{BB962C8B-B14F-4D97-AF65-F5344CB8AC3E}">
        <p14:creationId xmlns:p14="http://schemas.microsoft.com/office/powerpoint/2010/main" val="10665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1925" indent="-161925"/>
            <a:r>
              <a:rPr lang="de-DE" b="1">
                <a:latin typeface="+mj-lt"/>
                <a:ea typeface="Open Sans" pitchFamily="2" charset="0"/>
                <a:cs typeface="Open Sans" pitchFamily="2" charset="0"/>
              </a:rPr>
              <a:t>Migration</a:t>
            </a:r>
            <a:endParaRPr lang="de-DE"/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Challenges</a:t>
            </a:r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All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pages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,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texts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and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image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are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migrated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+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editable</a:t>
            </a:r>
            <a:endParaRPr lang="de-DE">
              <a:latin typeface="+mj-lt"/>
              <a:ea typeface="Open Sans" pitchFamily="2" charset="0"/>
              <a:cs typeface="Open Sans" pitchFamily="2" charset="0"/>
            </a:endParaRPr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Some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repeating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issues</a:t>
            </a:r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Final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migration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took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place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on </a:t>
            </a:r>
            <a:r>
              <a:rPr lang="de-DE" b="1">
                <a:latin typeface="+mj-lt"/>
                <a:ea typeface="Open Sans" pitchFamily="2" charset="0"/>
                <a:cs typeface="Open Sans" pitchFamily="2" charset="0"/>
              </a:rPr>
              <a:t>16th </a:t>
            </a:r>
            <a:r>
              <a:rPr lang="de-DE" b="1" err="1">
                <a:latin typeface="+mj-lt"/>
                <a:ea typeface="Open Sans" pitchFamily="2" charset="0"/>
                <a:cs typeface="Open Sans" pitchFamily="2" charset="0"/>
              </a:rPr>
              <a:t>of</a:t>
            </a:r>
            <a:r>
              <a:rPr lang="de-DE" b="1">
                <a:latin typeface="+mj-lt"/>
                <a:ea typeface="Open Sans" pitchFamily="2" charset="0"/>
                <a:cs typeface="Open Sans" pitchFamily="2" charset="0"/>
              </a:rPr>
              <a:t> August</a:t>
            </a:r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Manual optimizations needed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" pitchFamily="2" charset="0"/>
                <a:cs typeface="Open Sans" pitchFamily="2" charset="0"/>
              </a:rPr>
              <a:t>Status: </a:t>
            </a:r>
            <a:r>
              <a:rPr lang="it-IT">
                <a:solidFill>
                  <a:schemeClr val="accent3"/>
                </a:solidFill>
                <a:ea typeface="Open Sans" pitchFamily="2" charset="0"/>
                <a:cs typeface="Open Sans" pitchFamily="2" charset="0"/>
              </a:rPr>
              <a:t>Migration</a:t>
            </a:r>
            <a:endParaRPr lang="de-DE"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7" name="Grafik 6" descr="Übertragen Silhouette">
            <a:extLst>
              <a:ext uri="{FF2B5EF4-FFF2-40B4-BE49-F238E27FC236}">
                <a16:creationId xmlns:a16="http://schemas.microsoft.com/office/drawing/2014/main" id="{4BF3FFD2-2AF3-CEE6-9645-F631A4931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0336" y="2922618"/>
            <a:ext cx="1668463" cy="1668463"/>
          </a:xfrm>
          <a:prstGeom prst="rect">
            <a:avLst/>
          </a:prstGeom>
        </p:spPr>
      </p:pic>
      <p:pic>
        <p:nvPicPr>
          <p:cNvPr id="9" name="Grafik 8" descr="Synchronisierende Cloud Silhouette">
            <a:extLst>
              <a:ext uri="{FF2B5EF4-FFF2-40B4-BE49-F238E27FC236}">
                <a16:creationId xmlns:a16="http://schemas.microsoft.com/office/drawing/2014/main" id="{7B17046B-CB70-1A9A-2995-EEF2DE6B4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0336" y="1659441"/>
            <a:ext cx="1668463" cy="166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502" y="1916113"/>
            <a:ext cx="9016995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II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625" y="1916113"/>
            <a:ext cx="8700750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l">
  <a:themeElements>
    <a:clrScheme name="Konica Minolta">
      <a:dk1>
        <a:sysClr val="windowText" lastClr="000000"/>
      </a:dk1>
      <a:lt1>
        <a:sysClr val="window" lastClr="FFFFFF"/>
      </a:lt1>
      <a:dk2>
        <a:srgbClr val="C1E5F4"/>
      </a:dk2>
      <a:lt2>
        <a:srgbClr val="BEE2DD"/>
      </a:lt2>
      <a:accent1>
        <a:srgbClr val="0062C2"/>
      </a:accent1>
      <a:accent2>
        <a:srgbClr val="009EB7"/>
      </a:accent2>
      <a:accent3>
        <a:srgbClr val="C0167B"/>
      </a:accent3>
      <a:accent4>
        <a:srgbClr val="CEA100"/>
      </a:accent4>
      <a:accent5>
        <a:srgbClr val="826FB0"/>
      </a:accent5>
      <a:accent6>
        <a:srgbClr val="E5E3DF"/>
      </a:accent6>
      <a:hlink>
        <a:srgbClr val="0062C2"/>
      </a:hlink>
      <a:folHlink>
        <a:srgbClr val="000000"/>
      </a:folHlink>
    </a:clrScheme>
    <a:fontScheme name="KM_Verdana">
      <a:majorFont>
        <a:latin typeface="Verdana"/>
        <a:ea typeface="Verdana"/>
        <a:cs typeface=""/>
      </a:majorFont>
      <a:minorFont>
        <a:latin typeface="Verdana"/>
        <a:ea typeface="Verdan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M Rethink PPT template Colour Theme Landscape 16 to 9.potx" id="{F6891A1D-8BBF-4C34-A873-1519CB44737B}" vid="{94A3736A-E8AD-4566-9F56-4EA2DB4AA2C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CFE7E5C783F443BA8DCD7628B7F1FD" ma:contentTypeVersion="4" ma:contentTypeDescription="Create a new document." ma:contentTypeScope="" ma:versionID="b1137b7e1731d49688372c72fefa2a93">
  <xsd:schema xmlns:xsd="http://www.w3.org/2001/XMLSchema" xmlns:xs="http://www.w3.org/2001/XMLSchema" xmlns:p="http://schemas.microsoft.com/office/2006/metadata/properties" xmlns:ns2="716d0d45-0af2-4ae4-8716-3ca70fc31ef1" targetNamespace="http://schemas.microsoft.com/office/2006/metadata/properties" ma:root="true" ma:fieldsID="f2233e75ab69816e9bb3f42ffca3bce6" ns2:_="">
    <xsd:import namespace="716d0d45-0af2-4ae4-8716-3ca70fc31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d0d45-0af2-4ae4-8716-3ca70fc31e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AB361F-BF52-4082-86E8-03CD30B18FA1}">
  <ds:schemaRefs>
    <ds:schemaRef ds:uri="716d0d45-0af2-4ae4-8716-3ca70fc31e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5206310-7124-4FB7-9DB9-50E5802148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E03E5C-A29A-4A5E-A93E-219520E35853}">
  <ds:schemaRefs>
    <ds:schemaRef ds:uri="716d0d45-0af2-4ae4-8716-3ca70fc31ef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KM Rethink PPT template Colour Theme Landscape 16 to 9</Template>
  <Application>Microsoft Office PowerPoint</Application>
  <PresentationFormat>Breitbild</PresentationFormat>
  <Slides>17</Slides>
  <Notes>3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18" baseType="lpstr">
      <vt:lpstr>Col</vt:lpstr>
      <vt:lpstr>European website cms: Contentstack</vt:lpstr>
      <vt:lpstr>Session 1: Optimisation</vt:lpstr>
      <vt:lpstr>Please be aware:</vt:lpstr>
      <vt:lpstr>High level website structure</vt:lpstr>
      <vt:lpstr>Introduction CMS/headless</vt:lpstr>
      <vt:lpstr>Introduction CMS/headless: Example of speed increase / Lighthouse before &amp; after</vt:lpstr>
      <vt:lpstr>Status: Migration</vt:lpstr>
      <vt:lpstr>Comparison: Before/After Optimization I</vt:lpstr>
      <vt:lpstr>Comparison: Before/After Optimization II</vt:lpstr>
      <vt:lpstr>Comparison: Before/After Optimization III</vt:lpstr>
      <vt:lpstr>Comparison: Before/After Optimization IV</vt:lpstr>
      <vt:lpstr>Comparison: Before/After Optimization IV</vt:lpstr>
      <vt:lpstr>Comparison: Before/After Optimization V</vt:lpstr>
      <vt:lpstr>Optimisation task overview</vt:lpstr>
      <vt:lpstr>Glossary</vt:lpstr>
      <vt:lpstr>Support process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Stuermer, Stefan</dc:creator>
  <cp:revision>2</cp:revision>
  <dcterms:created xsi:type="dcterms:W3CDTF">2024-08-28T15:16:06Z</dcterms:created>
  <dcterms:modified xsi:type="dcterms:W3CDTF">2024-09-04T12:55:02Z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0x010100B1CFE7E5C783F443BA8DCD7628B7F1FD</vt:lpwstr>
  </property>
</Properties>
</file>