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3"/>
  </p:notesMasterIdLst>
  <p:sldIdLst>
    <p:sldId id="2147471524" r:id="rId5"/>
    <p:sldId id="2147308392" r:id="rId6"/>
    <p:sldId id="2147308393" r:id="rId7"/>
    <p:sldId id="2147308362" r:id="rId8"/>
    <p:sldId id="2147308396" r:id="rId9"/>
    <p:sldId id="2147308366" r:id="rId10"/>
    <p:sldId id="2147308381" r:id="rId11"/>
    <p:sldId id="2147308378" r:id="rId12"/>
    <p:sldId id="2147308382" r:id="rId13"/>
    <p:sldId id="2147308383" r:id="rId14"/>
    <p:sldId id="2147308389" r:id="rId15"/>
    <p:sldId id="2147308390" r:id="rId16"/>
    <p:sldId id="2147471525" r:id="rId17"/>
    <p:sldId id="2147308397" r:id="rId18"/>
    <p:sldId id="2147308386" r:id="rId19"/>
    <p:sldId id="2147308387" r:id="rId20"/>
    <p:sldId id="2147308388" r:id="rId21"/>
    <p:sldId id="280" r:id="rId22"/>
    <p:sldId id="2147471515" r:id="rId23"/>
    <p:sldId id="2147471516" r:id="rId24"/>
    <p:sldId id="2147471517" r:id="rId25"/>
    <p:sldId id="2147471519" r:id="rId26"/>
    <p:sldId id="2147471520" r:id="rId27"/>
    <p:sldId id="2147471521" r:id="rId28"/>
    <p:sldId id="2147471522" r:id="rId29"/>
    <p:sldId id="2147471523" r:id="rId30"/>
    <p:sldId id="2147471518" r:id="rId31"/>
    <p:sldId id="268" r:id="rId32"/>
  </p:sldIdLst>
  <p:sldSz cx="12192000" cy="6858000"/>
  <p:notesSz cx="6858000" cy="9144000"/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57780D-36D0-4651-A985-35CE5FBA517D}" v="100" dt="2024-08-29T10:11:43.938"/>
    <p1510:client id="{B84EF1DA-F4CF-4065-82DA-D4CFF6C4A8CB}" v="2" dt="2024-08-30T07:34:13.018"/>
    <p1510:client id="{C8CABA2C-F188-4BAB-A3E4-6766B8EBFD44}" v="31" dt="2024-08-29T09:27:59.572"/>
    <p1510:client id="{F4C6D007-9443-4F2A-9F20-B5091911C260}" v="505" dt="2024-08-30T07:54:04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A8F81-9B6F-0E41-855E-73114A95D68D}" type="datetimeFigureOut">
              <a:rPr kumimoji="1" lang="ja-JP" altLang="en-US" smtClean="0"/>
              <a:t>2024/9/4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4CF8C-6439-AC4D-93A0-3ADE4B6A9216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32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2018 </a:t>
            </a:r>
            <a:r>
              <a:rPr lang="de-DE" err="1"/>
              <a:t>we</a:t>
            </a:r>
            <a:r>
              <a:rPr lang="de-DE"/>
              <a:t> started </a:t>
            </a:r>
            <a:r>
              <a:rPr lang="de-DE" err="1"/>
              <a:t>working</a:t>
            </a:r>
            <a:r>
              <a:rPr lang="de-DE"/>
              <a:t> with Kentico</a:t>
            </a:r>
          </a:p>
          <a:p>
            <a:r>
              <a:rPr lang="de-DE"/>
              <a:t>2019 Q1 all </a:t>
            </a:r>
            <a:r>
              <a:rPr lang="de-DE" err="1"/>
              <a:t>websites</a:t>
            </a:r>
            <a:r>
              <a:rPr lang="de-DE"/>
              <a:t> </a:t>
            </a:r>
            <a:r>
              <a:rPr lang="de-DE" err="1"/>
              <a:t>went</a:t>
            </a:r>
            <a:r>
              <a:rPr lang="de-DE"/>
              <a:t> live</a:t>
            </a:r>
          </a:p>
          <a:p>
            <a:r>
              <a:rPr lang="de-DE"/>
              <a:t>2020 November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removed</a:t>
            </a:r>
            <a:r>
              <a:rPr lang="de-DE"/>
              <a:t> Kentico Cloud to fix </a:t>
            </a:r>
            <a:r>
              <a:rPr lang="de-DE" err="1"/>
              <a:t>performance</a:t>
            </a:r>
            <a:r>
              <a:rPr lang="de-DE"/>
              <a:t> issues</a:t>
            </a:r>
          </a:p>
          <a:p>
            <a:r>
              <a:rPr lang="de-DE"/>
              <a:t>2021 November Kentico 11 </a:t>
            </a:r>
            <a:r>
              <a:rPr lang="de-DE" err="1"/>
              <a:t>went</a:t>
            </a:r>
            <a:r>
              <a:rPr lang="de-DE"/>
              <a:t> out </a:t>
            </a:r>
            <a:r>
              <a:rPr lang="de-DE" err="1"/>
              <a:t>of</a:t>
            </a:r>
            <a:r>
              <a:rPr lang="de-DE"/>
              <a:t> support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4CF8C-6439-AC4D-93A0-3ADE4B6A921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08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6C09D-A390-CEB9-3968-5ED16A158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0D5211-EC07-A009-E42E-6F17E78D6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B6D6D5-B011-01BD-5CCF-4AF5182AE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Timeline: View of NOC and BEU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42F511-19C7-1320-6F64-5B464EF8A24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3/8/19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17AC99-2F30-F560-9361-9A151BC29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56409-832E-E743-A903-6F881BC412C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28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62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4CF8C-6439-AC4D-93A0-3ADE4B6A9216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07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A954D18-172B-4358-BF3D-24D7749B5E5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AADDF47-4DD8-5042-8D56-D0C1CD4C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D82D47E-C882-5B49-BE13-133C4593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BD06C5B-8632-5C40-A005-B7AEB662B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0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07D741C-671F-6842-9982-C7DC65B64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5C5D6A-AB48-4A45-A386-4A70F2C82FE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FCD5EF4D-4164-1348-A0D5-DD4E4B32F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BBB84EAA-63DC-4192-99BA-B168E7A29C16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31D1970-0EA3-44C0-9E0E-F8D27A5A03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EDE28CA-F44D-104E-9569-A6BE49DA2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3766115-3D4F-E246-9956-3513804B1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en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512689-551A-ED47-884F-4F0250BFB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reen_Section_Import_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C04AD18-9137-E74D-B1BD-DC2FEAAE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BBCC3F-6544-114B-AF07-C5D40173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524E863-AC69-6849-9CDE-82A329DD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84B056-BA04-CC42-BF14-A9658030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A801B4F-5210-6C49-9E27-329EA29E1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35DD5A-BC6F-5E42-9773-AF9A936F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F81E976-DB0A-CD4F-9932-FB0CF5F49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C39393-05EA-4142-AA78-D01718583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_Fin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5C4DFAF-A2CE-064B-9461-A2D683617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Slid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DF672964-C7D5-3A4B-9CD2-7A9E51F05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Slid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DA76A347-F1AE-41A5-9134-36C5A41C4731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6B4FEFF-C331-4512-AF71-94FE21C62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86040342-7253-5C4E-8A41-39DCD37DD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86852B5-3BBB-154A-BC73-8F7E5F9A4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2CE4C-AF1F-5943-B455-922990208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y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11FFB5-AF25-7C4A-849D-8DB774145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rey_Section_Import_Imag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4158DA-334E-D24A-8ED4-F5FA9650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1B278E-C0F3-8D44-B818-70159D3F7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0517139-2AC9-2647-B51D-58BC4ECA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600A29D-EE5C-7D4F-9934-7F527F33A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1DD3D6D-BCCF-2443-A967-E77A626F3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68FB55B-1D73-EC49-AE93-C043A80E4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9F78C3D-5C04-C143-B5FD-DC5B9437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F612689-8F12-254F-B15D-CF2E932C2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6A8B8-F2F0-354F-A3A7-11EAFC9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A954D18-172B-4358-BF3D-24D7749B5E5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rgbClr val="E5E3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EB79EF93-8F96-F644-A78C-A1AEA4D7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rgbClr val="E5E3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6A825E81-790A-224D-AD9C-578A31C20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00E00D-9F76-FE4F-95DB-39781B15B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12C021-5648-F34F-A1A7-0E6F9A390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ite_Section_Import_Imag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B0231D-20C6-9943-A1BF-33129865B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386B49-5A02-5B49-8011-C73817220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AEFD8AD-571C-D64F-B1BF-4A7B8D1E8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EEA099-2737-0E4D-AB14-FDFA3B52E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9D0B75E-BC93-984C-9D45-DBEE026FF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E379AE-6DD5-0245-BC15-C103EC34A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ue_Section_Import_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77A4D27-2E01-3346-ACA3-989F6F0BC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ADCF582-68F2-7B4D-A913-96CA964C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7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AFFEB8-249E-7E4E-B8BA-B9D4F4CF5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7C5BD6-8B98-2145-AFFB-49AFDE17E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7C9C46-6596-6D4D-8388-843C71D75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05D9BB-21E9-C443-A911-FE61C9E44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5411C22-74F1-784C-865D-C0F9983C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0BA94-A2CA-4279-8219-D6084A93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2656"/>
            <a:ext cx="9697875" cy="3202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altLang="ja-JP"/>
              <a:t>Mastertitelformat bearbeiten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A17E-8A89-4D99-BAF5-A7030917C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16113"/>
            <a:ext cx="108013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altLang="ja-JP"/>
              <a:t>© </a:t>
            </a:r>
            <a:r>
              <a:rPr lang="en-GB" altLang="ja-JP" cap="all"/>
              <a:t>KONICA</a:t>
            </a:r>
            <a:r>
              <a:rPr lang="en-GB" altLang="ja-JP"/>
              <a:t> MINOLTA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2A402-6AA9-4C93-A6E2-04EF02384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565397"/>
            <a:ext cx="335925" cy="14619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950">
                <a:solidFill>
                  <a:schemeClr val="tx1"/>
                </a:solidFill>
              </a:defRPr>
            </a:lvl1pPr>
          </a:lstStyle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41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225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0000"/>
        </a:lnSpc>
        <a:spcBef>
          <a:spcPts val="800"/>
        </a:spcBef>
        <a:buClr>
          <a:schemeClr val="accent1"/>
        </a:buClr>
        <a:buFont typeface="Lucida Sans Unicode" panose="020B0602030504020204" pitchFamily="34" charset="0"/>
        <a:buChar char="–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78000" indent="-216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—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∘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02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▪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•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onicaminolta-eu.vercel.app/eu-en/intelligent-connected-workplace/cloud-services/cloud-print-services" TargetMode="External"/><Relationship Id="rId7" Type="http://schemas.openxmlformats.org/officeDocument/2006/relationships/image" Target="../media/image43.svg"/><Relationship Id="rId2" Type="http://schemas.openxmlformats.org/officeDocument/2006/relationships/hyperlink" Target="https://konicaminolta-eu.vercel.app/eu-en/hardware/printing-devices/bizhub-c3351i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3182717E-CB99-B1BD-CA71-E5847D1500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Agenda:</a:t>
            </a:r>
          </a:p>
          <a:p>
            <a:r>
              <a:rPr lang="de-DE"/>
              <a:t>- Project review &amp; </a:t>
            </a:r>
            <a:r>
              <a:rPr lang="de-DE" err="1"/>
              <a:t>status</a:t>
            </a:r>
            <a:br>
              <a:rPr lang="de-DE"/>
            </a:br>
            <a:r>
              <a:rPr lang="de-DE"/>
              <a:t>- European </a:t>
            </a:r>
            <a:r>
              <a:rPr lang="de-DE" err="1"/>
              <a:t>website</a:t>
            </a:r>
            <a:r>
              <a:rPr lang="de-DE"/>
              <a:t> structure</a:t>
            </a:r>
            <a:br>
              <a:rPr lang="de-DE"/>
            </a:br>
            <a:r>
              <a:rPr lang="de-DE"/>
              <a:t>- Technical </a:t>
            </a:r>
            <a:r>
              <a:rPr lang="de-DE" err="1"/>
              <a:t>advantages</a:t>
            </a:r>
            <a:br>
              <a:rPr lang="de-DE"/>
            </a:br>
            <a:r>
              <a:rPr lang="de-DE"/>
              <a:t>- Content Migration</a:t>
            </a:r>
            <a:br>
              <a:rPr lang="de-DE"/>
            </a:br>
            <a:r>
              <a:rPr lang="de-DE"/>
              <a:t>- Content Optimization &amp; Trainings</a:t>
            </a:r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575582-96F1-469C-748A-EB5BB5D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European </a:t>
            </a:r>
            <a:r>
              <a:rPr lang="de-DE" err="1"/>
              <a:t>website</a:t>
            </a:r>
            <a:r>
              <a:rPr lang="de-DE"/>
              <a:t> </a:t>
            </a:r>
            <a:r>
              <a:rPr lang="de-DE" err="1"/>
              <a:t>cms</a:t>
            </a:r>
            <a:r>
              <a:rPr lang="de-DE"/>
              <a:t>: Contentstack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F56994-5090-A355-81E5-3444EC8B3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9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36A46F7-2DE8-9D0D-A437-0049EB10F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500393"/>
          </a:xfrm>
        </p:spPr>
        <p:txBody>
          <a:bodyPr/>
          <a:lstStyle/>
          <a:p>
            <a:r>
              <a:rPr lang="de-DE"/>
              <a:t>Global CMS Project </a:t>
            </a:r>
            <a:r>
              <a:rPr lang="de-DE" err="1"/>
              <a:t>kick-off</a:t>
            </a:r>
            <a:br>
              <a:rPr lang="de-DE"/>
            </a:br>
            <a:r>
              <a:rPr lang="de-DE"/>
              <a:t>+ Discovery Phase until May 2023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D77036-DFA1-A1AB-6384-231949B6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March 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C9F571-52B3-BD7E-B549-2FA0480FF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6" name="Grafik 5" descr="Handschlag Silhouette">
            <a:extLst>
              <a:ext uri="{FF2B5EF4-FFF2-40B4-BE49-F238E27FC236}">
                <a16:creationId xmlns:a16="http://schemas.microsoft.com/office/drawing/2014/main" id="{35459E97-1742-78D4-B460-305868FD8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0630" y="4030743"/>
            <a:ext cx="2188369" cy="21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36A46F7-2DE8-9D0D-A437-0049EB10F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762773"/>
          </a:xfrm>
        </p:spPr>
        <p:txBody>
          <a:bodyPr/>
          <a:lstStyle/>
          <a:p>
            <a:r>
              <a:rPr lang="en-US"/>
              <a:t>Kin+Carta Demo of</a:t>
            </a:r>
            <a:br>
              <a:rPr lang="en-US"/>
            </a:br>
            <a:r>
              <a:rPr lang="en-US"/>
              <a:t>„Konica Minoltas Contentstack“ including new design system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D77036-DFA1-A1AB-6384-231949B6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October 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C9F571-52B3-BD7E-B549-2FA0480FF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6" name="Grafik 5" descr="Handschlag Silhouette">
            <a:extLst>
              <a:ext uri="{FF2B5EF4-FFF2-40B4-BE49-F238E27FC236}">
                <a16:creationId xmlns:a16="http://schemas.microsoft.com/office/drawing/2014/main" id="{477AA109-EEA6-E6EA-286D-90E11CC50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0630" y="4030743"/>
            <a:ext cx="2188369" cy="21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36A46F7-2DE8-9D0D-A437-0049EB10FE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Final User Acceptance Testing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D77036-DFA1-A1AB-6384-231949B6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February</a:t>
            </a:r>
            <a:r>
              <a:rPr lang="de-DE"/>
              <a:t>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C9F571-52B3-BD7E-B549-2FA0480FF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6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D8B6056-F4A7-F152-8C18-CE2CE6615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500393"/>
          </a:xfrm>
        </p:spPr>
        <p:txBody>
          <a:bodyPr/>
          <a:lstStyle/>
          <a:p>
            <a:r>
              <a:rPr lang="de-DE"/>
              <a:t>Project handover from Kin+Carta to Active Elements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C4B6D72-00BD-D0C6-AD50-4EEB371FE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June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4299FB-6E5A-BC65-2B40-A3F2AE769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6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DF68E027-D9BF-27D9-029C-E56BA82A7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238014"/>
          </a:xfrm>
        </p:spPr>
        <p:txBody>
          <a:bodyPr/>
          <a:lstStyle/>
          <a:p>
            <a:r>
              <a:rPr lang="de-DE"/>
              <a:t>Setup </a:t>
            </a:r>
            <a:r>
              <a:rPr lang="de-DE" err="1"/>
              <a:t>complete</a:t>
            </a:r>
            <a:r>
              <a:rPr lang="de-DE"/>
              <a:t> – </a:t>
            </a:r>
            <a:r>
              <a:rPr lang="de-DE" err="1"/>
              <a:t>ready</a:t>
            </a:r>
            <a:r>
              <a:rPr lang="de-DE"/>
              <a:t> to </a:t>
            </a:r>
            <a:r>
              <a:rPr lang="de-DE" err="1"/>
              <a:t>go</a:t>
            </a:r>
            <a:r>
              <a:rPr lang="de-DE"/>
              <a:t>!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58A51E-795F-B23A-E519-9E8C21B3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September 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8DAD7C-C025-0791-FAF3-098892FEE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5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05C6D-B6E3-1C66-E2BB-98CFB0C71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What to </a:t>
            </a:r>
            <a:r>
              <a:rPr lang="de-DE" err="1"/>
              <a:t>expect</a:t>
            </a:r>
            <a:r>
              <a:rPr lang="de-DE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2CDB74-8D75-1315-A41F-FA58A789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0385" y="6954667"/>
            <a:ext cx="335925" cy="146194"/>
          </a:xfrm>
        </p:spPr>
        <p:txBody>
          <a:bodyPr/>
          <a:lstStyle/>
          <a:p>
            <a:fld id="{20BAC70A-6F5C-6649-A1AD-E583F691C06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9C0FB0-98C7-243F-B9EF-433A33871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19710" y="6977750"/>
            <a:ext cx="4680675" cy="123111"/>
          </a:xfrm>
        </p:spPr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6F6AEC-7F02-DB1B-7FDA-77BA888C0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77074">
            <a:off x="705666" y="1370839"/>
            <a:ext cx="464858" cy="46485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7372EA3-9489-813F-7113-21A87C93DCC4}"/>
              </a:ext>
            </a:extLst>
          </p:cNvPr>
          <p:cNvSpPr txBox="1"/>
          <p:nvPr/>
        </p:nvSpPr>
        <p:spPr>
          <a:xfrm>
            <a:off x="1404620" y="1510935"/>
            <a:ext cx="23225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Increased</a:t>
            </a:r>
            <a:r>
              <a:rPr lang="de-DE" sz="1200" b="1"/>
              <a:t> </a:t>
            </a:r>
            <a:r>
              <a:rPr lang="de-DE" sz="1200" b="1" err="1"/>
              <a:t>frontend</a:t>
            </a:r>
            <a:r>
              <a:rPr lang="de-DE" sz="1200" b="1"/>
              <a:t> </a:t>
            </a:r>
            <a:r>
              <a:rPr lang="de-DE" sz="1200" b="1" err="1"/>
              <a:t>speed</a:t>
            </a:r>
            <a:endParaRPr lang="de-DE" sz="1200" b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CEA497C-6A1B-4A75-B514-CCFAB6664A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77074">
            <a:off x="705666" y="1978868"/>
            <a:ext cx="464858" cy="46485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72042D6-C199-5C49-E8A6-5C98ED921311}"/>
              </a:ext>
            </a:extLst>
          </p:cNvPr>
          <p:cNvSpPr txBox="1"/>
          <p:nvPr/>
        </p:nvSpPr>
        <p:spPr>
          <a:xfrm>
            <a:off x="1404620" y="2118964"/>
            <a:ext cx="23225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Increased</a:t>
            </a:r>
            <a:r>
              <a:rPr lang="de-DE" sz="1200" b="1"/>
              <a:t> backend </a:t>
            </a:r>
            <a:r>
              <a:rPr lang="de-DE" sz="1200" b="1" err="1"/>
              <a:t>speed</a:t>
            </a:r>
            <a:endParaRPr lang="de-DE" sz="1200" b="1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6F096C4-61CA-810B-4CB6-92867976D1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77074">
            <a:off x="705666" y="2635661"/>
            <a:ext cx="464858" cy="46485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995B55E-4C39-DFF4-0B73-456274722A4F}"/>
              </a:ext>
            </a:extLst>
          </p:cNvPr>
          <p:cNvSpPr txBox="1"/>
          <p:nvPr/>
        </p:nvSpPr>
        <p:spPr>
          <a:xfrm>
            <a:off x="1404620" y="2775757"/>
            <a:ext cx="23225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Faster</a:t>
            </a:r>
            <a:r>
              <a:rPr lang="de-DE" sz="1200" b="1"/>
              <a:t> time to </a:t>
            </a:r>
            <a:r>
              <a:rPr lang="de-DE" sz="1200" b="1" err="1"/>
              <a:t>market</a:t>
            </a:r>
            <a:endParaRPr lang="de-DE" sz="1200" b="1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5B1ABD3-F5F7-A738-42E7-256F6E95F9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77074">
            <a:off x="705666" y="3291202"/>
            <a:ext cx="464858" cy="46485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651B84D-4A28-0352-AB09-E24CCDB7134D}"/>
              </a:ext>
            </a:extLst>
          </p:cNvPr>
          <p:cNvSpPr txBox="1"/>
          <p:nvPr/>
        </p:nvSpPr>
        <p:spPr>
          <a:xfrm>
            <a:off x="5771530" y="2692534"/>
            <a:ext cx="23225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Improved</a:t>
            </a:r>
            <a:r>
              <a:rPr lang="de-DE" sz="1200" b="1"/>
              <a:t> </a:t>
            </a:r>
            <a:r>
              <a:rPr lang="de-DE" sz="1200" b="1" err="1"/>
              <a:t>media</a:t>
            </a:r>
            <a:r>
              <a:rPr lang="de-DE" sz="1200" b="1"/>
              <a:t> </a:t>
            </a:r>
            <a:r>
              <a:rPr lang="de-DE" sz="1200" b="1" err="1"/>
              <a:t>handling</a:t>
            </a:r>
            <a:endParaRPr lang="de-DE" sz="1200" b="1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2EADD7-840E-1311-5E96-70EAE4EF5B61}"/>
              </a:ext>
            </a:extLst>
          </p:cNvPr>
          <p:cNvSpPr txBox="1"/>
          <p:nvPr/>
        </p:nvSpPr>
        <p:spPr>
          <a:xfrm>
            <a:off x="5779847" y="4751663"/>
            <a:ext cx="267309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Simplified</a:t>
            </a:r>
            <a:r>
              <a:rPr lang="de-DE" sz="1200" b="1"/>
              <a:t> </a:t>
            </a:r>
            <a:r>
              <a:rPr lang="de-DE" sz="1200" b="1" err="1"/>
              <a:t>content</a:t>
            </a:r>
            <a:r>
              <a:rPr lang="de-DE" sz="1200" b="1"/>
              <a:t> </a:t>
            </a:r>
            <a:r>
              <a:rPr lang="de-DE" sz="1200" b="1" err="1"/>
              <a:t>distribution</a:t>
            </a:r>
            <a:endParaRPr lang="de-DE" sz="1200" b="1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F1FC458-BEF5-6CE4-BDCA-8D9366A245CD}"/>
              </a:ext>
            </a:extLst>
          </p:cNvPr>
          <p:cNvSpPr txBox="1"/>
          <p:nvPr/>
        </p:nvSpPr>
        <p:spPr>
          <a:xfrm>
            <a:off x="5779847" y="5314724"/>
            <a:ext cx="2874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Simplified</a:t>
            </a:r>
            <a:r>
              <a:rPr lang="de-DE" sz="1200" b="1"/>
              <a:t> </a:t>
            </a:r>
            <a:r>
              <a:rPr lang="de-DE" sz="1200" b="1" err="1"/>
              <a:t>language</a:t>
            </a:r>
            <a:r>
              <a:rPr lang="de-DE" sz="1200" b="1"/>
              <a:t> </a:t>
            </a:r>
            <a:r>
              <a:rPr lang="de-DE" sz="1200" b="1" err="1"/>
              <a:t>management</a:t>
            </a:r>
            <a:r>
              <a:rPr lang="de-DE" sz="1200" b="1"/>
              <a:t> &amp; RWS machine </a:t>
            </a:r>
            <a:r>
              <a:rPr lang="de-DE" sz="1200" b="1" err="1"/>
              <a:t>translation</a:t>
            </a:r>
            <a:endParaRPr lang="de-DE" sz="1200" b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C728F9-5506-19DE-30CA-803847F6C75E}"/>
              </a:ext>
            </a:extLst>
          </p:cNvPr>
          <p:cNvSpPr txBox="1"/>
          <p:nvPr/>
        </p:nvSpPr>
        <p:spPr>
          <a:xfrm>
            <a:off x="5758830" y="1477003"/>
            <a:ext cx="3660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Easily</a:t>
            </a:r>
            <a:r>
              <a:rPr lang="de-DE" sz="1200" b="1"/>
              <a:t> connect existing </a:t>
            </a:r>
            <a:r>
              <a:rPr lang="de-DE" sz="1200" b="1" err="1"/>
              <a:t>MarTech</a:t>
            </a:r>
            <a:r>
              <a:rPr lang="de-DE" sz="1200" b="1"/>
              <a:t> via API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7E43E91-7843-1D1B-504C-02834E19D92B}"/>
              </a:ext>
            </a:extLst>
          </p:cNvPr>
          <p:cNvSpPr txBox="1"/>
          <p:nvPr/>
        </p:nvSpPr>
        <p:spPr>
          <a:xfrm>
            <a:off x="5771530" y="2085785"/>
            <a:ext cx="2874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/>
              <a:t>Better SEO </a:t>
            </a:r>
            <a:r>
              <a:rPr lang="de-DE" sz="1200" b="1" err="1"/>
              <a:t>capabilties</a:t>
            </a:r>
            <a:endParaRPr lang="de-DE" sz="1200" b="1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DA0876C-50E0-482D-72F6-6CCCF7594C89}"/>
              </a:ext>
            </a:extLst>
          </p:cNvPr>
          <p:cNvSpPr txBox="1"/>
          <p:nvPr/>
        </p:nvSpPr>
        <p:spPr>
          <a:xfrm>
            <a:off x="1404620" y="3431298"/>
            <a:ext cx="2874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Increased</a:t>
            </a:r>
            <a:r>
              <a:rPr lang="de-DE" sz="1200" b="1"/>
              <a:t> Web Core Vitals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1DC559B-725F-0CA6-E120-AF74010CAC74}"/>
              </a:ext>
            </a:extLst>
          </p:cNvPr>
          <p:cNvSpPr txBox="1"/>
          <p:nvPr/>
        </p:nvSpPr>
        <p:spPr>
          <a:xfrm>
            <a:off x="5771530" y="3259320"/>
            <a:ext cx="2874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/>
              <a:t>New </a:t>
            </a:r>
            <a:r>
              <a:rPr lang="de-DE" sz="1200" b="1" err="1"/>
              <a:t>site</a:t>
            </a:r>
            <a:r>
              <a:rPr lang="de-DE" sz="1200" b="1"/>
              <a:t> </a:t>
            </a:r>
            <a:r>
              <a:rPr lang="de-DE" sz="1200" b="1" err="1"/>
              <a:t>search</a:t>
            </a:r>
            <a:r>
              <a:rPr lang="de-DE" sz="1200" b="1"/>
              <a:t> </a:t>
            </a:r>
            <a:r>
              <a:rPr lang="de-DE" sz="1200" b="1" err="1"/>
              <a:t>engine</a:t>
            </a:r>
            <a:r>
              <a:rPr lang="de-DE" sz="1200" b="1"/>
              <a:t> </a:t>
            </a:r>
            <a:r>
              <a:rPr lang="de-DE" sz="1200" b="1" err="1"/>
              <a:t>by</a:t>
            </a:r>
            <a:r>
              <a:rPr lang="de-DE" sz="1200" b="1"/>
              <a:t> Algolia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113CE84-A6B3-BDB8-3A1A-ED1459FDA34E}"/>
              </a:ext>
            </a:extLst>
          </p:cNvPr>
          <p:cNvSpPr txBox="1"/>
          <p:nvPr/>
        </p:nvSpPr>
        <p:spPr>
          <a:xfrm>
            <a:off x="1455110" y="4764046"/>
            <a:ext cx="2874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Improved</a:t>
            </a:r>
            <a:r>
              <a:rPr lang="de-DE" sz="1200" b="1"/>
              <a:t> </a:t>
            </a:r>
            <a:r>
              <a:rPr lang="de-DE" sz="1200" b="1" err="1"/>
              <a:t>site</a:t>
            </a:r>
            <a:r>
              <a:rPr lang="de-DE" sz="1200" b="1"/>
              <a:t> </a:t>
            </a:r>
            <a:r>
              <a:rPr lang="de-DE" sz="1200" b="1" err="1"/>
              <a:t>navigation</a:t>
            </a:r>
            <a:endParaRPr lang="de-DE" sz="1200" b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8DE7B3B-9EEF-6BA3-1343-EE56650C3086}"/>
              </a:ext>
            </a:extLst>
          </p:cNvPr>
          <p:cNvSpPr txBox="1"/>
          <p:nvPr/>
        </p:nvSpPr>
        <p:spPr>
          <a:xfrm>
            <a:off x="1455110" y="5419025"/>
            <a:ext cx="2874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Optimized</a:t>
            </a:r>
            <a:r>
              <a:rPr lang="de-DE" sz="1200" b="1"/>
              <a:t> </a:t>
            </a:r>
            <a:r>
              <a:rPr lang="de-DE" sz="1200" b="1" err="1"/>
              <a:t>website</a:t>
            </a:r>
            <a:r>
              <a:rPr lang="de-DE" sz="1200" b="1"/>
              <a:t> structure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CC9A600-7BAB-12B1-79E4-86B6AA4190E9}"/>
              </a:ext>
            </a:extLst>
          </p:cNvPr>
          <p:cNvSpPr txBox="1"/>
          <p:nvPr/>
        </p:nvSpPr>
        <p:spPr>
          <a:xfrm>
            <a:off x="1455110" y="6073525"/>
            <a:ext cx="2874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/>
              <a:t>New global design </a:t>
            </a:r>
            <a:r>
              <a:rPr lang="de-DE" sz="1200" b="1" err="1"/>
              <a:t>system</a:t>
            </a:r>
            <a:endParaRPr lang="de-DE" sz="1200" b="1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A267ECB-6B27-733E-D2B5-E581F46D30EC}"/>
              </a:ext>
            </a:extLst>
          </p:cNvPr>
          <p:cNvSpPr txBox="1"/>
          <p:nvPr/>
        </p:nvSpPr>
        <p:spPr>
          <a:xfrm>
            <a:off x="5779847" y="6062177"/>
            <a:ext cx="28742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b="1" err="1"/>
              <a:t>Automated</a:t>
            </a:r>
            <a:r>
              <a:rPr lang="de-DE" sz="1200" b="1"/>
              <a:t> </a:t>
            </a:r>
            <a:r>
              <a:rPr lang="de-DE" sz="1200" b="1" err="1"/>
              <a:t>content</a:t>
            </a:r>
            <a:r>
              <a:rPr lang="de-DE" sz="1200" b="1"/>
              <a:t> </a:t>
            </a:r>
            <a:r>
              <a:rPr lang="de-DE" sz="1200" b="1" err="1"/>
              <a:t>migration</a:t>
            </a:r>
            <a:endParaRPr lang="de-DE" sz="1200" b="1"/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71D9D289-7A8C-4AD4-4BEA-A6ADD4118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0221" y="4563922"/>
            <a:ext cx="560147" cy="560147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24380A9-2311-66AA-1FA8-2BCFA621A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0221" y="5219316"/>
            <a:ext cx="560147" cy="56014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A3E1C84F-6A33-2B24-822F-2EC5EDC48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0220" y="5874436"/>
            <a:ext cx="560147" cy="560147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81E27936-39F5-AD22-B5A1-3EB44478E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325" y="4562500"/>
            <a:ext cx="586520" cy="58652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9044DCF-EF5F-6698-4D5D-5B4AD377D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325" y="5222749"/>
            <a:ext cx="586520" cy="58652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0F6892A-B296-B11E-7A06-C01810A07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325" y="5872598"/>
            <a:ext cx="586520" cy="58652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6264F182-55B2-B676-2B60-4FE4A59E6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0221" y="1307252"/>
            <a:ext cx="524167" cy="524167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DF25355-1DFF-3B92-2D48-E1FD2733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5914" y="1927605"/>
            <a:ext cx="524167" cy="524167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2D7F8C3-4434-9522-6321-386FFC14BE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5914" y="2522783"/>
            <a:ext cx="524167" cy="524167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DA4E457B-F6C4-657A-EFB7-E73D9A13B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2920" y="3181902"/>
            <a:ext cx="524167" cy="524167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314E10E-3C8E-BA48-6BB8-C8A9B325B9EB}"/>
              </a:ext>
            </a:extLst>
          </p:cNvPr>
          <p:cNvSpPr txBox="1"/>
          <p:nvPr/>
        </p:nvSpPr>
        <p:spPr>
          <a:xfrm>
            <a:off x="695324" y="990575"/>
            <a:ext cx="27717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600" b="1" err="1"/>
              <a:t>Increased</a:t>
            </a:r>
            <a:r>
              <a:rPr lang="de-DE" sz="1600" b="1"/>
              <a:t> </a:t>
            </a:r>
            <a:r>
              <a:rPr lang="de-DE" sz="1600" b="1" err="1"/>
              <a:t>performance</a:t>
            </a:r>
            <a:r>
              <a:rPr lang="de-DE" sz="1600" b="1"/>
              <a:t>: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1448556-4125-688D-1C67-807E0F0C7168}"/>
              </a:ext>
            </a:extLst>
          </p:cNvPr>
          <p:cNvSpPr txBox="1"/>
          <p:nvPr/>
        </p:nvSpPr>
        <p:spPr>
          <a:xfrm>
            <a:off x="5030220" y="4244436"/>
            <a:ext cx="37976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600" b="1" err="1"/>
              <a:t>Simplified</a:t>
            </a:r>
            <a:r>
              <a:rPr lang="de-DE" sz="1600" b="1"/>
              <a:t> </a:t>
            </a:r>
            <a:r>
              <a:rPr lang="de-DE" sz="1600" b="1" err="1"/>
              <a:t>content</a:t>
            </a:r>
            <a:r>
              <a:rPr lang="de-DE" sz="1600" b="1"/>
              <a:t> </a:t>
            </a:r>
            <a:r>
              <a:rPr lang="de-DE" sz="1600" b="1" err="1"/>
              <a:t>management</a:t>
            </a:r>
            <a:r>
              <a:rPr lang="de-DE" sz="1600" b="1"/>
              <a:t>: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153C035-144F-C849-BDB5-8ADB5F98B8FD}"/>
              </a:ext>
            </a:extLst>
          </p:cNvPr>
          <p:cNvSpPr txBox="1"/>
          <p:nvPr/>
        </p:nvSpPr>
        <p:spPr>
          <a:xfrm>
            <a:off x="695325" y="4244436"/>
            <a:ext cx="36340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600" b="1" err="1"/>
              <a:t>Improved</a:t>
            </a:r>
            <a:r>
              <a:rPr lang="de-DE" sz="1600" b="1"/>
              <a:t> User Experience: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6D621BF-6D45-C7C2-9085-09589CD324B8}"/>
              </a:ext>
            </a:extLst>
          </p:cNvPr>
          <p:cNvSpPr txBox="1"/>
          <p:nvPr/>
        </p:nvSpPr>
        <p:spPr>
          <a:xfrm>
            <a:off x="5030220" y="990575"/>
            <a:ext cx="41264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600" b="1"/>
              <a:t>Technology </a:t>
            </a:r>
            <a:r>
              <a:rPr lang="de-DE" sz="1600" b="1" err="1"/>
              <a:t>enhancements</a:t>
            </a:r>
            <a:r>
              <a:rPr lang="de-DE" sz="1600" b="1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901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17" grpId="0"/>
      <p:bldP spid="19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D4D93D07-AA38-A89F-BCB8-6AB1C2825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238014"/>
          </a:xfrm>
        </p:spPr>
        <p:txBody>
          <a:bodyPr/>
          <a:lstStyle/>
          <a:p>
            <a:r>
              <a:rPr lang="de-DE"/>
              <a:t>European aligned </a:t>
            </a:r>
            <a:r>
              <a:rPr lang="de-DE" err="1"/>
              <a:t>website</a:t>
            </a:r>
            <a:r>
              <a:rPr lang="de-DE"/>
              <a:t> structure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E2F8D4E-D36B-C931-80C1-9838BBB9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616327"/>
            <a:ext cx="3960813" cy="380873"/>
          </a:xfrm>
        </p:spPr>
        <p:txBody>
          <a:bodyPr/>
          <a:lstStyle/>
          <a:p>
            <a:r>
              <a:rPr lang="de-DE" err="1"/>
              <a:t>Let‘s</a:t>
            </a:r>
            <a:r>
              <a:rPr lang="de-DE"/>
              <a:t> get into </a:t>
            </a:r>
            <a:r>
              <a:rPr lang="de-DE" err="1"/>
              <a:t>it!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7D1DD3-69E2-9D69-00A8-8BE5F075A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4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6C074262-7605-6C03-6489-EA24A84A212E}"/>
              </a:ext>
            </a:extLst>
          </p:cNvPr>
          <p:cNvCxnSpPr>
            <a:cxnSpLocks/>
          </p:cNvCxnSpPr>
          <p:nvPr/>
        </p:nvCxnSpPr>
        <p:spPr>
          <a:xfrm>
            <a:off x="4868826" y="1581644"/>
            <a:ext cx="0" cy="64922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B02B7C73-6AB9-0E3E-6620-2849C11D991B}"/>
              </a:ext>
            </a:extLst>
          </p:cNvPr>
          <p:cNvCxnSpPr>
            <a:cxnSpLocks/>
          </p:cNvCxnSpPr>
          <p:nvPr/>
        </p:nvCxnSpPr>
        <p:spPr>
          <a:xfrm>
            <a:off x="10653524" y="1581644"/>
            <a:ext cx="0" cy="153374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184C81E3-B548-339B-24B4-50D0E4C803E8}"/>
              </a:ext>
            </a:extLst>
          </p:cNvPr>
          <p:cNvCxnSpPr>
            <a:cxnSpLocks/>
          </p:cNvCxnSpPr>
          <p:nvPr/>
        </p:nvCxnSpPr>
        <p:spPr>
          <a:xfrm>
            <a:off x="2959776" y="1572768"/>
            <a:ext cx="0" cy="19358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A7C08855-D35B-2CB2-8D93-65AEEF6BBA1F}"/>
              </a:ext>
            </a:extLst>
          </p:cNvPr>
          <p:cNvCxnSpPr>
            <a:cxnSpLocks/>
          </p:cNvCxnSpPr>
          <p:nvPr/>
        </p:nvCxnSpPr>
        <p:spPr>
          <a:xfrm>
            <a:off x="1050726" y="1572768"/>
            <a:ext cx="13716" cy="5138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59B92D4-213C-7CF2-8E1B-B4839B94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High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website</a:t>
            </a:r>
            <a:r>
              <a:rPr lang="de-DE"/>
              <a:t> structure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EC43A86-45C3-406A-3770-5374ED9C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0372" y="6565397"/>
            <a:ext cx="335925" cy="146194"/>
          </a:xfrm>
        </p:spPr>
        <p:txBody>
          <a:bodyPr/>
          <a:lstStyle/>
          <a:p>
            <a:fld id="{20BAC70A-6F5C-6649-A1AD-E583F691C06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1B4AB0-22B2-FEDC-D0EB-B743D0DDA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9697" y="6588480"/>
            <a:ext cx="4680675" cy="123111"/>
          </a:xfrm>
        </p:spPr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C912B01-6AD0-2941-CC60-39E3604A452A}"/>
              </a:ext>
            </a:extLst>
          </p:cNvPr>
          <p:cNvSpPr/>
          <p:nvPr/>
        </p:nvSpPr>
        <p:spPr>
          <a:xfrm>
            <a:off x="314634" y="1033272"/>
            <a:ext cx="1472184" cy="5394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Digital Workplace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A30E5C1-AECC-D480-8AF3-6820D866D572}"/>
              </a:ext>
            </a:extLst>
          </p:cNvPr>
          <p:cNvSpPr/>
          <p:nvPr/>
        </p:nvSpPr>
        <p:spPr>
          <a:xfrm>
            <a:off x="2223684" y="1033272"/>
            <a:ext cx="1472184" cy="5394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Professional Printing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1A8EE5E-0F9D-3C0B-3BDD-B69EDFF46C8E}"/>
              </a:ext>
            </a:extLst>
          </p:cNvPr>
          <p:cNvSpPr/>
          <p:nvPr/>
        </p:nvSpPr>
        <p:spPr>
          <a:xfrm>
            <a:off x="4132734" y="1042148"/>
            <a:ext cx="1472184" cy="5394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err="1"/>
              <a:t>Healthcare</a:t>
            </a:r>
            <a:endParaRPr lang="de-DE" sz="16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4106932-6F08-BE14-AA89-21BD584ACAAE}"/>
              </a:ext>
            </a:extLst>
          </p:cNvPr>
          <p:cNvSpPr/>
          <p:nvPr/>
        </p:nvSpPr>
        <p:spPr>
          <a:xfrm>
            <a:off x="6053976" y="1033272"/>
            <a:ext cx="1472184" cy="539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600"/>
              <a:t>News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AAC4D35-D1EA-6A92-6DEC-7C2715E57C3B}"/>
              </a:ext>
            </a:extLst>
          </p:cNvPr>
          <p:cNvSpPr/>
          <p:nvPr/>
        </p:nvSpPr>
        <p:spPr>
          <a:xfrm>
            <a:off x="9872075" y="1042148"/>
            <a:ext cx="1472184" cy="5394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Corporate Information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9060E9D-4BC3-331D-802C-9E4C7871C843}"/>
              </a:ext>
            </a:extLst>
          </p:cNvPr>
          <p:cNvSpPr/>
          <p:nvPr/>
        </p:nvSpPr>
        <p:spPr>
          <a:xfrm>
            <a:off x="314634" y="1883664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Cloud Services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629EE56-AB25-3F3C-2C6B-C6A63BCC605F}"/>
              </a:ext>
            </a:extLst>
          </p:cNvPr>
          <p:cNvSpPr/>
          <p:nvPr/>
        </p:nvSpPr>
        <p:spPr>
          <a:xfrm>
            <a:off x="314634" y="356960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Information Management Services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1B5043E-2FF6-4F1E-04F6-30F6EF2A33BA}"/>
              </a:ext>
            </a:extLst>
          </p:cNvPr>
          <p:cNvSpPr/>
          <p:nvPr/>
        </p:nvSpPr>
        <p:spPr>
          <a:xfrm>
            <a:off x="314634" y="2143340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Security Services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7A1B00A-796C-5191-3AEB-C428F0AE4163}"/>
              </a:ext>
            </a:extLst>
          </p:cNvPr>
          <p:cNvSpPr/>
          <p:nvPr/>
        </p:nvSpPr>
        <p:spPr>
          <a:xfrm>
            <a:off x="314634" y="2403612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IT Services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CE737E-3F76-826B-EA1B-0C882BF00690}"/>
              </a:ext>
            </a:extLst>
          </p:cNvPr>
          <p:cNvSpPr/>
          <p:nvPr/>
        </p:nvSpPr>
        <p:spPr>
          <a:xfrm>
            <a:off x="314634" y="266116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Application Services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DF07721-8598-848B-7119-80F82E27ACEF}"/>
              </a:ext>
            </a:extLst>
          </p:cNvPr>
          <p:cNvSpPr/>
          <p:nvPr/>
        </p:nvSpPr>
        <p:spPr>
          <a:xfrm>
            <a:off x="314634" y="311538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Collaboration &amp; Communication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13EDB61-EE81-D388-50A2-C5C73019C0F0}"/>
              </a:ext>
            </a:extLst>
          </p:cNvPr>
          <p:cNvSpPr/>
          <p:nvPr/>
        </p:nvSpPr>
        <p:spPr>
          <a:xfrm>
            <a:off x="314634" y="402382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Workflow &amp; Automation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76E9133-1067-0F42-D574-DDFA95FC89AD}"/>
              </a:ext>
            </a:extLst>
          </p:cNvPr>
          <p:cNvSpPr/>
          <p:nvPr/>
        </p:nvSpPr>
        <p:spPr>
          <a:xfrm>
            <a:off x="314634" y="447804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Print Services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6DB5CF1-3C47-14A5-AD07-E5855611835F}"/>
              </a:ext>
            </a:extLst>
          </p:cNvPr>
          <p:cNvSpPr/>
          <p:nvPr/>
        </p:nvSpPr>
        <p:spPr>
          <a:xfrm>
            <a:off x="314634" y="493226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Remote Working &amp; Home Office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F70F10A-0909-EC25-E784-2E749A801EDA}"/>
              </a:ext>
            </a:extLst>
          </p:cNvPr>
          <p:cNvSpPr/>
          <p:nvPr/>
        </p:nvSpPr>
        <p:spPr>
          <a:xfrm>
            <a:off x="314634" y="5385560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Remote Support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8B2EECC-6C04-E862-D280-2BBF350AAADB}"/>
              </a:ext>
            </a:extLst>
          </p:cNvPr>
          <p:cNvSpPr/>
          <p:nvPr/>
        </p:nvSpPr>
        <p:spPr>
          <a:xfrm>
            <a:off x="314634" y="5643116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Video Solution Services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8BCDBFB-EBF9-F119-7A16-155725E23174}"/>
              </a:ext>
            </a:extLst>
          </p:cNvPr>
          <p:cNvSpPr/>
          <p:nvPr/>
        </p:nvSpPr>
        <p:spPr>
          <a:xfrm>
            <a:off x="314634" y="6096408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Printing Devices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3533FED-EBAD-0208-09DD-16E2BE5EBD77}"/>
              </a:ext>
            </a:extLst>
          </p:cNvPr>
          <p:cNvSpPr/>
          <p:nvPr/>
        </p:nvSpPr>
        <p:spPr>
          <a:xfrm>
            <a:off x="314634" y="6349397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Software &amp; Services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7A63F08-42BB-E8F6-735C-5C9190D5DB2A}"/>
              </a:ext>
            </a:extLst>
          </p:cNvPr>
          <p:cNvSpPr/>
          <p:nvPr/>
        </p:nvSpPr>
        <p:spPr>
          <a:xfrm>
            <a:off x="314634" y="6602386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Rethink Work Blog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C00D4EE-ACF2-6651-C62E-A22092CD1302}"/>
              </a:ext>
            </a:extLst>
          </p:cNvPr>
          <p:cNvSpPr/>
          <p:nvPr/>
        </p:nvSpPr>
        <p:spPr>
          <a:xfrm>
            <a:off x="2223684" y="1883664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Markets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EC1D6DF-C2CB-4879-C6AC-36B0ED65444B}"/>
              </a:ext>
            </a:extLst>
          </p:cNvPr>
          <p:cNvSpPr/>
          <p:nvPr/>
        </p:nvSpPr>
        <p:spPr>
          <a:xfrm>
            <a:off x="2223684" y="2148840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Hardware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B28F65A-0DB3-D91C-FEF3-A7DAD4E29ED0}"/>
              </a:ext>
            </a:extLst>
          </p:cNvPr>
          <p:cNvSpPr/>
          <p:nvPr/>
        </p:nvSpPr>
        <p:spPr>
          <a:xfrm>
            <a:off x="2223684" y="2409112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Software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C95AE3C8-B78A-7354-12E7-6622BBEAAA82}"/>
              </a:ext>
            </a:extLst>
          </p:cNvPr>
          <p:cNvSpPr/>
          <p:nvPr/>
        </p:nvSpPr>
        <p:spPr>
          <a:xfrm>
            <a:off x="2223684" y="2674296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Services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2089045-B493-A81A-A9B8-7BB6F642D21A}"/>
              </a:ext>
            </a:extLst>
          </p:cNvPr>
          <p:cNvSpPr/>
          <p:nvPr/>
        </p:nvSpPr>
        <p:spPr>
          <a:xfrm>
            <a:off x="2223684" y="2939480"/>
            <a:ext cx="1783080" cy="406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Igniting</a:t>
            </a:r>
            <a:r>
              <a:rPr lang="de-DE" sz="1100"/>
              <a:t> Print </a:t>
            </a:r>
            <a:r>
              <a:rPr lang="de-DE" sz="1100" err="1"/>
              <a:t>Possibilities</a:t>
            </a:r>
            <a:r>
              <a:rPr lang="de-DE" sz="1100"/>
              <a:t> Blog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FC99877-0170-3361-4B7C-89C41232424D}"/>
              </a:ext>
            </a:extLst>
          </p:cNvPr>
          <p:cNvSpPr/>
          <p:nvPr/>
        </p:nvSpPr>
        <p:spPr>
          <a:xfrm>
            <a:off x="4138830" y="1882404"/>
            <a:ext cx="1783080" cy="210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Hardware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4A055EF-1DFF-49D5-77CB-44CDF713A976}"/>
              </a:ext>
            </a:extLst>
          </p:cNvPr>
          <p:cNvSpPr/>
          <p:nvPr/>
        </p:nvSpPr>
        <p:spPr>
          <a:xfrm>
            <a:off x="4138830" y="2147580"/>
            <a:ext cx="1783080" cy="210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Solutions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597F4FB-E227-CA53-4A14-31A91F48D3D2}"/>
              </a:ext>
            </a:extLst>
          </p:cNvPr>
          <p:cNvSpPr/>
          <p:nvPr/>
        </p:nvSpPr>
        <p:spPr>
          <a:xfrm>
            <a:off x="9872075" y="1882404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Events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9BB6F79-0532-9981-4C3E-5BD17D0F2D80}"/>
              </a:ext>
            </a:extLst>
          </p:cNvPr>
          <p:cNvSpPr/>
          <p:nvPr/>
        </p:nvSpPr>
        <p:spPr>
          <a:xfrm>
            <a:off x="9872075" y="2147588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ESG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664F8E6-A161-7923-FE1D-B9CBD71E4848}"/>
              </a:ext>
            </a:extLst>
          </p:cNvPr>
          <p:cNvSpPr/>
          <p:nvPr/>
        </p:nvSpPr>
        <p:spPr>
          <a:xfrm>
            <a:off x="9872075" y="2408472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About us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01D354A-2FE5-FD24-D06B-2D66EBD5CEA8}"/>
              </a:ext>
            </a:extLst>
          </p:cNvPr>
          <p:cNvSpPr/>
          <p:nvPr/>
        </p:nvSpPr>
        <p:spPr>
          <a:xfrm>
            <a:off x="9872075" y="2936727"/>
            <a:ext cx="1783080" cy="406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Global Corporate Information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CA63DCA-7338-C1DA-9DAD-E10C5EF1653E}"/>
              </a:ext>
            </a:extLst>
          </p:cNvPr>
          <p:cNvSpPr/>
          <p:nvPr/>
        </p:nvSpPr>
        <p:spPr>
          <a:xfrm>
            <a:off x="9872074" y="2671543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100"/>
              <a:t>Other </a:t>
            </a:r>
            <a:r>
              <a:rPr lang="de-DE" sz="1100" err="1"/>
              <a:t>business</a:t>
            </a:r>
            <a:r>
              <a:rPr lang="de-DE" sz="1100"/>
              <a:t> </a:t>
            </a:r>
            <a:r>
              <a:rPr lang="de-DE" sz="1100" err="1"/>
              <a:t>areas</a:t>
            </a:r>
            <a:endParaRPr lang="de-DE" err="1"/>
          </a:p>
        </p:txBody>
      </p: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D9D83AF9-B271-61F4-D075-A0707D0171A4}"/>
              </a:ext>
            </a:extLst>
          </p:cNvPr>
          <p:cNvCxnSpPr>
            <a:cxnSpLocks/>
          </p:cNvCxnSpPr>
          <p:nvPr/>
        </p:nvCxnSpPr>
        <p:spPr>
          <a:xfrm>
            <a:off x="8699118" y="1572768"/>
            <a:ext cx="0" cy="180998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hteck 56">
            <a:extLst>
              <a:ext uri="{FF2B5EF4-FFF2-40B4-BE49-F238E27FC236}">
                <a16:creationId xmlns:a16="http://schemas.microsoft.com/office/drawing/2014/main" id="{CB97DE3D-D5CC-A0EA-E5C5-AB2A37A56D07}"/>
              </a:ext>
            </a:extLst>
          </p:cNvPr>
          <p:cNvSpPr/>
          <p:nvPr/>
        </p:nvSpPr>
        <p:spPr>
          <a:xfrm>
            <a:off x="7963026" y="1033272"/>
            <a:ext cx="1472184" cy="5394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600"/>
              <a:t>Career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A182AD4-1EA6-A87F-92F8-B2CA844392C8}"/>
              </a:ext>
            </a:extLst>
          </p:cNvPr>
          <p:cNvSpPr/>
          <p:nvPr/>
        </p:nvSpPr>
        <p:spPr>
          <a:xfrm>
            <a:off x="7963026" y="1878164"/>
            <a:ext cx="1783080" cy="4102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Explore us as an employer</a:t>
            </a:r>
            <a:endParaRPr lang="de-DE" sz="110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5D805B11-12EF-9599-6DE6-659CECB4FB3B}"/>
              </a:ext>
            </a:extLst>
          </p:cNvPr>
          <p:cNvSpPr/>
          <p:nvPr/>
        </p:nvSpPr>
        <p:spPr>
          <a:xfrm>
            <a:off x="7963026" y="2321875"/>
            <a:ext cx="1783080" cy="58324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Create the future business together with us </a:t>
            </a:r>
            <a:endParaRPr lang="de-DE" sz="1100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C6FFA59C-FD61-5B61-CAA7-7B614308E36A}"/>
              </a:ext>
            </a:extLst>
          </p:cNvPr>
          <p:cNvSpPr/>
          <p:nvPr/>
        </p:nvSpPr>
        <p:spPr>
          <a:xfrm>
            <a:off x="7963024" y="2952804"/>
            <a:ext cx="1783080" cy="859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Transform Konica Minolta as a </a:t>
            </a:r>
            <a:r>
              <a:rPr lang="en-US" sz="1100" err="1"/>
              <a:t>student,young</a:t>
            </a:r>
            <a:r>
              <a:rPr lang="en-US" sz="1100"/>
              <a:t> professional or professional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B6B1C807-E390-C953-DA5D-E58D9827F8D8}"/>
              </a:ext>
            </a:extLst>
          </p:cNvPr>
          <p:cNvSpPr/>
          <p:nvPr/>
        </p:nvSpPr>
        <p:spPr>
          <a:xfrm>
            <a:off x="2223684" y="3403463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Virtual Showroom</a:t>
            </a:r>
          </a:p>
        </p:txBody>
      </p:sp>
    </p:spTree>
    <p:extLst>
      <p:ext uri="{BB962C8B-B14F-4D97-AF65-F5344CB8AC3E}">
        <p14:creationId xmlns:p14="http://schemas.microsoft.com/office/powerpoint/2010/main" val="22126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BD8846F-1FF4-4D2E-BE56-2F7A13B52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38014"/>
          </a:xfrm>
        </p:spPr>
        <p:txBody>
          <a:bodyPr/>
          <a:lstStyle/>
          <a:p>
            <a:r>
              <a:rPr lang="en-GB">
                <a:latin typeface="+mj-lt"/>
                <a:ea typeface="Open Sans" pitchFamily="2" charset="0"/>
                <a:cs typeface="Open Sans" pitchFamily="2" charset="0"/>
              </a:rPr>
              <a:t>August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E73286-8F25-442F-9E78-1E3406E7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235453"/>
            <a:ext cx="6745275" cy="761747"/>
          </a:xfrm>
        </p:spPr>
        <p:txBody>
          <a:bodyPr/>
          <a:lstStyle/>
          <a:p>
            <a:r>
              <a:rPr lang="en-GB">
                <a:ea typeface="Open Sans" pitchFamily="2" charset="0"/>
                <a:cs typeface="Open Sans" pitchFamily="2" charset="0"/>
              </a:rPr>
              <a:t>Technical overview and next steps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F33241F9-8E40-4476-84B1-4812C5B907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29185" r="29185"/>
          <a:stretch/>
        </p:blipFill>
        <p:spPr>
          <a:xfrm>
            <a:off x="8183328" y="1197478"/>
            <a:ext cx="2620897" cy="4721787"/>
          </a:xfrm>
        </p:spPr>
      </p:pic>
    </p:spTree>
    <p:extLst>
      <p:ext uri="{BB962C8B-B14F-4D97-AF65-F5344CB8AC3E}">
        <p14:creationId xmlns:p14="http://schemas.microsoft.com/office/powerpoint/2010/main" val="23292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7B3D-D177-3A57-5832-8E392C5A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B7C2ECE-AC2C-B486-F193-F5068CC1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5F80C-F707-4395-A9D4-C8A803BCF77B}" type="slidenum">
              <a:rPr kumimoji="0" lang="en-GB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28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AD0745E-40C5-0CB4-009A-8B1FCEB1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CMS: </a:t>
            </a:r>
            <a:r>
              <a:rPr lang="it-IT">
                <a:solidFill>
                  <a:schemeClr val="accent3"/>
                </a:solidFill>
                <a:ea typeface="Open Sans" pitchFamily="2" charset="0"/>
                <a:cs typeface="Open Sans" pitchFamily="2" charset="0"/>
              </a:rPr>
              <a:t>Technical </a:t>
            </a:r>
            <a:r>
              <a:rPr lang="it-IT" err="1">
                <a:solidFill>
                  <a:schemeClr val="accent3"/>
                </a:solidFill>
                <a:ea typeface="Open Sans" pitchFamily="2" charset="0"/>
                <a:cs typeface="Open Sans" pitchFamily="2" charset="0"/>
              </a:rPr>
              <a:t>advantages</a:t>
            </a:r>
            <a:endParaRPr lang="de-DE">
              <a:solidFill>
                <a:schemeClr val="accent3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Inhaltsplatzhalter 1"/>
          <p:cNvSpPr>
            <a:spLocks noGrp="1"/>
          </p:cNvSpPr>
          <p:nvPr>
            <p:ph idx="1"/>
          </p:nvPr>
        </p:nvSpPr>
        <p:spPr>
          <a:xfrm>
            <a:off x="695325" y="1916113"/>
            <a:ext cx="5851608" cy="2498140"/>
          </a:xfrm>
        </p:spPr>
        <p:txBody>
          <a:bodyPr/>
          <a:lstStyle/>
          <a:p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Headless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CMS</a:t>
            </a:r>
          </a:p>
          <a:p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Code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base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Speed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Frontend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Backend</a:t>
            </a:r>
          </a:p>
          <a:p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Quick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turnarounds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for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fixes/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optimizations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Fast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deployments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Future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proof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(AI)</a:t>
            </a:r>
          </a:p>
        </p:txBody>
      </p:sp>
      <p:pic>
        <p:nvPicPr>
          <p:cNvPr id="1026" name="Picture 2" descr="https://cdn.ttgtmedia.com/rms/onlineimages/content_management-traditional_vs_headless_cms-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040154"/>
            <a:ext cx="5753051" cy="547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C5FF6D0F-8FA8-0FB2-B78F-195A69983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500393"/>
          </a:xfrm>
        </p:spPr>
        <p:txBody>
          <a:bodyPr/>
          <a:lstStyle/>
          <a:p>
            <a:r>
              <a:rPr lang="en-US"/>
              <a:t>Global CX2 (eCommerce) project requests CMS integration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DFB1176-05D6-591A-AE5E-3B224EA8E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October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D86137-040B-1E42-B7DE-927142439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8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Examples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  <a:hlinkClick r:id="rId2"/>
              </a:rPr>
              <a:t>Home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  <a:hlinkClick r:id="rId3"/>
              </a:rPr>
              <a:t>Cloud Print Services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 err="1">
                <a:latin typeface="+mj-lt"/>
                <a:ea typeface="Open Sans" pitchFamily="2" charset="0"/>
                <a:cs typeface="Open Sans" pitchFamily="2" charset="0"/>
                <a:hlinkClick r:id="rId2"/>
              </a:rPr>
              <a:t>bizhub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  <a:hlinkClick r:id="rId2"/>
              </a:rPr>
              <a:t> C3351i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Migration</a:t>
            </a:r>
          </a:p>
          <a:p>
            <a:pPr lvl="1"/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Challenges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All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pages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,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texts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and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image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are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migrated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+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editable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Some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repeating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issues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Final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migration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took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place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on </a:t>
            </a:r>
            <a:r>
              <a:rPr lang="de-DE" b="1">
                <a:latin typeface="+mj-lt"/>
                <a:ea typeface="Open Sans" pitchFamily="2" charset="0"/>
                <a:cs typeface="Open Sans" pitchFamily="2" charset="0"/>
              </a:rPr>
              <a:t>16th </a:t>
            </a:r>
            <a:r>
              <a:rPr lang="de-DE" b="1" err="1">
                <a:latin typeface="+mj-lt"/>
                <a:ea typeface="Open Sans" pitchFamily="2" charset="0"/>
                <a:cs typeface="Open Sans" pitchFamily="2" charset="0"/>
              </a:rPr>
              <a:t>of</a:t>
            </a:r>
            <a:r>
              <a:rPr lang="de-DE" b="1">
                <a:latin typeface="+mj-lt"/>
                <a:ea typeface="Open Sans" pitchFamily="2" charset="0"/>
                <a:cs typeface="Open Sans" pitchFamily="2" charset="0"/>
              </a:rPr>
              <a:t> August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Manual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optimizations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needed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Status: </a:t>
            </a:r>
            <a:r>
              <a:rPr lang="it-IT">
                <a:solidFill>
                  <a:schemeClr val="accent3"/>
                </a:solidFill>
                <a:ea typeface="Open Sans" pitchFamily="2" charset="0"/>
                <a:cs typeface="Open Sans" pitchFamily="2" charset="0"/>
              </a:rPr>
              <a:t>Migration</a:t>
            </a:r>
            <a:endParaRPr lang="de-DE"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7" name="Grafik 6" descr="Übertragen Silhouette">
            <a:extLst>
              <a:ext uri="{FF2B5EF4-FFF2-40B4-BE49-F238E27FC236}">
                <a16:creationId xmlns:a16="http://schemas.microsoft.com/office/drawing/2014/main" id="{4BF3FFD2-2AF3-CEE6-9645-F631A4931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0336" y="2922618"/>
            <a:ext cx="1668463" cy="1668463"/>
          </a:xfrm>
          <a:prstGeom prst="rect">
            <a:avLst/>
          </a:prstGeom>
        </p:spPr>
      </p:pic>
      <p:pic>
        <p:nvPicPr>
          <p:cNvPr id="9" name="Grafik 8" descr="Synchronisierende Cloud Silhouette">
            <a:extLst>
              <a:ext uri="{FF2B5EF4-FFF2-40B4-BE49-F238E27FC236}">
                <a16:creationId xmlns:a16="http://schemas.microsoft.com/office/drawing/2014/main" id="{7B17046B-CB70-1A9A-2995-EEF2DE6B4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0336" y="1659441"/>
            <a:ext cx="1668463" cy="166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2" y="1916113"/>
            <a:ext cx="9016995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625" y="1916113"/>
            <a:ext cx="8700750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III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107" y="1916113"/>
            <a:ext cx="8375786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704" y="1916113"/>
            <a:ext cx="8444592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697" y="1916113"/>
            <a:ext cx="10202606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2199539"/>
            <a:ext cx="10801350" cy="38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95325" y="1271557"/>
            <a:ext cx="10801350" cy="4392612"/>
          </a:xfrm>
        </p:spPr>
        <p:txBody>
          <a:bodyPr/>
          <a:lstStyle/>
          <a:p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How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to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optimize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?</a:t>
            </a:r>
          </a:p>
          <a:p>
            <a:pPr lvl="1"/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Trainings</a:t>
            </a:r>
          </a:p>
          <a:p>
            <a:pPr lvl="1"/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Q&amp;A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sessions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Contentstack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Guide</a:t>
            </a:r>
          </a:p>
          <a:p>
            <a:pPr lvl="2"/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Links,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news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, …</a:t>
            </a:r>
          </a:p>
          <a:p>
            <a:pPr lvl="2"/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Lists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recommended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common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tasks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Excel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template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2"/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Helps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to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keep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track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of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your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tasks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Demo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page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with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common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elements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Storybook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with</a:t>
            </a:r>
            <a:r>
              <a:rPr lang="de-DE">
                <a:latin typeface="Open Sans" pitchFamily="2" charset="0"/>
                <a:ea typeface="Open Sans" pitchFamily="2" charset="0"/>
                <a:cs typeface="Open Sans" pitchFamily="2" charset="0"/>
              </a:rPr>
              <a:t> all </a:t>
            </a:r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elements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 err="1">
                <a:latin typeface="Open Sans" pitchFamily="2" charset="0"/>
                <a:ea typeface="Open Sans" pitchFamily="2" charset="0"/>
                <a:cs typeface="Open Sans" pitchFamily="2" charset="0"/>
              </a:rPr>
              <a:t>Ryte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Next steps: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11" name="Grafik 10" descr="Tageskalender Silhouette">
            <a:extLst>
              <a:ext uri="{FF2B5EF4-FFF2-40B4-BE49-F238E27FC236}">
                <a16:creationId xmlns:a16="http://schemas.microsoft.com/office/drawing/2014/main" id="{0F7FD715-65F2-7753-1791-94C94C340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0976" y="1359983"/>
            <a:ext cx="1993900" cy="19939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13ED6E8-63BA-6150-15C6-312D0FBFFE88}"/>
              </a:ext>
            </a:extLst>
          </p:cNvPr>
          <p:cNvSpPr/>
          <p:nvPr/>
        </p:nvSpPr>
        <p:spPr>
          <a:xfrm flipV="1">
            <a:off x="791161" y="4478413"/>
            <a:ext cx="9423382" cy="3232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8EF36CC-D914-4114-8827-63D130B37DD3}"/>
              </a:ext>
            </a:extLst>
          </p:cNvPr>
          <p:cNvSpPr txBox="1"/>
          <p:nvPr/>
        </p:nvSpPr>
        <p:spPr>
          <a:xfrm>
            <a:off x="1770216" y="4547716"/>
            <a:ext cx="15055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>
                <a:solidFill>
                  <a:schemeClr val="bg1"/>
                </a:solidFill>
              </a:rPr>
              <a:t>September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C09863E-BD19-0132-06B1-8FE4BC15B83A}"/>
              </a:ext>
            </a:extLst>
          </p:cNvPr>
          <p:cNvSpPr txBox="1"/>
          <p:nvPr/>
        </p:nvSpPr>
        <p:spPr>
          <a:xfrm>
            <a:off x="4093161" y="4547716"/>
            <a:ext cx="15055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>
                <a:solidFill>
                  <a:schemeClr val="bg1"/>
                </a:solidFill>
              </a:rPr>
              <a:t>October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903EF1-46D7-A63A-3CBC-C360D977E330}"/>
              </a:ext>
            </a:extLst>
          </p:cNvPr>
          <p:cNvSpPr txBox="1"/>
          <p:nvPr/>
        </p:nvSpPr>
        <p:spPr>
          <a:xfrm>
            <a:off x="6416106" y="4547716"/>
            <a:ext cx="15055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>
                <a:solidFill>
                  <a:schemeClr val="bg1"/>
                </a:solidFill>
              </a:rPr>
              <a:t>November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5DC698B-A8AF-C7AB-98DF-C96D9B24BA10}"/>
              </a:ext>
            </a:extLst>
          </p:cNvPr>
          <p:cNvSpPr txBox="1"/>
          <p:nvPr/>
        </p:nvSpPr>
        <p:spPr>
          <a:xfrm>
            <a:off x="8364979" y="4547716"/>
            <a:ext cx="15055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200" err="1">
                <a:solidFill>
                  <a:schemeClr val="bg1"/>
                </a:solidFill>
              </a:rPr>
              <a:t>December</a:t>
            </a:r>
            <a:endParaRPr lang="de-DE" sz="1200">
              <a:solidFill>
                <a:schemeClr val="bg1"/>
              </a:solidFill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367015EC-19FA-81EA-85F1-C78EAA4FCA85}"/>
              </a:ext>
            </a:extLst>
          </p:cNvPr>
          <p:cNvSpPr/>
          <p:nvPr/>
        </p:nvSpPr>
        <p:spPr>
          <a:xfrm>
            <a:off x="791161" y="5004885"/>
            <a:ext cx="2484582" cy="323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65EDC7CB-20DE-3100-A6EF-365CD9D28830}"/>
              </a:ext>
            </a:extLst>
          </p:cNvPr>
          <p:cNvSpPr/>
          <p:nvPr/>
        </p:nvSpPr>
        <p:spPr>
          <a:xfrm>
            <a:off x="3275743" y="5318237"/>
            <a:ext cx="2641600" cy="323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1577A8F5-76B7-5967-E412-C09B91768C45}"/>
              </a:ext>
            </a:extLst>
          </p:cNvPr>
          <p:cNvSpPr/>
          <p:nvPr/>
        </p:nvSpPr>
        <p:spPr>
          <a:xfrm>
            <a:off x="5917341" y="5678888"/>
            <a:ext cx="4297201" cy="32327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69D0549-A6E1-6D84-BFA6-778CA5441C36}"/>
              </a:ext>
            </a:extLst>
          </p:cNvPr>
          <p:cNvSpPr txBox="1"/>
          <p:nvPr/>
        </p:nvSpPr>
        <p:spPr>
          <a:xfrm>
            <a:off x="1262216" y="5371632"/>
            <a:ext cx="17826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/>
              <a:t>Training Sessions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/>
              <a:t>Q&amp;A Sessions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E1A6604-0BBA-1D83-044B-3AE8D8BF982D}"/>
              </a:ext>
            </a:extLst>
          </p:cNvPr>
          <p:cNvSpPr txBox="1"/>
          <p:nvPr/>
        </p:nvSpPr>
        <p:spPr>
          <a:xfrm>
            <a:off x="3720234" y="5708698"/>
            <a:ext cx="18784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/>
              <a:t>Launch preparation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/>
              <a:t>Additional </a:t>
            </a:r>
            <a:r>
              <a:rPr lang="de-DE" sz="1200" err="1"/>
              <a:t>information</a:t>
            </a:r>
            <a:r>
              <a:rPr lang="de-DE" sz="1200"/>
              <a:t> </a:t>
            </a:r>
            <a:r>
              <a:rPr lang="de-DE" sz="1200" err="1"/>
              <a:t>sessions</a:t>
            </a:r>
            <a:endParaRPr lang="de-DE" sz="120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5CE5EE1-E970-959A-DE24-0A1F1A6A9F93}"/>
              </a:ext>
            </a:extLst>
          </p:cNvPr>
          <p:cNvSpPr txBox="1"/>
          <p:nvPr/>
        </p:nvSpPr>
        <p:spPr>
          <a:xfrm>
            <a:off x="7106812" y="6056677"/>
            <a:ext cx="27636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/>
              <a:t>NOC </a:t>
            </a:r>
            <a:r>
              <a:rPr lang="de-DE" sz="1200" err="1"/>
              <a:t>website</a:t>
            </a:r>
            <a:r>
              <a:rPr lang="de-DE" sz="1200"/>
              <a:t> </a:t>
            </a:r>
            <a:r>
              <a:rPr lang="de-DE" sz="1200" err="1"/>
              <a:t>relaunches</a:t>
            </a:r>
            <a:r>
              <a:rPr lang="de-DE" sz="1200"/>
              <a:t> until mid-December</a:t>
            </a:r>
          </a:p>
        </p:txBody>
      </p:sp>
    </p:spTree>
    <p:extLst>
      <p:ext uri="{BB962C8B-B14F-4D97-AF65-F5344CB8AC3E}">
        <p14:creationId xmlns:p14="http://schemas.microsoft.com/office/powerpoint/2010/main" val="26386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2F08AD5D-86FC-53CB-58EA-C77F4BF8E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500393"/>
          </a:xfrm>
        </p:spPr>
        <p:txBody>
          <a:bodyPr/>
          <a:lstStyle/>
          <a:p>
            <a:r>
              <a:rPr lang="en-US"/>
              <a:t>Project kick-off and scope definition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1B51D62-9863-C2B1-714F-8FFAA1AB0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February</a:t>
            </a:r>
            <a:r>
              <a:rPr lang="de-DE"/>
              <a:t> 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9FCEA3-2332-2798-AC10-530A2BB82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0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13E95-A5F4-429A-B585-FECA1363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2656"/>
            <a:ext cx="9697875" cy="631904"/>
          </a:xfrm>
        </p:spPr>
        <p:txBody>
          <a:bodyPr/>
          <a:lstStyle/>
          <a:p>
            <a:r>
              <a:rPr lang="en-US"/>
              <a:t>Global CMS Integration Partner Decision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High level: Scope of Work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52" name="Pentagon 4">
            <a:extLst>
              <a:ext uri="{FF2B5EF4-FFF2-40B4-BE49-F238E27FC236}">
                <a16:creationId xmlns:a16="http://schemas.microsoft.com/office/drawing/2014/main" id="{F1736813-8534-4ACC-90BC-277A1823824A}"/>
              </a:ext>
            </a:extLst>
          </p:cNvPr>
          <p:cNvSpPr/>
          <p:nvPr/>
        </p:nvSpPr>
        <p:spPr>
          <a:xfrm>
            <a:off x="695326" y="1865013"/>
            <a:ext cx="3587916" cy="89907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bg1"/>
                </a:solidFill>
                <a:latin typeface="+mj-lt"/>
              </a:rPr>
              <a:t>#1. global eCommerce platform</a:t>
            </a:r>
          </a:p>
        </p:txBody>
      </p:sp>
      <p:sp>
        <p:nvSpPr>
          <p:cNvPr id="54" name="Pentagon 65">
            <a:extLst>
              <a:ext uri="{FF2B5EF4-FFF2-40B4-BE49-F238E27FC236}">
                <a16:creationId xmlns:a16="http://schemas.microsoft.com/office/drawing/2014/main" id="{E3FFA8ED-F803-4C53-8410-84AC8AB54249}"/>
              </a:ext>
            </a:extLst>
          </p:cNvPr>
          <p:cNvSpPr/>
          <p:nvPr/>
        </p:nvSpPr>
        <p:spPr>
          <a:xfrm>
            <a:off x="695324" y="3409013"/>
            <a:ext cx="3587916" cy="89907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bg1"/>
                </a:solidFill>
                <a:latin typeface="+mj-lt"/>
              </a:rPr>
              <a:t>#2. European corporate sites </a:t>
            </a:r>
            <a:endParaRPr lang="en-US" sz="120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US" sz="1200">
                <a:solidFill>
                  <a:schemeClr val="bg1"/>
                </a:solidFill>
                <a:latin typeface="+mj-lt"/>
              </a:rPr>
              <a:t>	+ Rethink Work blog </a:t>
            </a:r>
          </a:p>
        </p:txBody>
      </p:sp>
      <p:sp>
        <p:nvSpPr>
          <p:cNvPr id="55" name="Pentagon 66">
            <a:extLst>
              <a:ext uri="{FF2B5EF4-FFF2-40B4-BE49-F238E27FC236}">
                <a16:creationId xmlns:a16="http://schemas.microsoft.com/office/drawing/2014/main" id="{248CBCAB-8507-49FE-B19D-4FB1A7DCE44D}"/>
              </a:ext>
            </a:extLst>
          </p:cNvPr>
          <p:cNvSpPr/>
          <p:nvPr/>
        </p:nvSpPr>
        <p:spPr>
          <a:xfrm>
            <a:off x="695326" y="5190504"/>
            <a:ext cx="3587914" cy="899072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bg1"/>
                </a:solidFill>
                <a:latin typeface="+mj-lt"/>
              </a:rPr>
              <a:t>#3. US corporate site </a:t>
            </a:r>
          </a:p>
        </p:txBody>
      </p:sp>
      <p:sp>
        <p:nvSpPr>
          <p:cNvPr id="56" name="Rectangle 67">
            <a:extLst>
              <a:ext uri="{FF2B5EF4-FFF2-40B4-BE49-F238E27FC236}">
                <a16:creationId xmlns:a16="http://schemas.microsoft.com/office/drawing/2014/main" id="{884DD9CC-3D1B-4EB1-B817-C62E5972152F}"/>
              </a:ext>
            </a:extLst>
          </p:cNvPr>
          <p:cNvSpPr/>
          <p:nvPr/>
        </p:nvSpPr>
        <p:spPr>
          <a:xfrm>
            <a:off x="7284956" y="1865013"/>
            <a:ext cx="537238" cy="42245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+mj-lt"/>
              </a:rPr>
              <a:t>COMMON</a:t>
            </a:r>
          </a:p>
        </p:txBody>
      </p:sp>
      <p:sp>
        <p:nvSpPr>
          <p:cNvPr id="57" name="Rectangle 15">
            <a:extLst>
              <a:ext uri="{FF2B5EF4-FFF2-40B4-BE49-F238E27FC236}">
                <a16:creationId xmlns:a16="http://schemas.microsoft.com/office/drawing/2014/main" id="{EA9E6B77-8818-4D12-B2C7-81CCA974A784}"/>
              </a:ext>
            </a:extLst>
          </p:cNvPr>
          <p:cNvSpPr/>
          <p:nvPr/>
        </p:nvSpPr>
        <p:spPr>
          <a:xfrm>
            <a:off x="4380715" y="1865013"/>
            <a:ext cx="2708149" cy="873938"/>
          </a:xfrm>
          <a:prstGeom prst="rect">
            <a:avLst/>
          </a:prstGeom>
          <a:noFill/>
          <a:ln w="3175">
            <a:solidFill>
              <a:srgbClr val="B4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tx1"/>
                </a:solidFill>
                <a:latin typeface="+mj-lt"/>
              </a:rPr>
              <a:t>Keep the current design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tx1"/>
                </a:solidFill>
                <a:latin typeface="+mj-lt"/>
              </a:rPr>
              <a:t>Content migration for existing US shop </a:t>
            </a:r>
          </a:p>
        </p:txBody>
      </p:sp>
      <p:sp>
        <p:nvSpPr>
          <p:cNvPr id="58" name="Rectangle 98">
            <a:extLst>
              <a:ext uri="{FF2B5EF4-FFF2-40B4-BE49-F238E27FC236}">
                <a16:creationId xmlns:a16="http://schemas.microsoft.com/office/drawing/2014/main" id="{A34167BE-D669-44CE-9486-C1D189C950C1}"/>
              </a:ext>
            </a:extLst>
          </p:cNvPr>
          <p:cNvSpPr/>
          <p:nvPr/>
        </p:nvSpPr>
        <p:spPr>
          <a:xfrm>
            <a:off x="4380715" y="2870835"/>
            <a:ext cx="2708149" cy="1975428"/>
          </a:xfrm>
          <a:prstGeom prst="rect">
            <a:avLst/>
          </a:prstGeom>
          <a:noFill/>
          <a:ln w="3175">
            <a:solidFill>
              <a:srgbClr val="B4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tx1"/>
                </a:solidFill>
                <a:latin typeface="+mj-lt"/>
              </a:rPr>
              <a:t>Keep the current design </a:t>
            </a:r>
            <a:br>
              <a:rPr lang="en-US" sz="1200">
                <a:solidFill>
                  <a:schemeClr val="tx1"/>
                </a:solidFill>
                <a:latin typeface="+mj-lt"/>
              </a:rPr>
            </a:br>
            <a:endParaRPr lang="en-US" sz="1200">
              <a:solidFill>
                <a:schemeClr val="tx1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tx1"/>
                </a:solidFill>
                <a:latin typeface="+mj-lt"/>
              </a:rPr>
              <a:t>Content migration for 35 countries in 27 languages </a:t>
            </a:r>
            <a:br>
              <a:rPr lang="en-US" sz="1200">
                <a:solidFill>
                  <a:schemeClr val="tx1"/>
                </a:solidFill>
                <a:latin typeface="+mj-lt"/>
              </a:rPr>
            </a:br>
            <a:endParaRPr lang="en-US" sz="1200">
              <a:solidFill>
                <a:schemeClr val="tx1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tx1"/>
                </a:solidFill>
                <a:latin typeface="+mj-lt"/>
              </a:rPr>
              <a:t>Optimization of current issues like…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>
                <a:solidFill>
                  <a:schemeClr val="tx1"/>
                </a:solidFill>
                <a:latin typeface="+mj-lt"/>
              </a:rPr>
              <a:t>URL structure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>
                <a:solidFill>
                  <a:schemeClr val="tx1"/>
                </a:solidFill>
                <a:latin typeface="+mj-lt"/>
              </a:rPr>
              <a:t>Navigation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>
                <a:solidFill>
                  <a:schemeClr val="tx1"/>
                </a:solidFill>
                <a:latin typeface="+mj-lt"/>
              </a:rPr>
              <a:t>Page templates / restrictions 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000">
                <a:solidFill>
                  <a:schemeClr val="tx1"/>
                </a:solidFill>
                <a:latin typeface="+mj-lt"/>
              </a:rPr>
              <a:t>SEO options</a:t>
            </a:r>
          </a:p>
        </p:txBody>
      </p:sp>
      <p:sp>
        <p:nvSpPr>
          <p:cNvPr id="60" name="Rectangle 100">
            <a:extLst>
              <a:ext uri="{FF2B5EF4-FFF2-40B4-BE49-F238E27FC236}">
                <a16:creationId xmlns:a16="http://schemas.microsoft.com/office/drawing/2014/main" id="{62BFFC16-1B91-4837-A6C4-30EC871C6010}"/>
              </a:ext>
            </a:extLst>
          </p:cNvPr>
          <p:cNvSpPr/>
          <p:nvPr/>
        </p:nvSpPr>
        <p:spPr>
          <a:xfrm>
            <a:off x="4380715" y="5190504"/>
            <a:ext cx="2708149" cy="873938"/>
          </a:xfrm>
          <a:prstGeom prst="rect">
            <a:avLst/>
          </a:prstGeom>
          <a:noFill/>
          <a:ln w="3175">
            <a:solidFill>
              <a:srgbClr val="B4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tx1"/>
                </a:solidFill>
                <a:latin typeface="+mj-lt"/>
              </a:rPr>
              <a:t>Keep the current design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>
              <a:solidFill>
                <a:schemeClr val="tx1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tx1"/>
                </a:solidFill>
                <a:latin typeface="+mj-lt"/>
              </a:rPr>
              <a:t>Potentially certain optimizations</a:t>
            </a:r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D9185DFD-457A-4865-AF13-EFD8B2FB800D}"/>
              </a:ext>
            </a:extLst>
          </p:cNvPr>
          <p:cNvSpPr txBox="1">
            <a:spLocks/>
          </p:cNvSpPr>
          <p:nvPr/>
        </p:nvSpPr>
        <p:spPr>
          <a:xfrm>
            <a:off x="695323" y="1280799"/>
            <a:ext cx="10962455" cy="452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anchor="ctr"/>
          <a:lstStyle>
            <a:lvl1pPr marL="162000" indent="-162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Font typeface="Lucida Sans Unicode" panose="020B06020305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—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∘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2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▪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>
                <a:solidFill>
                  <a:schemeClr val="bg1"/>
                </a:solidFill>
                <a:latin typeface="+mj-lt"/>
              </a:rPr>
              <a:t>3 projects with certain sub-projects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31219E-9228-4F66-AE7B-13D552EFA3B1}"/>
              </a:ext>
            </a:extLst>
          </p:cNvPr>
          <p:cNvSpPr txBox="1"/>
          <p:nvPr/>
        </p:nvSpPr>
        <p:spPr>
          <a:xfrm>
            <a:off x="8018286" y="1865013"/>
            <a:ext cx="3639493" cy="4201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Frontend Development for each project</a:t>
            </a:r>
            <a:br>
              <a:rPr lang="en-US" sz="1050" b="0" i="0">
                <a:solidFill>
                  <a:srgbClr val="000000"/>
                </a:solidFill>
                <a:effectLst/>
              </a:rPr>
            </a:br>
            <a:r>
              <a:rPr lang="en-US" sz="1050" b="0" i="0">
                <a:solidFill>
                  <a:srgbClr val="000000"/>
                </a:solidFill>
                <a:effectLst/>
              </a:rPr>
              <a:t>(three/four different designs)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Frontend hosting via CDN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Content Modelling per project </a:t>
            </a:r>
          </a:p>
          <a:p>
            <a:pPr marL="171450" indent="-171450" algn="l" rtl="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Central technical integrations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 err="1">
                <a:solidFill>
                  <a:srgbClr val="000000"/>
                </a:solidFill>
                <a:effectLst/>
              </a:rPr>
              <a:t>ElasticPath</a:t>
            </a:r>
            <a:r>
              <a:rPr lang="en-US" sz="1050" b="0" i="0">
                <a:solidFill>
                  <a:srgbClr val="000000"/>
                </a:solidFill>
                <a:effectLst/>
              </a:rPr>
              <a:t>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SAP Marketing Cloud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 err="1">
                <a:solidFill>
                  <a:srgbClr val="000000"/>
                </a:solidFill>
                <a:effectLst/>
              </a:rPr>
              <a:t>Marketo</a:t>
            </a:r>
            <a:r>
              <a:rPr lang="en-US" sz="1050" b="0" i="0">
                <a:solidFill>
                  <a:srgbClr val="000000"/>
                </a:solidFill>
                <a:effectLst/>
              </a:rPr>
              <a:t>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 err="1">
                <a:solidFill>
                  <a:srgbClr val="000000"/>
                </a:solidFill>
                <a:effectLst/>
              </a:rPr>
              <a:t>Hubspot</a:t>
            </a:r>
            <a:r>
              <a:rPr lang="en-US" sz="1050" b="0" i="0">
                <a:solidFill>
                  <a:srgbClr val="000000"/>
                </a:solidFill>
                <a:effectLst/>
              </a:rPr>
              <a:t>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MS Dynamics Marketing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Canto Cloud DAM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 err="1">
                <a:solidFill>
                  <a:srgbClr val="000000"/>
                </a:solidFill>
                <a:effectLst/>
              </a:rPr>
              <a:t>Algolia</a:t>
            </a:r>
            <a:r>
              <a:rPr lang="en-US" sz="1050" b="0" i="0">
                <a:solidFill>
                  <a:srgbClr val="000000"/>
                </a:solidFill>
                <a:effectLst/>
              </a:rPr>
              <a:t> / Elastic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 err="1">
                <a:solidFill>
                  <a:srgbClr val="000000"/>
                </a:solidFill>
                <a:effectLst/>
              </a:rPr>
              <a:t>Cognigy</a:t>
            </a:r>
            <a:r>
              <a:rPr lang="en-US" sz="1050" b="0" i="0">
                <a:solidFill>
                  <a:srgbClr val="000000"/>
                </a:solidFill>
                <a:effectLst/>
              </a:rPr>
              <a:t> live chat/chatbot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err="1">
                <a:solidFill>
                  <a:srgbClr val="000000"/>
                </a:solidFill>
              </a:rPr>
              <a:t>Inbenta</a:t>
            </a:r>
            <a:r>
              <a:rPr lang="en-US" sz="1050">
                <a:solidFill>
                  <a:srgbClr val="000000"/>
                </a:solidFill>
              </a:rPr>
              <a:t> chat</a:t>
            </a:r>
            <a:endParaRPr lang="en-US" sz="1050" b="0" i="0">
              <a:solidFill>
                <a:srgbClr val="000000"/>
              </a:solidFill>
              <a:effectLst/>
            </a:endParaRP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Lobster PIM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 err="1">
                <a:solidFill>
                  <a:srgbClr val="000000"/>
                </a:solidFill>
                <a:effectLst/>
              </a:rPr>
              <a:t>GoToWebinar</a:t>
            </a:r>
            <a:r>
              <a:rPr lang="en-US" sz="1050" b="0" i="0">
                <a:solidFill>
                  <a:srgbClr val="000000"/>
                </a:solidFill>
                <a:effectLst/>
              </a:rPr>
              <a:t>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 err="1">
                <a:solidFill>
                  <a:srgbClr val="000000"/>
                </a:solidFill>
                <a:effectLst/>
              </a:rPr>
              <a:t>Usercentrics</a:t>
            </a:r>
            <a:r>
              <a:rPr lang="en-US" sz="1050" b="0" i="0">
                <a:solidFill>
                  <a:srgbClr val="000000"/>
                </a:solidFill>
                <a:effectLst/>
              </a:rPr>
              <a:t> Cookie Consent Manager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RWS translation service </a:t>
            </a:r>
            <a:br>
              <a:rPr lang="en-US" sz="1050" b="0" i="0">
                <a:solidFill>
                  <a:srgbClr val="000000"/>
                </a:solidFill>
                <a:effectLst/>
              </a:rPr>
            </a:br>
            <a:endParaRPr lang="en-US" sz="1050" b="0" i="0">
              <a:solidFill>
                <a:srgbClr val="000000"/>
              </a:solidFill>
              <a:effectLst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Roles &amp; Responsibilities with local agencies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Define User Management / access rights and levels per project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User Trainings + (video)guidelines per project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Ticketing System / Support / SLA – define processes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050" b="0" i="0">
                <a:solidFill>
                  <a:srgbClr val="000000"/>
                </a:solidFill>
                <a:effectLst/>
              </a:rPr>
              <a:t>website/hosting monitoring + integrations (define responsibilities) </a:t>
            </a:r>
          </a:p>
        </p:txBody>
      </p:sp>
    </p:spTree>
    <p:extLst>
      <p:ext uri="{BB962C8B-B14F-4D97-AF65-F5344CB8AC3E}">
        <p14:creationId xmlns:p14="http://schemas.microsoft.com/office/powerpoint/2010/main" val="25816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36A46F7-2DE8-9D0D-A437-0049EB10FE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Proof </a:t>
            </a:r>
            <a:r>
              <a:rPr lang="de-DE" err="1"/>
              <a:t>of</a:t>
            </a:r>
            <a:r>
              <a:rPr lang="de-DE"/>
              <a:t> Concept</a:t>
            </a:r>
          </a:p>
          <a:p>
            <a:r>
              <a:rPr lang="de-DE"/>
              <a:t>Contentful vs. Contentstack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D77036-DFA1-A1AB-6384-231949B6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July 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C9F571-52B3-BD7E-B549-2FA0480FF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7E77771-9A6D-C013-02EF-15E2D4B78665}"/>
              </a:ext>
            </a:extLst>
          </p:cNvPr>
          <p:cNvGrpSpPr/>
          <p:nvPr/>
        </p:nvGrpSpPr>
        <p:grpSpPr>
          <a:xfrm rot="20901879">
            <a:off x="-74854802" y="-22973423"/>
            <a:ext cx="146458404" cy="58385070"/>
            <a:chOff x="2344413" y="2890217"/>
            <a:chExt cx="4471586" cy="1880086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60C09D8-8DC9-703D-59D9-91F01BB03733}"/>
                </a:ext>
              </a:extLst>
            </p:cNvPr>
            <p:cNvSpPr/>
            <p:nvPr/>
          </p:nvSpPr>
          <p:spPr>
            <a:xfrm>
              <a:off x="2709193" y="3045430"/>
              <a:ext cx="3659976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4800" b="1" cap="none" spc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CoreTeam</a:t>
              </a:r>
              <a:br>
                <a:rPr lang="de-DE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</a:br>
              <a:r>
                <a:rPr lang="de-DE" sz="4800" b="1" cap="none" spc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approved</a:t>
              </a: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27732AF5-026D-84A5-7EC0-973C8F1167F0}"/>
                </a:ext>
              </a:extLst>
            </p:cNvPr>
            <p:cNvSpPr/>
            <p:nvPr/>
          </p:nvSpPr>
          <p:spPr>
            <a:xfrm>
              <a:off x="2344413" y="2890217"/>
              <a:ext cx="4471586" cy="1880086"/>
            </a:xfrm>
            <a:prstGeom prst="roundRect">
              <a:avLst>
                <a:gd name="adj" fmla="val 14352"/>
              </a:avLst>
            </a:prstGeom>
            <a:noFill/>
            <a:ln w="762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Grafik 8" descr="Handschlag Silhouette">
            <a:extLst>
              <a:ext uri="{FF2B5EF4-FFF2-40B4-BE49-F238E27FC236}">
                <a16:creationId xmlns:a16="http://schemas.microsoft.com/office/drawing/2014/main" id="{EF5A1769-DF04-CEAD-89A5-02C7E1F0E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0630" y="4030743"/>
            <a:ext cx="2188369" cy="21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B60CB0B-26C7-3E5B-EAAE-44E15C8D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Evaluation POC – User </a:t>
            </a:r>
            <a:r>
              <a:rPr lang="de-DE" err="1"/>
              <a:t>Testing</a:t>
            </a:r>
            <a:endParaRPr lang="de-DE"/>
          </a:p>
        </p:txBody>
      </p:sp>
      <p:pic>
        <p:nvPicPr>
          <p:cNvPr id="4" name="Picture 6" descr="Contentstack">
            <a:extLst>
              <a:ext uri="{FF2B5EF4-FFF2-40B4-BE49-F238E27FC236}">
                <a16:creationId xmlns:a16="http://schemas.microsoft.com/office/drawing/2014/main" id="{F97D5172-16EE-3D8F-3067-0C96D07BC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842" y="598416"/>
            <a:ext cx="2371296" cy="12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rfahrener Contentful Partner für headless CMS">
            <a:extLst>
              <a:ext uri="{FF2B5EF4-FFF2-40B4-BE49-F238E27FC236}">
                <a16:creationId xmlns:a16="http://schemas.microsoft.com/office/drawing/2014/main" id="{E385B0E6-D990-9FDC-0FA1-42815A506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465" y="651771"/>
            <a:ext cx="2006022" cy="112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 descr="Marke folgen Silhouette">
            <a:extLst>
              <a:ext uri="{FF2B5EF4-FFF2-40B4-BE49-F238E27FC236}">
                <a16:creationId xmlns:a16="http://schemas.microsoft.com/office/drawing/2014/main" id="{2E576EE5-7E4B-0A51-467E-3DC31B395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374" y="1661098"/>
            <a:ext cx="330679" cy="330679"/>
          </a:xfrm>
          <a:prstGeom prst="rect">
            <a:avLst/>
          </a:prstGeom>
        </p:spPr>
      </p:pic>
      <p:pic>
        <p:nvPicPr>
          <p:cNvPr id="12" name="Grafik 11" descr="Markee nicht mehr folgen Silhouette">
            <a:extLst>
              <a:ext uri="{FF2B5EF4-FFF2-40B4-BE49-F238E27FC236}">
                <a16:creationId xmlns:a16="http://schemas.microsoft.com/office/drawing/2014/main" id="{0FF5D371-01B0-CF0A-AFA9-BC0761514D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5374" y="4812828"/>
            <a:ext cx="330679" cy="330679"/>
          </a:xfrm>
          <a:prstGeom prst="rect">
            <a:avLst/>
          </a:prstGeom>
        </p:spPr>
      </p:pic>
      <p:pic>
        <p:nvPicPr>
          <p:cNvPr id="13" name="Grafik 12" descr="Marke folgen Silhouette">
            <a:extLst>
              <a:ext uri="{FF2B5EF4-FFF2-40B4-BE49-F238E27FC236}">
                <a16:creationId xmlns:a16="http://schemas.microsoft.com/office/drawing/2014/main" id="{02566FD0-4A45-F4B8-D9B7-926A5925D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374" y="1991777"/>
            <a:ext cx="330679" cy="330679"/>
          </a:xfrm>
          <a:prstGeom prst="rect">
            <a:avLst/>
          </a:prstGeom>
        </p:spPr>
      </p:pic>
      <p:pic>
        <p:nvPicPr>
          <p:cNvPr id="14" name="Grafik 13" descr="Marke folgen Silhouette">
            <a:extLst>
              <a:ext uri="{FF2B5EF4-FFF2-40B4-BE49-F238E27FC236}">
                <a16:creationId xmlns:a16="http://schemas.microsoft.com/office/drawing/2014/main" id="{97554774-F4CA-B340-C334-21F956CE1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374" y="2322456"/>
            <a:ext cx="330679" cy="330679"/>
          </a:xfrm>
          <a:prstGeom prst="rect">
            <a:avLst/>
          </a:prstGeom>
        </p:spPr>
      </p:pic>
      <p:pic>
        <p:nvPicPr>
          <p:cNvPr id="15" name="Grafik 14" descr="Marke folgen Silhouette">
            <a:extLst>
              <a:ext uri="{FF2B5EF4-FFF2-40B4-BE49-F238E27FC236}">
                <a16:creationId xmlns:a16="http://schemas.microsoft.com/office/drawing/2014/main" id="{B2566DD2-1646-5276-0F27-D1E20446B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373" y="2652623"/>
            <a:ext cx="330679" cy="330679"/>
          </a:xfrm>
          <a:prstGeom prst="rect">
            <a:avLst/>
          </a:prstGeom>
        </p:spPr>
      </p:pic>
      <p:pic>
        <p:nvPicPr>
          <p:cNvPr id="16" name="Grafik 15" descr="Marke folgen Silhouette">
            <a:extLst>
              <a:ext uri="{FF2B5EF4-FFF2-40B4-BE49-F238E27FC236}">
                <a16:creationId xmlns:a16="http://schemas.microsoft.com/office/drawing/2014/main" id="{170C70C3-FC96-638E-1683-8E6B55560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374" y="2982790"/>
            <a:ext cx="330679" cy="330679"/>
          </a:xfrm>
          <a:prstGeom prst="rect">
            <a:avLst/>
          </a:prstGeom>
        </p:spPr>
      </p:pic>
      <p:pic>
        <p:nvPicPr>
          <p:cNvPr id="17" name="Grafik 16" descr="Marke folgen Silhouette">
            <a:extLst>
              <a:ext uri="{FF2B5EF4-FFF2-40B4-BE49-F238E27FC236}">
                <a16:creationId xmlns:a16="http://schemas.microsoft.com/office/drawing/2014/main" id="{9510CFE4-BBE9-59CD-E13E-BCCD5EDB5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372" y="3312445"/>
            <a:ext cx="330679" cy="330679"/>
          </a:xfrm>
          <a:prstGeom prst="rect">
            <a:avLst/>
          </a:prstGeom>
        </p:spPr>
      </p:pic>
      <p:pic>
        <p:nvPicPr>
          <p:cNvPr id="18" name="Grafik 17" descr="Marke folgen Silhouette">
            <a:extLst>
              <a:ext uri="{FF2B5EF4-FFF2-40B4-BE49-F238E27FC236}">
                <a16:creationId xmlns:a16="http://schemas.microsoft.com/office/drawing/2014/main" id="{5827E96E-30F0-569F-F656-3039DD016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371" y="3650312"/>
            <a:ext cx="330679" cy="330679"/>
          </a:xfrm>
          <a:prstGeom prst="rect">
            <a:avLst/>
          </a:prstGeom>
        </p:spPr>
      </p:pic>
      <p:pic>
        <p:nvPicPr>
          <p:cNvPr id="19" name="Grafik 18" descr="Marke folgen Silhouette">
            <a:extLst>
              <a:ext uri="{FF2B5EF4-FFF2-40B4-BE49-F238E27FC236}">
                <a16:creationId xmlns:a16="http://schemas.microsoft.com/office/drawing/2014/main" id="{6CC98655-5ADD-AA40-A2D8-16C868F97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5374" y="3975872"/>
            <a:ext cx="330679" cy="33067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929619A-5373-3E86-19D3-9CF520B98ADB}"/>
              </a:ext>
            </a:extLst>
          </p:cNvPr>
          <p:cNvSpPr txBox="1"/>
          <p:nvPr/>
        </p:nvSpPr>
        <p:spPr>
          <a:xfrm>
            <a:off x="1955320" y="1712641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Very </a:t>
            </a:r>
            <a:r>
              <a:rPr lang="de-DE" sz="1400" err="1"/>
              <a:t>intuituve</a:t>
            </a:r>
            <a:r>
              <a:rPr lang="de-DE" sz="1400"/>
              <a:t>, easy to </a:t>
            </a:r>
            <a:r>
              <a:rPr lang="de-DE" sz="1400" err="1"/>
              <a:t>use</a:t>
            </a:r>
            <a:r>
              <a:rPr lang="de-DE" sz="1400"/>
              <a:t> and </a:t>
            </a:r>
            <a:r>
              <a:rPr lang="de-DE" sz="1400" err="1"/>
              <a:t>navigate</a:t>
            </a:r>
            <a:endParaRPr lang="de-DE" sz="14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191EBAC-B509-6F1A-08F1-A6081DC95FFE}"/>
              </a:ext>
            </a:extLst>
          </p:cNvPr>
          <p:cNvSpPr txBox="1"/>
          <p:nvPr/>
        </p:nvSpPr>
        <p:spPr>
          <a:xfrm>
            <a:off x="1955320" y="4870445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 err="1"/>
              <a:t>No</a:t>
            </a:r>
            <a:r>
              <a:rPr lang="de-DE" sz="1400"/>
              <a:t> </a:t>
            </a:r>
            <a:r>
              <a:rPr lang="de-DE" sz="1400" err="1"/>
              <a:t>image</a:t>
            </a:r>
            <a:r>
              <a:rPr lang="de-DE" sz="1400"/>
              <a:t> </a:t>
            </a:r>
            <a:r>
              <a:rPr lang="de-DE" sz="1400" err="1"/>
              <a:t>manipulation</a:t>
            </a:r>
            <a:endParaRPr lang="de-DE" sz="140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CABB74B-9125-560C-338B-AC77F6B0DA8B}"/>
              </a:ext>
            </a:extLst>
          </p:cNvPr>
          <p:cNvSpPr txBox="1"/>
          <p:nvPr/>
        </p:nvSpPr>
        <p:spPr>
          <a:xfrm>
            <a:off x="1955320" y="2049394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 err="1"/>
              <a:t>Flexibility</a:t>
            </a:r>
            <a:r>
              <a:rPr lang="de-DE" sz="1400"/>
              <a:t> in </a:t>
            </a:r>
            <a:r>
              <a:rPr lang="de-DE" sz="1400" err="1"/>
              <a:t>content</a:t>
            </a:r>
            <a:r>
              <a:rPr lang="de-DE" sz="1400"/>
              <a:t> </a:t>
            </a:r>
            <a:r>
              <a:rPr lang="de-DE" sz="1400" err="1"/>
              <a:t>modelling</a:t>
            </a:r>
            <a:r>
              <a:rPr lang="de-DE" sz="1400"/>
              <a:t> and </a:t>
            </a:r>
            <a:r>
              <a:rPr lang="de-DE" sz="1400" err="1"/>
              <a:t>usage</a:t>
            </a:r>
            <a:endParaRPr lang="de-DE" sz="140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2798CC2-9E7B-3158-6084-1D01F53890BA}"/>
              </a:ext>
            </a:extLst>
          </p:cNvPr>
          <p:cNvSpPr txBox="1"/>
          <p:nvPr/>
        </p:nvSpPr>
        <p:spPr>
          <a:xfrm>
            <a:off x="1955320" y="2380073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SEO </a:t>
            </a:r>
            <a:r>
              <a:rPr lang="de-DE" sz="1400" err="1"/>
              <a:t>setup</a:t>
            </a:r>
            <a:r>
              <a:rPr lang="de-DE" sz="1400"/>
              <a:t> and </a:t>
            </a:r>
            <a:r>
              <a:rPr lang="de-DE" sz="1400" err="1"/>
              <a:t>options</a:t>
            </a:r>
            <a:endParaRPr lang="de-DE" sz="140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913C99F-A052-2C1E-172D-C6EC219C0428}"/>
              </a:ext>
            </a:extLst>
          </p:cNvPr>
          <p:cNvSpPr txBox="1"/>
          <p:nvPr/>
        </p:nvSpPr>
        <p:spPr>
          <a:xfrm>
            <a:off x="1955320" y="2721222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Language </a:t>
            </a:r>
            <a:r>
              <a:rPr lang="de-DE" sz="1400" err="1"/>
              <a:t>management</a:t>
            </a:r>
            <a:endParaRPr lang="de-DE" sz="140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E0A02E8-4261-6A51-CB56-D68902F60FC5}"/>
              </a:ext>
            </a:extLst>
          </p:cNvPr>
          <p:cNvSpPr txBox="1"/>
          <p:nvPr/>
        </p:nvSpPr>
        <p:spPr>
          <a:xfrm>
            <a:off x="1955320" y="3040407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Image </a:t>
            </a:r>
            <a:r>
              <a:rPr lang="de-DE" sz="1400" err="1"/>
              <a:t>implementation</a:t>
            </a:r>
            <a:endParaRPr lang="de-DE" sz="140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70AD22A-3892-5B75-61D5-FB49BBAFAF9E}"/>
              </a:ext>
            </a:extLst>
          </p:cNvPr>
          <p:cNvSpPr txBox="1"/>
          <p:nvPr/>
        </p:nvSpPr>
        <p:spPr>
          <a:xfrm>
            <a:off x="1955320" y="3370062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Publishing </a:t>
            </a:r>
            <a:r>
              <a:rPr lang="de-DE" sz="1400" err="1"/>
              <a:t>options</a:t>
            </a:r>
            <a:r>
              <a:rPr lang="de-DE" sz="1400"/>
              <a:t> / </a:t>
            </a:r>
            <a:r>
              <a:rPr lang="de-DE" sz="1400" err="1"/>
              <a:t>scheduling</a:t>
            </a:r>
            <a:r>
              <a:rPr lang="de-DE" sz="1400"/>
              <a:t> / </a:t>
            </a:r>
            <a:r>
              <a:rPr lang="de-DE" sz="1400" err="1"/>
              <a:t>releases</a:t>
            </a:r>
            <a:endParaRPr lang="de-DE" sz="140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29DFEF4-B864-5D7F-D53A-644A882EB481}"/>
              </a:ext>
            </a:extLst>
          </p:cNvPr>
          <p:cNvSpPr txBox="1"/>
          <p:nvPr/>
        </p:nvSpPr>
        <p:spPr>
          <a:xfrm>
            <a:off x="1955320" y="3711013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/>
              <a:t>live preview inside the app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2F87CE3-C147-6ED6-052B-A1E7C29E4F52}"/>
              </a:ext>
            </a:extLst>
          </p:cNvPr>
          <p:cNvSpPr txBox="1"/>
          <p:nvPr/>
        </p:nvSpPr>
        <p:spPr>
          <a:xfrm>
            <a:off x="1955320" y="4033489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 err="1"/>
              <a:t>better</a:t>
            </a:r>
            <a:r>
              <a:rPr lang="de-DE" sz="1400"/>
              <a:t> support </a:t>
            </a:r>
            <a:r>
              <a:rPr lang="de-DE" sz="1400" err="1"/>
              <a:t>during</a:t>
            </a:r>
            <a:r>
              <a:rPr lang="de-DE" sz="1400"/>
              <a:t> POC</a:t>
            </a:r>
          </a:p>
        </p:txBody>
      </p:sp>
      <p:pic>
        <p:nvPicPr>
          <p:cNvPr id="30" name="Grafik 29" descr="Markee nicht mehr folgen Silhouette">
            <a:extLst>
              <a:ext uri="{FF2B5EF4-FFF2-40B4-BE49-F238E27FC236}">
                <a16:creationId xmlns:a16="http://schemas.microsoft.com/office/drawing/2014/main" id="{B20B085F-CAB0-FD2B-B611-1A961CBAA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5374" y="5136320"/>
            <a:ext cx="330679" cy="330679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1E02D599-2DB6-C3CE-DA1D-EA89C977F46A}"/>
              </a:ext>
            </a:extLst>
          </p:cNvPr>
          <p:cNvSpPr txBox="1"/>
          <p:nvPr/>
        </p:nvSpPr>
        <p:spPr>
          <a:xfrm>
            <a:off x="1955320" y="5189533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 err="1"/>
              <a:t>Overloaded</a:t>
            </a:r>
            <a:r>
              <a:rPr lang="de-DE" sz="1400"/>
              <a:t> UI at </a:t>
            </a:r>
            <a:r>
              <a:rPr lang="de-DE" sz="1400" err="1"/>
              <a:t>first</a:t>
            </a:r>
            <a:r>
              <a:rPr lang="de-DE" sz="1400"/>
              <a:t> </a:t>
            </a:r>
            <a:r>
              <a:rPr lang="de-DE" sz="1400" err="1"/>
              <a:t>glance</a:t>
            </a:r>
            <a:endParaRPr lang="de-DE" sz="1400"/>
          </a:p>
        </p:txBody>
      </p:sp>
      <p:pic>
        <p:nvPicPr>
          <p:cNvPr id="32" name="Grafik 31" descr="Marke folgen Silhouette">
            <a:extLst>
              <a:ext uri="{FF2B5EF4-FFF2-40B4-BE49-F238E27FC236}">
                <a16:creationId xmlns:a16="http://schemas.microsoft.com/office/drawing/2014/main" id="{CF856EB8-F15D-F052-E1E4-0676AA408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4997" y="1661098"/>
            <a:ext cx="330679" cy="330679"/>
          </a:xfrm>
          <a:prstGeom prst="rect">
            <a:avLst/>
          </a:prstGeom>
        </p:spPr>
      </p:pic>
      <p:pic>
        <p:nvPicPr>
          <p:cNvPr id="33" name="Grafik 32" descr="Markee nicht mehr folgen Silhouette">
            <a:extLst>
              <a:ext uri="{FF2B5EF4-FFF2-40B4-BE49-F238E27FC236}">
                <a16:creationId xmlns:a16="http://schemas.microsoft.com/office/drawing/2014/main" id="{8B30B048-2F27-C174-B1A8-F6ED3A6E5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994" y="4156515"/>
            <a:ext cx="330679" cy="330679"/>
          </a:xfrm>
          <a:prstGeom prst="rect">
            <a:avLst/>
          </a:prstGeom>
        </p:spPr>
      </p:pic>
      <p:pic>
        <p:nvPicPr>
          <p:cNvPr id="34" name="Grafik 33" descr="Marke folgen Silhouette">
            <a:extLst>
              <a:ext uri="{FF2B5EF4-FFF2-40B4-BE49-F238E27FC236}">
                <a16:creationId xmlns:a16="http://schemas.microsoft.com/office/drawing/2014/main" id="{260256C1-4DC3-D979-3C08-0C49708F2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4997" y="1991777"/>
            <a:ext cx="330679" cy="330679"/>
          </a:xfrm>
          <a:prstGeom prst="rect">
            <a:avLst/>
          </a:prstGeom>
        </p:spPr>
      </p:pic>
      <p:pic>
        <p:nvPicPr>
          <p:cNvPr id="35" name="Grafik 34" descr="Marke folgen Silhouette">
            <a:extLst>
              <a:ext uri="{FF2B5EF4-FFF2-40B4-BE49-F238E27FC236}">
                <a16:creationId xmlns:a16="http://schemas.microsoft.com/office/drawing/2014/main" id="{4ABC9849-7457-6419-3691-87B7436E1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4997" y="2322456"/>
            <a:ext cx="330679" cy="330679"/>
          </a:xfrm>
          <a:prstGeom prst="rect">
            <a:avLst/>
          </a:prstGeom>
        </p:spPr>
      </p:pic>
      <p:pic>
        <p:nvPicPr>
          <p:cNvPr id="36" name="Grafik 35" descr="Marke folgen Silhouette">
            <a:extLst>
              <a:ext uri="{FF2B5EF4-FFF2-40B4-BE49-F238E27FC236}">
                <a16:creationId xmlns:a16="http://schemas.microsoft.com/office/drawing/2014/main" id="{E851E11C-0592-E2EC-637A-ED17F4F87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4996" y="2652623"/>
            <a:ext cx="330679" cy="330679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B70054BD-D1D9-60BC-6AEC-56A7FE4C530E}"/>
              </a:ext>
            </a:extLst>
          </p:cNvPr>
          <p:cNvSpPr txBox="1"/>
          <p:nvPr/>
        </p:nvSpPr>
        <p:spPr>
          <a:xfrm>
            <a:off x="7274943" y="1712641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Image </a:t>
            </a:r>
            <a:r>
              <a:rPr lang="de-DE" sz="1400" err="1"/>
              <a:t>manipulation</a:t>
            </a:r>
            <a:r>
              <a:rPr lang="de-DE" sz="1400"/>
              <a:t> and </a:t>
            </a:r>
            <a:r>
              <a:rPr lang="de-DE" sz="1400" err="1"/>
              <a:t>use</a:t>
            </a:r>
            <a:r>
              <a:rPr lang="de-DE" sz="1400"/>
              <a:t> </a:t>
            </a:r>
            <a:r>
              <a:rPr lang="de-DE" sz="1400" err="1"/>
              <a:t>of</a:t>
            </a:r>
            <a:r>
              <a:rPr lang="de-DE" sz="1400"/>
              <a:t> </a:t>
            </a:r>
            <a:r>
              <a:rPr lang="de-DE" sz="1400" err="1"/>
              <a:t>asset</a:t>
            </a:r>
            <a:r>
              <a:rPr lang="de-DE" sz="1400"/>
              <a:t> </a:t>
            </a:r>
            <a:r>
              <a:rPr lang="de-DE" sz="1400" err="1"/>
              <a:t>library</a:t>
            </a:r>
            <a:endParaRPr lang="de-DE" sz="140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1E45B7E-588D-4C43-0D95-0BA73D9F2DB3}"/>
              </a:ext>
            </a:extLst>
          </p:cNvPr>
          <p:cNvSpPr txBox="1"/>
          <p:nvPr/>
        </p:nvSpPr>
        <p:spPr>
          <a:xfrm>
            <a:off x="7277666" y="4537099"/>
            <a:ext cx="4917058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/>
              <a:t>Less </a:t>
            </a:r>
            <a:r>
              <a:rPr lang="en-US" sz="1400" err="1"/>
              <a:t>userfriendly</a:t>
            </a:r>
            <a:r>
              <a:rPr lang="en-US" sz="1400"/>
              <a:t>, many apps/extensions needed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C2B0292B-82AA-3B38-2C46-48A151A3183B}"/>
              </a:ext>
            </a:extLst>
          </p:cNvPr>
          <p:cNvSpPr txBox="1"/>
          <p:nvPr/>
        </p:nvSpPr>
        <p:spPr>
          <a:xfrm>
            <a:off x="7274943" y="2049394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 err="1"/>
              <a:t>Reusable</a:t>
            </a:r>
            <a:r>
              <a:rPr lang="de-DE" sz="1400"/>
              <a:t> </a:t>
            </a:r>
            <a:r>
              <a:rPr lang="de-DE" sz="1400" err="1"/>
              <a:t>content</a:t>
            </a:r>
            <a:r>
              <a:rPr lang="de-DE" sz="1400"/>
              <a:t> </a:t>
            </a:r>
            <a:r>
              <a:rPr lang="de-DE" sz="1400" err="1"/>
              <a:t>elements</a:t>
            </a:r>
            <a:endParaRPr lang="de-DE" sz="140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35A61AE-A928-125D-E6BA-3D1CA32D99C5}"/>
              </a:ext>
            </a:extLst>
          </p:cNvPr>
          <p:cNvSpPr txBox="1"/>
          <p:nvPr/>
        </p:nvSpPr>
        <p:spPr>
          <a:xfrm>
            <a:off x="7274943" y="2380073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Speed / </a:t>
            </a:r>
            <a:r>
              <a:rPr lang="de-DE" sz="1400" err="1"/>
              <a:t>loading</a:t>
            </a:r>
            <a:r>
              <a:rPr lang="de-DE" sz="1400"/>
              <a:t> </a:t>
            </a:r>
            <a:r>
              <a:rPr lang="de-DE" sz="1400" err="1"/>
              <a:t>times</a:t>
            </a:r>
            <a:endParaRPr lang="de-DE" sz="140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654A812-B0FC-F52D-6B1C-4D6D6535EB35}"/>
              </a:ext>
            </a:extLst>
          </p:cNvPr>
          <p:cNvSpPr txBox="1"/>
          <p:nvPr/>
        </p:nvSpPr>
        <p:spPr>
          <a:xfrm>
            <a:off x="7274943" y="2721222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 err="1"/>
              <a:t>Versioning</a:t>
            </a:r>
            <a:r>
              <a:rPr lang="de-DE" sz="1400"/>
              <a:t> </a:t>
            </a:r>
            <a:r>
              <a:rPr lang="de-DE" sz="1400" err="1"/>
              <a:t>of</a:t>
            </a:r>
            <a:r>
              <a:rPr lang="de-DE" sz="1400"/>
              <a:t> </a:t>
            </a:r>
            <a:r>
              <a:rPr lang="de-DE" sz="1400" err="1"/>
              <a:t>content</a:t>
            </a:r>
            <a:endParaRPr lang="de-DE" sz="1400"/>
          </a:p>
        </p:txBody>
      </p:sp>
      <p:pic>
        <p:nvPicPr>
          <p:cNvPr id="50" name="Grafik 49" descr="Markee nicht mehr folgen Silhouette">
            <a:extLst>
              <a:ext uri="{FF2B5EF4-FFF2-40B4-BE49-F238E27FC236}">
                <a16:creationId xmlns:a16="http://schemas.microsoft.com/office/drawing/2014/main" id="{19FDDA85-9DE4-E765-DD64-80E074A56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994" y="4480007"/>
            <a:ext cx="330679" cy="33067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47F8D907-159F-312E-ACDD-91E1011E4D47}"/>
              </a:ext>
            </a:extLst>
          </p:cNvPr>
          <p:cNvSpPr txBox="1"/>
          <p:nvPr/>
        </p:nvSpPr>
        <p:spPr>
          <a:xfrm>
            <a:off x="7277666" y="4214132"/>
            <a:ext cx="390776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SEO </a:t>
            </a:r>
            <a:r>
              <a:rPr lang="de-DE" sz="1400" err="1"/>
              <a:t>setup</a:t>
            </a:r>
            <a:r>
              <a:rPr lang="de-DE" sz="1400"/>
              <a:t> and </a:t>
            </a:r>
            <a:r>
              <a:rPr lang="de-DE" sz="1400" err="1"/>
              <a:t>options</a:t>
            </a:r>
            <a:endParaRPr lang="de-DE" sz="1400"/>
          </a:p>
        </p:txBody>
      </p:sp>
      <p:pic>
        <p:nvPicPr>
          <p:cNvPr id="52" name="Grafik 51" descr="Markee nicht mehr folgen Silhouette">
            <a:extLst>
              <a:ext uri="{FF2B5EF4-FFF2-40B4-BE49-F238E27FC236}">
                <a16:creationId xmlns:a16="http://schemas.microsoft.com/office/drawing/2014/main" id="{E83D5480-16DB-D1C0-BD57-14ABFBD1A6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991" y="4812828"/>
            <a:ext cx="330679" cy="330679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48D0C539-43BD-ACDA-CF1D-7E539E9A0C60}"/>
              </a:ext>
            </a:extLst>
          </p:cNvPr>
          <p:cNvSpPr txBox="1"/>
          <p:nvPr/>
        </p:nvSpPr>
        <p:spPr>
          <a:xfrm>
            <a:off x="7274942" y="5189533"/>
            <a:ext cx="4917058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/>
              <a:t>Stricter content structure, less flexibility</a:t>
            </a:r>
          </a:p>
        </p:txBody>
      </p:sp>
      <p:pic>
        <p:nvPicPr>
          <p:cNvPr id="54" name="Grafik 53" descr="Markee nicht mehr folgen Silhouette">
            <a:extLst>
              <a:ext uri="{FF2B5EF4-FFF2-40B4-BE49-F238E27FC236}">
                <a16:creationId xmlns:a16="http://schemas.microsoft.com/office/drawing/2014/main" id="{8FA28494-1C52-F1A1-A87F-365B78026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991" y="5136320"/>
            <a:ext cx="330679" cy="330679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C22EACB6-03AF-F275-1E72-8CA64C308C40}"/>
              </a:ext>
            </a:extLst>
          </p:cNvPr>
          <p:cNvSpPr txBox="1"/>
          <p:nvPr/>
        </p:nvSpPr>
        <p:spPr>
          <a:xfrm>
            <a:off x="7277666" y="4888349"/>
            <a:ext cx="4310335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de-DE" sz="1400"/>
              <a:t>POC </a:t>
            </a:r>
            <a:r>
              <a:rPr lang="de-DE" sz="1400" err="1"/>
              <a:t>environment</a:t>
            </a:r>
            <a:r>
              <a:rPr lang="de-DE" sz="1400"/>
              <a:t> </a:t>
            </a:r>
            <a:r>
              <a:rPr lang="de-DE" sz="1400" err="1"/>
              <a:t>too</a:t>
            </a:r>
            <a:r>
              <a:rPr lang="de-DE" sz="1400"/>
              <a:t> limited / lack </a:t>
            </a:r>
            <a:r>
              <a:rPr lang="de-DE" sz="1400" err="1"/>
              <a:t>of</a:t>
            </a:r>
            <a:r>
              <a:rPr lang="de-DE" sz="1400"/>
              <a:t> support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E1D761-6CD5-3DB3-CFF8-385F11641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3" t="58312" r="14583" b="11389"/>
          <a:stretch/>
        </p:blipFill>
        <p:spPr bwMode="auto">
          <a:xfrm>
            <a:off x="3183147" y="5977410"/>
            <a:ext cx="894272" cy="7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947EF2EA-148B-9A37-85F3-65D14E7C3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0" t="16499" r="8757" b="51489"/>
          <a:stretch/>
        </p:blipFill>
        <p:spPr bwMode="auto">
          <a:xfrm>
            <a:off x="4077419" y="5904087"/>
            <a:ext cx="603850" cy="83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74DD1D5F-2810-C623-C28B-3648E8A34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0" t="16808" r="44517" b="51180"/>
          <a:stretch/>
        </p:blipFill>
        <p:spPr bwMode="auto">
          <a:xfrm>
            <a:off x="8502419" y="5932588"/>
            <a:ext cx="603850" cy="83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8F6BE9E7-3DCF-5E0E-AC7E-7F30CE2ED3B9}"/>
              </a:ext>
            </a:extLst>
          </p:cNvPr>
          <p:cNvSpPr txBox="1"/>
          <p:nvPr/>
        </p:nvSpPr>
        <p:spPr>
          <a:xfrm>
            <a:off x="1118734" y="6163260"/>
            <a:ext cx="14923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2800" b="1"/>
              <a:t>VOTES:</a:t>
            </a:r>
          </a:p>
        </p:txBody>
      </p:sp>
    </p:spTree>
    <p:extLst>
      <p:ext uri="{BB962C8B-B14F-4D97-AF65-F5344CB8AC3E}">
        <p14:creationId xmlns:p14="http://schemas.microsoft.com/office/powerpoint/2010/main" val="186296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36A46F7-2DE8-9D0D-A437-0049EB10F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602986"/>
          </a:xfrm>
        </p:spPr>
        <p:txBody>
          <a:bodyPr/>
          <a:lstStyle/>
          <a:p>
            <a:r>
              <a:rPr lang="de-DE"/>
              <a:t>Select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integration</a:t>
            </a:r>
            <a:r>
              <a:rPr lang="de-DE"/>
              <a:t> </a:t>
            </a:r>
            <a:r>
              <a:rPr lang="de-DE" err="1"/>
              <a:t>partner</a:t>
            </a:r>
            <a:endParaRPr lang="de-DE"/>
          </a:p>
          <a:p>
            <a:r>
              <a:rPr lang="de-DE"/>
              <a:t>Kin+Carta vs. EPAM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D77036-DFA1-A1AB-6384-231949B6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October 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C9F571-52B3-BD7E-B549-2FA0480FF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6" name="Grafik 5" descr="Handschlag Silhouette">
            <a:extLst>
              <a:ext uri="{FF2B5EF4-FFF2-40B4-BE49-F238E27FC236}">
                <a16:creationId xmlns:a16="http://schemas.microsoft.com/office/drawing/2014/main" id="{555047F3-60F0-82BC-7777-96D4C81BF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0630" y="4030743"/>
            <a:ext cx="2188369" cy="21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6592502-958F-4895-9F9B-89ECD0A13852}"/>
              </a:ext>
            </a:extLst>
          </p:cNvPr>
          <p:cNvSpPr/>
          <p:nvPr/>
        </p:nvSpPr>
        <p:spPr>
          <a:xfrm>
            <a:off x="3614553" y="1289630"/>
            <a:ext cx="1845954" cy="48372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D392C25-7DAD-48BD-B60D-F94D8C76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6530"/>
            <a:ext cx="9697875" cy="943528"/>
          </a:xfrm>
        </p:spPr>
        <p:txBody>
          <a:bodyPr/>
          <a:lstStyle/>
          <a:p>
            <a:r>
              <a:rPr lang="en-US"/>
              <a:t>Global CMS: Implementation Partner Comparison </a:t>
            </a:r>
            <a:br>
              <a:rPr lang="en-US"/>
            </a:br>
            <a:r>
              <a:rPr lang="en-US">
                <a:solidFill>
                  <a:schemeClr val="tx1"/>
                </a:solidFill>
              </a:rPr>
              <a:t>We are recommending Kin + Carta a B Corp certified technology, data and experience consultancy 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0183B8D8-0367-4150-8BE1-A3BF56E38D2B}"/>
              </a:ext>
            </a:extLst>
          </p:cNvPr>
          <p:cNvSpPr txBox="1"/>
          <p:nvPr/>
        </p:nvSpPr>
        <p:spPr>
          <a:xfrm>
            <a:off x="7781544" y="1475664"/>
            <a:ext cx="3873046" cy="3293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>
                <a:latin typeface="+mj-lt"/>
              </a:rPr>
              <a:t>Our recommendation: </a:t>
            </a:r>
          </a:p>
          <a:p>
            <a:r>
              <a:rPr lang="en-US" sz="1600" i="1">
                <a:latin typeface="+mj-lt"/>
              </a:rPr>
              <a:t>Throughout the evaluation, </a:t>
            </a:r>
          </a:p>
          <a:p>
            <a:r>
              <a:rPr lang="en-US" sz="16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Kin + Carta</a:t>
            </a:r>
            <a:r>
              <a:rPr lang="en-US" sz="1600" b="1">
                <a:latin typeface="+mj-lt"/>
              </a:rPr>
              <a:t>’s </a:t>
            </a:r>
            <a:r>
              <a:rPr lang="en-US" sz="1600" b="1" i="1">
                <a:latin typeface="+mj-lt"/>
              </a:rPr>
              <a:t>extreme flexibility </a:t>
            </a:r>
            <a:r>
              <a:rPr lang="en-US" sz="1600" i="1">
                <a:latin typeface="+mj-lt"/>
              </a:rPr>
              <a:t>and "</a:t>
            </a:r>
            <a:r>
              <a:rPr lang="en-US" sz="1600" b="1" i="1">
                <a:latin typeface="+mj-lt"/>
              </a:rPr>
              <a:t>customer first</a:t>
            </a:r>
            <a:r>
              <a:rPr lang="en-US" sz="1600" i="1">
                <a:latin typeface="+mj-lt"/>
              </a:rPr>
              <a:t>" approach </a:t>
            </a:r>
            <a:r>
              <a:rPr lang="en-US" sz="1600" b="1" i="1">
                <a:latin typeface="+mj-lt"/>
              </a:rPr>
              <a:t>set them apart </a:t>
            </a:r>
            <a:r>
              <a:rPr lang="en-US" sz="1600" i="1">
                <a:latin typeface="+mj-lt"/>
              </a:rPr>
              <a:t>from the competition. They convinced with a concept that was </a:t>
            </a:r>
            <a:r>
              <a:rPr lang="en-US" sz="1600" b="1" i="1">
                <a:latin typeface="+mj-lt"/>
              </a:rPr>
              <a:t>tailored to the needs of Konica Minolta</a:t>
            </a:r>
            <a:r>
              <a:rPr lang="en-US" sz="1600" i="1">
                <a:latin typeface="+mj-lt"/>
              </a:rPr>
              <a:t> and </a:t>
            </a:r>
            <a:r>
              <a:rPr lang="en-US" sz="1600" b="1" i="1">
                <a:latin typeface="+mj-lt"/>
              </a:rPr>
              <a:t>demonstrated</a:t>
            </a:r>
            <a:r>
              <a:rPr lang="en-US" sz="1600" i="1">
                <a:latin typeface="+mj-lt"/>
              </a:rPr>
              <a:t> that we as a company could </a:t>
            </a:r>
            <a:r>
              <a:rPr lang="en-US" sz="1600" b="1" i="1">
                <a:latin typeface="+mj-lt"/>
              </a:rPr>
              <a:t>reach a new level </a:t>
            </a:r>
            <a:r>
              <a:rPr lang="en-US" sz="1600" i="1">
                <a:latin typeface="+mj-lt"/>
              </a:rPr>
              <a:t>with their </a:t>
            </a:r>
            <a:r>
              <a:rPr lang="en-US" sz="1600" b="1" i="1">
                <a:latin typeface="+mj-lt"/>
              </a:rPr>
              <a:t>innovative capacity's</a:t>
            </a:r>
            <a:r>
              <a:rPr lang="en-US" sz="1600" i="1">
                <a:latin typeface="+mj-lt"/>
              </a:rPr>
              <a:t> enabled </a:t>
            </a:r>
            <a:r>
              <a:rPr lang="en-US" sz="1600" b="1" i="1">
                <a:latin typeface="+mj-lt"/>
              </a:rPr>
              <a:t>through their partnership</a:t>
            </a:r>
            <a:r>
              <a:rPr lang="en-US" sz="1600" i="1">
                <a:latin typeface="+mj-lt"/>
              </a:rPr>
              <a:t>.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8C60ECF-7A0A-4F4E-818C-29BC5BFAEACB}"/>
              </a:ext>
            </a:extLst>
          </p:cNvPr>
          <p:cNvGrpSpPr/>
          <p:nvPr/>
        </p:nvGrpSpPr>
        <p:grpSpPr>
          <a:xfrm>
            <a:off x="450626" y="1404020"/>
            <a:ext cx="6532066" cy="4710449"/>
            <a:chOff x="450625" y="1404021"/>
            <a:chExt cx="6002232" cy="4041063"/>
          </a:xfrm>
        </p:grpSpPr>
        <p:sp>
          <p:nvSpPr>
            <p:cNvPr id="32" name="Rectangle 205">
              <a:extLst>
                <a:ext uri="{FF2B5EF4-FFF2-40B4-BE49-F238E27FC236}">
                  <a16:creationId xmlns:a16="http://schemas.microsoft.com/office/drawing/2014/main" id="{59B80B0E-023C-481A-9962-FEBFCCEC979F}"/>
                </a:ext>
              </a:extLst>
            </p:cNvPr>
            <p:cNvSpPr/>
            <p:nvPr/>
          </p:nvSpPr>
          <p:spPr>
            <a:xfrm>
              <a:off x="2615201" y="1465484"/>
              <a:ext cx="1159619" cy="233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7C7C7B"/>
                </a:solidFill>
                <a:latin typeface="Georgia"/>
              </a:endParaRPr>
            </a:p>
          </p:txBody>
        </p:sp>
        <p:pic>
          <p:nvPicPr>
            <p:cNvPr id="57" name="Picture 6" descr="Kin and Carta divests Incite to Srat7 for £18 million - NewsnReleases">
              <a:extLst>
                <a:ext uri="{FF2B5EF4-FFF2-40B4-BE49-F238E27FC236}">
                  <a16:creationId xmlns:a16="http://schemas.microsoft.com/office/drawing/2014/main" id="{98BF0A9C-5696-4613-ADAD-C045FD163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337" y="1465484"/>
              <a:ext cx="1449386" cy="175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EPAM Systems - Wikipedia">
              <a:extLst>
                <a:ext uri="{FF2B5EF4-FFF2-40B4-BE49-F238E27FC236}">
                  <a16:creationId xmlns:a16="http://schemas.microsoft.com/office/drawing/2014/main" id="{E839C24E-3E9E-4C93-9712-94DA3ADC5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207" y="1404021"/>
              <a:ext cx="1009650" cy="35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1C9AEDDC-49E0-4B95-98FC-D7BBD50BE225}"/>
                </a:ext>
              </a:extLst>
            </p:cNvPr>
            <p:cNvSpPr/>
            <p:nvPr/>
          </p:nvSpPr>
          <p:spPr>
            <a:xfrm>
              <a:off x="450625" y="1934361"/>
              <a:ext cx="2703303" cy="487831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Sans Unicode"/>
                  <a:ea typeface="+mn-ea"/>
                  <a:cs typeface="+mn-cs"/>
                </a:rPr>
                <a:t>Our Requirements</a:t>
              </a:r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id="{BBCCC3D1-50BE-44AF-AC7C-7C271CDAA19A}"/>
                </a:ext>
              </a:extLst>
            </p:cNvPr>
            <p:cNvSpPr/>
            <p:nvPr/>
          </p:nvSpPr>
          <p:spPr>
            <a:xfrm>
              <a:off x="450626" y="2690520"/>
              <a:ext cx="2703302" cy="487831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200" b="1">
                <a:solidFill>
                  <a:prstClr val="white"/>
                </a:solidFill>
                <a:latin typeface="Lucida Sans Unicode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200" b="1">
                <a:solidFill>
                  <a:prstClr val="white"/>
                </a:solidFill>
                <a:latin typeface="Lucida Sans Unicode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white"/>
                  </a:solidFill>
                  <a:latin typeface="Lucida Sans Unicode"/>
                </a:rPr>
                <a:t>Support CMS Platform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200" b="1">
                <a:solidFill>
                  <a:prstClr val="white"/>
                </a:solidFill>
                <a:latin typeface="Lucida Sans Unicode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21D2EF6C-19B1-47AF-9064-E5FF498081BB}"/>
                </a:ext>
              </a:extLst>
            </p:cNvPr>
            <p:cNvSpPr/>
            <p:nvPr/>
          </p:nvSpPr>
          <p:spPr>
            <a:xfrm>
              <a:off x="450625" y="3446679"/>
              <a:ext cx="2703302" cy="487831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white"/>
                  </a:solidFill>
                  <a:latin typeface="Lucida Sans Unicode"/>
                </a:rPr>
                <a:t>Relevant References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id="{E6115488-CEC6-40C4-AFD5-488069BB91E3}"/>
                </a:ext>
              </a:extLst>
            </p:cNvPr>
            <p:cNvSpPr/>
            <p:nvPr/>
          </p:nvSpPr>
          <p:spPr>
            <a:xfrm>
              <a:off x="450625" y="4201966"/>
              <a:ext cx="2703301" cy="487831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white"/>
                  </a:solidFill>
                  <a:latin typeface="Lucida Sans Unicode"/>
                </a:rPr>
                <a:t>Business Experiences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465B98DD-B24B-42B6-9B58-4B20D631D064}"/>
                </a:ext>
              </a:extLst>
            </p:cNvPr>
            <p:cNvSpPr/>
            <p:nvPr/>
          </p:nvSpPr>
          <p:spPr>
            <a:xfrm>
              <a:off x="450625" y="4957253"/>
              <a:ext cx="2703302" cy="487831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US" sz="1200" b="1">
                  <a:latin typeface="Lucida Sans Unicode"/>
                </a:rPr>
                <a:t>Pricing</a:t>
              </a:r>
              <a:endParaRPr lang="de-DE">
                <a:ea typeface="+mn-ea"/>
                <a:cs typeface="+mn-cs"/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5063A512-CA74-4F93-9FAB-109AD33B8B8E}"/>
                </a:ext>
              </a:extLst>
            </p:cNvPr>
            <p:cNvGrpSpPr/>
            <p:nvPr/>
          </p:nvGrpSpPr>
          <p:grpSpPr>
            <a:xfrm>
              <a:off x="3977787" y="1943986"/>
              <a:ext cx="456486" cy="3495051"/>
              <a:chOff x="3691460" y="1950033"/>
              <a:chExt cx="456486" cy="3495051"/>
            </a:xfrm>
          </p:grpSpPr>
          <p:pic>
            <p:nvPicPr>
              <p:cNvPr id="38" name="Grafik 37" descr="Häkchen mit einfarbiger Füllung">
                <a:extLst>
                  <a:ext uri="{FF2B5EF4-FFF2-40B4-BE49-F238E27FC236}">
                    <a16:creationId xmlns:a16="http://schemas.microsoft.com/office/drawing/2014/main" id="{92DE91BE-D4A9-433F-89DD-2D6AB4552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1950033"/>
                <a:ext cx="456486" cy="456486"/>
              </a:xfrm>
              <a:prstGeom prst="rect">
                <a:avLst/>
              </a:prstGeom>
            </p:spPr>
          </p:pic>
          <p:pic>
            <p:nvPicPr>
              <p:cNvPr id="39" name="Grafik 38" descr="Häkchen mit einfarbiger Füllung">
                <a:extLst>
                  <a:ext uri="{FF2B5EF4-FFF2-40B4-BE49-F238E27FC236}">
                    <a16:creationId xmlns:a16="http://schemas.microsoft.com/office/drawing/2014/main" id="{09A7C553-26DF-4948-A598-7B3A8B140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2690520"/>
                <a:ext cx="456486" cy="456486"/>
              </a:xfrm>
              <a:prstGeom prst="rect">
                <a:avLst/>
              </a:prstGeom>
            </p:spPr>
          </p:pic>
          <p:pic>
            <p:nvPicPr>
              <p:cNvPr id="40" name="Grafik 39" descr="Häkchen mit einfarbiger Füllung">
                <a:extLst>
                  <a:ext uri="{FF2B5EF4-FFF2-40B4-BE49-F238E27FC236}">
                    <a16:creationId xmlns:a16="http://schemas.microsoft.com/office/drawing/2014/main" id="{A5BE2CBE-EE1B-46B1-8750-0B0BF1F6B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3429000"/>
                <a:ext cx="456486" cy="456486"/>
              </a:xfrm>
              <a:prstGeom prst="rect">
                <a:avLst/>
              </a:prstGeom>
            </p:spPr>
          </p:pic>
          <p:pic>
            <p:nvPicPr>
              <p:cNvPr id="41" name="Grafik 40" descr="Häkchen mit einfarbiger Füllung">
                <a:extLst>
                  <a:ext uri="{FF2B5EF4-FFF2-40B4-BE49-F238E27FC236}">
                    <a16:creationId xmlns:a16="http://schemas.microsoft.com/office/drawing/2014/main" id="{76D75A6D-D9FF-4939-80D8-7055A7D6D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4233311"/>
                <a:ext cx="456486" cy="456486"/>
              </a:xfrm>
              <a:prstGeom prst="rect">
                <a:avLst/>
              </a:prstGeom>
            </p:spPr>
          </p:pic>
          <p:pic>
            <p:nvPicPr>
              <p:cNvPr id="42" name="Grafik 41" descr="Häkchen mit einfarbiger Füllung">
                <a:extLst>
                  <a:ext uri="{FF2B5EF4-FFF2-40B4-BE49-F238E27FC236}">
                    <a16:creationId xmlns:a16="http://schemas.microsoft.com/office/drawing/2014/main" id="{F19A5EE0-3F35-4466-B7B4-627806AFA0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4988598"/>
                <a:ext cx="456486" cy="456486"/>
              </a:xfrm>
              <a:prstGeom prst="rect">
                <a:avLst/>
              </a:prstGeom>
            </p:spPr>
          </p:pic>
        </p:grp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B14F9A9B-C74D-4645-B703-C9AD89685F79}"/>
                </a:ext>
              </a:extLst>
            </p:cNvPr>
            <p:cNvGrpSpPr/>
            <p:nvPr/>
          </p:nvGrpSpPr>
          <p:grpSpPr>
            <a:xfrm>
              <a:off x="5719789" y="1943986"/>
              <a:ext cx="456486" cy="3495051"/>
              <a:chOff x="3691460" y="1950033"/>
              <a:chExt cx="456486" cy="3495051"/>
            </a:xfrm>
          </p:grpSpPr>
          <p:pic>
            <p:nvPicPr>
              <p:cNvPr id="44" name="Grafik 43" descr="Häkchen mit einfarbiger Füllung">
                <a:extLst>
                  <a:ext uri="{FF2B5EF4-FFF2-40B4-BE49-F238E27FC236}">
                    <a16:creationId xmlns:a16="http://schemas.microsoft.com/office/drawing/2014/main" id="{83D1DB0F-F865-42C2-A619-DDFAAEA9F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1950033"/>
                <a:ext cx="456486" cy="456486"/>
              </a:xfrm>
              <a:prstGeom prst="rect">
                <a:avLst/>
              </a:prstGeom>
            </p:spPr>
          </p:pic>
          <p:pic>
            <p:nvPicPr>
              <p:cNvPr id="45" name="Grafik 44" descr="Häkchen mit einfarbiger Füllung">
                <a:extLst>
                  <a:ext uri="{FF2B5EF4-FFF2-40B4-BE49-F238E27FC236}">
                    <a16:creationId xmlns:a16="http://schemas.microsoft.com/office/drawing/2014/main" id="{B73AB595-1102-452D-B2A5-5A70440F9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2690520"/>
                <a:ext cx="456486" cy="456486"/>
              </a:xfrm>
              <a:prstGeom prst="rect">
                <a:avLst/>
              </a:prstGeom>
            </p:spPr>
          </p:pic>
          <p:pic>
            <p:nvPicPr>
              <p:cNvPr id="47" name="Grafik 46" descr="Häkchen mit einfarbiger Füllung">
                <a:extLst>
                  <a:ext uri="{FF2B5EF4-FFF2-40B4-BE49-F238E27FC236}">
                    <a16:creationId xmlns:a16="http://schemas.microsoft.com/office/drawing/2014/main" id="{DAEFFA6C-E5AE-4DF1-A817-7F3EEF9AF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3429000"/>
                <a:ext cx="456486" cy="456486"/>
              </a:xfrm>
              <a:prstGeom prst="rect">
                <a:avLst/>
              </a:prstGeom>
            </p:spPr>
          </p:pic>
          <p:pic>
            <p:nvPicPr>
              <p:cNvPr id="48" name="Grafik 47" descr="Häkchen mit einfarbiger Füllung">
                <a:extLst>
                  <a:ext uri="{FF2B5EF4-FFF2-40B4-BE49-F238E27FC236}">
                    <a16:creationId xmlns:a16="http://schemas.microsoft.com/office/drawing/2014/main" id="{8D35A03C-F93E-45D5-9A28-6F9C79B00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4233311"/>
                <a:ext cx="456486" cy="456486"/>
              </a:xfrm>
              <a:prstGeom prst="rect">
                <a:avLst/>
              </a:prstGeom>
            </p:spPr>
          </p:pic>
          <p:pic>
            <p:nvPicPr>
              <p:cNvPr id="49" name="Grafik 48" descr="Häkchen mit einfarbiger Füllung">
                <a:extLst>
                  <a:ext uri="{FF2B5EF4-FFF2-40B4-BE49-F238E27FC236}">
                    <a16:creationId xmlns:a16="http://schemas.microsoft.com/office/drawing/2014/main" id="{1BF94D39-AAA2-4E1D-8A66-DDB3886925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91460" y="4988598"/>
                <a:ext cx="456486" cy="456486"/>
              </a:xfrm>
              <a:prstGeom prst="rect">
                <a:avLst/>
              </a:prstGeom>
            </p:spPr>
          </p:pic>
        </p:grpSp>
      </p:grpSp>
      <p:sp>
        <p:nvSpPr>
          <p:cNvPr id="51" name="AutoShape 2">
            <a:extLst>
              <a:ext uri="{FF2B5EF4-FFF2-40B4-BE49-F238E27FC236}">
                <a16:creationId xmlns:a16="http://schemas.microsoft.com/office/drawing/2014/main" id="{A041E7D9-AF08-4A9F-A23C-1256E23A080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39656" y="3896902"/>
            <a:ext cx="3600000" cy="252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wrap="none" lIns="34290" r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FB640D5E-2285-9E39-7346-57D6A6CA4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152" y="4827378"/>
            <a:ext cx="3287830" cy="19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F36A46F7-2DE8-9D0D-A437-0049EB10FE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err="1"/>
              <a:t>Signing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papers</a:t>
            </a:r>
            <a:r>
              <a:rPr lang="de-DE"/>
              <a:t>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D77036-DFA1-A1AB-6384-231949B6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DECEMBER 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C9F571-52B3-BD7E-B549-2FA0480FF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6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l">
  <a:themeElements>
    <a:clrScheme name="Konica Minolta">
      <a:dk1>
        <a:sysClr val="windowText" lastClr="000000"/>
      </a:dk1>
      <a:lt1>
        <a:sysClr val="window" lastClr="FFFFFF"/>
      </a:lt1>
      <a:dk2>
        <a:srgbClr val="C1E5F4"/>
      </a:dk2>
      <a:lt2>
        <a:srgbClr val="BEE2DD"/>
      </a:lt2>
      <a:accent1>
        <a:srgbClr val="0062C2"/>
      </a:accent1>
      <a:accent2>
        <a:srgbClr val="009EB7"/>
      </a:accent2>
      <a:accent3>
        <a:srgbClr val="C0167B"/>
      </a:accent3>
      <a:accent4>
        <a:srgbClr val="CEA100"/>
      </a:accent4>
      <a:accent5>
        <a:srgbClr val="826FB0"/>
      </a:accent5>
      <a:accent6>
        <a:srgbClr val="E5E3DF"/>
      </a:accent6>
      <a:hlink>
        <a:srgbClr val="0062C2"/>
      </a:hlink>
      <a:folHlink>
        <a:srgbClr val="000000"/>
      </a:folHlink>
    </a:clrScheme>
    <a:fontScheme name="KM_Verdana">
      <a:majorFont>
        <a:latin typeface="Verdana"/>
        <a:ea typeface="Verdana"/>
        <a:cs typeface=""/>
      </a:majorFont>
      <a:minorFont>
        <a:latin typeface="Verdana"/>
        <a:ea typeface="Verdan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M Rethink PPT template Colour Theme Landscape 16 to 9.potx" id="{F6891A1D-8BBF-4C34-A873-1519CB44737B}" vid="{94A3736A-E8AD-4566-9F56-4EA2DB4AA2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CFE7E5C783F443BA8DCD7628B7F1FD" ma:contentTypeVersion="4" ma:contentTypeDescription="Create a new document." ma:contentTypeScope="" ma:versionID="b1137b7e1731d49688372c72fefa2a93">
  <xsd:schema xmlns:xsd="http://www.w3.org/2001/XMLSchema" xmlns:xs="http://www.w3.org/2001/XMLSchema" xmlns:p="http://schemas.microsoft.com/office/2006/metadata/properties" xmlns:ns2="716d0d45-0af2-4ae4-8716-3ca70fc31ef1" targetNamespace="http://schemas.microsoft.com/office/2006/metadata/properties" ma:root="true" ma:fieldsID="f2233e75ab69816e9bb3f42ffca3bce6" ns2:_="">
    <xsd:import namespace="716d0d45-0af2-4ae4-8716-3ca70fc3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d0d45-0af2-4ae4-8716-3ca70fc31e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3F9497-E64A-4981-9BB1-F2E26BF80923}">
  <ds:schemaRefs>
    <ds:schemaRef ds:uri="716d0d45-0af2-4ae4-8716-3ca70fc31e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5206310-7124-4FB7-9DB9-50E5802148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E03E5C-A29A-4A5E-A93E-219520E35853}">
  <ds:schemaRefs>
    <ds:schemaRef ds:uri="716d0d45-0af2-4ae4-8716-3ca70fc31e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KM Rethink PPT template Colour Theme Landscape 16 to 9</Template>
  <TotalTime>0</TotalTime>
  <Application>Microsoft Office PowerPoint</Application>
  <PresentationFormat>Breitbild</PresentationFormat>
  <Slides>28</Slides>
  <Notes>3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Col</vt:lpstr>
      <vt:lpstr>European website cms: Contentstack</vt:lpstr>
      <vt:lpstr>October 2021</vt:lpstr>
      <vt:lpstr>February 2022</vt:lpstr>
      <vt:lpstr>Global CMS Integration Partner Decision High level: Scope of Work</vt:lpstr>
      <vt:lpstr>July 2022</vt:lpstr>
      <vt:lpstr>Evaluation POC – User Testing</vt:lpstr>
      <vt:lpstr>October 2022</vt:lpstr>
      <vt:lpstr>Global CMS: Implementation Partner Comparison  We are recommending Kin + Carta a B Corp certified technology, data and experience consultancy </vt:lpstr>
      <vt:lpstr>DECEMBER 2022</vt:lpstr>
      <vt:lpstr>March 2023</vt:lpstr>
      <vt:lpstr>October 2023</vt:lpstr>
      <vt:lpstr>February 2024</vt:lpstr>
      <vt:lpstr>June 2024</vt:lpstr>
      <vt:lpstr>September 2024</vt:lpstr>
      <vt:lpstr>What to expect?</vt:lpstr>
      <vt:lpstr>Let‘s get into it!</vt:lpstr>
      <vt:lpstr>High level website structure</vt:lpstr>
      <vt:lpstr>Technical overview and next steps</vt:lpstr>
      <vt:lpstr>CMS: Technical advantages</vt:lpstr>
      <vt:lpstr>Status: Migration</vt:lpstr>
      <vt:lpstr>Comparison: Before/After Optimization I</vt:lpstr>
      <vt:lpstr>Comparison: Before/After Optimization II</vt:lpstr>
      <vt:lpstr>Comparison: Before/After Optimization III</vt:lpstr>
      <vt:lpstr>Comparison: Before/After Optimization IV</vt:lpstr>
      <vt:lpstr>Comparison: Before/After Optimization IV</vt:lpstr>
      <vt:lpstr>Comparison: Before/After Optimization V</vt:lpstr>
      <vt:lpstr>Next steps: Optimization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Stuermer, Stefan</dc:creator>
  <cp:revision>2</cp:revision>
  <dcterms:created xsi:type="dcterms:W3CDTF">2024-08-28T15:16:06Z</dcterms:created>
  <dcterms:modified xsi:type="dcterms:W3CDTF">2024-09-04T12:54:55Z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0x010100B1CFE7E5C783F443BA8DCD7628B7F1FD</vt:lpwstr>
  </property>
</Properties>
</file>