
<file path=[Content_Types].xml><?xml version="1.0" encoding="utf-8"?>
<Types xmlns="http://schemas.openxmlformats.org/package/2006/content-types">
  <Default Extension="jpg" ContentType="image/jpeg"/>
  <Default Extension="png" ContentType="image/png"/>
  <Default Extension="rels" ContentType="application/vnd.openxmlformats-package.relationships+xml"/>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customXml/itemProps6.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header1.xml" ContentType="application/vnd.openxmlformats-officedocument.wordprocessingml.header+xml"/>
  <Override PartName="/word/footer1.xml" ContentType="application/vnd.openxmlformats-officedocument.wordprocessingml.footer+xml"/>
  <Override PartName="/word/header2.xml" ContentType="application/vnd.openxmlformats-officedocument.wordprocessingml.header+xml"/>
  <Override PartName="/word/footer2.xml" ContentType="application/vnd.openxmlformats-officedocument.wordprocessingml.footer+xml"/>
  <Override PartName="/word/footer3.xml" ContentType="application/vnd.openxmlformats-officedocument.wordprocessingml.footer+xml"/>
  <Override PartName="/word/header3.xml" ContentType="application/vnd.openxmlformats-officedocument.wordprocessingml.header+xml"/>
  <Override PartName="/word/footer4.xml" ContentType="application/vnd.openxmlformats-officedocument.wordprocessingml.footer+xml"/>
  <Override PartName="/word/footer5.xml" ContentType="application/vnd.openxmlformats-officedocument.wordprocessingml.footer+xml"/>
  <Override PartName="/word/header4.xml" ContentType="application/vnd.openxmlformats-officedocument.wordprocessingml.header+xml"/>
  <Override PartName="/word/footer6.xml" ContentType="application/vnd.openxmlformats-officedocument.wordprocessingml.footer+xml"/>
  <Override PartName="/word/fontTable.xml" ContentType="application/vnd.openxmlformats-officedocument.wordprocessingml.fontTable+xml"/>
  <Override PartName="/word/glossary/document.xml" ContentType="application/vnd.openxmlformats-officedocument.wordprocessingml.document.glossary+xml"/>
  <Override PartName="/word/glossary/styles.xml" ContentType="application/vnd.openxmlformats-officedocument.wordprocessingml.styles+xml"/>
  <Override PartName="/word/glossary/settings.xml" ContentType="application/vnd.openxmlformats-officedocument.wordprocessingml.settings+xml"/>
  <Override PartName="/word/glossary/webSettings.xml" ContentType="application/vnd.openxmlformats-officedocument.wordprocessingml.webSettings+xml"/>
  <Override PartName="/word/glossary/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5" Type="http://schemas.microsoft.com/office/2020/02/relationships/classificationlabels" Target="docMetadata/LabelInfo.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body>
    <w:p w14:paraId="40903DD4" w14:textId="77777777" w:rsidR="007A3584" w:rsidRPr="007D516B" w:rsidRDefault="007A3584" w:rsidP="007A3584">
      <w:pPr>
        <w:pStyle w:val="Header"/>
        <w:tabs>
          <w:tab w:val="clear" w:pos="4153"/>
          <w:tab w:val="clear" w:pos="8306"/>
          <w:tab w:val="center" w:pos="4488"/>
          <w:tab w:val="right" w:pos="9350"/>
        </w:tabs>
        <w:rPr>
          <w:rFonts w:ascii="Arial" w:hAnsi="Arial" w:cs="Arial"/>
          <w:sz w:val="20"/>
          <w:szCs w:val="20"/>
        </w:rPr>
      </w:pPr>
    </w:p>
    <w:p w14:paraId="78A0CF7F" w14:textId="77777777" w:rsidR="007A3584" w:rsidRPr="007D516B" w:rsidRDefault="007A3584" w:rsidP="007A3584">
      <w:pPr>
        <w:pStyle w:val="Header"/>
        <w:tabs>
          <w:tab w:val="clear" w:pos="4153"/>
          <w:tab w:val="clear" w:pos="8306"/>
          <w:tab w:val="center" w:pos="4488"/>
          <w:tab w:val="right" w:pos="9350"/>
        </w:tabs>
        <w:rPr>
          <w:rFonts w:ascii="Arial" w:hAnsi="Arial" w:cs="Arial"/>
          <w:sz w:val="20"/>
          <w:szCs w:val="20"/>
        </w:rPr>
      </w:pPr>
    </w:p>
    <w:p w14:paraId="4C45210A" w14:textId="77777777" w:rsidR="007A3584" w:rsidRPr="007D516B" w:rsidRDefault="007A3584" w:rsidP="007A3584">
      <w:pPr>
        <w:pStyle w:val="Header"/>
        <w:tabs>
          <w:tab w:val="clear" w:pos="4153"/>
          <w:tab w:val="clear" w:pos="8306"/>
          <w:tab w:val="center" w:pos="4488"/>
          <w:tab w:val="right" w:pos="9350"/>
        </w:tabs>
        <w:rPr>
          <w:rFonts w:ascii="Arial" w:hAnsi="Arial" w:cs="Arial"/>
          <w:sz w:val="20"/>
          <w:szCs w:val="20"/>
        </w:rPr>
      </w:pPr>
    </w:p>
    <w:p w14:paraId="131157AC" w14:textId="77777777" w:rsidR="007A3584" w:rsidRPr="007D516B" w:rsidRDefault="007A3584" w:rsidP="007A3584">
      <w:pPr>
        <w:rPr>
          <w:rFonts w:cs="Arial"/>
          <w:szCs w:val="20"/>
        </w:rPr>
      </w:pPr>
      <w:r w:rsidRPr="00206BEB">
        <w:rPr>
          <w:rFonts w:cs="Arial"/>
          <w:b/>
          <w:noProof/>
        </w:rPr>
        <w:drawing>
          <wp:anchor distT="0" distB="0" distL="114300" distR="114300" simplePos="0" relativeHeight="251658240" behindDoc="0" locked="0" layoutInCell="1" allowOverlap="1" wp14:anchorId="560B16DF" wp14:editId="02793F1C">
            <wp:simplePos x="0" y="0"/>
            <wp:positionH relativeFrom="margin">
              <wp:align>center</wp:align>
            </wp:positionH>
            <wp:positionV relativeFrom="paragraph">
              <wp:posOffset>5715</wp:posOffset>
            </wp:positionV>
            <wp:extent cx="1097280" cy="1127342"/>
            <wp:effectExtent l="0" t="0" r="0" b="0"/>
            <wp:wrapNone/>
            <wp:docPr id="3" name="Picture 3" descr="Veitur logo 182x188"/>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7" descr="Veitur logo 182x188"/>
                    <pic:cNvPicPr>
                      <a:picLocks noChangeAspect="1" noChangeArrowheads="1"/>
                    </pic:cNvPicPr>
                  </pic:nvPicPr>
                  <pic:blipFill>
                    <a:blip r:embed="rId13" cstate="print">
                      <a:extLst>
                        <a:ext uri="{28A0092B-C50C-407E-A947-70E740481C1C}">
                          <a14:useLocalDpi xmlns:a14="http://schemas.microsoft.com/office/drawing/2010/main" val="0"/>
                        </a:ext>
                      </a:extLst>
                    </a:blip>
                    <a:srcRect/>
                    <a:stretch>
                      <a:fillRect/>
                    </a:stretch>
                  </pic:blipFill>
                  <pic:spPr bwMode="auto">
                    <a:xfrm>
                      <a:off x="0" y="0"/>
                      <a:ext cx="1097280" cy="1127342"/>
                    </a:xfrm>
                    <a:prstGeom prst="rect">
                      <a:avLst/>
                    </a:prstGeom>
                    <a:noFill/>
                  </pic:spPr>
                </pic:pic>
              </a:graphicData>
            </a:graphic>
            <wp14:sizeRelH relativeFrom="page">
              <wp14:pctWidth>0</wp14:pctWidth>
            </wp14:sizeRelH>
            <wp14:sizeRelV relativeFrom="page">
              <wp14:pctHeight>0</wp14:pctHeight>
            </wp14:sizeRelV>
          </wp:anchor>
        </w:drawing>
      </w:r>
    </w:p>
    <w:p w14:paraId="1B5D2F90" w14:textId="77777777" w:rsidR="007A3584" w:rsidRPr="007D516B" w:rsidRDefault="007A3584" w:rsidP="007A3584">
      <w:pPr>
        <w:pStyle w:val="BodyText"/>
        <w:ind w:left="0"/>
        <w:rPr>
          <w:rFonts w:ascii="Arial" w:hAnsi="Arial" w:cs="Arial"/>
          <w:b/>
          <w:lang w:val="is-IS"/>
        </w:rPr>
      </w:pPr>
    </w:p>
    <w:p w14:paraId="60F66520" w14:textId="77777777" w:rsidR="007A3584" w:rsidRPr="007D516B" w:rsidRDefault="007A3584" w:rsidP="007A3584">
      <w:pPr>
        <w:pStyle w:val="BodyText"/>
        <w:ind w:left="0"/>
        <w:rPr>
          <w:rFonts w:ascii="Arial" w:hAnsi="Arial" w:cs="Arial"/>
          <w:b/>
          <w:lang w:val="is-IS"/>
        </w:rPr>
      </w:pPr>
    </w:p>
    <w:p w14:paraId="67927735" w14:textId="77777777" w:rsidR="007A3584" w:rsidRPr="007D516B" w:rsidRDefault="007A3584" w:rsidP="007A3584">
      <w:pPr>
        <w:pStyle w:val="BodyText"/>
        <w:ind w:left="0"/>
        <w:rPr>
          <w:rFonts w:ascii="Arial" w:hAnsi="Arial" w:cs="Arial"/>
          <w:b/>
          <w:lang w:val="is-IS"/>
        </w:rPr>
      </w:pPr>
    </w:p>
    <w:p w14:paraId="78F40C62" w14:textId="77777777" w:rsidR="007A3584" w:rsidRPr="00C62120" w:rsidRDefault="007A3584" w:rsidP="007A3584">
      <w:pPr>
        <w:pStyle w:val="TextifyrirOR"/>
        <w:rPr>
          <w:color w:val="7030A0"/>
        </w:rPr>
      </w:pPr>
    </w:p>
    <w:p w14:paraId="458C0D87" w14:textId="77777777" w:rsidR="007A3584" w:rsidRPr="007D516B" w:rsidRDefault="007A3584" w:rsidP="007A3584">
      <w:pPr>
        <w:pStyle w:val="BodyText"/>
        <w:ind w:left="0"/>
        <w:rPr>
          <w:rFonts w:ascii="Arial" w:hAnsi="Arial" w:cs="Arial"/>
          <w:b/>
          <w:lang w:val="is-IS"/>
        </w:rPr>
      </w:pPr>
    </w:p>
    <w:p w14:paraId="28EFCCAF" w14:textId="77777777" w:rsidR="007A3584" w:rsidRPr="007D516B" w:rsidRDefault="007A3584" w:rsidP="007A3584">
      <w:pPr>
        <w:pStyle w:val="BodyText"/>
        <w:ind w:left="0"/>
        <w:rPr>
          <w:rFonts w:ascii="Arial" w:hAnsi="Arial" w:cs="Arial"/>
          <w:b/>
          <w:lang w:val="is-IS"/>
        </w:rPr>
      </w:pPr>
    </w:p>
    <w:p w14:paraId="128C2AD9" w14:textId="77777777" w:rsidR="007A3584" w:rsidRPr="007D516B" w:rsidRDefault="007A3584" w:rsidP="007A3584">
      <w:pPr>
        <w:pStyle w:val="BodyText"/>
        <w:ind w:left="0"/>
        <w:rPr>
          <w:rFonts w:ascii="Arial" w:hAnsi="Arial" w:cs="Arial"/>
          <w:b/>
          <w:lang w:val="is-IS"/>
        </w:rPr>
      </w:pPr>
    </w:p>
    <w:p w14:paraId="26546F12" w14:textId="77777777" w:rsidR="007A3584" w:rsidRPr="007D516B" w:rsidRDefault="007A3584" w:rsidP="007A3584">
      <w:pPr>
        <w:pStyle w:val="BodyText"/>
        <w:ind w:left="0"/>
        <w:rPr>
          <w:rFonts w:ascii="Arial" w:hAnsi="Arial" w:cs="Arial"/>
          <w:b/>
          <w:lang w:val="is-IS"/>
        </w:rPr>
      </w:pPr>
      <w:r>
        <w:rPr>
          <w:noProof/>
        </w:rPr>
        <mc:AlternateContent>
          <mc:Choice Requires="wps">
            <w:drawing>
              <wp:anchor distT="0" distB="0" distL="114300" distR="114300" simplePos="0" relativeHeight="251658241" behindDoc="0" locked="1" layoutInCell="1" allowOverlap="1" wp14:anchorId="0076BD56" wp14:editId="664A4D81">
                <wp:simplePos x="0" y="0"/>
                <wp:positionH relativeFrom="margin">
                  <wp:align>center</wp:align>
                </wp:positionH>
                <wp:positionV relativeFrom="margin">
                  <wp:posOffset>2181860</wp:posOffset>
                </wp:positionV>
                <wp:extent cx="4762500" cy="3858895"/>
                <wp:effectExtent l="0" t="0" r="0" b="8255"/>
                <wp:wrapSquare wrapText="bothSides"/>
                <wp:docPr id="1827941440" name="Text Box 4"/>
                <wp:cNvGraphicFramePr>
                  <a:graphicFrameLocks xmlns:a="http://schemas.openxmlformats.org/drawingml/2006/main" noChangeAspect="1"/>
                </wp:cNvGraphicFramePr>
                <a:graphic xmlns:a="http://schemas.openxmlformats.org/drawingml/2006/main">
                  <a:graphicData uri="http://schemas.microsoft.com/office/word/2010/wordprocessingShape">
                    <wps:wsp>
                      <wps:cNvSpPr txBox="1">
                        <a:spLocks noChangeAspect="1" noChangeArrowheads="1"/>
                      </wps:cNvSpPr>
                      <wps:spPr bwMode="auto">
                        <a:xfrm>
                          <a:off x="0" y="0"/>
                          <a:ext cx="4762500" cy="3858895"/>
                        </a:xfrm>
                        <a:prstGeom prst="rect">
                          <a:avLst/>
                        </a:prstGeom>
                        <a:solidFill>
                          <a:srgbClr val="FFFFFF"/>
                        </a:solidFill>
                        <a:ln w="9525">
                          <a:solidFill>
                            <a:srgbClr val="000000"/>
                          </a:solidFill>
                          <a:miter lim="800000"/>
                          <a:headEnd/>
                          <a:tailEnd/>
                        </a:ln>
                      </wps:spPr>
                      <wps:txbx>
                        <w:txbxContent>
                          <w:p w14:paraId="643DB6D1" w14:textId="77777777" w:rsidR="007A3584" w:rsidRDefault="007A3584" w:rsidP="007A3584">
                            <w:pPr>
                              <w:jc w:val="center"/>
                            </w:pPr>
                          </w:p>
                          <w:p w14:paraId="2E9B663D" w14:textId="77777777" w:rsidR="007A3584" w:rsidRDefault="007A3584" w:rsidP="007A3584">
                            <w:pPr>
                              <w:jc w:val="center"/>
                              <w:rPr>
                                <w:b/>
                                <w:sz w:val="44"/>
                              </w:rPr>
                            </w:pPr>
                            <w:r>
                              <w:rPr>
                                <w:b/>
                                <w:sz w:val="44"/>
                              </w:rPr>
                              <w:t>ÚTBOÐ</w:t>
                            </w:r>
                          </w:p>
                          <w:p w14:paraId="1AAE04BC" w14:textId="77777777" w:rsidR="007A3584" w:rsidRDefault="007A3584" w:rsidP="007A3584">
                            <w:pPr>
                              <w:jc w:val="center"/>
                              <w:rPr>
                                <w:b/>
                                <w:color w:val="7030A0"/>
                                <w:sz w:val="36"/>
                              </w:rPr>
                            </w:pPr>
                          </w:p>
                          <w:p w14:paraId="20F85A38" w14:textId="77777777" w:rsidR="007A3584" w:rsidRPr="00B662FF" w:rsidRDefault="007A3584" w:rsidP="007A3584">
                            <w:pPr>
                              <w:jc w:val="center"/>
                              <w:rPr>
                                <w:b/>
                                <w:color w:val="FF0000"/>
                                <w:sz w:val="36"/>
                              </w:rPr>
                            </w:pPr>
                            <w:r w:rsidRPr="00B662FF">
                              <w:rPr>
                                <w:b/>
                                <w:color w:val="FF0000"/>
                                <w:sz w:val="36"/>
                              </w:rPr>
                              <w:t>(</w:t>
                            </w:r>
                            <w:r>
                              <w:rPr>
                                <w:b/>
                                <w:color w:val="FF0000"/>
                                <w:sz w:val="36"/>
                              </w:rPr>
                              <w:t>Heiti</w:t>
                            </w:r>
                            <w:r w:rsidRPr="00B662FF">
                              <w:rPr>
                                <w:b/>
                                <w:color w:val="FF0000"/>
                                <w:sz w:val="36"/>
                              </w:rPr>
                              <w:t xml:space="preserve"> útboðs)</w:t>
                            </w:r>
                          </w:p>
                          <w:p w14:paraId="72A9D97A" w14:textId="77777777" w:rsidR="007A3584" w:rsidRDefault="007A3584" w:rsidP="007A3584">
                            <w:pPr>
                              <w:jc w:val="center"/>
                              <w:rPr>
                                <w:b/>
                                <w:sz w:val="36"/>
                              </w:rPr>
                            </w:pPr>
                          </w:p>
                          <w:p w14:paraId="790913EE" w14:textId="77777777" w:rsidR="007A3584" w:rsidRDefault="007A3584" w:rsidP="007A3584">
                            <w:pPr>
                              <w:jc w:val="center"/>
                            </w:pPr>
                          </w:p>
                          <w:p w14:paraId="6C4E7FFA" w14:textId="77777777" w:rsidR="007A3584" w:rsidRDefault="007A3584" w:rsidP="007A3584">
                            <w:pPr>
                              <w:jc w:val="center"/>
                            </w:pPr>
                          </w:p>
                          <w:p w14:paraId="1A909707" w14:textId="77777777" w:rsidR="007A3584" w:rsidRDefault="007A3584" w:rsidP="007A3584">
                            <w:pPr>
                              <w:jc w:val="center"/>
                            </w:pPr>
                          </w:p>
                          <w:p w14:paraId="37FEAF1A" w14:textId="77777777" w:rsidR="007A3584" w:rsidRDefault="007A3584" w:rsidP="007A3584">
                            <w:pPr>
                              <w:jc w:val="center"/>
                            </w:pPr>
                          </w:p>
                        </w:txbxContent>
                      </wps:txbx>
                      <wps:bodyPr rot="0" vert="horz" wrap="square" lIns="91440" tIns="45720" rIns="91440" bIns="45720" anchor="t" anchorCtr="0" upright="1">
                        <a:noAutofit/>
                      </wps:bodyPr>
                    </wps:wsp>
                  </a:graphicData>
                </a:graphic>
                <wp14:sizeRelH relativeFrom="page">
                  <wp14:pctWidth>0</wp14:pctWidth>
                </wp14:sizeRelH>
                <wp14:sizeRelV relativeFrom="page">
                  <wp14:pctHeight>0</wp14:pctHeight>
                </wp14:sizeRelV>
              </wp:anchor>
            </w:drawing>
          </mc:Choice>
          <mc:Fallback xmlns:a="http://schemas.openxmlformats.org/drawingml/2006/main" xmlns:pic="http://schemas.openxmlformats.org/drawingml/2006/picture" xmlns:a14="http://schemas.microsoft.com/office/drawing/2010/main" xmlns:arto="http://schemas.microsoft.com/office/word/2006/arto">
            <w:pict w14:anchorId="5DE5C106">
              <v:shapetype id="_x0000_t202" coordsize="21600,21600" o:spt="202" path="m,l,21600r21600,l21600,xe" w14:anchorId="0076BD56">
                <v:stroke joinstyle="miter"/>
                <v:path gradientshapeok="t" o:connecttype="rect"/>
              </v:shapetype>
              <v:shape id="Text Box 4" style="position:absolute;left:0;text-align:left;margin-left:0;margin-top:171.8pt;width:375pt;height:303.85pt;z-index:251658241;visibility:visible;mso-wrap-style:square;mso-width-percent:0;mso-height-percent:0;mso-wrap-distance-left:9pt;mso-wrap-distance-top:0;mso-wrap-distance-right:9pt;mso-wrap-distance-bottom:0;mso-position-horizontal:center;mso-position-horizontal-relative:margin;mso-position-vertical:absolute;mso-position-vertical-relative:margin;mso-width-percent:0;mso-height-percent:0;mso-width-relative:page;mso-height-relative:page;v-text-anchor:top" o:spid="_x0000_s1026" type="#_x0000_t202"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m/EiRHgIAAD8EAAAOAAAAZHJzL2Uyb0RvYy54bWysU9tu2zAMfR+wfxD0vtjJ4jYx4hRdugwD&#10;ugvQ7QNkWbaFyaImKbG7ry8lu0l2exnmB0EU6cPDQ3JzM3SKHIV1EnRB57OUEqE5VFI3Bf36Zf9q&#10;RYnzTFdMgRYFfRSO3mxfvtj0JhcLaEFVwhIE0S7vTUFb702eJI63omNuBkZodNZgO+bRtE1SWdYj&#10;eqeSRZpeJT3Yyljgwjl8vRuddBvx61pw/6munfBEFRS5+XjaeJbhTLYbljeWmVbyiQb7BxYdkxqT&#10;nqDumGfkYOVvUJ3kFhzUfsahS6CuJRexBqxmnv5SzUPLjIi1oDjOnGRy/w+Wfzw+mM+W+OENDNjA&#10;WIQz98C/OaJh1zLdiFtnUMjgPT9ZC30rWIVc5kHFpDcun9CC+i53AbfsP0CFfWcHDxF7qG0XhMLS&#10;CSbEnjye+iAGTzg+Lq+vFlmKLo6+16tstVpnMQfLn3831vl3AjoSLgW1yC/Cs+O984EOy59DQjYH&#10;SlZ7qVQ0bFPulCVHhkOxj9+E/lOY0qQv6DpbZKMof4VI4/cniE56nG4lu4KuTkEsD7q91VWcPc+k&#10;Gu9IWelJyKDdqKIfygEDg6AlVI8oqYVxinHr8NKC/UFJjxNcUPf9wKygRL3X2Jb1fLkMIx+NZXa9&#10;QMNeespLD9McoQrqKRmvOz+uycFY2bSx+0E8DbfYylpGkc+sJt44pVH7aaPCGlzaMeq899snAAAA&#10;//8DAFBLAwQUAAYACAAAACEAMlA7Kt8AAAAIAQAADwAAAGRycy9kb3ducmV2LnhtbEyPwU7DMBBE&#10;70j8g7VIXFDrlLRpG7KpEBKI3qBFcHXjbRIR28F20/D3LCc4zs5q5k2xGU0nBvKhdRZhNk1AkK2c&#10;bm2N8LZ/nKxAhKisVp2zhPBNATbl5UWhcu3O9pWGXawFh9iQK4Qmxj6XMlQNGRWmrifL3tF5oyJL&#10;X0vt1ZnDTSdvkySTRrWWGxrV00ND1efuZBBW8+fhI2zTl/cqO3breLMcnr484vXVeH8HItIY/57h&#10;F5/RoWSmgztZHUSHwEMiQjpPMxBsLxcJXw4I68UsBVkW8v+A8gcAAP//AwBQSwECLQAUAAYACAAA&#10;ACEAtoM4kv4AAADhAQAAEwAAAAAAAAAAAAAAAAAAAAAAW0NvbnRlbnRfVHlwZXNdLnhtbFBLAQIt&#10;ABQABgAIAAAAIQA4/SH/1gAAAJQBAAALAAAAAAAAAAAAAAAAAC8BAABfcmVscy8ucmVsc1BLAQIt&#10;ABQABgAIAAAAIQAm/EiRHgIAAD8EAAAOAAAAAAAAAAAAAAAAAC4CAABkcnMvZTJvRG9jLnhtbFBL&#10;AQItABQABgAIAAAAIQAyUDsq3wAAAAgBAAAPAAAAAAAAAAAAAAAAAHgEAABkcnMvZG93bnJldi54&#10;bWxQSwUGAAAAAAQABADzAAAAhAUAAAAA&#10;">
                <o:lock v:ext="edit" aspectratio="t"/>
                <v:textbox>
                  <w:txbxContent>
                    <w:p w:rsidR="007A3584" w:rsidP="007A3584" w:rsidRDefault="007A3584" w14:paraId="672A6659" w14:textId="77777777">
                      <w:pPr>
                        <w:jc w:val="center"/>
                      </w:pPr>
                    </w:p>
                    <w:p w:rsidR="007A3584" w:rsidP="007A3584" w:rsidRDefault="007A3584" w14:paraId="4CD9DE35" w14:textId="77777777">
                      <w:pPr>
                        <w:jc w:val="center"/>
                        <w:rPr>
                          <w:b/>
                          <w:sz w:val="44"/>
                        </w:rPr>
                      </w:pPr>
                      <w:r>
                        <w:rPr>
                          <w:b/>
                          <w:sz w:val="44"/>
                        </w:rPr>
                        <w:t>ÚTBOÐ</w:t>
                      </w:r>
                    </w:p>
                    <w:p w:rsidR="007A3584" w:rsidP="007A3584" w:rsidRDefault="007A3584" w14:paraId="0A37501D" w14:textId="77777777">
                      <w:pPr>
                        <w:jc w:val="center"/>
                        <w:rPr>
                          <w:b/>
                          <w:color w:val="7030A0"/>
                          <w:sz w:val="36"/>
                        </w:rPr>
                      </w:pPr>
                    </w:p>
                    <w:p w:rsidRPr="00B662FF" w:rsidR="007A3584" w:rsidP="007A3584" w:rsidRDefault="007A3584" w14:paraId="2E04177A" w14:textId="77777777">
                      <w:pPr>
                        <w:jc w:val="center"/>
                        <w:rPr>
                          <w:b/>
                          <w:color w:val="FF0000"/>
                          <w:sz w:val="36"/>
                        </w:rPr>
                      </w:pPr>
                      <w:r w:rsidRPr="00B662FF">
                        <w:rPr>
                          <w:b/>
                          <w:color w:val="FF0000"/>
                          <w:sz w:val="36"/>
                        </w:rPr>
                        <w:t>(</w:t>
                      </w:r>
                      <w:r>
                        <w:rPr>
                          <w:b/>
                          <w:color w:val="FF0000"/>
                          <w:sz w:val="36"/>
                        </w:rPr>
                        <w:t>Heiti</w:t>
                      </w:r>
                      <w:r w:rsidRPr="00B662FF">
                        <w:rPr>
                          <w:b/>
                          <w:color w:val="FF0000"/>
                          <w:sz w:val="36"/>
                        </w:rPr>
                        <w:t xml:space="preserve"> útboðs)</w:t>
                      </w:r>
                    </w:p>
                    <w:p w:rsidR="007A3584" w:rsidP="007A3584" w:rsidRDefault="007A3584" w14:paraId="5DAB6C7B" w14:textId="77777777">
                      <w:pPr>
                        <w:jc w:val="center"/>
                        <w:rPr>
                          <w:b/>
                          <w:sz w:val="36"/>
                        </w:rPr>
                      </w:pPr>
                    </w:p>
                    <w:p w:rsidR="007A3584" w:rsidP="007A3584" w:rsidRDefault="007A3584" w14:paraId="02EB378F" w14:textId="77777777">
                      <w:pPr>
                        <w:jc w:val="center"/>
                      </w:pPr>
                    </w:p>
                    <w:p w:rsidR="007A3584" w:rsidP="007A3584" w:rsidRDefault="007A3584" w14:paraId="6A05A809" w14:textId="77777777">
                      <w:pPr>
                        <w:jc w:val="center"/>
                      </w:pPr>
                    </w:p>
                    <w:p w:rsidR="007A3584" w:rsidP="007A3584" w:rsidRDefault="007A3584" w14:paraId="5A39BBE3" w14:textId="77777777">
                      <w:pPr>
                        <w:jc w:val="center"/>
                      </w:pPr>
                    </w:p>
                    <w:p w:rsidR="007A3584" w:rsidP="007A3584" w:rsidRDefault="007A3584" w14:paraId="41C8F396" w14:textId="77777777">
                      <w:pPr>
                        <w:jc w:val="center"/>
                      </w:pPr>
                    </w:p>
                  </w:txbxContent>
                </v:textbox>
                <w10:wrap type="square" anchorx="margin" anchory="margin"/>
                <w10:anchorlock/>
              </v:shape>
            </w:pict>
          </mc:Fallback>
        </mc:AlternateContent>
      </w:r>
    </w:p>
    <w:p w14:paraId="1035CDC6" w14:textId="77777777" w:rsidR="007A3584" w:rsidRPr="007D516B" w:rsidRDefault="007A3584" w:rsidP="007A3584">
      <w:pPr>
        <w:pStyle w:val="BodyText"/>
        <w:ind w:left="0"/>
        <w:rPr>
          <w:rFonts w:ascii="Arial" w:hAnsi="Arial" w:cs="Arial"/>
          <w:b/>
          <w:lang w:val="is-IS"/>
        </w:rPr>
      </w:pPr>
    </w:p>
    <w:p w14:paraId="7B23DC4C" w14:textId="77777777" w:rsidR="007A3584" w:rsidRPr="007D516B" w:rsidRDefault="007A3584" w:rsidP="007A3584">
      <w:pPr>
        <w:pStyle w:val="BodyText"/>
        <w:ind w:left="0"/>
        <w:rPr>
          <w:rFonts w:ascii="Arial" w:hAnsi="Arial" w:cs="Arial"/>
          <w:b/>
          <w:lang w:val="is-IS"/>
        </w:rPr>
      </w:pPr>
    </w:p>
    <w:p w14:paraId="29C758BB" w14:textId="77777777" w:rsidR="007A3584" w:rsidRPr="007D516B" w:rsidRDefault="007A3584" w:rsidP="007A3584">
      <w:pPr>
        <w:pStyle w:val="BodyText"/>
        <w:ind w:left="0"/>
        <w:rPr>
          <w:rFonts w:ascii="Arial" w:hAnsi="Arial" w:cs="Arial"/>
          <w:b/>
          <w:lang w:val="is-IS"/>
        </w:rPr>
      </w:pPr>
    </w:p>
    <w:p w14:paraId="5FA3C0FE" w14:textId="77777777" w:rsidR="007A3584" w:rsidRPr="007D516B" w:rsidRDefault="007A3584" w:rsidP="007A3584">
      <w:pPr>
        <w:pStyle w:val="BodyText"/>
        <w:ind w:left="0"/>
        <w:rPr>
          <w:rFonts w:ascii="Arial" w:hAnsi="Arial" w:cs="Arial"/>
          <w:b/>
          <w:lang w:val="is-IS"/>
        </w:rPr>
      </w:pPr>
    </w:p>
    <w:p w14:paraId="282FBFEB" w14:textId="77777777" w:rsidR="007A3584" w:rsidRPr="007D516B" w:rsidRDefault="007A3584" w:rsidP="007A3584">
      <w:pPr>
        <w:pStyle w:val="BodyText"/>
        <w:ind w:left="0"/>
        <w:rPr>
          <w:rFonts w:ascii="Arial" w:hAnsi="Arial" w:cs="Arial"/>
          <w:b/>
          <w:lang w:val="is-IS"/>
        </w:rPr>
      </w:pPr>
    </w:p>
    <w:p w14:paraId="4AE26693" w14:textId="77777777" w:rsidR="007A3584" w:rsidRPr="007D516B" w:rsidRDefault="007A3584" w:rsidP="007A3584">
      <w:pPr>
        <w:pStyle w:val="BodyText"/>
        <w:ind w:left="0"/>
        <w:rPr>
          <w:rFonts w:ascii="Arial" w:hAnsi="Arial" w:cs="Arial"/>
          <w:b/>
          <w:lang w:val="is-IS"/>
        </w:rPr>
      </w:pPr>
    </w:p>
    <w:p w14:paraId="6A85E4D3" w14:textId="77777777" w:rsidR="007A3584" w:rsidRPr="007D516B" w:rsidRDefault="007A3584" w:rsidP="007A3584">
      <w:pPr>
        <w:pStyle w:val="BodyText"/>
        <w:ind w:left="0"/>
        <w:rPr>
          <w:rFonts w:ascii="Arial" w:hAnsi="Arial" w:cs="Arial"/>
          <w:b/>
          <w:lang w:val="is-IS"/>
        </w:rPr>
      </w:pPr>
    </w:p>
    <w:p w14:paraId="2DA8612C" w14:textId="77777777" w:rsidR="007A3584" w:rsidRPr="007D516B" w:rsidRDefault="007A3584" w:rsidP="007A3584">
      <w:pPr>
        <w:pStyle w:val="BodyText"/>
        <w:ind w:left="0"/>
        <w:jc w:val="center"/>
        <w:rPr>
          <w:rFonts w:ascii="Arial" w:hAnsi="Arial" w:cs="Arial"/>
          <w:b/>
          <w:lang w:val="is-IS"/>
        </w:rPr>
      </w:pPr>
    </w:p>
    <w:p w14:paraId="2FA4ABC1" w14:textId="77777777" w:rsidR="007A3584" w:rsidRPr="007D516B" w:rsidRDefault="007A3584" w:rsidP="007A3584">
      <w:pPr>
        <w:pStyle w:val="BodyText"/>
        <w:ind w:left="0"/>
        <w:rPr>
          <w:rFonts w:ascii="Arial" w:hAnsi="Arial" w:cs="Arial"/>
          <w:b/>
          <w:lang w:val="is-IS"/>
        </w:rPr>
      </w:pPr>
    </w:p>
    <w:p w14:paraId="5B5DCBA0" w14:textId="77777777" w:rsidR="007A3584" w:rsidRPr="007D516B" w:rsidRDefault="007A3584" w:rsidP="007A3584">
      <w:pPr>
        <w:pStyle w:val="BodyText"/>
        <w:ind w:left="0"/>
        <w:rPr>
          <w:rFonts w:ascii="Arial" w:hAnsi="Arial" w:cs="Arial"/>
          <w:b/>
          <w:lang w:val="is-IS"/>
        </w:rPr>
      </w:pPr>
    </w:p>
    <w:p w14:paraId="3859A207" w14:textId="77777777" w:rsidR="007A3584" w:rsidRPr="007D516B" w:rsidRDefault="007A3584" w:rsidP="007A3584">
      <w:pPr>
        <w:pStyle w:val="BodyText"/>
        <w:ind w:left="0"/>
        <w:rPr>
          <w:rFonts w:ascii="Arial" w:hAnsi="Arial" w:cs="Arial"/>
          <w:b/>
          <w:lang w:val="is-IS"/>
        </w:rPr>
      </w:pPr>
    </w:p>
    <w:p w14:paraId="61A9A568" w14:textId="77777777" w:rsidR="007A3584" w:rsidRPr="007D516B" w:rsidRDefault="007A3584" w:rsidP="007A3584">
      <w:pPr>
        <w:pStyle w:val="BodyText"/>
        <w:ind w:left="0"/>
        <w:rPr>
          <w:rFonts w:ascii="Arial" w:hAnsi="Arial" w:cs="Arial"/>
          <w:b/>
          <w:lang w:val="is-IS"/>
        </w:rPr>
      </w:pPr>
    </w:p>
    <w:p w14:paraId="443B6FD5" w14:textId="77777777" w:rsidR="007A3584" w:rsidRPr="007D516B" w:rsidRDefault="007A3584" w:rsidP="007A3584">
      <w:pPr>
        <w:pStyle w:val="BodyText"/>
        <w:ind w:left="0"/>
        <w:jc w:val="center"/>
        <w:rPr>
          <w:rFonts w:ascii="Arial" w:hAnsi="Arial" w:cs="Arial"/>
          <w:b/>
          <w:color w:val="FF0000"/>
          <w:lang w:val="is-IS"/>
        </w:rPr>
      </w:pPr>
    </w:p>
    <w:p w14:paraId="373E0B2E" w14:textId="77777777" w:rsidR="007A3584" w:rsidRPr="007D516B" w:rsidRDefault="007A3584" w:rsidP="007A3584">
      <w:pPr>
        <w:pStyle w:val="BodyText"/>
        <w:ind w:left="0"/>
        <w:jc w:val="center"/>
        <w:rPr>
          <w:rFonts w:ascii="Arial" w:hAnsi="Arial" w:cs="Arial"/>
          <w:b/>
          <w:color w:val="FF0000"/>
          <w:lang w:val="is-IS"/>
        </w:rPr>
      </w:pPr>
    </w:p>
    <w:p w14:paraId="623FC484" w14:textId="77777777" w:rsidR="007A3584" w:rsidRPr="007D516B" w:rsidRDefault="007A3584" w:rsidP="007A3584">
      <w:pPr>
        <w:pStyle w:val="BodyText"/>
        <w:ind w:left="0"/>
        <w:jc w:val="center"/>
        <w:rPr>
          <w:rFonts w:ascii="Arial" w:hAnsi="Arial" w:cs="Arial"/>
          <w:lang w:val="is-IS"/>
        </w:rPr>
      </w:pPr>
    </w:p>
    <w:p w14:paraId="4362EFDE" w14:textId="77777777" w:rsidR="007A3584" w:rsidRPr="007D516B" w:rsidRDefault="007A3584" w:rsidP="007A3584">
      <w:pPr>
        <w:pStyle w:val="BodyText"/>
        <w:ind w:left="0"/>
        <w:jc w:val="center"/>
        <w:rPr>
          <w:rFonts w:ascii="Arial" w:hAnsi="Arial" w:cs="Arial"/>
          <w:b/>
          <w:color w:val="FF0000"/>
          <w:lang w:val="is-IS"/>
        </w:rPr>
      </w:pPr>
    </w:p>
    <w:p w14:paraId="4598F16A" w14:textId="77777777" w:rsidR="007A3584" w:rsidRPr="007D516B" w:rsidRDefault="007A3584" w:rsidP="007A3584">
      <w:pPr>
        <w:pStyle w:val="BodyText"/>
        <w:ind w:left="0"/>
        <w:jc w:val="center"/>
        <w:rPr>
          <w:rFonts w:ascii="Arial" w:hAnsi="Arial" w:cs="Arial"/>
          <w:b/>
          <w:color w:val="FF0000"/>
          <w:lang w:val="is-IS"/>
        </w:rPr>
      </w:pPr>
    </w:p>
    <w:p w14:paraId="17723A37" w14:textId="77777777" w:rsidR="007A3584" w:rsidRPr="007D516B" w:rsidRDefault="007A3584" w:rsidP="007A3584">
      <w:pPr>
        <w:pStyle w:val="BodyText"/>
        <w:ind w:left="0"/>
        <w:jc w:val="center"/>
        <w:rPr>
          <w:rFonts w:ascii="Arial" w:hAnsi="Arial" w:cs="Arial"/>
          <w:b/>
          <w:color w:val="FF0000"/>
          <w:lang w:val="is-IS"/>
        </w:rPr>
      </w:pPr>
    </w:p>
    <w:p w14:paraId="14300721" w14:textId="77777777" w:rsidR="007A3584" w:rsidRPr="007D516B" w:rsidRDefault="007A3584" w:rsidP="007A3584">
      <w:pPr>
        <w:pStyle w:val="BodyText"/>
        <w:ind w:left="0"/>
        <w:jc w:val="center"/>
        <w:rPr>
          <w:rFonts w:ascii="Arial" w:hAnsi="Arial" w:cs="Arial"/>
          <w:b/>
          <w:color w:val="FF0000"/>
          <w:lang w:val="is-IS"/>
        </w:rPr>
      </w:pPr>
    </w:p>
    <w:p w14:paraId="118E4AD8" w14:textId="77777777" w:rsidR="007A3584" w:rsidRPr="007D516B" w:rsidRDefault="007A3584" w:rsidP="007A3584">
      <w:pPr>
        <w:pStyle w:val="BodyText"/>
        <w:ind w:left="0"/>
        <w:jc w:val="center"/>
        <w:rPr>
          <w:rFonts w:ascii="Arial" w:hAnsi="Arial" w:cs="Arial"/>
          <w:b/>
          <w:color w:val="FF0000"/>
          <w:lang w:val="is-IS"/>
        </w:rPr>
      </w:pPr>
    </w:p>
    <w:p w14:paraId="1AD9E962" w14:textId="77777777" w:rsidR="007A3584" w:rsidRPr="007D516B" w:rsidRDefault="007A3584" w:rsidP="007A3584">
      <w:pPr>
        <w:pStyle w:val="BodyText"/>
        <w:ind w:left="0"/>
        <w:jc w:val="center"/>
        <w:rPr>
          <w:rFonts w:ascii="Arial" w:hAnsi="Arial" w:cs="Arial"/>
          <w:b/>
          <w:color w:val="FF0000"/>
          <w:lang w:val="is-IS"/>
        </w:rPr>
      </w:pPr>
    </w:p>
    <w:p w14:paraId="34DB0ED2" w14:textId="77777777" w:rsidR="007A3584" w:rsidRPr="007D516B" w:rsidRDefault="007A3584" w:rsidP="007A3584">
      <w:pPr>
        <w:pStyle w:val="BodyText"/>
        <w:ind w:left="0"/>
        <w:jc w:val="center"/>
        <w:rPr>
          <w:rFonts w:ascii="Arial" w:hAnsi="Arial" w:cs="Arial"/>
          <w:b/>
          <w:color w:val="FF0000"/>
          <w:lang w:val="is-IS"/>
        </w:rPr>
      </w:pPr>
    </w:p>
    <w:p w14:paraId="52D46D4C" w14:textId="77777777" w:rsidR="007A3584" w:rsidRPr="007D516B" w:rsidRDefault="007A3584" w:rsidP="007A3584">
      <w:pPr>
        <w:pStyle w:val="BodyText"/>
        <w:ind w:left="0"/>
        <w:jc w:val="center"/>
        <w:rPr>
          <w:rFonts w:ascii="Arial" w:hAnsi="Arial" w:cs="Arial"/>
          <w:b/>
          <w:color w:val="FF0000"/>
          <w:lang w:val="is-IS"/>
        </w:rPr>
      </w:pPr>
    </w:p>
    <w:p w14:paraId="3A71E2BD" w14:textId="77777777" w:rsidR="007A3584" w:rsidRPr="007D516B" w:rsidRDefault="007A3584" w:rsidP="007A3584">
      <w:pPr>
        <w:pStyle w:val="BodyText"/>
        <w:ind w:left="0"/>
        <w:jc w:val="center"/>
        <w:rPr>
          <w:rFonts w:ascii="Arial" w:hAnsi="Arial" w:cs="Arial"/>
          <w:b/>
          <w:color w:val="FF0000"/>
          <w:lang w:val="is-IS"/>
        </w:rPr>
      </w:pPr>
    </w:p>
    <w:p w14:paraId="3E14363D" w14:textId="77777777" w:rsidR="007A3584" w:rsidRPr="007D516B" w:rsidRDefault="007A3584" w:rsidP="007A3584">
      <w:pPr>
        <w:pStyle w:val="BodyText"/>
        <w:ind w:left="0"/>
        <w:jc w:val="center"/>
        <w:rPr>
          <w:rFonts w:ascii="Arial" w:hAnsi="Arial" w:cs="Arial"/>
          <w:b/>
          <w:color w:val="FF0000"/>
          <w:lang w:val="is-IS"/>
        </w:rPr>
      </w:pPr>
      <w:r w:rsidRPr="007D516B">
        <w:rPr>
          <w:rFonts w:ascii="Arial" w:hAnsi="Arial" w:cs="Arial"/>
          <w:b/>
          <w:color w:val="FF0000"/>
          <w:lang w:val="is-IS"/>
        </w:rPr>
        <w:t>mm áááá</w:t>
      </w:r>
    </w:p>
    <w:p w14:paraId="2871AA3D" w14:textId="77777777" w:rsidR="007A3584" w:rsidRPr="007D516B" w:rsidRDefault="007A3584" w:rsidP="007A3584">
      <w:pPr>
        <w:pStyle w:val="BodyText"/>
        <w:ind w:left="0"/>
        <w:rPr>
          <w:rFonts w:ascii="Arial" w:hAnsi="Arial" w:cs="Arial"/>
          <w:b/>
          <w:lang w:val="is-IS"/>
        </w:rPr>
      </w:pPr>
    </w:p>
    <w:p w14:paraId="2B9CA51A" w14:textId="77777777" w:rsidR="007A3584" w:rsidRPr="007D516B" w:rsidRDefault="007A3584" w:rsidP="007A3584">
      <w:pPr>
        <w:pStyle w:val="BodyText"/>
        <w:ind w:left="0"/>
        <w:rPr>
          <w:rFonts w:ascii="Arial" w:hAnsi="Arial" w:cs="Arial"/>
          <w:b/>
          <w:lang w:val="is-IS"/>
        </w:rPr>
      </w:pPr>
    </w:p>
    <w:p w14:paraId="3376A01A" w14:textId="77777777" w:rsidR="007A3584" w:rsidRPr="007D516B" w:rsidRDefault="007A3584" w:rsidP="007A3584">
      <w:pPr>
        <w:pStyle w:val="BodyText"/>
        <w:ind w:left="0"/>
        <w:rPr>
          <w:rFonts w:ascii="Arial" w:hAnsi="Arial" w:cs="Arial"/>
          <w:b/>
          <w:lang w:val="is-IS"/>
        </w:rPr>
      </w:pPr>
    </w:p>
    <w:p w14:paraId="68E8CE20" w14:textId="77777777" w:rsidR="007A3584" w:rsidRDefault="007A3584" w:rsidP="007A3584">
      <w:pPr>
        <w:rPr>
          <w:rFonts w:asciiTheme="minorHAnsi" w:eastAsiaTheme="majorEastAsia" w:hAnsiTheme="minorHAnsi" w:cstheme="majorBidi"/>
          <w:b/>
          <w:bCs/>
          <w:sz w:val="28"/>
          <w:szCs w:val="28"/>
          <w:lang w:val="en-US" w:eastAsia="ja-JP"/>
        </w:rPr>
      </w:pPr>
      <w:r>
        <w:br w:type="page"/>
      </w:r>
      <w:bookmarkStart w:id="0" w:name="_Hlk211419396"/>
      <w:proofErr w:type="spellStart"/>
      <w:r>
        <w:rPr>
          <w:rFonts w:asciiTheme="minorHAnsi" w:eastAsiaTheme="majorEastAsia" w:hAnsiTheme="minorHAnsi" w:cstheme="majorBidi"/>
          <w:b/>
          <w:bCs/>
          <w:sz w:val="28"/>
          <w:szCs w:val="28"/>
          <w:lang w:val="en-US" w:eastAsia="ja-JP"/>
        </w:rPr>
        <w:lastRenderedPageBreak/>
        <w:t>Breytingatafla</w:t>
      </w:r>
      <w:proofErr w:type="spellEnd"/>
      <w:r>
        <w:rPr>
          <w:rFonts w:asciiTheme="minorHAnsi" w:eastAsiaTheme="majorEastAsia" w:hAnsiTheme="minorHAnsi" w:cstheme="majorBidi"/>
          <w:b/>
          <w:bCs/>
          <w:sz w:val="28"/>
          <w:szCs w:val="28"/>
          <w:lang w:val="en-US" w:eastAsia="ja-JP"/>
        </w:rPr>
        <w:t xml:space="preserve"> </w:t>
      </w:r>
    </w:p>
    <w:tbl>
      <w:tblPr>
        <w:tblStyle w:val="TableGrid"/>
        <w:tblW w:w="10201" w:type="dxa"/>
        <w:jc w:val="center"/>
        <w:tblLayout w:type="fixed"/>
        <w:tblLook w:val="04A0" w:firstRow="1" w:lastRow="0" w:firstColumn="1" w:lastColumn="0" w:noHBand="0" w:noVBand="1"/>
      </w:tblPr>
      <w:tblGrid>
        <w:gridCol w:w="988"/>
        <w:gridCol w:w="992"/>
        <w:gridCol w:w="6673"/>
        <w:gridCol w:w="1548"/>
      </w:tblGrid>
      <w:tr w:rsidR="007A3584" w14:paraId="6A875F04" w14:textId="77777777" w:rsidTr="21F32984">
        <w:trPr>
          <w:trHeight w:val="587"/>
          <w:jc w:val="center"/>
        </w:trPr>
        <w:tc>
          <w:tcPr>
            <w:tcW w:w="988" w:type="dxa"/>
            <w:tcBorders>
              <w:top w:val="single" w:sz="4" w:space="0" w:color="auto"/>
              <w:left w:val="single" w:sz="4" w:space="0" w:color="auto"/>
              <w:bottom w:val="single" w:sz="4" w:space="0" w:color="auto"/>
              <w:right w:val="single" w:sz="4" w:space="0" w:color="auto"/>
            </w:tcBorders>
            <w:shd w:val="clear" w:color="auto" w:fill="F2F2F2" w:themeFill="background1" w:themeFillShade="F2"/>
          </w:tcPr>
          <w:p w14:paraId="463882CF" w14:textId="77777777" w:rsidR="007A3584" w:rsidRPr="00426AE4" w:rsidRDefault="007A3584" w:rsidP="00707D5B">
            <w:pPr>
              <w:rPr>
                <w:rFonts w:cstheme="minorHAnsi"/>
                <w:b/>
                <w:bCs/>
                <w:sz w:val="18"/>
                <w:szCs w:val="20"/>
              </w:rPr>
            </w:pPr>
          </w:p>
          <w:p w14:paraId="00FF093C" w14:textId="77777777" w:rsidR="007A3584" w:rsidRPr="00426AE4" w:rsidRDefault="007A3584" w:rsidP="00707D5B">
            <w:pPr>
              <w:rPr>
                <w:rFonts w:cstheme="minorHAnsi"/>
                <w:b/>
                <w:bCs/>
                <w:sz w:val="18"/>
                <w:szCs w:val="20"/>
              </w:rPr>
            </w:pPr>
            <w:r w:rsidRPr="00426AE4">
              <w:rPr>
                <w:rFonts w:cstheme="minorHAnsi"/>
                <w:b/>
                <w:bCs/>
                <w:sz w:val="18"/>
                <w:szCs w:val="20"/>
              </w:rPr>
              <w:t>Útg.</w:t>
            </w:r>
          </w:p>
        </w:tc>
        <w:tc>
          <w:tcPr>
            <w:tcW w:w="992" w:type="dxa"/>
            <w:tcBorders>
              <w:top w:val="single" w:sz="4" w:space="0" w:color="auto"/>
              <w:left w:val="single" w:sz="4" w:space="0" w:color="auto"/>
              <w:bottom w:val="single" w:sz="4" w:space="0" w:color="auto"/>
              <w:right w:val="single" w:sz="4" w:space="0" w:color="auto"/>
            </w:tcBorders>
            <w:shd w:val="clear" w:color="auto" w:fill="F2F2F2" w:themeFill="background1" w:themeFillShade="F2"/>
          </w:tcPr>
          <w:p w14:paraId="5311E197" w14:textId="77777777" w:rsidR="007A3584" w:rsidRPr="00426AE4" w:rsidRDefault="007A3584" w:rsidP="00707D5B">
            <w:pPr>
              <w:rPr>
                <w:rFonts w:cstheme="minorHAnsi"/>
                <w:b/>
                <w:bCs/>
                <w:sz w:val="18"/>
                <w:szCs w:val="20"/>
              </w:rPr>
            </w:pPr>
          </w:p>
          <w:p w14:paraId="700850CB" w14:textId="77777777" w:rsidR="007A3584" w:rsidRPr="00426AE4" w:rsidRDefault="007A3584" w:rsidP="00707D5B">
            <w:pPr>
              <w:rPr>
                <w:rFonts w:cstheme="minorHAnsi"/>
                <w:b/>
                <w:bCs/>
                <w:sz w:val="18"/>
                <w:szCs w:val="20"/>
              </w:rPr>
            </w:pPr>
            <w:r w:rsidRPr="00426AE4">
              <w:rPr>
                <w:rFonts w:cstheme="minorHAnsi"/>
                <w:b/>
                <w:bCs/>
                <w:sz w:val="18"/>
                <w:szCs w:val="20"/>
              </w:rPr>
              <w:t>Dags.</w:t>
            </w:r>
          </w:p>
        </w:tc>
        <w:tc>
          <w:tcPr>
            <w:tcW w:w="6673" w:type="dxa"/>
            <w:tcBorders>
              <w:top w:val="single" w:sz="4" w:space="0" w:color="auto"/>
              <w:left w:val="single" w:sz="4" w:space="0" w:color="auto"/>
              <w:bottom w:val="single" w:sz="4" w:space="0" w:color="auto"/>
              <w:right w:val="single" w:sz="4" w:space="0" w:color="auto"/>
            </w:tcBorders>
            <w:shd w:val="clear" w:color="auto" w:fill="F2F2F2" w:themeFill="background1" w:themeFillShade="F2"/>
            <w:vAlign w:val="center"/>
            <w:hideMark/>
          </w:tcPr>
          <w:p w14:paraId="0A10797B" w14:textId="77777777" w:rsidR="007A3584" w:rsidRPr="00426AE4" w:rsidRDefault="007A3584" w:rsidP="00707D5B">
            <w:pPr>
              <w:rPr>
                <w:rFonts w:eastAsiaTheme="majorEastAsia" w:cstheme="majorBidi"/>
                <w:b/>
                <w:bCs/>
                <w:sz w:val="18"/>
                <w:szCs w:val="20"/>
                <w:lang w:val="en-US" w:eastAsia="ja-JP"/>
              </w:rPr>
            </w:pPr>
            <w:r w:rsidRPr="00426AE4">
              <w:rPr>
                <w:rFonts w:cstheme="minorHAnsi"/>
                <w:b/>
                <w:bCs/>
                <w:sz w:val="18"/>
                <w:szCs w:val="20"/>
              </w:rPr>
              <w:t>Breytingar</w:t>
            </w:r>
          </w:p>
        </w:tc>
        <w:tc>
          <w:tcPr>
            <w:tcW w:w="1548" w:type="dxa"/>
            <w:tcBorders>
              <w:top w:val="single" w:sz="4" w:space="0" w:color="auto"/>
              <w:left w:val="single" w:sz="4" w:space="0" w:color="auto"/>
              <w:bottom w:val="single" w:sz="4" w:space="0" w:color="auto"/>
              <w:right w:val="single" w:sz="4" w:space="0" w:color="auto"/>
            </w:tcBorders>
            <w:shd w:val="clear" w:color="auto" w:fill="F2F2F2" w:themeFill="background1" w:themeFillShade="F2"/>
            <w:vAlign w:val="center"/>
            <w:hideMark/>
          </w:tcPr>
          <w:p w14:paraId="35110F5E" w14:textId="77777777" w:rsidR="007A3584" w:rsidRPr="00426AE4" w:rsidRDefault="007A3584" w:rsidP="00707D5B">
            <w:pPr>
              <w:jc w:val="center"/>
              <w:rPr>
                <w:rFonts w:eastAsiaTheme="majorEastAsia" w:cstheme="majorBidi"/>
                <w:b/>
                <w:bCs/>
                <w:sz w:val="18"/>
                <w:szCs w:val="20"/>
                <w:lang w:val="en-US" w:eastAsia="ja-JP"/>
              </w:rPr>
            </w:pPr>
            <w:r w:rsidRPr="00426AE4">
              <w:rPr>
                <w:rFonts w:cstheme="minorHAnsi"/>
                <w:b/>
                <w:bCs/>
                <w:sz w:val="18"/>
                <w:szCs w:val="20"/>
              </w:rPr>
              <w:t>HÖ/YF</w:t>
            </w:r>
          </w:p>
        </w:tc>
      </w:tr>
      <w:tr w:rsidR="291EDB51" w14:paraId="376C05B9" w14:textId="77777777" w:rsidTr="21F32984">
        <w:trPr>
          <w:trHeight w:val="429"/>
          <w:jc w:val="center"/>
        </w:trPr>
        <w:tc>
          <w:tcPr>
            <w:tcW w:w="988" w:type="dxa"/>
            <w:tcBorders>
              <w:top w:val="single" w:sz="4" w:space="0" w:color="auto"/>
              <w:left w:val="single" w:sz="4" w:space="0" w:color="auto"/>
              <w:bottom w:val="single" w:sz="4" w:space="0" w:color="auto"/>
              <w:right w:val="single" w:sz="4" w:space="0" w:color="auto"/>
            </w:tcBorders>
          </w:tcPr>
          <w:p w14:paraId="30D9DC0F" w14:textId="225DD73A" w:rsidR="51C96CE6" w:rsidRDefault="51C96CE6" w:rsidP="291EDB51">
            <w:r w:rsidRPr="291EDB51">
              <w:rPr>
                <w:sz w:val="18"/>
                <w:szCs w:val="18"/>
              </w:rPr>
              <w:t>28</w:t>
            </w:r>
          </w:p>
        </w:tc>
        <w:tc>
          <w:tcPr>
            <w:tcW w:w="992" w:type="dxa"/>
            <w:tcBorders>
              <w:top w:val="single" w:sz="4" w:space="0" w:color="auto"/>
              <w:left w:val="single" w:sz="4" w:space="0" w:color="auto"/>
              <w:bottom w:val="single" w:sz="4" w:space="0" w:color="auto"/>
              <w:right w:val="single" w:sz="4" w:space="0" w:color="auto"/>
            </w:tcBorders>
          </w:tcPr>
          <w:p w14:paraId="1BF3CB3F" w14:textId="3712E0F1" w:rsidR="291EDB51" w:rsidRDefault="006E0F47" w:rsidP="291EDB51">
            <w:pPr>
              <w:rPr>
                <w:sz w:val="18"/>
                <w:szCs w:val="18"/>
              </w:rPr>
            </w:pPr>
            <w:r>
              <w:rPr>
                <w:sz w:val="18"/>
                <w:szCs w:val="18"/>
              </w:rPr>
              <w:t>5.10.26</w:t>
            </w:r>
          </w:p>
        </w:tc>
        <w:tc>
          <w:tcPr>
            <w:tcW w:w="6673" w:type="dxa"/>
            <w:tcBorders>
              <w:top w:val="single" w:sz="4" w:space="0" w:color="auto"/>
              <w:left w:val="single" w:sz="4" w:space="0" w:color="auto"/>
              <w:bottom w:val="single" w:sz="4" w:space="0" w:color="auto"/>
              <w:right w:val="single" w:sz="4" w:space="0" w:color="auto"/>
            </w:tcBorders>
          </w:tcPr>
          <w:p w14:paraId="6BEBB2C8" w14:textId="0EC84EDB" w:rsidR="291EDB51" w:rsidRDefault="291EDB51" w:rsidP="21F32984">
            <w:pPr>
              <w:jc w:val="left"/>
              <w:rPr>
                <w:rFonts w:eastAsia="Times New Roman"/>
                <w:sz w:val="18"/>
                <w:szCs w:val="18"/>
              </w:rPr>
            </w:pPr>
          </w:p>
          <w:p w14:paraId="414A4DB7" w14:textId="2062CD41" w:rsidR="291EDB51" w:rsidRDefault="2FCE8537" w:rsidP="291EDB51">
            <w:pPr>
              <w:jc w:val="left"/>
            </w:pPr>
            <w:r w:rsidRPr="21F32984">
              <w:rPr>
                <w:rFonts w:eastAsia="Times New Roman"/>
                <w:sz w:val="18"/>
                <w:szCs w:val="18"/>
              </w:rPr>
              <w:t>1.1.7.2 Nýr texti undir hæfniskröfu töflu</w:t>
            </w:r>
          </w:p>
          <w:p w14:paraId="4F96BC59" w14:textId="2437CAA6" w:rsidR="291EDB51" w:rsidRDefault="2A24BB5C" w:rsidP="291EDB51">
            <w:pPr>
              <w:jc w:val="left"/>
            </w:pPr>
            <w:r w:rsidRPr="21F32984">
              <w:rPr>
                <w:rFonts w:eastAsia="Times New Roman"/>
                <w:sz w:val="18"/>
                <w:szCs w:val="18"/>
              </w:rPr>
              <w:t>Set og Iðan kenna vönduð meðferð lagnaefnis</w:t>
            </w:r>
          </w:p>
          <w:p w14:paraId="02AA9E3A" w14:textId="795C8E3A" w:rsidR="291EDB51" w:rsidRDefault="36FAB89B" w:rsidP="291EDB51">
            <w:pPr>
              <w:jc w:val="left"/>
            </w:pPr>
            <w:r w:rsidRPr="21F32984">
              <w:rPr>
                <w:rFonts w:eastAsia="Times New Roman"/>
                <w:sz w:val="18"/>
                <w:szCs w:val="18"/>
              </w:rPr>
              <w:t>3.2.2 Söndun umhverfis rafstrengi</w:t>
            </w:r>
          </w:p>
          <w:p w14:paraId="0CA87BCD" w14:textId="635730C6" w:rsidR="291EDB51" w:rsidRDefault="265BD1BA" w:rsidP="291EDB51">
            <w:pPr>
              <w:jc w:val="left"/>
            </w:pPr>
            <w:r w:rsidRPr="21F32984">
              <w:rPr>
                <w:rFonts w:eastAsia="Times New Roman"/>
                <w:sz w:val="18"/>
                <w:szCs w:val="18"/>
              </w:rPr>
              <w:t>3.5.26 Ótengdar heimlagnir</w:t>
            </w:r>
          </w:p>
          <w:p w14:paraId="2BBA91D7" w14:textId="49B415ED" w:rsidR="291EDB51" w:rsidRDefault="54B8135B" w:rsidP="21F32984">
            <w:pPr>
              <w:jc w:val="left"/>
            </w:pPr>
            <w:r w:rsidRPr="21F32984">
              <w:rPr>
                <w:rFonts w:eastAsia="Times New Roman"/>
                <w:sz w:val="18"/>
                <w:szCs w:val="18"/>
              </w:rPr>
              <w:t>4.4.2 Gerð framvindureikninga Breyting</w:t>
            </w:r>
          </w:p>
          <w:p w14:paraId="070DBA72" w14:textId="64F9804A" w:rsidR="291EDB51" w:rsidRDefault="73EA98D0" w:rsidP="21F32984">
            <w:pPr>
              <w:jc w:val="left"/>
            </w:pPr>
            <w:r w:rsidRPr="21F32984">
              <w:rPr>
                <w:rFonts w:eastAsia="Times New Roman"/>
                <w:sz w:val="18"/>
                <w:szCs w:val="18"/>
              </w:rPr>
              <w:t>Einnig voru staðlaútgáfur uppfærðar</w:t>
            </w:r>
          </w:p>
        </w:tc>
        <w:tc>
          <w:tcPr>
            <w:tcW w:w="1548" w:type="dxa"/>
            <w:tcBorders>
              <w:top w:val="single" w:sz="4" w:space="0" w:color="auto"/>
              <w:left w:val="single" w:sz="4" w:space="0" w:color="auto"/>
              <w:bottom w:val="single" w:sz="4" w:space="0" w:color="auto"/>
              <w:right w:val="single" w:sz="4" w:space="0" w:color="auto"/>
            </w:tcBorders>
            <w:vAlign w:val="center"/>
          </w:tcPr>
          <w:p w14:paraId="6EC30035" w14:textId="3C117CE9" w:rsidR="291EDB51" w:rsidRDefault="51C96CE6" w:rsidP="291EDB51">
            <w:pPr>
              <w:jc w:val="center"/>
              <w:rPr>
                <w:sz w:val="18"/>
                <w:szCs w:val="18"/>
              </w:rPr>
            </w:pPr>
            <w:r w:rsidRPr="21F32984">
              <w:rPr>
                <w:sz w:val="18"/>
                <w:szCs w:val="18"/>
              </w:rPr>
              <w:t xml:space="preserve">AB </w:t>
            </w:r>
            <w:r w:rsidR="6CABB0CA" w:rsidRPr="21F32984">
              <w:rPr>
                <w:sz w:val="18"/>
                <w:szCs w:val="18"/>
              </w:rPr>
              <w:t>, HO, AÖ, SJ</w:t>
            </w:r>
          </w:p>
        </w:tc>
      </w:tr>
      <w:tr w:rsidR="00F37658" w14:paraId="5DA2BCE4" w14:textId="77777777" w:rsidTr="21F32984">
        <w:trPr>
          <w:trHeight w:val="429"/>
          <w:jc w:val="center"/>
        </w:trPr>
        <w:tc>
          <w:tcPr>
            <w:tcW w:w="988" w:type="dxa"/>
            <w:tcBorders>
              <w:top w:val="single" w:sz="4" w:space="0" w:color="auto"/>
              <w:left w:val="single" w:sz="4" w:space="0" w:color="auto"/>
              <w:bottom w:val="single" w:sz="4" w:space="0" w:color="auto"/>
              <w:right w:val="single" w:sz="4" w:space="0" w:color="auto"/>
            </w:tcBorders>
          </w:tcPr>
          <w:p w14:paraId="55A2C256" w14:textId="6741554E" w:rsidR="00F37658" w:rsidRDefault="00F37658" w:rsidP="00707D5B">
            <w:pPr>
              <w:rPr>
                <w:sz w:val="18"/>
                <w:szCs w:val="18"/>
              </w:rPr>
            </w:pPr>
            <w:r>
              <w:rPr>
                <w:sz w:val="18"/>
                <w:szCs w:val="18"/>
              </w:rPr>
              <w:t>27</w:t>
            </w:r>
          </w:p>
        </w:tc>
        <w:tc>
          <w:tcPr>
            <w:tcW w:w="992" w:type="dxa"/>
            <w:tcBorders>
              <w:top w:val="single" w:sz="4" w:space="0" w:color="auto"/>
              <w:left w:val="single" w:sz="4" w:space="0" w:color="auto"/>
              <w:bottom w:val="single" w:sz="4" w:space="0" w:color="auto"/>
              <w:right w:val="single" w:sz="4" w:space="0" w:color="auto"/>
            </w:tcBorders>
          </w:tcPr>
          <w:p w14:paraId="60064AF0" w14:textId="2FED724B" w:rsidR="00F37658" w:rsidRDefault="00F37658" w:rsidP="00707D5B">
            <w:pPr>
              <w:rPr>
                <w:sz w:val="18"/>
                <w:szCs w:val="18"/>
              </w:rPr>
            </w:pPr>
            <w:r>
              <w:rPr>
                <w:sz w:val="18"/>
                <w:szCs w:val="18"/>
              </w:rPr>
              <w:t>30.6.26</w:t>
            </w:r>
          </w:p>
        </w:tc>
        <w:tc>
          <w:tcPr>
            <w:tcW w:w="6673" w:type="dxa"/>
            <w:tcBorders>
              <w:top w:val="single" w:sz="4" w:space="0" w:color="auto"/>
              <w:left w:val="single" w:sz="4" w:space="0" w:color="auto"/>
              <w:bottom w:val="single" w:sz="4" w:space="0" w:color="auto"/>
              <w:right w:val="single" w:sz="4" w:space="0" w:color="auto"/>
            </w:tcBorders>
          </w:tcPr>
          <w:p w14:paraId="6C75B007" w14:textId="2B911213" w:rsidR="00F37658" w:rsidRDefault="001C2B58" w:rsidP="00707D5B">
            <w:pPr>
              <w:jc w:val="left"/>
              <w:rPr>
                <w:rFonts w:eastAsia="Times New Roman"/>
                <w:sz w:val="18"/>
                <w:szCs w:val="18"/>
              </w:rPr>
            </w:pPr>
            <w:r>
              <w:rPr>
                <w:rFonts w:eastAsia="Times New Roman"/>
                <w:sz w:val="18"/>
                <w:szCs w:val="18"/>
              </w:rPr>
              <w:t>Lagfærð uppsetning og uppfærðar tilvísanir í öll innri skjöl Veitna.</w:t>
            </w:r>
          </w:p>
        </w:tc>
        <w:tc>
          <w:tcPr>
            <w:tcW w:w="1548" w:type="dxa"/>
            <w:tcBorders>
              <w:top w:val="single" w:sz="4" w:space="0" w:color="auto"/>
              <w:left w:val="single" w:sz="4" w:space="0" w:color="auto"/>
              <w:bottom w:val="single" w:sz="4" w:space="0" w:color="auto"/>
              <w:right w:val="single" w:sz="4" w:space="0" w:color="auto"/>
            </w:tcBorders>
            <w:vAlign w:val="center"/>
          </w:tcPr>
          <w:p w14:paraId="110A99F7" w14:textId="21D6A4B6" w:rsidR="00F37658" w:rsidRDefault="4E75ED23" w:rsidP="00707D5B">
            <w:pPr>
              <w:jc w:val="center"/>
            </w:pPr>
            <w:r w:rsidRPr="291EDB51">
              <w:rPr>
                <w:sz w:val="18"/>
                <w:szCs w:val="18"/>
              </w:rPr>
              <w:t>RIT</w:t>
            </w:r>
          </w:p>
          <w:p w14:paraId="79EEEA62" w14:textId="11BEB7C7" w:rsidR="00F37658" w:rsidRDefault="00F37658" w:rsidP="00707D5B">
            <w:pPr>
              <w:jc w:val="center"/>
              <w:rPr>
                <w:sz w:val="18"/>
                <w:szCs w:val="18"/>
              </w:rPr>
            </w:pPr>
          </w:p>
        </w:tc>
      </w:tr>
      <w:tr w:rsidR="0098232F" w14:paraId="2AC51A5D" w14:textId="77777777" w:rsidTr="21F32984">
        <w:trPr>
          <w:trHeight w:val="429"/>
          <w:jc w:val="center"/>
        </w:trPr>
        <w:tc>
          <w:tcPr>
            <w:tcW w:w="988" w:type="dxa"/>
            <w:tcBorders>
              <w:top w:val="single" w:sz="4" w:space="0" w:color="auto"/>
              <w:left w:val="single" w:sz="4" w:space="0" w:color="auto"/>
              <w:bottom w:val="single" w:sz="4" w:space="0" w:color="auto"/>
              <w:right w:val="single" w:sz="4" w:space="0" w:color="auto"/>
            </w:tcBorders>
          </w:tcPr>
          <w:p w14:paraId="22038DA1" w14:textId="68E36640" w:rsidR="0098232F" w:rsidRPr="54A811A2" w:rsidRDefault="0098232F" w:rsidP="00707D5B">
            <w:pPr>
              <w:rPr>
                <w:sz w:val="18"/>
                <w:szCs w:val="18"/>
              </w:rPr>
            </w:pPr>
            <w:r>
              <w:rPr>
                <w:sz w:val="18"/>
                <w:szCs w:val="18"/>
              </w:rPr>
              <w:t>26</w:t>
            </w:r>
          </w:p>
        </w:tc>
        <w:tc>
          <w:tcPr>
            <w:tcW w:w="992" w:type="dxa"/>
            <w:tcBorders>
              <w:top w:val="single" w:sz="4" w:space="0" w:color="auto"/>
              <w:left w:val="single" w:sz="4" w:space="0" w:color="auto"/>
              <w:bottom w:val="single" w:sz="4" w:space="0" w:color="auto"/>
              <w:right w:val="single" w:sz="4" w:space="0" w:color="auto"/>
            </w:tcBorders>
          </w:tcPr>
          <w:p w14:paraId="7D5D1B0C" w14:textId="1A62A7FB" w:rsidR="0098232F" w:rsidRDefault="0098232F" w:rsidP="00707D5B">
            <w:pPr>
              <w:rPr>
                <w:sz w:val="18"/>
                <w:szCs w:val="18"/>
              </w:rPr>
            </w:pPr>
            <w:r>
              <w:rPr>
                <w:sz w:val="18"/>
                <w:szCs w:val="18"/>
              </w:rPr>
              <w:t>12.6.26</w:t>
            </w:r>
          </w:p>
        </w:tc>
        <w:tc>
          <w:tcPr>
            <w:tcW w:w="6673" w:type="dxa"/>
            <w:tcBorders>
              <w:top w:val="single" w:sz="4" w:space="0" w:color="auto"/>
              <w:left w:val="single" w:sz="4" w:space="0" w:color="auto"/>
              <w:bottom w:val="single" w:sz="4" w:space="0" w:color="auto"/>
              <w:right w:val="single" w:sz="4" w:space="0" w:color="auto"/>
            </w:tcBorders>
          </w:tcPr>
          <w:p w14:paraId="77E39916" w14:textId="622509D0" w:rsidR="0098232F" w:rsidRPr="3095C2E4" w:rsidRDefault="0098232F" w:rsidP="00707D5B">
            <w:pPr>
              <w:jc w:val="left"/>
              <w:rPr>
                <w:rFonts w:eastAsia="Times New Roman"/>
                <w:sz w:val="18"/>
                <w:szCs w:val="18"/>
              </w:rPr>
            </w:pPr>
            <w:r>
              <w:rPr>
                <w:rFonts w:eastAsia="Times New Roman"/>
                <w:sz w:val="18"/>
                <w:szCs w:val="18"/>
              </w:rPr>
              <w:t>Lagfærð uppsetning. Engin efnisleg breyting.</w:t>
            </w:r>
          </w:p>
        </w:tc>
        <w:tc>
          <w:tcPr>
            <w:tcW w:w="1548" w:type="dxa"/>
            <w:tcBorders>
              <w:top w:val="single" w:sz="4" w:space="0" w:color="auto"/>
              <w:left w:val="single" w:sz="4" w:space="0" w:color="auto"/>
              <w:bottom w:val="single" w:sz="4" w:space="0" w:color="auto"/>
              <w:right w:val="single" w:sz="4" w:space="0" w:color="auto"/>
            </w:tcBorders>
            <w:vAlign w:val="center"/>
          </w:tcPr>
          <w:p w14:paraId="7174D966" w14:textId="188FEB6B" w:rsidR="0098232F" w:rsidRPr="3095C2E4" w:rsidRDefault="0098232F" w:rsidP="00707D5B">
            <w:pPr>
              <w:jc w:val="center"/>
              <w:rPr>
                <w:sz w:val="18"/>
                <w:szCs w:val="18"/>
              </w:rPr>
            </w:pPr>
            <w:r>
              <w:rPr>
                <w:sz w:val="18"/>
                <w:szCs w:val="18"/>
              </w:rPr>
              <w:t>HÞO/RIT</w:t>
            </w:r>
          </w:p>
        </w:tc>
      </w:tr>
      <w:tr w:rsidR="007A3584" w14:paraId="05C63192" w14:textId="77777777" w:rsidTr="21F32984">
        <w:trPr>
          <w:trHeight w:val="429"/>
          <w:jc w:val="center"/>
        </w:trPr>
        <w:tc>
          <w:tcPr>
            <w:tcW w:w="988" w:type="dxa"/>
            <w:tcBorders>
              <w:top w:val="single" w:sz="4" w:space="0" w:color="auto"/>
              <w:left w:val="single" w:sz="4" w:space="0" w:color="auto"/>
              <w:bottom w:val="single" w:sz="4" w:space="0" w:color="auto"/>
              <w:right w:val="single" w:sz="4" w:space="0" w:color="auto"/>
            </w:tcBorders>
          </w:tcPr>
          <w:p w14:paraId="6654FC6F" w14:textId="77777777" w:rsidR="007A3584" w:rsidRDefault="007A3584" w:rsidP="00707D5B">
            <w:pPr>
              <w:rPr>
                <w:sz w:val="18"/>
                <w:szCs w:val="18"/>
              </w:rPr>
            </w:pPr>
            <w:r w:rsidRPr="54A811A2">
              <w:rPr>
                <w:sz w:val="18"/>
                <w:szCs w:val="18"/>
              </w:rPr>
              <w:t>25</w:t>
            </w:r>
          </w:p>
        </w:tc>
        <w:tc>
          <w:tcPr>
            <w:tcW w:w="992" w:type="dxa"/>
            <w:tcBorders>
              <w:top w:val="single" w:sz="4" w:space="0" w:color="auto"/>
              <w:left w:val="single" w:sz="4" w:space="0" w:color="auto"/>
              <w:bottom w:val="single" w:sz="4" w:space="0" w:color="auto"/>
              <w:right w:val="single" w:sz="4" w:space="0" w:color="auto"/>
            </w:tcBorders>
          </w:tcPr>
          <w:p w14:paraId="65652250" w14:textId="5815C61B" w:rsidR="007A3584" w:rsidRDefault="00B56F52" w:rsidP="00707D5B">
            <w:pPr>
              <w:rPr>
                <w:sz w:val="18"/>
                <w:szCs w:val="18"/>
              </w:rPr>
            </w:pPr>
            <w:r>
              <w:rPr>
                <w:sz w:val="18"/>
                <w:szCs w:val="18"/>
              </w:rPr>
              <w:t>20.5.26</w:t>
            </w:r>
          </w:p>
        </w:tc>
        <w:tc>
          <w:tcPr>
            <w:tcW w:w="6673" w:type="dxa"/>
            <w:tcBorders>
              <w:top w:val="single" w:sz="4" w:space="0" w:color="auto"/>
              <w:left w:val="single" w:sz="4" w:space="0" w:color="auto"/>
              <w:bottom w:val="single" w:sz="4" w:space="0" w:color="auto"/>
              <w:right w:val="single" w:sz="4" w:space="0" w:color="auto"/>
            </w:tcBorders>
          </w:tcPr>
          <w:p w14:paraId="73E237CB" w14:textId="77777777" w:rsidR="007A3584" w:rsidRDefault="007A3584" w:rsidP="00707D5B">
            <w:pPr>
              <w:jc w:val="left"/>
              <w:rPr>
                <w:rFonts w:eastAsia="Times New Roman"/>
                <w:sz w:val="18"/>
                <w:szCs w:val="18"/>
              </w:rPr>
            </w:pPr>
            <w:r w:rsidRPr="3095C2E4">
              <w:rPr>
                <w:rFonts w:eastAsia="Times New Roman"/>
                <w:sz w:val="18"/>
                <w:szCs w:val="18"/>
              </w:rPr>
              <w:t>ACC verður Autodesk Forma</w:t>
            </w:r>
          </w:p>
          <w:p w14:paraId="488353B1" w14:textId="69CB726C" w:rsidR="007A3584" w:rsidRDefault="007A3584" w:rsidP="00707D5B">
            <w:pPr>
              <w:jc w:val="left"/>
              <w:rPr>
                <w:rFonts w:eastAsia="Times New Roman"/>
                <w:sz w:val="18"/>
                <w:szCs w:val="18"/>
              </w:rPr>
            </w:pPr>
            <w:r w:rsidRPr="3095C2E4">
              <w:rPr>
                <w:rFonts w:eastAsia="Times New Roman"/>
                <w:sz w:val="18"/>
                <w:szCs w:val="18"/>
              </w:rPr>
              <w:t xml:space="preserve">2.1.3 </w:t>
            </w:r>
            <w:r>
              <w:rPr>
                <w:rFonts w:eastAsia="Times New Roman"/>
                <w:sz w:val="18"/>
                <w:szCs w:val="18"/>
              </w:rPr>
              <w:t xml:space="preserve">- </w:t>
            </w:r>
            <w:r w:rsidRPr="3095C2E4">
              <w:rPr>
                <w:rFonts w:eastAsia="Times New Roman"/>
                <w:sz w:val="18"/>
                <w:szCs w:val="18"/>
              </w:rPr>
              <w:t>Uppfært</w:t>
            </w:r>
          </w:p>
          <w:p w14:paraId="712E8B55" w14:textId="16D28653" w:rsidR="007A3584" w:rsidRDefault="007A3584" w:rsidP="00707D5B">
            <w:pPr>
              <w:jc w:val="left"/>
              <w:rPr>
                <w:rFonts w:eastAsia="Times New Roman"/>
                <w:sz w:val="18"/>
                <w:szCs w:val="18"/>
              </w:rPr>
            </w:pPr>
            <w:r w:rsidRPr="3095C2E4">
              <w:rPr>
                <w:rFonts w:eastAsia="Times New Roman"/>
                <w:sz w:val="18"/>
                <w:szCs w:val="18"/>
              </w:rPr>
              <w:t xml:space="preserve">2.2.2 </w:t>
            </w:r>
            <w:r>
              <w:rPr>
                <w:rFonts w:eastAsia="Times New Roman"/>
                <w:sz w:val="18"/>
                <w:szCs w:val="18"/>
              </w:rPr>
              <w:t xml:space="preserve">- </w:t>
            </w:r>
            <w:r w:rsidRPr="3095C2E4">
              <w:rPr>
                <w:rFonts w:eastAsia="Times New Roman"/>
                <w:sz w:val="18"/>
                <w:szCs w:val="18"/>
              </w:rPr>
              <w:t>Uppfært</w:t>
            </w:r>
          </w:p>
          <w:p w14:paraId="21A43A83" w14:textId="72C364CB" w:rsidR="007A3584" w:rsidRDefault="007A3584" w:rsidP="00707D5B">
            <w:pPr>
              <w:jc w:val="left"/>
              <w:rPr>
                <w:rFonts w:eastAsia="Times New Roman"/>
                <w:sz w:val="18"/>
                <w:szCs w:val="18"/>
              </w:rPr>
            </w:pPr>
            <w:r w:rsidRPr="5A3103E5">
              <w:rPr>
                <w:rFonts w:eastAsia="Times New Roman"/>
                <w:sz w:val="18"/>
                <w:szCs w:val="18"/>
              </w:rPr>
              <w:t>2.2.</w:t>
            </w:r>
            <w:r w:rsidR="00420884">
              <w:rPr>
                <w:rFonts w:eastAsia="Times New Roman"/>
                <w:sz w:val="18"/>
                <w:szCs w:val="18"/>
              </w:rPr>
              <w:t>6</w:t>
            </w:r>
            <w:r w:rsidRPr="5A3103E5">
              <w:rPr>
                <w:rFonts w:eastAsia="Times New Roman"/>
                <w:sz w:val="18"/>
                <w:szCs w:val="18"/>
              </w:rPr>
              <w:t xml:space="preserve"> </w:t>
            </w:r>
            <w:r w:rsidR="00420884">
              <w:rPr>
                <w:rFonts w:eastAsia="Times New Roman"/>
                <w:sz w:val="18"/>
                <w:szCs w:val="18"/>
              </w:rPr>
              <w:t>-</w:t>
            </w:r>
            <w:r>
              <w:rPr>
                <w:rFonts w:eastAsia="Times New Roman"/>
                <w:sz w:val="18"/>
                <w:szCs w:val="18"/>
              </w:rPr>
              <w:t xml:space="preserve"> </w:t>
            </w:r>
            <w:r w:rsidR="00420884">
              <w:rPr>
                <w:rFonts w:eastAsia="Times New Roman"/>
                <w:sz w:val="18"/>
                <w:szCs w:val="18"/>
              </w:rPr>
              <w:t>Nýr kafli um s</w:t>
            </w:r>
            <w:r w:rsidRPr="5A3103E5">
              <w:rPr>
                <w:rFonts w:eastAsia="Times New Roman"/>
                <w:sz w:val="18"/>
                <w:szCs w:val="18"/>
              </w:rPr>
              <w:t>andbeð vegna vinnu á vatnsverndarsvæði</w:t>
            </w:r>
          </w:p>
          <w:p w14:paraId="3465662B" w14:textId="3E102E75" w:rsidR="007A3584" w:rsidRDefault="007A3584" w:rsidP="00707D5B">
            <w:pPr>
              <w:jc w:val="left"/>
              <w:rPr>
                <w:rFonts w:eastAsia="Times New Roman"/>
                <w:sz w:val="18"/>
                <w:szCs w:val="18"/>
              </w:rPr>
            </w:pPr>
            <w:r w:rsidRPr="54A811A2">
              <w:rPr>
                <w:rFonts w:eastAsia="Times New Roman"/>
                <w:sz w:val="18"/>
                <w:szCs w:val="18"/>
              </w:rPr>
              <w:t xml:space="preserve">2.3 </w:t>
            </w:r>
            <w:r>
              <w:rPr>
                <w:rFonts w:eastAsia="Times New Roman"/>
                <w:sz w:val="18"/>
                <w:szCs w:val="18"/>
              </w:rPr>
              <w:t xml:space="preserve">- </w:t>
            </w:r>
            <w:r w:rsidRPr="54A811A2">
              <w:rPr>
                <w:rFonts w:eastAsia="Times New Roman"/>
                <w:sz w:val="18"/>
                <w:szCs w:val="18"/>
              </w:rPr>
              <w:t>Yfirborðsfrágangur skal unnin og hannaður samkvæmt kröfu sveitarfélagana.</w:t>
            </w:r>
          </w:p>
          <w:p w14:paraId="310D4A67" w14:textId="7DEB9D70" w:rsidR="007A3584" w:rsidRPr="007A3584" w:rsidRDefault="007A3584" w:rsidP="00707D5B">
            <w:pPr>
              <w:jc w:val="left"/>
            </w:pPr>
            <w:r w:rsidRPr="007A3584">
              <w:rPr>
                <w:rFonts w:eastAsia="Arial" w:cs="Arial"/>
                <w:sz w:val="18"/>
                <w:szCs w:val="18"/>
              </w:rPr>
              <w:t xml:space="preserve">3.3.15 </w:t>
            </w:r>
            <w:r>
              <w:rPr>
                <w:rFonts w:eastAsia="Arial" w:cs="Arial"/>
                <w:sz w:val="18"/>
                <w:szCs w:val="18"/>
              </w:rPr>
              <w:t>- K</w:t>
            </w:r>
            <w:r w:rsidRPr="007A3584">
              <w:rPr>
                <w:rFonts w:eastAsia="Arial" w:cs="Arial"/>
                <w:sz w:val="18"/>
                <w:szCs w:val="18"/>
              </w:rPr>
              <w:t xml:space="preserve">rafa um að öll samskeyti séu mynduð  </w:t>
            </w:r>
          </w:p>
          <w:p w14:paraId="65EC0F88" w14:textId="55360289" w:rsidR="007A3584" w:rsidRDefault="007A3584" w:rsidP="00707D5B">
            <w:pPr>
              <w:jc w:val="left"/>
              <w:rPr>
                <w:rFonts w:eastAsia="Arial" w:cs="Arial"/>
                <w:sz w:val="18"/>
                <w:szCs w:val="18"/>
              </w:rPr>
            </w:pPr>
            <w:r w:rsidRPr="5A3103E5">
              <w:rPr>
                <w:rFonts w:eastAsia="Arial" w:cs="Arial"/>
                <w:sz w:val="18"/>
                <w:szCs w:val="18"/>
              </w:rPr>
              <w:t>3.6.4</w:t>
            </w:r>
            <w:r>
              <w:rPr>
                <w:rFonts w:eastAsia="Arial" w:cs="Arial"/>
                <w:sz w:val="18"/>
                <w:szCs w:val="18"/>
              </w:rPr>
              <w:t xml:space="preserve"> -</w:t>
            </w:r>
            <w:r w:rsidRPr="5A3103E5">
              <w:rPr>
                <w:rFonts w:eastAsia="Arial" w:cs="Arial"/>
                <w:sz w:val="18"/>
                <w:szCs w:val="18"/>
              </w:rPr>
              <w:t xml:space="preserve"> Bætt texta varðandi að klippa streng.</w:t>
            </w:r>
          </w:p>
          <w:p w14:paraId="2C1CC480" w14:textId="5F42CFBD" w:rsidR="007A3584" w:rsidRDefault="007A3584" w:rsidP="00707D5B">
            <w:pPr>
              <w:jc w:val="left"/>
              <w:rPr>
                <w:rFonts w:eastAsia="Arial" w:cs="Arial"/>
                <w:sz w:val="18"/>
                <w:szCs w:val="18"/>
              </w:rPr>
            </w:pPr>
            <w:r w:rsidRPr="5A3103E5">
              <w:rPr>
                <w:rFonts w:eastAsia="Arial" w:cs="Arial"/>
                <w:sz w:val="18"/>
                <w:szCs w:val="18"/>
              </w:rPr>
              <w:t>3.6.</w:t>
            </w:r>
            <w:r w:rsidR="00964996">
              <w:rPr>
                <w:rFonts w:eastAsia="Arial" w:cs="Arial"/>
                <w:sz w:val="18"/>
                <w:szCs w:val="18"/>
              </w:rPr>
              <w:t>10</w:t>
            </w:r>
            <w:r w:rsidRPr="5A3103E5">
              <w:rPr>
                <w:rFonts w:eastAsia="Arial" w:cs="Arial"/>
                <w:sz w:val="18"/>
                <w:szCs w:val="18"/>
              </w:rPr>
              <w:t xml:space="preserve"> </w:t>
            </w:r>
            <w:r w:rsidR="00964996">
              <w:rPr>
                <w:rFonts w:eastAsia="Arial" w:cs="Arial"/>
                <w:sz w:val="18"/>
                <w:szCs w:val="18"/>
              </w:rPr>
              <w:t>-</w:t>
            </w:r>
            <w:r>
              <w:rPr>
                <w:rFonts w:eastAsia="Arial" w:cs="Arial"/>
                <w:sz w:val="18"/>
                <w:szCs w:val="18"/>
              </w:rPr>
              <w:t xml:space="preserve"> </w:t>
            </w:r>
            <w:r w:rsidR="00964996">
              <w:rPr>
                <w:rFonts w:eastAsia="Arial" w:cs="Arial"/>
                <w:sz w:val="18"/>
                <w:szCs w:val="18"/>
              </w:rPr>
              <w:t>Nýr kafli</w:t>
            </w:r>
            <w:r w:rsidRPr="5A3103E5">
              <w:rPr>
                <w:rFonts w:eastAsia="Arial" w:cs="Arial"/>
                <w:sz w:val="18"/>
                <w:szCs w:val="18"/>
              </w:rPr>
              <w:t xml:space="preserve"> varðandi tengingar í götuskápum. </w:t>
            </w:r>
          </w:p>
          <w:p w14:paraId="66AB3226" w14:textId="2E3AC3AD" w:rsidR="007A3584" w:rsidRDefault="007A3584" w:rsidP="00707D5B">
            <w:pPr>
              <w:jc w:val="left"/>
              <w:rPr>
                <w:rFonts w:eastAsia="Arial" w:cs="Arial"/>
                <w:sz w:val="18"/>
                <w:szCs w:val="18"/>
              </w:rPr>
            </w:pPr>
            <w:r w:rsidRPr="54A811A2">
              <w:rPr>
                <w:rFonts w:eastAsia="Arial" w:cs="Arial"/>
                <w:sz w:val="18"/>
                <w:szCs w:val="18"/>
              </w:rPr>
              <w:t xml:space="preserve">4.5.2 </w:t>
            </w:r>
            <w:r>
              <w:rPr>
                <w:rFonts w:eastAsia="Arial" w:cs="Arial"/>
                <w:sz w:val="18"/>
                <w:szCs w:val="18"/>
              </w:rPr>
              <w:t xml:space="preserve">- </w:t>
            </w:r>
            <w:r w:rsidRPr="54A811A2">
              <w:rPr>
                <w:rFonts w:eastAsia="Arial" w:cs="Arial"/>
                <w:sz w:val="18"/>
                <w:szCs w:val="18"/>
              </w:rPr>
              <w:t>Notkun Autodesk Forma í samstarfsverkefnum</w:t>
            </w:r>
          </w:p>
          <w:p w14:paraId="50AFB8DD" w14:textId="6390480F" w:rsidR="007A3584" w:rsidRDefault="007A3584" w:rsidP="00707D5B">
            <w:pPr>
              <w:jc w:val="left"/>
              <w:rPr>
                <w:rFonts w:eastAsia="Arial" w:cs="Arial"/>
                <w:sz w:val="18"/>
                <w:szCs w:val="18"/>
              </w:rPr>
            </w:pPr>
            <w:r w:rsidRPr="3095C2E4">
              <w:rPr>
                <w:rFonts w:eastAsia="Arial" w:cs="Arial"/>
                <w:sz w:val="18"/>
                <w:szCs w:val="18"/>
              </w:rPr>
              <w:t xml:space="preserve">4.7 </w:t>
            </w:r>
            <w:r>
              <w:rPr>
                <w:rFonts w:eastAsia="Arial" w:cs="Arial"/>
                <w:sz w:val="18"/>
                <w:szCs w:val="18"/>
              </w:rPr>
              <w:t xml:space="preserve">- </w:t>
            </w:r>
            <w:r w:rsidRPr="3095C2E4">
              <w:rPr>
                <w:rFonts w:eastAsia="Arial" w:cs="Arial"/>
                <w:sz w:val="18"/>
                <w:szCs w:val="18"/>
              </w:rPr>
              <w:t>Stefna Veitna kynnt</w:t>
            </w:r>
          </w:p>
          <w:p w14:paraId="0053E70E" w14:textId="17A63AF4" w:rsidR="007A3584" w:rsidRDefault="007A3584" w:rsidP="00707D5B">
            <w:pPr>
              <w:jc w:val="left"/>
              <w:rPr>
                <w:rFonts w:eastAsia="Arial" w:cs="Arial"/>
                <w:sz w:val="18"/>
                <w:szCs w:val="18"/>
              </w:rPr>
            </w:pPr>
            <w:r w:rsidRPr="3095C2E4">
              <w:rPr>
                <w:rFonts w:eastAsia="Arial" w:cs="Arial"/>
                <w:sz w:val="18"/>
                <w:szCs w:val="18"/>
              </w:rPr>
              <w:t xml:space="preserve">4.7.2 </w:t>
            </w:r>
            <w:r>
              <w:rPr>
                <w:rFonts w:eastAsia="Arial" w:cs="Arial"/>
                <w:sz w:val="18"/>
                <w:szCs w:val="18"/>
              </w:rPr>
              <w:t xml:space="preserve">- </w:t>
            </w:r>
            <w:r w:rsidRPr="3095C2E4">
              <w:rPr>
                <w:rFonts w:eastAsia="Arial" w:cs="Arial"/>
                <w:sz w:val="18"/>
                <w:szCs w:val="18"/>
              </w:rPr>
              <w:t>Uppfært</w:t>
            </w:r>
          </w:p>
          <w:p w14:paraId="2DD3C5B9" w14:textId="5D6D02AC" w:rsidR="007A3584" w:rsidRDefault="007A3584" w:rsidP="00707D5B">
            <w:pPr>
              <w:jc w:val="left"/>
              <w:rPr>
                <w:rFonts w:eastAsia="Arial" w:cs="Arial"/>
                <w:sz w:val="18"/>
                <w:szCs w:val="18"/>
              </w:rPr>
            </w:pPr>
            <w:r w:rsidRPr="3095C2E4">
              <w:rPr>
                <w:rFonts w:eastAsia="Arial" w:cs="Arial"/>
                <w:sz w:val="18"/>
                <w:szCs w:val="18"/>
              </w:rPr>
              <w:t xml:space="preserve">4.9.1 </w:t>
            </w:r>
            <w:r>
              <w:rPr>
                <w:rFonts w:eastAsia="Arial" w:cs="Arial"/>
                <w:sz w:val="18"/>
                <w:szCs w:val="18"/>
              </w:rPr>
              <w:t xml:space="preserve">- </w:t>
            </w:r>
            <w:r w:rsidRPr="3095C2E4">
              <w:rPr>
                <w:rFonts w:eastAsia="Arial" w:cs="Arial"/>
                <w:sz w:val="18"/>
                <w:szCs w:val="18"/>
              </w:rPr>
              <w:t>Uppfært</w:t>
            </w:r>
          </w:p>
          <w:p w14:paraId="3055288B" w14:textId="277DC22C" w:rsidR="007A3584" w:rsidRDefault="007A3584" w:rsidP="00707D5B">
            <w:pPr>
              <w:jc w:val="left"/>
              <w:rPr>
                <w:rFonts w:eastAsia="Arial" w:cs="Arial"/>
                <w:sz w:val="18"/>
                <w:szCs w:val="18"/>
              </w:rPr>
            </w:pPr>
            <w:r w:rsidRPr="3095C2E4">
              <w:rPr>
                <w:rFonts w:eastAsia="Arial" w:cs="Arial"/>
                <w:sz w:val="18"/>
                <w:szCs w:val="18"/>
              </w:rPr>
              <w:t xml:space="preserve">4.9.3 </w:t>
            </w:r>
            <w:r>
              <w:rPr>
                <w:rFonts w:eastAsia="Arial" w:cs="Arial"/>
                <w:sz w:val="18"/>
                <w:szCs w:val="18"/>
              </w:rPr>
              <w:t>- U</w:t>
            </w:r>
            <w:r w:rsidRPr="3095C2E4">
              <w:rPr>
                <w:rFonts w:eastAsia="Arial" w:cs="Arial"/>
                <w:sz w:val="18"/>
                <w:szCs w:val="18"/>
              </w:rPr>
              <w:t>ppfært</w:t>
            </w:r>
          </w:p>
        </w:tc>
        <w:tc>
          <w:tcPr>
            <w:tcW w:w="1548" w:type="dxa"/>
            <w:tcBorders>
              <w:top w:val="single" w:sz="4" w:space="0" w:color="auto"/>
              <w:left w:val="single" w:sz="4" w:space="0" w:color="auto"/>
              <w:bottom w:val="single" w:sz="4" w:space="0" w:color="auto"/>
              <w:right w:val="single" w:sz="4" w:space="0" w:color="auto"/>
            </w:tcBorders>
            <w:vAlign w:val="center"/>
          </w:tcPr>
          <w:p w14:paraId="4E0138A8" w14:textId="208DE637" w:rsidR="007A3584" w:rsidRDefault="007A3584" w:rsidP="00707D5B">
            <w:pPr>
              <w:jc w:val="center"/>
              <w:rPr>
                <w:sz w:val="18"/>
                <w:szCs w:val="18"/>
              </w:rPr>
            </w:pPr>
            <w:r w:rsidRPr="3095C2E4">
              <w:rPr>
                <w:sz w:val="18"/>
                <w:szCs w:val="18"/>
              </w:rPr>
              <w:t>HÞO</w:t>
            </w:r>
            <w:r>
              <w:rPr>
                <w:sz w:val="18"/>
                <w:szCs w:val="18"/>
              </w:rPr>
              <w:t>,</w:t>
            </w:r>
            <w:r w:rsidRPr="3095C2E4">
              <w:rPr>
                <w:sz w:val="18"/>
                <w:szCs w:val="18"/>
              </w:rPr>
              <w:t>AÖH</w:t>
            </w:r>
            <w:r>
              <w:rPr>
                <w:sz w:val="18"/>
                <w:szCs w:val="18"/>
              </w:rPr>
              <w:t>,</w:t>
            </w:r>
          </w:p>
          <w:p w14:paraId="1FE76EE8" w14:textId="7EC5817A" w:rsidR="007A3584" w:rsidRDefault="007A3584" w:rsidP="00707D5B">
            <w:pPr>
              <w:jc w:val="center"/>
              <w:rPr>
                <w:sz w:val="18"/>
                <w:szCs w:val="18"/>
              </w:rPr>
            </w:pPr>
            <w:r w:rsidRPr="3095C2E4">
              <w:rPr>
                <w:sz w:val="18"/>
                <w:szCs w:val="18"/>
              </w:rPr>
              <w:t>BB</w:t>
            </w:r>
            <w:r>
              <w:rPr>
                <w:sz w:val="18"/>
                <w:szCs w:val="18"/>
              </w:rPr>
              <w:t>,</w:t>
            </w:r>
            <w:r w:rsidRPr="3095C2E4">
              <w:rPr>
                <w:sz w:val="18"/>
                <w:szCs w:val="18"/>
              </w:rPr>
              <w:t>SH</w:t>
            </w:r>
            <w:r>
              <w:rPr>
                <w:sz w:val="18"/>
                <w:szCs w:val="18"/>
              </w:rPr>
              <w:t>,</w:t>
            </w:r>
          </w:p>
          <w:p w14:paraId="0C968703" w14:textId="7D91F669" w:rsidR="007A3584" w:rsidRDefault="007A3584" w:rsidP="00707D5B">
            <w:pPr>
              <w:jc w:val="center"/>
              <w:rPr>
                <w:sz w:val="18"/>
                <w:szCs w:val="18"/>
              </w:rPr>
            </w:pPr>
            <w:r w:rsidRPr="3095C2E4">
              <w:rPr>
                <w:sz w:val="18"/>
                <w:szCs w:val="18"/>
              </w:rPr>
              <w:t>AB</w:t>
            </w:r>
            <w:r>
              <w:rPr>
                <w:sz w:val="18"/>
                <w:szCs w:val="18"/>
              </w:rPr>
              <w:t>,</w:t>
            </w:r>
            <w:r w:rsidRPr="3095C2E4">
              <w:rPr>
                <w:sz w:val="18"/>
                <w:szCs w:val="18"/>
              </w:rPr>
              <w:t>HÞO</w:t>
            </w:r>
            <w:r>
              <w:rPr>
                <w:sz w:val="18"/>
                <w:szCs w:val="18"/>
              </w:rPr>
              <w:t>/RIT</w:t>
            </w:r>
          </w:p>
        </w:tc>
      </w:tr>
      <w:tr w:rsidR="007A3584" w14:paraId="43CC5FDB" w14:textId="77777777" w:rsidTr="21F32984">
        <w:trPr>
          <w:trHeight w:val="429"/>
          <w:jc w:val="center"/>
        </w:trPr>
        <w:tc>
          <w:tcPr>
            <w:tcW w:w="988" w:type="dxa"/>
            <w:tcBorders>
              <w:top w:val="single" w:sz="4" w:space="0" w:color="auto"/>
              <w:left w:val="single" w:sz="4" w:space="0" w:color="auto"/>
              <w:bottom w:val="single" w:sz="4" w:space="0" w:color="auto"/>
              <w:right w:val="single" w:sz="4" w:space="0" w:color="auto"/>
            </w:tcBorders>
          </w:tcPr>
          <w:p w14:paraId="1F68595A" w14:textId="77777777" w:rsidR="007A3584" w:rsidRDefault="007A3584" w:rsidP="00707D5B">
            <w:pPr>
              <w:rPr>
                <w:rFonts w:cstheme="minorHAnsi"/>
                <w:sz w:val="18"/>
                <w:szCs w:val="20"/>
              </w:rPr>
            </w:pPr>
            <w:r>
              <w:rPr>
                <w:rFonts w:cstheme="minorHAnsi"/>
                <w:sz w:val="18"/>
                <w:szCs w:val="20"/>
              </w:rPr>
              <w:t>24</w:t>
            </w:r>
          </w:p>
        </w:tc>
        <w:tc>
          <w:tcPr>
            <w:tcW w:w="992" w:type="dxa"/>
            <w:tcBorders>
              <w:top w:val="single" w:sz="4" w:space="0" w:color="auto"/>
              <w:left w:val="single" w:sz="4" w:space="0" w:color="auto"/>
              <w:bottom w:val="single" w:sz="4" w:space="0" w:color="auto"/>
              <w:right w:val="single" w:sz="4" w:space="0" w:color="auto"/>
            </w:tcBorders>
          </w:tcPr>
          <w:p w14:paraId="013884BA" w14:textId="77777777" w:rsidR="007A3584" w:rsidRDefault="007A3584" w:rsidP="00707D5B">
            <w:pPr>
              <w:rPr>
                <w:rFonts w:cstheme="minorHAnsi"/>
                <w:sz w:val="18"/>
                <w:szCs w:val="20"/>
              </w:rPr>
            </w:pPr>
            <w:r>
              <w:rPr>
                <w:rFonts w:cstheme="minorHAnsi"/>
                <w:sz w:val="18"/>
                <w:szCs w:val="20"/>
              </w:rPr>
              <w:t>11.02.26</w:t>
            </w:r>
          </w:p>
        </w:tc>
        <w:tc>
          <w:tcPr>
            <w:tcW w:w="6673" w:type="dxa"/>
            <w:tcBorders>
              <w:top w:val="single" w:sz="4" w:space="0" w:color="auto"/>
              <w:left w:val="single" w:sz="4" w:space="0" w:color="auto"/>
              <w:bottom w:val="single" w:sz="4" w:space="0" w:color="auto"/>
              <w:right w:val="single" w:sz="4" w:space="0" w:color="auto"/>
            </w:tcBorders>
          </w:tcPr>
          <w:p w14:paraId="70487B6E" w14:textId="77777777" w:rsidR="007A3584" w:rsidRDefault="007A3584" w:rsidP="00707D5B">
            <w:pPr>
              <w:jc w:val="left"/>
              <w:rPr>
                <w:rFonts w:eastAsia="Times New Roman"/>
                <w:sz w:val="18"/>
                <w:szCs w:val="18"/>
              </w:rPr>
            </w:pPr>
            <w:r>
              <w:rPr>
                <w:rFonts w:eastAsia="Times New Roman"/>
                <w:sz w:val="18"/>
                <w:szCs w:val="18"/>
              </w:rPr>
              <w:t>3.2.2 - U</w:t>
            </w:r>
            <w:r w:rsidRPr="00B665AD">
              <w:rPr>
                <w:rFonts w:eastAsia="Times New Roman"/>
                <w:sz w:val="18"/>
                <w:szCs w:val="18"/>
              </w:rPr>
              <w:t>ppfær</w:t>
            </w:r>
            <w:r>
              <w:rPr>
                <w:rFonts w:eastAsia="Times New Roman"/>
                <w:sz w:val="18"/>
                <w:szCs w:val="18"/>
              </w:rPr>
              <w:t>t</w:t>
            </w:r>
            <w:r w:rsidRPr="00B665AD">
              <w:rPr>
                <w:rFonts w:eastAsia="Times New Roman"/>
                <w:sz w:val="18"/>
                <w:szCs w:val="18"/>
              </w:rPr>
              <w:t xml:space="preserve"> orðalag </w:t>
            </w:r>
            <w:r>
              <w:rPr>
                <w:rFonts w:eastAsia="Times New Roman"/>
                <w:sz w:val="18"/>
                <w:szCs w:val="18"/>
              </w:rPr>
              <w:t>um</w:t>
            </w:r>
            <w:r w:rsidRPr="00B665AD">
              <w:rPr>
                <w:rFonts w:eastAsia="Times New Roman"/>
                <w:sz w:val="18"/>
                <w:szCs w:val="18"/>
              </w:rPr>
              <w:t xml:space="preserve"> val á sand í kringum háspennulagnir</w:t>
            </w:r>
          </w:p>
        </w:tc>
        <w:tc>
          <w:tcPr>
            <w:tcW w:w="1548" w:type="dxa"/>
            <w:tcBorders>
              <w:top w:val="single" w:sz="4" w:space="0" w:color="auto"/>
              <w:left w:val="single" w:sz="4" w:space="0" w:color="auto"/>
              <w:bottom w:val="single" w:sz="4" w:space="0" w:color="auto"/>
              <w:right w:val="single" w:sz="4" w:space="0" w:color="auto"/>
            </w:tcBorders>
            <w:vAlign w:val="center"/>
          </w:tcPr>
          <w:p w14:paraId="27B41D14" w14:textId="77777777" w:rsidR="007A3584" w:rsidRPr="2D7646A3" w:rsidRDefault="007A3584" w:rsidP="00707D5B">
            <w:pPr>
              <w:jc w:val="center"/>
              <w:rPr>
                <w:sz w:val="18"/>
                <w:szCs w:val="18"/>
              </w:rPr>
            </w:pPr>
            <w:r>
              <w:rPr>
                <w:sz w:val="18"/>
                <w:szCs w:val="18"/>
              </w:rPr>
              <w:t>AÖH/RIT</w:t>
            </w:r>
          </w:p>
        </w:tc>
      </w:tr>
      <w:tr w:rsidR="007A3584" w14:paraId="55FB8C19" w14:textId="77777777" w:rsidTr="21F32984">
        <w:trPr>
          <w:trHeight w:val="2510"/>
          <w:jc w:val="center"/>
        </w:trPr>
        <w:tc>
          <w:tcPr>
            <w:tcW w:w="988" w:type="dxa"/>
            <w:tcBorders>
              <w:top w:val="single" w:sz="4" w:space="0" w:color="auto"/>
              <w:left w:val="single" w:sz="4" w:space="0" w:color="auto"/>
              <w:bottom w:val="single" w:sz="4" w:space="0" w:color="auto"/>
              <w:right w:val="single" w:sz="4" w:space="0" w:color="auto"/>
            </w:tcBorders>
          </w:tcPr>
          <w:p w14:paraId="12863B5D" w14:textId="77777777" w:rsidR="007A3584" w:rsidRDefault="007A3584" w:rsidP="00707D5B">
            <w:pPr>
              <w:rPr>
                <w:rFonts w:cstheme="minorHAnsi"/>
                <w:sz w:val="18"/>
                <w:szCs w:val="20"/>
              </w:rPr>
            </w:pPr>
            <w:r>
              <w:rPr>
                <w:rFonts w:cstheme="minorHAnsi"/>
                <w:sz w:val="18"/>
                <w:szCs w:val="20"/>
              </w:rPr>
              <w:t>23</w:t>
            </w:r>
          </w:p>
        </w:tc>
        <w:tc>
          <w:tcPr>
            <w:tcW w:w="992" w:type="dxa"/>
            <w:tcBorders>
              <w:top w:val="single" w:sz="4" w:space="0" w:color="auto"/>
              <w:left w:val="single" w:sz="4" w:space="0" w:color="auto"/>
              <w:bottom w:val="single" w:sz="4" w:space="0" w:color="auto"/>
              <w:right w:val="single" w:sz="4" w:space="0" w:color="auto"/>
            </w:tcBorders>
          </w:tcPr>
          <w:p w14:paraId="42A01A5A" w14:textId="77777777" w:rsidR="007A3584" w:rsidRDefault="007A3584" w:rsidP="00707D5B">
            <w:pPr>
              <w:rPr>
                <w:rFonts w:cstheme="minorHAnsi"/>
                <w:sz w:val="18"/>
                <w:szCs w:val="20"/>
              </w:rPr>
            </w:pPr>
            <w:r>
              <w:rPr>
                <w:rFonts w:cstheme="minorHAnsi"/>
                <w:sz w:val="18"/>
                <w:szCs w:val="20"/>
              </w:rPr>
              <w:t>04.02.26</w:t>
            </w:r>
          </w:p>
        </w:tc>
        <w:tc>
          <w:tcPr>
            <w:tcW w:w="6673" w:type="dxa"/>
            <w:tcBorders>
              <w:top w:val="single" w:sz="4" w:space="0" w:color="auto"/>
              <w:left w:val="single" w:sz="4" w:space="0" w:color="auto"/>
              <w:bottom w:val="single" w:sz="4" w:space="0" w:color="auto"/>
              <w:right w:val="single" w:sz="4" w:space="0" w:color="auto"/>
            </w:tcBorders>
          </w:tcPr>
          <w:p w14:paraId="131FD80C" w14:textId="77777777" w:rsidR="007A3584" w:rsidRDefault="007A3584" w:rsidP="00707D5B">
            <w:pPr>
              <w:jc w:val="left"/>
              <w:rPr>
                <w:rFonts w:eastAsia="Times New Roman"/>
                <w:sz w:val="18"/>
                <w:szCs w:val="18"/>
              </w:rPr>
            </w:pPr>
            <w:r>
              <w:rPr>
                <w:rFonts w:eastAsia="Times New Roman"/>
                <w:sz w:val="18"/>
                <w:szCs w:val="18"/>
              </w:rPr>
              <w:t xml:space="preserve">Almennt - </w:t>
            </w:r>
            <w:r w:rsidRPr="1997C7CC">
              <w:rPr>
                <w:rFonts w:eastAsia="Times New Roman"/>
                <w:sz w:val="18"/>
                <w:szCs w:val="18"/>
              </w:rPr>
              <w:t>Lagfært ártöl á stöðlum</w:t>
            </w:r>
            <w:r>
              <w:br/>
            </w:r>
            <w:r w:rsidRPr="13A22B96">
              <w:rPr>
                <w:rFonts w:eastAsia="Times New Roman"/>
                <w:sz w:val="18"/>
                <w:szCs w:val="18"/>
              </w:rPr>
              <w:t xml:space="preserve">2.2.1 - Bætt texta fyrir bráðabirgðaheimlagnir. </w:t>
            </w:r>
            <w:r>
              <w:br/>
            </w:r>
            <w:r w:rsidRPr="6EBD87A2">
              <w:rPr>
                <w:rFonts w:eastAsia="Times New Roman"/>
                <w:sz w:val="18"/>
                <w:szCs w:val="18"/>
              </w:rPr>
              <w:t>2.2.2</w:t>
            </w:r>
            <w:r w:rsidRPr="11A3214A">
              <w:rPr>
                <w:rFonts w:eastAsia="Times New Roman"/>
                <w:sz w:val="18"/>
                <w:szCs w:val="18"/>
              </w:rPr>
              <w:t xml:space="preserve"> - Viðbót vatnsvendarsvæði.</w:t>
            </w:r>
          </w:p>
          <w:p w14:paraId="47B006AC" w14:textId="77777777" w:rsidR="007A3584" w:rsidRDefault="007A3584" w:rsidP="00707D5B">
            <w:pPr>
              <w:jc w:val="left"/>
              <w:rPr>
                <w:rFonts w:eastAsia="Times New Roman"/>
                <w:sz w:val="18"/>
                <w:szCs w:val="18"/>
              </w:rPr>
            </w:pPr>
            <w:r w:rsidRPr="53EC71E9">
              <w:rPr>
                <w:rFonts w:eastAsia="Times New Roman"/>
                <w:sz w:val="18"/>
                <w:szCs w:val="18"/>
              </w:rPr>
              <w:t>3.2.1 - Viðbót gröft í kringum hitaveitu.</w:t>
            </w:r>
          </w:p>
          <w:p w14:paraId="46FCC4CF" w14:textId="77777777" w:rsidR="007A3584" w:rsidRDefault="007A3584" w:rsidP="00707D5B">
            <w:pPr>
              <w:jc w:val="left"/>
              <w:rPr>
                <w:rFonts w:eastAsia="Times New Roman"/>
                <w:sz w:val="18"/>
                <w:szCs w:val="18"/>
              </w:rPr>
            </w:pPr>
            <w:r w:rsidRPr="5CFFA6D1">
              <w:rPr>
                <w:rFonts w:eastAsia="Times New Roman"/>
                <w:sz w:val="18"/>
                <w:szCs w:val="18"/>
              </w:rPr>
              <w:t>3.2.2 - Uppfært sandur í kringum rafstrengi &lt;33kV</w:t>
            </w:r>
          </w:p>
          <w:p w14:paraId="6A17083F" w14:textId="77777777" w:rsidR="007A3584" w:rsidRDefault="007A3584" w:rsidP="00707D5B">
            <w:pPr>
              <w:jc w:val="left"/>
              <w:rPr>
                <w:rFonts w:eastAsia="Times New Roman"/>
                <w:sz w:val="18"/>
                <w:szCs w:val="18"/>
              </w:rPr>
            </w:pPr>
            <w:r w:rsidRPr="4BFB3E82">
              <w:rPr>
                <w:rFonts w:eastAsia="Times New Roman"/>
                <w:sz w:val="18"/>
                <w:szCs w:val="18"/>
              </w:rPr>
              <w:t xml:space="preserve">3.2.3 </w:t>
            </w:r>
            <w:r w:rsidRPr="2348773F">
              <w:rPr>
                <w:rFonts w:eastAsia="Times New Roman"/>
                <w:sz w:val="18"/>
                <w:szCs w:val="18"/>
              </w:rPr>
              <w:t xml:space="preserve">- </w:t>
            </w:r>
            <w:r w:rsidRPr="78B7EE3F">
              <w:rPr>
                <w:rFonts w:eastAsia="Times New Roman"/>
                <w:sz w:val="18"/>
                <w:szCs w:val="18"/>
              </w:rPr>
              <w:t xml:space="preserve">Lagfært </w:t>
            </w:r>
            <w:r w:rsidRPr="2348773F">
              <w:rPr>
                <w:rFonts w:eastAsia="Times New Roman"/>
                <w:sz w:val="18"/>
                <w:szCs w:val="18"/>
              </w:rPr>
              <w:t xml:space="preserve">tengingar aðili. </w:t>
            </w:r>
          </w:p>
          <w:p w14:paraId="10A44AEE" w14:textId="77777777" w:rsidR="007A3584" w:rsidRDefault="007A3584" w:rsidP="00707D5B">
            <w:pPr>
              <w:jc w:val="left"/>
              <w:rPr>
                <w:rFonts w:eastAsia="Times New Roman"/>
                <w:sz w:val="18"/>
                <w:szCs w:val="18"/>
              </w:rPr>
            </w:pPr>
            <w:r w:rsidRPr="389B7F68">
              <w:rPr>
                <w:rFonts w:eastAsia="Times New Roman"/>
                <w:sz w:val="18"/>
                <w:szCs w:val="18"/>
              </w:rPr>
              <w:t xml:space="preserve">3 Kafli - Samræmt fyrirvara um tengingar í </w:t>
            </w:r>
            <w:r w:rsidRPr="68D2ED00">
              <w:rPr>
                <w:rFonts w:eastAsia="Times New Roman"/>
                <w:sz w:val="18"/>
                <w:szCs w:val="18"/>
              </w:rPr>
              <w:t>dreifikerfi</w:t>
            </w:r>
            <w:r w:rsidRPr="389B7F68">
              <w:rPr>
                <w:rFonts w:eastAsia="Times New Roman"/>
                <w:sz w:val="18"/>
                <w:szCs w:val="18"/>
              </w:rPr>
              <w:t>.</w:t>
            </w:r>
          </w:p>
          <w:p w14:paraId="09DB5179" w14:textId="77777777" w:rsidR="007A3584" w:rsidRDefault="007A3584" w:rsidP="00707D5B">
            <w:pPr>
              <w:jc w:val="left"/>
              <w:rPr>
                <w:rFonts w:eastAsia="Times New Roman"/>
                <w:sz w:val="18"/>
                <w:szCs w:val="18"/>
              </w:rPr>
            </w:pPr>
            <w:r w:rsidRPr="096DBF51">
              <w:rPr>
                <w:rFonts w:eastAsia="Times New Roman"/>
                <w:sz w:val="18"/>
                <w:szCs w:val="18"/>
              </w:rPr>
              <w:t xml:space="preserve">3.5 - Bætt við texta varðandi hreinsun lagna. </w:t>
            </w:r>
          </w:p>
          <w:p w14:paraId="3DD14D99" w14:textId="77777777" w:rsidR="007A3584" w:rsidRDefault="007A3584" w:rsidP="00707D5B">
            <w:pPr>
              <w:jc w:val="left"/>
              <w:rPr>
                <w:rFonts w:eastAsia="Times New Roman"/>
                <w:sz w:val="18"/>
                <w:szCs w:val="18"/>
              </w:rPr>
            </w:pPr>
            <w:r w:rsidRPr="5FDEE14A">
              <w:rPr>
                <w:rFonts w:eastAsia="Times New Roman"/>
                <w:sz w:val="18"/>
                <w:szCs w:val="18"/>
              </w:rPr>
              <w:t>3.5 - Uppfært texta fyrir upphitun lagna.</w:t>
            </w:r>
          </w:p>
          <w:p w14:paraId="219ABABB" w14:textId="77777777" w:rsidR="007A3584" w:rsidRDefault="007A3584" w:rsidP="00707D5B">
            <w:pPr>
              <w:jc w:val="left"/>
              <w:rPr>
                <w:rFonts w:eastAsia="Times New Roman"/>
                <w:sz w:val="18"/>
                <w:szCs w:val="18"/>
              </w:rPr>
            </w:pPr>
            <w:r w:rsidRPr="77AB70B8">
              <w:rPr>
                <w:rFonts w:eastAsia="Times New Roman"/>
                <w:sz w:val="18"/>
                <w:szCs w:val="18"/>
              </w:rPr>
              <w:t>3.6 - Uppfærsla á tengin</w:t>
            </w:r>
            <w:r>
              <w:rPr>
                <w:rFonts w:eastAsia="Times New Roman"/>
                <w:sz w:val="18"/>
                <w:szCs w:val="18"/>
              </w:rPr>
              <w:t>g</w:t>
            </w:r>
            <w:r w:rsidRPr="77AB70B8">
              <w:rPr>
                <w:rFonts w:eastAsia="Times New Roman"/>
                <w:sz w:val="18"/>
                <w:szCs w:val="18"/>
              </w:rPr>
              <w:t>um</w:t>
            </w:r>
          </w:p>
          <w:p w14:paraId="47FA4ABC" w14:textId="77777777" w:rsidR="007A3584" w:rsidRDefault="007A3584" w:rsidP="00707D5B">
            <w:pPr>
              <w:jc w:val="left"/>
              <w:rPr>
                <w:rFonts w:eastAsia="Times New Roman"/>
                <w:sz w:val="18"/>
                <w:szCs w:val="18"/>
              </w:rPr>
            </w:pPr>
            <w:r w:rsidRPr="51B3FAEA">
              <w:rPr>
                <w:rFonts w:eastAsia="Times New Roman"/>
                <w:sz w:val="18"/>
                <w:szCs w:val="18"/>
              </w:rPr>
              <w:t>4.4.2 - Uppfærsla á framvindureik</w:t>
            </w:r>
            <w:r>
              <w:rPr>
                <w:rFonts w:eastAsia="Times New Roman"/>
                <w:sz w:val="18"/>
                <w:szCs w:val="18"/>
              </w:rPr>
              <w:t>n</w:t>
            </w:r>
            <w:r w:rsidRPr="51B3FAEA">
              <w:rPr>
                <w:rFonts w:eastAsia="Times New Roman"/>
                <w:sz w:val="18"/>
                <w:szCs w:val="18"/>
              </w:rPr>
              <w:t xml:space="preserve">ingum </w:t>
            </w:r>
          </w:p>
          <w:p w14:paraId="6811EDFA" w14:textId="77777777" w:rsidR="007A3584" w:rsidRDefault="007A3584" w:rsidP="00707D5B">
            <w:pPr>
              <w:jc w:val="left"/>
              <w:rPr>
                <w:rFonts w:eastAsia="Times New Roman"/>
                <w:sz w:val="18"/>
                <w:szCs w:val="18"/>
              </w:rPr>
            </w:pPr>
            <w:r w:rsidRPr="51B3FAEA">
              <w:rPr>
                <w:rFonts w:eastAsia="Times New Roman"/>
                <w:sz w:val="18"/>
                <w:szCs w:val="18"/>
              </w:rPr>
              <w:t>4.6.1.1 - Nýr kafli Gullnu</w:t>
            </w:r>
            <w:r>
              <w:rPr>
                <w:rFonts w:eastAsia="Times New Roman"/>
                <w:sz w:val="18"/>
                <w:szCs w:val="18"/>
              </w:rPr>
              <w:t xml:space="preserve"> </w:t>
            </w:r>
            <w:r w:rsidRPr="51B3FAEA">
              <w:rPr>
                <w:rFonts w:eastAsia="Times New Roman"/>
                <w:sz w:val="18"/>
                <w:szCs w:val="18"/>
              </w:rPr>
              <w:t>reglurnar</w:t>
            </w:r>
          </w:p>
        </w:tc>
        <w:tc>
          <w:tcPr>
            <w:tcW w:w="1548" w:type="dxa"/>
            <w:tcBorders>
              <w:top w:val="single" w:sz="4" w:space="0" w:color="auto"/>
              <w:left w:val="single" w:sz="4" w:space="0" w:color="auto"/>
              <w:bottom w:val="single" w:sz="4" w:space="0" w:color="auto"/>
              <w:right w:val="single" w:sz="4" w:space="0" w:color="auto"/>
            </w:tcBorders>
            <w:vAlign w:val="center"/>
          </w:tcPr>
          <w:p w14:paraId="12E38E4D" w14:textId="77777777" w:rsidR="007A3584" w:rsidRDefault="007A3584" w:rsidP="00707D5B">
            <w:pPr>
              <w:jc w:val="center"/>
              <w:rPr>
                <w:sz w:val="18"/>
                <w:szCs w:val="18"/>
              </w:rPr>
            </w:pPr>
            <w:r w:rsidRPr="2D7646A3">
              <w:rPr>
                <w:sz w:val="18"/>
                <w:szCs w:val="18"/>
              </w:rPr>
              <w:t>AÖH,HÞO,RI</w:t>
            </w:r>
            <w:r>
              <w:rPr>
                <w:sz w:val="18"/>
                <w:szCs w:val="18"/>
              </w:rPr>
              <w:t>/</w:t>
            </w:r>
          </w:p>
          <w:p w14:paraId="3ED6EAD4" w14:textId="77777777" w:rsidR="007A3584" w:rsidRDefault="007A3584" w:rsidP="00707D5B">
            <w:pPr>
              <w:jc w:val="center"/>
              <w:rPr>
                <w:sz w:val="18"/>
                <w:szCs w:val="18"/>
              </w:rPr>
            </w:pPr>
            <w:r>
              <w:rPr>
                <w:sz w:val="18"/>
                <w:szCs w:val="18"/>
              </w:rPr>
              <w:t>RIT</w:t>
            </w:r>
          </w:p>
        </w:tc>
      </w:tr>
    </w:tbl>
    <w:p w14:paraId="56C4B88A" w14:textId="77777777" w:rsidR="007A3584" w:rsidRDefault="007A3584" w:rsidP="007A3584">
      <w:pPr>
        <w:rPr>
          <w:rFonts w:cs="Arial"/>
          <w:b/>
          <w:bCs/>
          <w:sz w:val="24"/>
          <w:szCs w:val="24"/>
          <w:u w:val="single"/>
        </w:rPr>
      </w:pPr>
    </w:p>
    <w:p w14:paraId="53E87A0C" w14:textId="77777777" w:rsidR="007A3584" w:rsidRPr="00906FF4" w:rsidRDefault="007A3584" w:rsidP="007A3584">
      <w:pPr>
        <w:rPr>
          <w:rFonts w:cs="Arial"/>
          <w:b/>
          <w:bCs/>
          <w:sz w:val="24"/>
          <w:szCs w:val="24"/>
          <w:u w:val="single"/>
        </w:rPr>
      </w:pPr>
      <w:r w:rsidRPr="00906FF4">
        <w:rPr>
          <w:rFonts w:cs="Arial"/>
          <w:b/>
          <w:bCs/>
          <w:sz w:val="24"/>
          <w:szCs w:val="24"/>
          <w:u w:val="single"/>
        </w:rPr>
        <w:t>Leiðbeiningar hvernig vinna skal eftirfarandi lýsingu</w:t>
      </w:r>
    </w:p>
    <w:p w14:paraId="189EF820" w14:textId="77777777" w:rsidR="007A3584" w:rsidRPr="00030FF8" w:rsidRDefault="007A3584" w:rsidP="007A3584">
      <w:pPr>
        <w:rPr>
          <w:rFonts w:cs="Arial"/>
          <w:i/>
          <w:iCs/>
        </w:rPr>
      </w:pPr>
      <w:r w:rsidRPr="00030FF8">
        <w:rPr>
          <w:rFonts w:cs="Arial"/>
          <w:i/>
          <w:iCs/>
          <w:szCs w:val="20"/>
        </w:rPr>
        <w:t xml:space="preserve">Meðan verið er að vinna við útboðs- og verklýsingu skal nota eftirfarandi litakóða.  Þegar úrboðs- og verklýsing er kláruð skal passa að breyta öllum lituðum texta í svartan texta fyrir </w:t>
      </w:r>
      <w:r w:rsidRPr="00030FF8">
        <w:rPr>
          <w:rFonts w:cs="Arial"/>
          <w:i/>
          <w:iCs/>
        </w:rPr>
        <w:t>útgáfu.</w:t>
      </w:r>
    </w:p>
    <w:p w14:paraId="25A1AE55" w14:textId="77777777" w:rsidR="007A3584" w:rsidRPr="00030FF8" w:rsidRDefault="007A3584" w:rsidP="007A3584">
      <w:pPr>
        <w:pStyle w:val="Caption"/>
        <w:keepNext/>
        <w:jc w:val="center"/>
        <w:rPr>
          <w:rFonts w:ascii="Arial" w:hAnsi="Arial" w:cs="Arial"/>
          <w:i/>
          <w:iCs/>
          <w:color w:val="auto"/>
        </w:rPr>
      </w:pPr>
      <w:r w:rsidRPr="00030FF8">
        <w:rPr>
          <w:rFonts w:ascii="Arial" w:hAnsi="Arial" w:cs="Arial"/>
          <w:i/>
          <w:iCs/>
          <w:color w:val="auto"/>
        </w:rPr>
        <w:t xml:space="preserve">Tafla </w:t>
      </w:r>
      <w:r>
        <w:rPr>
          <w:rFonts w:ascii="Arial" w:hAnsi="Arial" w:cs="Arial"/>
          <w:i/>
          <w:iCs/>
          <w:color w:val="auto"/>
        </w:rPr>
        <w:fldChar w:fldCharType="begin"/>
      </w:r>
      <w:r>
        <w:rPr>
          <w:rFonts w:ascii="Arial" w:hAnsi="Arial" w:cs="Arial"/>
          <w:i/>
          <w:iCs/>
          <w:color w:val="auto"/>
        </w:rPr>
        <w:instrText xml:space="preserve"> SEQ Tafla \* ARABIC </w:instrText>
      </w:r>
      <w:r>
        <w:rPr>
          <w:rFonts w:ascii="Arial" w:hAnsi="Arial" w:cs="Arial"/>
          <w:i/>
          <w:iCs/>
          <w:color w:val="auto"/>
        </w:rPr>
        <w:fldChar w:fldCharType="separate"/>
      </w:r>
      <w:r>
        <w:rPr>
          <w:rFonts w:ascii="Arial" w:hAnsi="Arial" w:cs="Arial"/>
          <w:i/>
          <w:iCs/>
          <w:noProof/>
          <w:color w:val="auto"/>
        </w:rPr>
        <w:t>1</w:t>
      </w:r>
      <w:r>
        <w:rPr>
          <w:rFonts w:ascii="Arial" w:hAnsi="Arial" w:cs="Arial"/>
          <w:i/>
          <w:iCs/>
          <w:color w:val="auto"/>
        </w:rPr>
        <w:fldChar w:fldCharType="end"/>
      </w:r>
      <w:r w:rsidRPr="00030FF8">
        <w:rPr>
          <w:rFonts w:ascii="Arial" w:hAnsi="Arial" w:cs="Arial"/>
          <w:i/>
          <w:iCs/>
          <w:color w:val="auto"/>
        </w:rPr>
        <w:t>: Litakóði fyrir texta í verklýsingu</w:t>
      </w:r>
    </w:p>
    <w:tbl>
      <w:tblPr>
        <w:tblStyle w:val="TableGrid"/>
        <w:tblW w:w="0" w:type="auto"/>
        <w:tblBorders>
          <w:top w:val="none" w:sz="0" w:space="0" w:color="auto"/>
          <w:left w:val="none" w:sz="0" w:space="0" w:color="auto"/>
          <w:bottom w:val="none" w:sz="0" w:space="0" w:color="auto"/>
          <w:right w:val="none" w:sz="0" w:space="0" w:color="auto"/>
          <w:insideH w:val="none" w:sz="0" w:space="0" w:color="auto"/>
          <w:insideV w:val="none" w:sz="0" w:space="0" w:color="auto"/>
        </w:tblBorders>
        <w:tblLook w:val="04A0" w:firstRow="1" w:lastRow="0" w:firstColumn="1" w:lastColumn="0" w:noHBand="0" w:noVBand="1"/>
      </w:tblPr>
      <w:tblGrid>
        <w:gridCol w:w="2122"/>
        <w:gridCol w:w="6940"/>
      </w:tblGrid>
      <w:tr w:rsidR="007A3584" w:rsidRPr="00030FF8" w14:paraId="11389DF8" w14:textId="77777777" w:rsidTr="00707D5B">
        <w:tc>
          <w:tcPr>
            <w:tcW w:w="2122" w:type="dxa"/>
            <w:hideMark/>
          </w:tcPr>
          <w:p w14:paraId="46A9AA07" w14:textId="77777777" w:rsidR="007A3584" w:rsidRPr="00030FF8" w:rsidRDefault="007A3584" w:rsidP="00707D5B">
            <w:pPr>
              <w:rPr>
                <w:rFonts w:cs="Arial"/>
                <w:i/>
                <w:iCs/>
              </w:rPr>
            </w:pPr>
            <w:r w:rsidRPr="00030FF8">
              <w:rPr>
                <w:rFonts w:cs="Arial"/>
                <w:i/>
                <w:iCs/>
              </w:rPr>
              <w:t>Svartur texti</w:t>
            </w:r>
          </w:p>
        </w:tc>
        <w:tc>
          <w:tcPr>
            <w:tcW w:w="6940" w:type="dxa"/>
            <w:hideMark/>
          </w:tcPr>
          <w:p w14:paraId="75EC9C64" w14:textId="77777777" w:rsidR="007A3584" w:rsidRPr="00030FF8" w:rsidRDefault="007A3584" w:rsidP="00707D5B">
            <w:pPr>
              <w:rPr>
                <w:rFonts w:cs="Arial"/>
                <w:i/>
                <w:iCs/>
              </w:rPr>
            </w:pPr>
            <w:r w:rsidRPr="00030FF8">
              <w:rPr>
                <w:rFonts w:cs="Arial"/>
                <w:i/>
                <w:iCs/>
              </w:rPr>
              <w:t>Texti úr staðlaðri verklýsingu Veitna.  Þessum texta á ekki að breyta</w:t>
            </w:r>
          </w:p>
        </w:tc>
      </w:tr>
      <w:tr w:rsidR="007A3584" w:rsidRPr="00030FF8" w14:paraId="438F6D73" w14:textId="77777777" w:rsidTr="00707D5B">
        <w:tc>
          <w:tcPr>
            <w:tcW w:w="2122" w:type="dxa"/>
            <w:hideMark/>
          </w:tcPr>
          <w:p w14:paraId="4410ED77" w14:textId="77777777" w:rsidR="007A3584" w:rsidRPr="00030FF8" w:rsidRDefault="007A3584" w:rsidP="00707D5B">
            <w:pPr>
              <w:rPr>
                <w:rFonts w:cs="Arial"/>
                <w:i/>
                <w:iCs/>
              </w:rPr>
            </w:pPr>
            <w:r w:rsidRPr="00030FF8">
              <w:rPr>
                <w:rFonts w:cs="Arial"/>
                <w:i/>
                <w:iCs/>
                <w:color w:val="FF0000"/>
              </w:rPr>
              <w:t>#Rauður texti#</w:t>
            </w:r>
          </w:p>
        </w:tc>
        <w:tc>
          <w:tcPr>
            <w:tcW w:w="6940" w:type="dxa"/>
            <w:hideMark/>
          </w:tcPr>
          <w:p w14:paraId="5872B4D0" w14:textId="77777777" w:rsidR="007A3584" w:rsidRPr="00030FF8" w:rsidRDefault="007A3584" w:rsidP="00707D5B">
            <w:pPr>
              <w:rPr>
                <w:rFonts w:cs="Arial"/>
                <w:i/>
                <w:iCs/>
              </w:rPr>
            </w:pPr>
            <w:r w:rsidRPr="00030FF8">
              <w:rPr>
                <w:rFonts w:cs="Arial"/>
                <w:i/>
                <w:iCs/>
              </w:rPr>
              <w:t>Texti úr staðlaðri verklýsingu Veitna sem er ýmist valkvæður eða texti sem þarf að sérskrifa fyrir hvert verk.</w:t>
            </w:r>
          </w:p>
        </w:tc>
      </w:tr>
      <w:tr w:rsidR="007A3584" w:rsidRPr="00030FF8" w14:paraId="1850ADA4" w14:textId="77777777" w:rsidTr="00707D5B">
        <w:tc>
          <w:tcPr>
            <w:tcW w:w="2122" w:type="dxa"/>
            <w:hideMark/>
          </w:tcPr>
          <w:p w14:paraId="70669F1B" w14:textId="77777777" w:rsidR="007A3584" w:rsidRPr="00030FF8" w:rsidRDefault="007A3584" w:rsidP="00707D5B">
            <w:pPr>
              <w:rPr>
                <w:rFonts w:cs="Arial"/>
                <w:i/>
                <w:iCs/>
              </w:rPr>
            </w:pPr>
            <w:r w:rsidRPr="00030FF8">
              <w:rPr>
                <w:rFonts w:cs="Arial"/>
                <w:i/>
                <w:iCs/>
                <w:color w:val="70AD47" w:themeColor="accent6"/>
              </w:rPr>
              <w:t>Grænn texti</w:t>
            </w:r>
          </w:p>
        </w:tc>
        <w:tc>
          <w:tcPr>
            <w:tcW w:w="6940" w:type="dxa"/>
            <w:hideMark/>
          </w:tcPr>
          <w:p w14:paraId="2BF2AFD8" w14:textId="77777777" w:rsidR="007A3584" w:rsidRPr="00030FF8" w:rsidRDefault="007A3584" w:rsidP="00707D5B">
            <w:pPr>
              <w:rPr>
                <w:rFonts w:cs="Arial"/>
                <w:i/>
                <w:iCs/>
              </w:rPr>
            </w:pPr>
            <w:r w:rsidRPr="00030FF8">
              <w:rPr>
                <w:rFonts w:cs="Arial"/>
                <w:i/>
                <w:iCs/>
              </w:rPr>
              <w:t>Valkvæður texti (rauður) sem á að vera inni og búið er að aðlaga að viðkomandi verki.</w:t>
            </w:r>
          </w:p>
        </w:tc>
      </w:tr>
      <w:tr w:rsidR="007A3584" w:rsidRPr="00030FF8" w14:paraId="1AA7DBDA" w14:textId="77777777" w:rsidTr="00707D5B">
        <w:tc>
          <w:tcPr>
            <w:tcW w:w="2122" w:type="dxa"/>
            <w:hideMark/>
          </w:tcPr>
          <w:p w14:paraId="6A221A95" w14:textId="77777777" w:rsidR="007A3584" w:rsidRPr="00030FF8" w:rsidRDefault="007A3584" w:rsidP="00707D5B">
            <w:pPr>
              <w:rPr>
                <w:rFonts w:cs="Arial"/>
                <w:i/>
                <w:iCs/>
              </w:rPr>
            </w:pPr>
            <w:r w:rsidRPr="00030FF8">
              <w:rPr>
                <w:rFonts w:cs="Arial"/>
                <w:i/>
                <w:iCs/>
                <w:color w:val="4472C4" w:themeColor="accent1"/>
              </w:rPr>
              <w:t>Blár texti</w:t>
            </w:r>
          </w:p>
        </w:tc>
        <w:tc>
          <w:tcPr>
            <w:tcW w:w="6940" w:type="dxa"/>
            <w:hideMark/>
          </w:tcPr>
          <w:p w14:paraId="3962B433" w14:textId="77777777" w:rsidR="007A3584" w:rsidRPr="00030FF8" w:rsidRDefault="007A3584" w:rsidP="00707D5B">
            <w:pPr>
              <w:rPr>
                <w:rFonts w:cs="Arial"/>
                <w:i/>
                <w:iCs/>
              </w:rPr>
            </w:pPr>
            <w:r w:rsidRPr="00030FF8">
              <w:rPr>
                <w:rFonts w:cs="Arial"/>
                <w:i/>
                <w:iCs/>
              </w:rPr>
              <w:t>Nýr texti skrifaður sérstaklega fyrir viðkomandi verk.</w:t>
            </w:r>
          </w:p>
        </w:tc>
      </w:tr>
      <w:tr w:rsidR="007A3584" w:rsidRPr="00030FF8" w14:paraId="60D8D5CB" w14:textId="77777777" w:rsidTr="00707D5B">
        <w:tc>
          <w:tcPr>
            <w:tcW w:w="2122" w:type="dxa"/>
            <w:hideMark/>
          </w:tcPr>
          <w:p w14:paraId="34A9ED13" w14:textId="77777777" w:rsidR="007A3584" w:rsidRPr="00030FF8" w:rsidRDefault="007A3584" w:rsidP="00707D5B">
            <w:pPr>
              <w:rPr>
                <w:rFonts w:cs="Arial"/>
                <w:i/>
                <w:iCs/>
              </w:rPr>
            </w:pPr>
            <w:r w:rsidRPr="00030FF8">
              <w:rPr>
                <w:rFonts w:cs="Arial"/>
                <w:i/>
                <w:iCs/>
                <w:color w:val="FF0000"/>
                <w:highlight w:val="yellow"/>
              </w:rPr>
              <w:t>#„Highlight“ texti</w:t>
            </w:r>
            <w:r w:rsidRPr="00030FF8">
              <w:rPr>
                <w:rFonts w:cs="Arial"/>
                <w:i/>
                <w:iCs/>
                <w:color w:val="FF0000"/>
              </w:rPr>
              <w:t>#</w:t>
            </w:r>
          </w:p>
        </w:tc>
        <w:tc>
          <w:tcPr>
            <w:tcW w:w="6940" w:type="dxa"/>
            <w:hideMark/>
          </w:tcPr>
          <w:p w14:paraId="75F8B230" w14:textId="77777777" w:rsidR="007A3584" w:rsidRPr="00030FF8" w:rsidRDefault="007A3584" w:rsidP="00707D5B">
            <w:pPr>
              <w:rPr>
                <w:rFonts w:cs="Arial"/>
                <w:i/>
                <w:iCs/>
              </w:rPr>
            </w:pPr>
            <w:r w:rsidRPr="00030FF8">
              <w:rPr>
                <w:rFonts w:cs="Arial"/>
                <w:i/>
                <w:iCs/>
              </w:rPr>
              <w:t>Texti sem beint er að hönnuði. Lýsing á því hvað hönnuður þarf að hafa í huga og/eða skrifa?</w:t>
            </w:r>
          </w:p>
        </w:tc>
      </w:tr>
    </w:tbl>
    <w:p w14:paraId="798EBE69" w14:textId="77777777" w:rsidR="007A3584" w:rsidRPr="00030FF8" w:rsidRDefault="007A3584" w:rsidP="007A3584">
      <w:pPr>
        <w:rPr>
          <w:rFonts w:cs="Arial"/>
          <w:i/>
          <w:iCs/>
        </w:rPr>
      </w:pPr>
    </w:p>
    <w:p w14:paraId="742BB109" w14:textId="77777777" w:rsidR="007A3584" w:rsidRPr="00030FF8" w:rsidRDefault="007A3584" w:rsidP="007A3584">
      <w:pPr>
        <w:rPr>
          <w:rFonts w:cs="Arial"/>
          <w:b/>
          <w:bCs/>
          <w:i/>
          <w:iCs/>
          <w:szCs w:val="20"/>
        </w:rPr>
      </w:pPr>
      <w:r w:rsidRPr="00030FF8">
        <w:rPr>
          <w:rFonts w:cs="Arial"/>
          <w:b/>
          <w:bCs/>
          <w:i/>
          <w:iCs/>
          <w:szCs w:val="20"/>
        </w:rPr>
        <w:t>Kaflar sem eru ekki í viðkomandi verki</w:t>
      </w:r>
    </w:p>
    <w:p w14:paraId="4B339FE1" w14:textId="77777777" w:rsidR="007A3584" w:rsidRPr="00030FF8" w:rsidRDefault="007A3584" w:rsidP="007A3584">
      <w:pPr>
        <w:rPr>
          <w:rFonts w:cs="Arial"/>
          <w:i/>
          <w:iCs/>
          <w:szCs w:val="20"/>
        </w:rPr>
      </w:pPr>
      <w:r w:rsidRPr="00030FF8">
        <w:rPr>
          <w:rFonts w:cs="Arial"/>
          <w:i/>
          <w:iCs/>
          <w:szCs w:val="20"/>
        </w:rPr>
        <w:lastRenderedPageBreak/>
        <w:t>Ef kafli á ekki við í viðkomandi verki þá skal eyða út viðkomandi texta en halda inni kafla númerinu svo kaflanúmer ruglist ekki.  Í stað texta skal rita að viðkomandi kafli eigi ekki við.</w:t>
      </w:r>
    </w:p>
    <w:p w14:paraId="16894D16" w14:textId="77777777" w:rsidR="007A3584" w:rsidRPr="00030FF8" w:rsidRDefault="007A3584" w:rsidP="007A3584">
      <w:pPr>
        <w:keepNext/>
        <w:rPr>
          <w:rFonts w:cs="Arial"/>
          <w:i/>
          <w:iCs/>
          <w:szCs w:val="20"/>
        </w:rPr>
      </w:pPr>
      <w:r w:rsidRPr="00030FF8">
        <w:rPr>
          <w:rFonts w:cs="Arial"/>
          <w:i/>
          <w:iCs/>
          <w:noProof/>
          <w:szCs w:val="20"/>
        </w:rPr>
        <w:drawing>
          <wp:inline distT="0" distB="0" distL="0" distR="0" wp14:anchorId="4B8C46B7" wp14:editId="5F81C70D">
            <wp:extent cx="5760720" cy="516255"/>
            <wp:effectExtent l="0" t="0" r="0" b="0"/>
            <wp:docPr id="2" name="Picture 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4"/>
                    <pic:cNvPicPr>
                      <a:picLocks noChangeAspect="1" noChangeArrowheads="1"/>
                    </pic:cNvPicPr>
                  </pic:nvPicPr>
                  <pic:blipFill>
                    <a:blip r:embed="rId14">
                      <a:extLst>
                        <a:ext uri="{28A0092B-C50C-407E-A947-70E740481C1C}">
                          <a14:useLocalDpi xmlns:a14="http://schemas.microsoft.com/office/drawing/2010/main" val="0"/>
                        </a:ext>
                      </a:extLst>
                    </a:blip>
                    <a:srcRect/>
                    <a:stretch>
                      <a:fillRect/>
                    </a:stretch>
                  </pic:blipFill>
                  <pic:spPr bwMode="auto">
                    <a:xfrm>
                      <a:off x="0" y="0"/>
                      <a:ext cx="5760720" cy="516255"/>
                    </a:xfrm>
                    <a:prstGeom prst="rect">
                      <a:avLst/>
                    </a:prstGeom>
                    <a:noFill/>
                    <a:ln>
                      <a:noFill/>
                    </a:ln>
                  </pic:spPr>
                </pic:pic>
              </a:graphicData>
            </a:graphic>
          </wp:inline>
        </w:drawing>
      </w:r>
    </w:p>
    <w:p w14:paraId="2C5F105F" w14:textId="77777777" w:rsidR="007A3584" w:rsidRPr="00030FF8" w:rsidRDefault="007A3584" w:rsidP="007A3584">
      <w:pPr>
        <w:pStyle w:val="Caption"/>
        <w:jc w:val="center"/>
        <w:rPr>
          <w:rFonts w:ascii="Arial" w:hAnsi="Arial" w:cs="Arial"/>
          <w:i/>
          <w:iCs/>
          <w:color w:val="auto"/>
        </w:rPr>
      </w:pPr>
      <w:r w:rsidRPr="00030FF8">
        <w:rPr>
          <w:rFonts w:ascii="Arial" w:hAnsi="Arial" w:cs="Arial"/>
          <w:i/>
          <w:iCs/>
          <w:color w:val="auto"/>
        </w:rPr>
        <w:t xml:space="preserve">Mynd </w:t>
      </w:r>
      <w:r w:rsidRPr="00030FF8">
        <w:rPr>
          <w:rFonts w:ascii="Arial" w:hAnsi="Arial" w:cs="Arial"/>
          <w:i/>
          <w:iCs/>
          <w:color w:val="auto"/>
        </w:rPr>
        <w:fldChar w:fldCharType="begin"/>
      </w:r>
      <w:r w:rsidRPr="00030FF8">
        <w:rPr>
          <w:rFonts w:ascii="Arial" w:hAnsi="Arial" w:cs="Arial"/>
          <w:i/>
          <w:iCs/>
          <w:color w:val="auto"/>
        </w:rPr>
        <w:instrText xml:space="preserve"> SEQ Mynd \* ARABIC </w:instrText>
      </w:r>
      <w:r w:rsidRPr="00030FF8">
        <w:rPr>
          <w:rFonts w:ascii="Arial" w:hAnsi="Arial" w:cs="Arial"/>
          <w:i/>
          <w:iCs/>
          <w:color w:val="auto"/>
        </w:rPr>
        <w:fldChar w:fldCharType="separate"/>
      </w:r>
      <w:r>
        <w:rPr>
          <w:rFonts w:ascii="Arial" w:hAnsi="Arial" w:cs="Arial"/>
          <w:i/>
          <w:iCs/>
          <w:noProof/>
          <w:color w:val="auto"/>
        </w:rPr>
        <w:t>1</w:t>
      </w:r>
      <w:r w:rsidRPr="00030FF8">
        <w:rPr>
          <w:rFonts w:ascii="Arial" w:hAnsi="Arial" w:cs="Arial"/>
          <w:i/>
          <w:iCs/>
          <w:noProof/>
          <w:color w:val="auto"/>
        </w:rPr>
        <w:fldChar w:fldCharType="end"/>
      </w:r>
      <w:r w:rsidRPr="00030FF8">
        <w:rPr>
          <w:rFonts w:ascii="Arial" w:hAnsi="Arial" w:cs="Arial"/>
          <w:i/>
          <w:iCs/>
          <w:color w:val="auto"/>
        </w:rPr>
        <w:t>: Dæmi um lýsingu þar sem niðurföll tilheyra ekki viðkomandi verki.</w:t>
      </w:r>
    </w:p>
    <w:p w14:paraId="5603DC02" w14:textId="77777777" w:rsidR="007A3584" w:rsidRPr="00030FF8" w:rsidRDefault="007A3584" w:rsidP="007A3584">
      <w:pPr>
        <w:rPr>
          <w:rFonts w:cs="Arial"/>
          <w:b/>
          <w:bCs/>
          <w:i/>
          <w:iCs/>
          <w:szCs w:val="20"/>
        </w:rPr>
      </w:pPr>
      <w:r w:rsidRPr="00030FF8">
        <w:rPr>
          <w:rFonts w:cs="Arial"/>
          <w:b/>
          <w:bCs/>
          <w:i/>
          <w:iCs/>
          <w:szCs w:val="20"/>
        </w:rPr>
        <w:t xml:space="preserve">Myndir, kort og töflur </w:t>
      </w:r>
    </w:p>
    <w:p w14:paraId="6D1C2E36" w14:textId="77777777" w:rsidR="007A3584" w:rsidRDefault="007A3584" w:rsidP="007A3584">
      <w:pPr>
        <w:rPr>
          <w:rStyle w:val="CommentReference"/>
          <w:szCs w:val="22"/>
        </w:rPr>
      </w:pPr>
      <w:r w:rsidRPr="00030FF8">
        <w:rPr>
          <w:rFonts w:cs="Arial"/>
          <w:i/>
          <w:iCs/>
          <w:szCs w:val="20"/>
        </w:rPr>
        <w:t>Merkja skal myndir, kort og/eða töflur með „Caption“. Gert er ráð fyrir að skýringatexti fyrir myndir og kort sé staðsettur fyrir neðan myndina eða kortið en að skýringartexti fyrir töflur sé staðsettur fyrir ofan hana</w:t>
      </w:r>
      <w:bookmarkEnd w:id="0"/>
    </w:p>
    <w:p w14:paraId="6D25C6A0" w14:textId="77777777" w:rsidR="007A3584" w:rsidRDefault="007A3584" w:rsidP="007A3584">
      <w:pPr>
        <w:rPr>
          <w:rStyle w:val="CommentReference"/>
        </w:rPr>
      </w:pPr>
    </w:p>
    <w:p w14:paraId="5D41CF73" w14:textId="6288C71D" w:rsidR="007A3584" w:rsidRPr="006C198B" w:rsidRDefault="007A3584" w:rsidP="007A3584">
      <w:pPr>
        <w:rPr>
          <w:rStyle w:val="CommentReference"/>
          <w:b/>
          <w:bCs/>
          <w:color w:val="EE0000"/>
          <w:sz w:val="24"/>
          <w:szCs w:val="24"/>
          <w:u w:val="single"/>
        </w:rPr>
      </w:pPr>
      <w:r w:rsidRPr="006C198B">
        <w:rPr>
          <w:rStyle w:val="CommentReference"/>
          <w:b/>
          <w:bCs/>
          <w:color w:val="EE0000"/>
          <w:sz w:val="24"/>
          <w:szCs w:val="24"/>
          <w:u w:val="single"/>
        </w:rPr>
        <w:t xml:space="preserve">Verklagsreglur fyrir breytingar á </w:t>
      </w:r>
      <w:r w:rsidR="00F64F31">
        <w:rPr>
          <w:rStyle w:val="CommentReference"/>
          <w:b/>
          <w:bCs/>
          <w:color w:val="EE0000"/>
          <w:sz w:val="24"/>
          <w:szCs w:val="24"/>
          <w:u w:val="single"/>
        </w:rPr>
        <w:t>LBE-6852</w:t>
      </w:r>
      <w:r w:rsidRPr="006C198B">
        <w:rPr>
          <w:rStyle w:val="CommentReference"/>
          <w:b/>
          <w:bCs/>
          <w:color w:val="EE0000"/>
          <w:sz w:val="24"/>
          <w:szCs w:val="24"/>
          <w:u w:val="single"/>
        </w:rPr>
        <w:t xml:space="preserve"> Samræmdar útboðslýsingar og tengdum gögnum</w:t>
      </w:r>
    </w:p>
    <w:p w14:paraId="40C05B33" w14:textId="77777777" w:rsidR="007A3584" w:rsidRPr="006C198B" w:rsidRDefault="007A3584" w:rsidP="007A3584">
      <w:pPr>
        <w:rPr>
          <w:rStyle w:val="CommentReference"/>
          <w:b/>
          <w:bCs/>
          <w:color w:val="EE0000"/>
          <w:sz w:val="20"/>
          <w:szCs w:val="20"/>
        </w:rPr>
      </w:pPr>
      <w:r w:rsidRPr="006C198B">
        <w:rPr>
          <w:rStyle w:val="CommentReference"/>
          <w:b/>
          <w:bCs/>
          <w:color w:val="EE0000"/>
          <w:sz w:val="20"/>
          <w:szCs w:val="20"/>
        </w:rPr>
        <w:t>Markmið</w:t>
      </w:r>
    </w:p>
    <w:p w14:paraId="2E778700" w14:textId="77A5DAFC" w:rsidR="007A3584" w:rsidRPr="006C198B" w:rsidRDefault="007A3584" w:rsidP="007A3584">
      <w:pPr>
        <w:rPr>
          <w:rStyle w:val="CommentReference"/>
          <w:color w:val="EE0000"/>
          <w:sz w:val="20"/>
          <w:szCs w:val="20"/>
        </w:rPr>
      </w:pPr>
      <w:r w:rsidRPr="006C198B">
        <w:rPr>
          <w:rStyle w:val="CommentReference"/>
          <w:color w:val="EE0000"/>
          <w:sz w:val="20"/>
          <w:szCs w:val="20"/>
        </w:rPr>
        <w:t xml:space="preserve">Tryggja breytingar á skjalinu </w:t>
      </w:r>
      <w:r w:rsidR="00F64F31">
        <w:rPr>
          <w:rStyle w:val="CommentReference"/>
          <w:color w:val="EE0000"/>
          <w:sz w:val="20"/>
          <w:szCs w:val="20"/>
        </w:rPr>
        <w:t>LBE-6852</w:t>
      </w:r>
      <w:r w:rsidRPr="006C198B">
        <w:rPr>
          <w:rStyle w:val="CommentReference"/>
          <w:color w:val="EE0000"/>
          <w:sz w:val="20"/>
          <w:szCs w:val="20"/>
        </w:rPr>
        <w:t xml:space="preserve"> Samræmdar útboðslýsingar séu gerðar með skipulögðum, gagnsæjum og samþykktum hætti og haldið sé utan um allar breytingar með greinargóðum hætti. </w:t>
      </w:r>
    </w:p>
    <w:p w14:paraId="3A82CBD0" w14:textId="77777777" w:rsidR="007A3584" w:rsidRPr="006C198B" w:rsidRDefault="007A3584" w:rsidP="00960E74">
      <w:pPr>
        <w:pStyle w:val="ListParagraph"/>
        <w:numPr>
          <w:ilvl w:val="0"/>
          <w:numId w:val="48"/>
        </w:numPr>
        <w:rPr>
          <w:rStyle w:val="CommentReference"/>
          <w:b/>
          <w:bCs/>
          <w:color w:val="EE0000"/>
          <w:sz w:val="20"/>
          <w:szCs w:val="20"/>
        </w:rPr>
      </w:pPr>
      <w:r w:rsidRPr="006C198B">
        <w:rPr>
          <w:rStyle w:val="CommentReference"/>
          <w:b/>
          <w:bCs/>
          <w:color w:val="EE0000"/>
          <w:sz w:val="20"/>
          <w:szCs w:val="20"/>
        </w:rPr>
        <w:t>Tímasetning breytinga</w:t>
      </w:r>
    </w:p>
    <w:p w14:paraId="46D1C8F9" w14:textId="77777777" w:rsidR="007A3584" w:rsidRPr="006C198B" w:rsidRDefault="007A3584" w:rsidP="007A3584">
      <w:pPr>
        <w:rPr>
          <w:rStyle w:val="CommentReference"/>
          <w:color w:val="EE0000"/>
          <w:sz w:val="20"/>
          <w:szCs w:val="20"/>
        </w:rPr>
      </w:pPr>
      <w:r w:rsidRPr="006C198B">
        <w:rPr>
          <w:rStyle w:val="CommentReference"/>
          <w:color w:val="EE0000"/>
          <w:sz w:val="20"/>
          <w:szCs w:val="20"/>
        </w:rPr>
        <w:t>Breytingar skulu aðeins gerðar tvisvar sinnum á ári:</w:t>
      </w:r>
    </w:p>
    <w:p w14:paraId="7917CD33" w14:textId="77777777" w:rsidR="007A3584" w:rsidRPr="006C198B" w:rsidRDefault="007A3584" w:rsidP="00960E74">
      <w:pPr>
        <w:pStyle w:val="ListParagraph"/>
        <w:numPr>
          <w:ilvl w:val="0"/>
          <w:numId w:val="49"/>
        </w:numPr>
        <w:rPr>
          <w:rStyle w:val="CommentReference"/>
          <w:color w:val="EE0000"/>
          <w:sz w:val="20"/>
          <w:szCs w:val="20"/>
        </w:rPr>
      </w:pPr>
      <w:r w:rsidRPr="006C198B">
        <w:rPr>
          <w:rStyle w:val="CommentReference"/>
          <w:color w:val="EE0000"/>
          <w:sz w:val="20"/>
          <w:szCs w:val="20"/>
        </w:rPr>
        <w:t>Fyrra tímabilið: Fyrsta vikan í september</w:t>
      </w:r>
    </w:p>
    <w:p w14:paraId="21280814" w14:textId="77777777" w:rsidR="007A3584" w:rsidRPr="006C198B" w:rsidRDefault="007A3584" w:rsidP="00960E74">
      <w:pPr>
        <w:pStyle w:val="ListParagraph"/>
        <w:numPr>
          <w:ilvl w:val="0"/>
          <w:numId w:val="49"/>
        </w:numPr>
        <w:rPr>
          <w:rStyle w:val="CommentReference"/>
          <w:color w:val="EE0000"/>
          <w:sz w:val="20"/>
          <w:szCs w:val="20"/>
        </w:rPr>
      </w:pPr>
      <w:r w:rsidRPr="006C198B">
        <w:rPr>
          <w:rStyle w:val="CommentReference"/>
          <w:color w:val="EE0000"/>
          <w:sz w:val="20"/>
          <w:szCs w:val="20"/>
        </w:rPr>
        <w:t>Seinna tímabilið: Sex mánuðum eftir fyrra tímabil, þ.e. fyrsta vikan í mars</w:t>
      </w:r>
    </w:p>
    <w:p w14:paraId="17CAA622" w14:textId="77777777" w:rsidR="007A3584" w:rsidRPr="006C198B" w:rsidRDefault="007A3584" w:rsidP="007A3584">
      <w:pPr>
        <w:rPr>
          <w:rStyle w:val="CommentReference"/>
          <w:color w:val="EE0000"/>
          <w:sz w:val="20"/>
          <w:szCs w:val="20"/>
        </w:rPr>
      </w:pPr>
      <w:r w:rsidRPr="006C198B">
        <w:rPr>
          <w:rStyle w:val="CommentReference"/>
          <w:color w:val="EE0000"/>
          <w:sz w:val="20"/>
          <w:szCs w:val="20"/>
        </w:rPr>
        <w:t xml:space="preserve">Utan þessara tímabila er óheimilt að framkvæma efnislegar breytingar nema með undanþágu leyfi deildarstjóra fjárfestinga vatnsmiðla og rafveitu. </w:t>
      </w:r>
    </w:p>
    <w:p w14:paraId="54542909" w14:textId="77777777" w:rsidR="007A3584" w:rsidRPr="006C198B" w:rsidRDefault="007A3584" w:rsidP="007A3584">
      <w:pPr>
        <w:rPr>
          <w:rStyle w:val="CommentReference"/>
          <w:color w:val="EE0000"/>
          <w:sz w:val="20"/>
          <w:szCs w:val="20"/>
        </w:rPr>
      </w:pPr>
      <w:r w:rsidRPr="006C198B">
        <w:rPr>
          <w:rStyle w:val="CommentReference"/>
          <w:color w:val="EE0000"/>
          <w:sz w:val="20"/>
          <w:szCs w:val="20"/>
        </w:rPr>
        <w:t>*Fyrir hverja uppfærslu skal rýnihópur yfirfara ártöl og útgáfur staðla.</w:t>
      </w:r>
    </w:p>
    <w:p w14:paraId="3BB7316F" w14:textId="77777777" w:rsidR="007A3584" w:rsidRPr="006C198B" w:rsidRDefault="007A3584" w:rsidP="00960E74">
      <w:pPr>
        <w:pStyle w:val="ListParagraph"/>
        <w:numPr>
          <w:ilvl w:val="0"/>
          <w:numId w:val="48"/>
        </w:numPr>
        <w:rPr>
          <w:rStyle w:val="CommentReference"/>
          <w:b/>
          <w:bCs/>
          <w:color w:val="EE0000"/>
          <w:sz w:val="20"/>
          <w:szCs w:val="20"/>
        </w:rPr>
      </w:pPr>
      <w:r w:rsidRPr="006C198B">
        <w:rPr>
          <w:rStyle w:val="CommentReference"/>
          <w:b/>
          <w:bCs/>
          <w:color w:val="EE0000"/>
          <w:sz w:val="20"/>
          <w:szCs w:val="20"/>
        </w:rPr>
        <w:t>Skráning og umsýsla breytinga</w:t>
      </w:r>
    </w:p>
    <w:p w14:paraId="7DF05021" w14:textId="77777777" w:rsidR="007A3584" w:rsidRPr="006C198B" w:rsidRDefault="007A3584" w:rsidP="007A3584">
      <w:pPr>
        <w:rPr>
          <w:rStyle w:val="CommentReference"/>
          <w:color w:val="EE0000"/>
          <w:sz w:val="20"/>
          <w:szCs w:val="20"/>
        </w:rPr>
      </w:pPr>
      <w:r w:rsidRPr="006C198B">
        <w:rPr>
          <w:rStyle w:val="CommentReference"/>
          <w:color w:val="EE0000"/>
          <w:sz w:val="20"/>
          <w:szCs w:val="20"/>
        </w:rPr>
        <w:t xml:space="preserve">Allar breytingartillögur skulu skráðar og geymdar í Asana. Beiðnakerfið má finna inn á hjalp.or.is og undir verkefnabeiðnir. </w:t>
      </w:r>
    </w:p>
    <w:p w14:paraId="073EF5E8" w14:textId="77777777" w:rsidR="007A3584" w:rsidRPr="006C198B" w:rsidRDefault="007A3584" w:rsidP="00960E74">
      <w:pPr>
        <w:pStyle w:val="ListParagraph"/>
        <w:numPr>
          <w:ilvl w:val="0"/>
          <w:numId w:val="49"/>
        </w:numPr>
        <w:rPr>
          <w:rStyle w:val="CommentReference"/>
          <w:color w:val="EE0000"/>
          <w:sz w:val="20"/>
          <w:szCs w:val="20"/>
        </w:rPr>
      </w:pPr>
      <w:r w:rsidRPr="006C198B">
        <w:rPr>
          <w:rStyle w:val="CommentReference"/>
          <w:color w:val="EE0000"/>
          <w:sz w:val="20"/>
          <w:szCs w:val="20"/>
        </w:rPr>
        <w:t xml:space="preserve">Hafi utanaðkomandi aðili ábendingar um breytingar skal leita til verkefnastjóra þess verkefnis sem aðilinn er hluti af. </w:t>
      </w:r>
    </w:p>
    <w:p w14:paraId="156C78C3" w14:textId="77777777" w:rsidR="007A3584" w:rsidRPr="006C198B" w:rsidRDefault="007A3584" w:rsidP="007A3584">
      <w:pPr>
        <w:rPr>
          <w:rStyle w:val="CommentReference"/>
          <w:color w:val="EE0000"/>
          <w:sz w:val="20"/>
          <w:szCs w:val="20"/>
        </w:rPr>
      </w:pPr>
      <w:r w:rsidRPr="006C198B">
        <w:rPr>
          <w:rStyle w:val="CommentReference"/>
          <w:color w:val="EE0000"/>
          <w:sz w:val="20"/>
          <w:szCs w:val="20"/>
        </w:rPr>
        <w:t xml:space="preserve">Innsendar hugmyndir verða yfirfarnar af skipuðum rýnihóp hverju sinni. Rýnihópurinn er skipaður af deildarstjórum fjárfestinga. </w:t>
      </w:r>
    </w:p>
    <w:p w14:paraId="7D617C25" w14:textId="77777777" w:rsidR="007A3584" w:rsidRPr="006C198B" w:rsidRDefault="007A3584" w:rsidP="00960E74">
      <w:pPr>
        <w:pStyle w:val="ListParagraph"/>
        <w:numPr>
          <w:ilvl w:val="0"/>
          <w:numId w:val="48"/>
        </w:numPr>
        <w:rPr>
          <w:rStyle w:val="CommentReference"/>
          <w:b/>
          <w:bCs/>
          <w:color w:val="EE0000"/>
          <w:sz w:val="20"/>
          <w:szCs w:val="20"/>
        </w:rPr>
      </w:pPr>
      <w:r w:rsidRPr="006C198B">
        <w:rPr>
          <w:rStyle w:val="CommentReference"/>
          <w:b/>
          <w:bCs/>
          <w:color w:val="EE0000"/>
          <w:sz w:val="20"/>
          <w:szCs w:val="20"/>
        </w:rPr>
        <w:t>Gátlisti fyrir samþykkta breytingu</w:t>
      </w:r>
    </w:p>
    <w:p w14:paraId="1FE49732" w14:textId="77777777" w:rsidR="007A3584" w:rsidRPr="006C198B" w:rsidRDefault="007A3584" w:rsidP="007A3584">
      <w:pPr>
        <w:rPr>
          <w:rStyle w:val="CommentReference"/>
          <w:color w:val="EE0000"/>
          <w:sz w:val="20"/>
          <w:szCs w:val="20"/>
        </w:rPr>
      </w:pPr>
      <w:r w:rsidRPr="006C198B">
        <w:rPr>
          <w:rStyle w:val="CommentReference"/>
          <w:color w:val="EE0000"/>
          <w:sz w:val="20"/>
          <w:szCs w:val="20"/>
        </w:rPr>
        <w:t xml:space="preserve">Allar breytingar skulu uppfylla eftirfarandi gátlista. </w:t>
      </w:r>
    </w:p>
    <w:p w14:paraId="1F892777" w14:textId="63018874" w:rsidR="007A3584" w:rsidRPr="006C198B" w:rsidRDefault="007A3584" w:rsidP="007A3584">
      <w:pPr>
        <w:rPr>
          <w:b/>
          <w:bCs/>
          <w:color w:val="EE0000"/>
          <w:u w:val="single"/>
        </w:rPr>
      </w:pPr>
      <w:r w:rsidRPr="006C198B">
        <w:rPr>
          <w:b/>
          <w:bCs/>
          <w:color w:val="EE0000"/>
          <w:u w:val="single"/>
        </w:rPr>
        <w:t xml:space="preserve">Gátlisti fyrir samþykkt breytinga á </w:t>
      </w:r>
      <w:r w:rsidR="00F64F31">
        <w:rPr>
          <w:b/>
          <w:bCs/>
          <w:color w:val="EE0000"/>
          <w:u w:val="single"/>
        </w:rPr>
        <w:t>LBE-6852</w:t>
      </w:r>
      <w:r w:rsidRPr="006C198B">
        <w:rPr>
          <w:b/>
          <w:bCs/>
          <w:color w:val="EE0000"/>
          <w:u w:val="single"/>
        </w:rPr>
        <w:t xml:space="preserve"> Samræmdar útboðslýsingar og tengdum gögnum</w:t>
      </w:r>
    </w:p>
    <w:p w14:paraId="6BBBD2F3" w14:textId="77777777" w:rsidR="007A3584" w:rsidRPr="006C198B" w:rsidRDefault="007A3584" w:rsidP="00960E74">
      <w:pPr>
        <w:pStyle w:val="ListParagraph"/>
        <w:numPr>
          <w:ilvl w:val="0"/>
          <w:numId w:val="50"/>
        </w:numPr>
        <w:rPr>
          <w:b/>
          <w:bCs/>
          <w:color w:val="EE0000"/>
        </w:rPr>
      </w:pPr>
      <w:r w:rsidRPr="006C198B">
        <w:rPr>
          <w:b/>
          <w:bCs/>
          <w:color w:val="EE0000"/>
        </w:rPr>
        <w:t>Formleg atriði</w:t>
      </w:r>
    </w:p>
    <w:p w14:paraId="1F98A280" w14:textId="77777777" w:rsidR="007A3584" w:rsidRPr="006C198B" w:rsidRDefault="000A63BC" w:rsidP="007A3584">
      <w:pPr>
        <w:rPr>
          <w:rStyle w:val="CommentReference"/>
          <w:color w:val="EE0000"/>
          <w:sz w:val="20"/>
          <w:szCs w:val="20"/>
        </w:rPr>
      </w:pPr>
      <w:sdt>
        <w:sdtPr>
          <w:rPr>
            <w:rFonts w:cs="Arial"/>
            <w:color w:val="EE0000"/>
            <w:sz w:val="22"/>
            <w:szCs w:val="16"/>
          </w:rPr>
          <w:id w:val="1011418940"/>
          <w14:checkbox>
            <w14:checked w14:val="0"/>
            <w14:checkedState w14:val="2612" w14:font="MS Gothic"/>
            <w14:uncheckedState w14:val="2610" w14:font="MS Gothic"/>
          </w14:checkbox>
        </w:sdtPr>
        <w:sdtEndPr/>
        <w:sdtContent>
          <w:r w:rsidR="007A3584" w:rsidRPr="006C198B">
            <w:rPr>
              <w:rFonts w:ascii="Segoe UI Symbol" w:eastAsia="MS Gothic" w:hAnsi="Segoe UI Symbol" w:cs="Segoe UI Symbol"/>
              <w:color w:val="EE0000"/>
              <w:sz w:val="22"/>
            </w:rPr>
            <w:t>☐</w:t>
          </w:r>
        </w:sdtContent>
      </w:sdt>
      <w:r w:rsidR="007A3584" w:rsidRPr="006C198B">
        <w:rPr>
          <w:rFonts w:cs="Arial"/>
          <w:color w:val="EE0000"/>
          <w:sz w:val="22"/>
        </w:rPr>
        <w:t xml:space="preserve"> </w:t>
      </w:r>
      <w:r w:rsidR="007A3584" w:rsidRPr="006C198B">
        <w:rPr>
          <w:rStyle w:val="CommentReference"/>
          <w:color w:val="EE0000"/>
          <w:sz w:val="20"/>
          <w:szCs w:val="20"/>
        </w:rPr>
        <w:t>Breytingartillaga hefur verið send inn í gegnum beiðnakerfið</w:t>
      </w:r>
    </w:p>
    <w:p w14:paraId="3D9EC378" w14:textId="77777777" w:rsidR="007A3584" w:rsidRPr="006C198B" w:rsidRDefault="000A63BC" w:rsidP="007A3584">
      <w:pPr>
        <w:rPr>
          <w:rStyle w:val="CommentReference"/>
          <w:color w:val="EE0000"/>
          <w:sz w:val="20"/>
          <w:szCs w:val="20"/>
        </w:rPr>
      </w:pPr>
      <w:sdt>
        <w:sdtPr>
          <w:rPr>
            <w:rFonts w:cs="Arial"/>
            <w:color w:val="EE0000"/>
            <w:sz w:val="22"/>
            <w:szCs w:val="16"/>
          </w:rPr>
          <w:id w:val="2050645796"/>
          <w14:checkbox>
            <w14:checked w14:val="0"/>
            <w14:checkedState w14:val="2612" w14:font="MS Gothic"/>
            <w14:uncheckedState w14:val="2610" w14:font="MS Gothic"/>
          </w14:checkbox>
        </w:sdtPr>
        <w:sdtEndPr/>
        <w:sdtContent>
          <w:r w:rsidR="007A3584" w:rsidRPr="006C198B">
            <w:rPr>
              <w:rFonts w:ascii="Segoe UI Symbol" w:eastAsia="MS Gothic" w:hAnsi="Segoe UI Symbol" w:cs="Segoe UI Symbol"/>
              <w:color w:val="EE0000"/>
              <w:sz w:val="22"/>
            </w:rPr>
            <w:t>☐</w:t>
          </w:r>
        </w:sdtContent>
      </w:sdt>
      <w:r w:rsidR="007A3584" w:rsidRPr="006C198B">
        <w:rPr>
          <w:rFonts w:cs="Arial"/>
          <w:color w:val="EE0000"/>
          <w:sz w:val="22"/>
        </w:rPr>
        <w:t xml:space="preserve"> </w:t>
      </w:r>
      <w:r w:rsidR="007A3584" w:rsidRPr="006C198B">
        <w:rPr>
          <w:rStyle w:val="CommentReference"/>
          <w:color w:val="EE0000"/>
          <w:sz w:val="20"/>
          <w:szCs w:val="20"/>
        </w:rPr>
        <w:t>Breytingartillagan hefur gildan tillöguaðila (nafn og deild)</w:t>
      </w:r>
    </w:p>
    <w:p w14:paraId="0EBDAA90" w14:textId="77777777" w:rsidR="007A3584" w:rsidRPr="006C198B" w:rsidRDefault="000A63BC" w:rsidP="007A3584">
      <w:pPr>
        <w:rPr>
          <w:rStyle w:val="CommentReference"/>
          <w:color w:val="EE0000"/>
          <w:sz w:val="20"/>
          <w:szCs w:val="20"/>
        </w:rPr>
      </w:pPr>
      <w:sdt>
        <w:sdtPr>
          <w:rPr>
            <w:rFonts w:cs="Arial"/>
            <w:color w:val="EE0000"/>
            <w:sz w:val="22"/>
            <w:szCs w:val="16"/>
          </w:rPr>
          <w:id w:val="-669630383"/>
          <w14:checkbox>
            <w14:checked w14:val="0"/>
            <w14:checkedState w14:val="2612" w14:font="MS Gothic"/>
            <w14:uncheckedState w14:val="2610" w14:font="MS Gothic"/>
          </w14:checkbox>
        </w:sdtPr>
        <w:sdtEndPr/>
        <w:sdtContent>
          <w:r w:rsidR="007A3584" w:rsidRPr="006C198B">
            <w:rPr>
              <w:rFonts w:ascii="Segoe UI Symbol" w:eastAsia="MS Gothic" w:hAnsi="Segoe UI Symbol" w:cs="Segoe UI Symbol"/>
              <w:color w:val="EE0000"/>
              <w:sz w:val="22"/>
            </w:rPr>
            <w:t>☐</w:t>
          </w:r>
        </w:sdtContent>
      </w:sdt>
      <w:r w:rsidR="007A3584" w:rsidRPr="006C198B">
        <w:rPr>
          <w:rFonts w:cs="Arial"/>
          <w:color w:val="EE0000"/>
          <w:sz w:val="22"/>
        </w:rPr>
        <w:t xml:space="preserve"> </w:t>
      </w:r>
      <w:r w:rsidR="007A3584" w:rsidRPr="006C198B">
        <w:rPr>
          <w:rStyle w:val="CommentReference"/>
          <w:color w:val="EE0000"/>
          <w:sz w:val="20"/>
          <w:szCs w:val="20"/>
        </w:rPr>
        <w:t>Tillagan er merkt við réttan kafla eða verkþátt í gögnunum.</w:t>
      </w:r>
    </w:p>
    <w:p w14:paraId="1D45133B" w14:textId="77777777" w:rsidR="007A3584" w:rsidRPr="006C198B" w:rsidRDefault="007A3584" w:rsidP="00960E74">
      <w:pPr>
        <w:pStyle w:val="ListParagraph"/>
        <w:numPr>
          <w:ilvl w:val="0"/>
          <w:numId w:val="50"/>
        </w:numPr>
        <w:rPr>
          <w:rStyle w:val="CommentReference"/>
          <w:b/>
          <w:bCs/>
          <w:color w:val="EE0000"/>
          <w:sz w:val="20"/>
          <w:szCs w:val="20"/>
        </w:rPr>
      </w:pPr>
      <w:r w:rsidRPr="006C198B">
        <w:rPr>
          <w:rStyle w:val="CommentReference"/>
          <w:b/>
          <w:bCs/>
          <w:color w:val="EE0000"/>
          <w:sz w:val="20"/>
          <w:szCs w:val="20"/>
        </w:rPr>
        <w:t>Efnisleg rýni</w:t>
      </w:r>
    </w:p>
    <w:p w14:paraId="7DFF8BC2" w14:textId="77777777" w:rsidR="007A3584" w:rsidRPr="006C198B" w:rsidRDefault="000A63BC" w:rsidP="007A3584">
      <w:pPr>
        <w:rPr>
          <w:rStyle w:val="CommentReference"/>
          <w:color w:val="EE0000"/>
          <w:sz w:val="20"/>
          <w:szCs w:val="20"/>
        </w:rPr>
      </w:pPr>
      <w:sdt>
        <w:sdtPr>
          <w:rPr>
            <w:rFonts w:cs="Arial"/>
            <w:color w:val="EE0000"/>
            <w:sz w:val="22"/>
            <w:szCs w:val="16"/>
          </w:rPr>
          <w:id w:val="-1736232065"/>
          <w14:checkbox>
            <w14:checked w14:val="0"/>
            <w14:checkedState w14:val="2612" w14:font="MS Gothic"/>
            <w14:uncheckedState w14:val="2610" w14:font="MS Gothic"/>
          </w14:checkbox>
        </w:sdtPr>
        <w:sdtEndPr/>
        <w:sdtContent>
          <w:r w:rsidR="007A3584" w:rsidRPr="006C198B">
            <w:rPr>
              <w:rFonts w:ascii="Segoe UI Symbol" w:eastAsia="MS Gothic" w:hAnsi="Segoe UI Symbol" w:cs="Segoe UI Symbol"/>
              <w:color w:val="EE0000"/>
              <w:sz w:val="22"/>
            </w:rPr>
            <w:t>☐</w:t>
          </w:r>
        </w:sdtContent>
      </w:sdt>
      <w:r w:rsidR="007A3584" w:rsidRPr="006C198B">
        <w:rPr>
          <w:rFonts w:cs="Arial"/>
          <w:color w:val="EE0000"/>
          <w:sz w:val="22"/>
        </w:rPr>
        <w:t xml:space="preserve"> </w:t>
      </w:r>
      <w:r w:rsidR="007A3584" w:rsidRPr="006C198B">
        <w:rPr>
          <w:rStyle w:val="CommentReference"/>
          <w:color w:val="EE0000"/>
          <w:sz w:val="20"/>
          <w:szCs w:val="20"/>
        </w:rPr>
        <w:t>Tillagan samræmist gildandi útboðs- og verkferlum Veitna</w:t>
      </w:r>
    </w:p>
    <w:p w14:paraId="4FA17CB3" w14:textId="77777777" w:rsidR="007A3584" w:rsidRPr="006C198B" w:rsidRDefault="000A63BC" w:rsidP="007A3584">
      <w:pPr>
        <w:rPr>
          <w:rStyle w:val="CommentReference"/>
          <w:color w:val="EE0000"/>
          <w:sz w:val="20"/>
          <w:szCs w:val="20"/>
        </w:rPr>
      </w:pPr>
      <w:sdt>
        <w:sdtPr>
          <w:rPr>
            <w:rFonts w:cs="Arial"/>
            <w:color w:val="EE0000"/>
            <w:sz w:val="22"/>
            <w:szCs w:val="16"/>
          </w:rPr>
          <w:id w:val="-271717839"/>
          <w14:checkbox>
            <w14:checked w14:val="0"/>
            <w14:checkedState w14:val="2612" w14:font="MS Gothic"/>
            <w14:uncheckedState w14:val="2610" w14:font="MS Gothic"/>
          </w14:checkbox>
        </w:sdtPr>
        <w:sdtEndPr/>
        <w:sdtContent>
          <w:r w:rsidR="007A3584" w:rsidRPr="006C198B">
            <w:rPr>
              <w:rFonts w:ascii="Segoe UI Symbol" w:eastAsia="MS Gothic" w:hAnsi="Segoe UI Symbol" w:cs="Segoe UI Symbol"/>
              <w:color w:val="EE0000"/>
              <w:sz w:val="22"/>
            </w:rPr>
            <w:t>☐</w:t>
          </w:r>
        </w:sdtContent>
      </w:sdt>
      <w:r w:rsidR="007A3584" w:rsidRPr="006C198B">
        <w:rPr>
          <w:rFonts w:cs="Arial"/>
          <w:color w:val="EE0000"/>
          <w:sz w:val="22"/>
        </w:rPr>
        <w:t xml:space="preserve"> </w:t>
      </w:r>
      <w:r w:rsidR="007A3584" w:rsidRPr="006C198B">
        <w:rPr>
          <w:rStyle w:val="CommentReference"/>
          <w:color w:val="EE0000"/>
          <w:sz w:val="20"/>
          <w:szCs w:val="20"/>
        </w:rPr>
        <w:t>Tillagan brýtur ekki í bága við ÍST 30:2012 né staðla sem vísað er til í skjalinu</w:t>
      </w:r>
    </w:p>
    <w:p w14:paraId="0139B62C" w14:textId="2C86A941" w:rsidR="007A3584" w:rsidRPr="006C198B" w:rsidRDefault="000A63BC" w:rsidP="007A3584">
      <w:pPr>
        <w:rPr>
          <w:rStyle w:val="CommentReference"/>
          <w:color w:val="EE0000"/>
          <w:sz w:val="20"/>
          <w:szCs w:val="20"/>
        </w:rPr>
      </w:pPr>
      <w:sdt>
        <w:sdtPr>
          <w:rPr>
            <w:rFonts w:cs="Arial"/>
            <w:color w:val="EE0000"/>
            <w:sz w:val="22"/>
            <w:szCs w:val="16"/>
          </w:rPr>
          <w:id w:val="1585877968"/>
          <w14:checkbox>
            <w14:checked w14:val="0"/>
            <w14:checkedState w14:val="2612" w14:font="MS Gothic"/>
            <w14:uncheckedState w14:val="2610" w14:font="MS Gothic"/>
          </w14:checkbox>
        </w:sdtPr>
        <w:sdtEndPr/>
        <w:sdtContent>
          <w:r w:rsidR="007A3584" w:rsidRPr="006C198B">
            <w:rPr>
              <w:rFonts w:ascii="Segoe UI Symbol" w:eastAsia="MS Gothic" w:hAnsi="Segoe UI Symbol" w:cs="Segoe UI Symbol"/>
              <w:color w:val="EE0000"/>
              <w:sz w:val="22"/>
            </w:rPr>
            <w:t>☐</w:t>
          </w:r>
        </w:sdtContent>
      </w:sdt>
      <w:r w:rsidR="007A3584" w:rsidRPr="006C198B">
        <w:rPr>
          <w:rFonts w:cs="Arial"/>
          <w:color w:val="EE0000"/>
          <w:sz w:val="22"/>
        </w:rPr>
        <w:t xml:space="preserve"> </w:t>
      </w:r>
      <w:r w:rsidR="007A3584" w:rsidRPr="006C198B">
        <w:rPr>
          <w:rStyle w:val="CommentReference"/>
          <w:color w:val="EE0000"/>
          <w:sz w:val="20"/>
          <w:szCs w:val="20"/>
        </w:rPr>
        <w:t xml:space="preserve">Tillagan er í samræmi við umhverfis-, öryggis- og gæðakröfur í kafla 4.6 og 4.9 í </w:t>
      </w:r>
      <w:r w:rsidR="00F64F31">
        <w:rPr>
          <w:rStyle w:val="CommentReference"/>
          <w:color w:val="EE0000"/>
          <w:sz w:val="20"/>
          <w:szCs w:val="20"/>
        </w:rPr>
        <w:t>LBE-6852</w:t>
      </w:r>
    </w:p>
    <w:p w14:paraId="1E0E72FA" w14:textId="77777777" w:rsidR="007A3584" w:rsidRPr="006C198B" w:rsidRDefault="000A63BC" w:rsidP="007A3584">
      <w:pPr>
        <w:rPr>
          <w:rStyle w:val="CommentReference"/>
          <w:color w:val="EE0000"/>
          <w:sz w:val="20"/>
          <w:szCs w:val="20"/>
        </w:rPr>
      </w:pPr>
      <w:sdt>
        <w:sdtPr>
          <w:rPr>
            <w:rFonts w:cs="Arial"/>
            <w:color w:val="EE0000"/>
            <w:sz w:val="22"/>
            <w:szCs w:val="16"/>
          </w:rPr>
          <w:id w:val="-1450232149"/>
          <w14:checkbox>
            <w14:checked w14:val="0"/>
            <w14:checkedState w14:val="2612" w14:font="MS Gothic"/>
            <w14:uncheckedState w14:val="2610" w14:font="MS Gothic"/>
          </w14:checkbox>
        </w:sdtPr>
        <w:sdtEndPr/>
        <w:sdtContent>
          <w:r w:rsidR="007A3584" w:rsidRPr="006C198B">
            <w:rPr>
              <w:rFonts w:ascii="Segoe UI Symbol" w:eastAsia="MS Gothic" w:hAnsi="Segoe UI Symbol" w:cs="Segoe UI Symbol"/>
              <w:color w:val="EE0000"/>
              <w:sz w:val="22"/>
            </w:rPr>
            <w:t>☐</w:t>
          </w:r>
        </w:sdtContent>
      </w:sdt>
      <w:r w:rsidR="007A3584" w:rsidRPr="006C198B">
        <w:rPr>
          <w:rFonts w:cs="Arial"/>
          <w:color w:val="EE0000"/>
          <w:sz w:val="22"/>
        </w:rPr>
        <w:t xml:space="preserve"> </w:t>
      </w:r>
      <w:r w:rsidR="007A3584" w:rsidRPr="006C198B">
        <w:rPr>
          <w:rStyle w:val="CommentReference"/>
          <w:color w:val="EE0000"/>
          <w:sz w:val="20"/>
          <w:szCs w:val="20"/>
        </w:rPr>
        <w:t>Tillagan tengist ekki nýjum lagakröfum eða reglugerðarbreytingum sem krefjast frekari yfirferðar</w:t>
      </w:r>
    </w:p>
    <w:p w14:paraId="2B5DB51E" w14:textId="77777777" w:rsidR="007A3584" w:rsidRPr="006C198B" w:rsidRDefault="007A3584" w:rsidP="00960E74">
      <w:pPr>
        <w:pStyle w:val="ListParagraph"/>
        <w:numPr>
          <w:ilvl w:val="0"/>
          <w:numId w:val="50"/>
        </w:numPr>
        <w:rPr>
          <w:rStyle w:val="CommentReference"/>
          <w:b/>
          <w:bCs/>
          <w:color w:val="EE0000"/>
          <w:sz w:val="20"/>
          <w:szCs w:val="20"/>
        </w:rPr>
      </w:pPr>
      <w:r w:rsidRPr="006C198B">
        <w:rPr>
          <w:rStyle w:val="CommentReference"/>
          <w:b/>
          <w:bCs/>
          <w:color w:val="EE0000"/>
          <w:sz w:val="20"/>
          <w:szCs w:val="20"/>
        </w:rPr>
        <w:t>Málfar og uppsetning</w:t>
      </w:r>
    </w:p>
    <w:p w14:paraId="44FA0C23" w14:textId="77777777" w:rsidR="007A3584" w:rsidRPr="006C198B" w:rsidRDefault="000A63BC" w:rsidP="007A3584">
      <w:pPr>
        <w:rPr>
          <w:rFonts w:cs="Arial"/>
          <w:color w:val="EE0000"/>
          <w:szCs w:val="20"/>
        </w:rPr>
      </w:pPr>
      <w:sdt>
        <w:sdtPr>
          <w:rPr>
            <w:rFonts w:cs="Arial"/>
            <w:color w:val="EE0000"/>
            <w:sz w:val="22"/>
          </w:rPr>
          <w:id w:val="1086656361"/>
          <w14:checkbox>
            <w14:checked w14:val="0"/>
            <w14:checkedState w14:val="2612" w14:font="MS Gothic"/>
            <w14:uncheckedState w14:val="2610" w14:font="MS Gothic"/>
          </w14:checkbox>
        </w:sdtPr>
        <w:sdtEndPr/>
        <w:sdtContent>
          <w:r w:rsidR="007A3584" w:rsidRPr="006C198B">
            <w:rPr>
              <w:rFonts w:ascii="Segoe UI Symbol" w:eastAsia="MS Gothic" w:hAnsi="Segoe UI Symbol" w:cs="Segoe UI Symbol"/>
              <w:color w:val="EE0000"/>
              <w:sz w:val="22"/>
            </w:rPr>
            <w:t>☐</w:t>
          </w:r>
        </w:sdtContent>
      </w:sdt>
      <w:r w:rsidR="007A3584" w:rsidRPr="006C198B">
        <w:rPr>
          <w:rFonts w:cs="Arial"/>
          <w:color w:val="EE0000"/>
          <w:sz w:val="22"/>
        </w:rPr>
        <w:t xml:space="preserve"> </w:t>
      </w:r>
      <w:r w:rsidR="007A3584" w:rsidRPr="006C198B">
        <w:rPr>
          <w:rFonts w:cs="Arial"/>
          <w:color w:val="EE0000"/>
          <w:szCs w:val="20"/>
        </w:rPr>
        <w:t>Texti tillögunnar fylgir staðlaðri framsetningu (sömu hausar, númerakerfi, stafsetning, málfar)</w:t>
      </w:r>
    </w:p>
    <w:p w14:paraId="47B080CE" w14:textId="58AE4AAC" w:rsidR="007A3584" w:rsidRPr="006C198B" w:rsidRDefault="000A63BC" w:rsidP="007A3584">
      <w:pPr>
        <w:rPr>
          <w:rFonts w:cs="Arial"/>
          <w:color w:val="EE0000"/>
          <w:szCs w:val="20"/>
        </w:rPr>
      </w:pPr>
      <w:sdt>
        <w:sdtPr>
          <w:rPr>
            <w:rFonts w:cs="Arial"/>
            <w:color w:val="EE0000"/>
            <w:sz w:val="22"/>
          </w:rPr>
          <w:id w:val="-285971422"/>
          <w14:checkbox>
            <w14:checked w14:val="0"/>
            <w14:checkedState w14:val="2612" w14:font="MS Gothic"/>
            <w14:uncheckedState w14:val="2610" w14:font="MS Gothic"/>
          </w14:checkbox>
        </w:sdtPr>
        <w:sdtEndPr/>
        <w:sdtContent>
          <w:r w:rsidR="007A3584" w:rsidRPr="006C198B">
            <w:rPr>
              <w:rFonts w:ascii="Segoe UI Symbol" w:eastAsia="MS Gothic" w:hAnsi="Segoe UI Symbol" w:cs="Segoe UI Symbol"/>
              <w:color w:val="EE0000"/>
              <w:sz w:val="22"/>
            </w:rPr>
            <w:t>☐</w:t>
          </w:r>
        </w:sdtContent>
      </w:sdt>
      <w:r w:rsidR="007A3584" w:rsidRPr="006C198B">
        <w:rPr>
          <w:rFonts w:cs="Arial"/>
          <w:color w:val="EE0000"/>
          <w:sz w:val="22"/>
        </w:rPr>
        <w:t xml:space="preserve"> </w:t>
      </w:r>
      <w:r w:rsidR="007A3584" w:rsidRPr="006C198B">
        <w:rPr>
          <w:rFonts w:cs="Arial"/>
          <w:color w:val="EE0000"/>
          <w:szCs w:val="20"/>
        </w:rPr>
        <w:t xml:space="preserve">Breytingar eru merktar með réttum litakóða samkvæmt leiðbeiningum fremst í </w:t>
      </w:r>
      <w:r w:rsidR="00F64F31">
        <w:rPr>
          <w:rFonts w:cs="Arial"/>
          <w:color w:val="EE0000"/>
          <w:szCs w:val="20"/>
        </w:rPr>
        <w:t>LBE-6852</w:t>
      </w:r>
    </w:p>
    <w:p w14:paraId="594A3826" w14:textId="77777777" w:rsidR="007A3584" w:rsidRPr="006C198B" w:rsidRDefault="000A63BC" w:rsidP="007A3584">
      <w:pPr>
        <w:rPr>
          <w:rFonts w:cs="Arial"/>
          <w:color w:val="EE0000"/>
          <w:szCs w:val="20"/>
        </w:rPr>
      </w:pPr>
      <w:sdt>
        <w:sdtPr>
          <w:rPr>
            <w:rFonts w:cs="Arial"/>
            <w:color w:val="EE0000"/>
            <w:sz w:val="22"/>
          </w:rPr>
          <w:id w:val="-116300681"/>
          <w14:checkbox>
            <w14:checked w14:val="0"/>
            <w14:checkedState w14:val="2612" w14:font="MS Gothic"/>
            <w14:uncheckedState w14:val="2610" w14:font="MS Gothic"/>
          </w14:checkbox>
        </w:sdtPr>
        <w:sdtEndPr/>
        <w:sdtContent>
          <w:r w:rsidR="007A3584" w:rsidRPr="006C198B">
            <w:rPr>
              <w:rFonts w:ascii="Segoe UI Symbol" w:eastAsia="MS Gothic" w:hAnsi="Segoe UI Symbol" w:cs="Segoe UI Symbol"/>
              <w:color w:val="EE0000"/>
              <w:sz w:val="22"/>
            </w:rPr>
            <w:t>☐</w:t>
          </w:r>
        </w:sdtContent>
      </w:sdt>
      <w:r w:rsidR="007A3584" w:rsidRPr="006C198B">
        <w:rPr>
          <w:rFonts w:cs="Arial"/>
          <w:color w:val="EE0000"/>
          <w:sz w:val="22"/>
        </w:rPr>
        <w:t xml:space="preserve"> </w:t>
      </w:r>
      <w:r w:rsidR="007A3584" w:rsidRPr="006C198B">
        <w:rPr>
          <w:rFonts w:cs="Arial"/>
          <w:color w:val="EE0000"/>
          <w:szCs w:val="20"/>
        </w:rPr>
        <w:t>Viðeigandi kaflanúmer og fyrirsagnir eru uppfært</w:t>
      </w:r>
    </w:p>
    <w:p w14:paraId="0F58F76E" w14:textId="77777777" w:rsidR="007A3584" w:rsidRPr="006C198B" w:rsidRDefault="007A3584" w:rsidP="00960E74">
      <w:pPr>
        <w:pStyle w:val="ListParagraph"/>
        <w:numPr>
          <w:ilvl w:val="0"/>
          <w:numId w:val="50"/>
        </w:numPr>
        <w:rPr>
          <w:rStyle w:val="CommentReference"/>
          <w:b/>
          <w:bCs/>
          <w:color w:val="EE0000"/>
          <w:sz w:val="20"/>
          <w:szCs w:val="20"/>
        </w:rPr>
      </w:pPr>
      <w:r w:rsidRPr="006C198B">
        <w:rPr>
          <w:rStyle w:val="CommentReference"/>
          <w:b/>
          <w:bCs/>
          <w:color w:val="EE0000"/>
          <w:sz w:val="20"/>
          <w:szCs w:val="20"/>
        </w:rPr>
        <w:t>Samþykktarferli</w:t>
      </w:r>
    </w:p>
    <w:p w14:paraId="6318E078" w14:textId="77777777" w:rsidR="007A3584" w:rsidRPr="006C198B" w:rsidRDefault="000A63BC" w:rsidP="007A3584">
      <w:pPr>
        <w:rPr>
          <w:rStyle w:val="CommentReference"/>
          <w:color w:val="EE0000"/>
          <w:sz w:val="20"/>
          <w:szCs w:val="20"/>
        </w:rPr>
      </w:pPr>
      <w:sdt>
        <w:sdtPr>
          <w:rPr>
            <w:rFonts w:cs="Arial"/>
            <w:color w:val="EE0000"/>
            <w:sz w:val="22"/>
            <w:szCs w:val="16"/>
          </w:rPr>
          <w:id w:val="-62948840"/>
          <w14:checkbox>
            <w14:checked w14:val="0"/>
            <w14:checkedState w14:val="2612" w14:font="MS Gothic"/>
            <w14:uncheckedState w14:val="2610" w14:font="MS Gothic"/>
          </w14:checkbox>
        </w:sdtPr>
        <w:sdtEndPr/>
        <w:sdtContent>
          <w:r w:rsidR="007A3584" w:rsidRPr="006C198B">
            <w:rPr>
              <w:rFonts w:ascii="Segoe UI Symbol" w:eastAsia="MS Gothic" w:hAnsi="Segoe UI Symbol" w:cs="Segoe UI Symbol"/>
              <w:color w:val="EE0000"/>
              <w:sz w:val="22"/>
            </w:rPr>
            <w:t>☐</w:t>
          </w:r>
        </w:sdtContent>
      </w:sdt>
      <w:r w:rsidR="007A3584" w:rsidRPr="006C198B">
        <w:rPr>
          <w:rFonts w:cs="Arial"/>
          <w:color w:val="EE0000"/>
          <w:sz w:val="22"/>
        </w:rPr>
        <w:t xml:space="preserve"> </w:t>
      </w:r>
      <w:r w:rsidR="007A3584" w:rsidRPr="006C198B">
        <w:rPr>
          <w:rStyle w:val="CommentReference"/>
          <w:color w:val="EE0000"/>
          <w:sz w:val="20"/>
          <w:szCs w:val="20"/>
        </w:rPr>
        <w:t>Rýnihópur hefur yfirfarið tillöguna</w:t>
      </w:r>
    </w:p>
    <w:p w14:paraId="4C684D8F" w14:textId="77777777" w:rsidR="007A3584" w:rsidRPr="006C198B" w:rsidRDefault="000A63BC" w:rsidP="007A3584">
      <w:pPr>
        <w:rPr>
          <w:rStyle w:val="CommentReference"/>
          <w:color w:val="EE0000"/>
          <w:sz w:val="20"/>
          <w:szCs w:val="20"/>
        </w:rPr>
      </w:pPr>
      <w:sdt>
        <w:sdtPr>
          <w:rPr>
            <w:rFonts w:cs="Arial"/>
            <w:color w:val="EE0000"/>
            <w:sz w:val="22"/>
            <w:szCs w:val="16"/>
          </w:rPr>
          <w:id w:val="373360207"/>
          <w14:checkbox>
            <w14:checked w14:val="0"/>
            <w14:checkedState w14:val="2612" w14:font="MS Gothic"/>
            <w14:uncheckedState w14:val="2610" w14:font="MS Gothic"/>
          </w14:checkbox>
        </w:sdtPr>
        <w:sdtEndPr/>
        <w:sdtContent>
          <w:r w:rsidR="007A3584" w:rsidRPr="006C198B">
            <w:rPr>
              <w:rFonts w:ascii="Segoe UI Symbol" w:eastAsia="MS Gothic" w:hAnsi="Segoe UI Symbol" w:cs="Segoe UI Symbol"/>
              <w:color w:val="EE0000"/>
              <w:sz w:val="22"/>
            </w:rPr>
            <w:t>☐</w:t>
          </w:r>
        </w:sdtContent>
      </w:sdt>
      <w:r w:rsidR="007A3584" w:rsidRPr="006C198B">
        <w:rPr>
          <w:rFonts w:cs="Arial"/>
          <w:color w:val="EE0000"/>
          <w:sz w:val="22"/>
        </w:rPr>
        <w:t xml:space="preserve"> </w:t>
      </w:r>
      <w:r w:rsidR="007A3584" w:rsidRPr="006C198B">
        <w:rPr>
          <w:rStyle w:val="CommentReference"/>
          <w:color w:val="EE0000"/>
          <w:sz w:val="20"/>
          <w:szCs w:val="20"/>
        </w:rPr>
        <w:t>Athugasemdir og samþykktir skráðar í Asana</w:t>
      </w:r>
    </w:p>
    <w:p w14:paraId="58744B5A" w14:textId="77777777" w:rsidR="007A3584" w:rsidRPr="006C198B" w:rsidRDefault="000A63BC" w:rsidP="007A3584">
      <w:pPr>
        <w:rPr>
          <w:rStyle w:val="CommentReference"/>
          <w:color w:val="EE0000"/>
          <w:sz w:val="20"/>
          <w:szCs w:val="20"/>
        </w:rPr>
      </w:pPr>
      <w:sdt>
        <w:sdtPr>
          <w:rPr>
            <w:rFonts w:cs="Arial"/>
            <w:color w:val="EE0000"/>
            <w:sz w:val="22"/>
            <w:szCs w:val="16"/>
          </w:rPr>
          <w:id w:val="198213680"/>
          <w14:checkbox>
            <w14:checked w14:val="0"/>
            <w14:checkedState w14:val="2612" w14:font="MS Gothic"/>
            <w14:uncheckedState w14:val="2610" w14:font="MS Gothic"/>
          </w14:checkbox>
        </w:sdtPr>
        <w:sdtEndPr/>
        <w:sdtContent>
          <w:r w:rsidR="007A3584" w:rsidRPr="006C198B">
            <w:rPr>
              <w:rFonts w:ascii="Segoe UI Symbol" w:eastAsia="MS Gothic" w:hAnsi="Segoe UI Symbol" w:cs="Segoe UI Symbol"/>
              <w:color w:val="EE0000"/>
              <w:sz w:val="22"/>
            </w:rPr>
            <w:t>☐</w:t>
          </w:r>
        </w:sdtContent>
      </w:sdt>
      <w:r w:rsidR="007A3584" w:rsidRPr="006C198B">
        <w:rPr>
          <w:rFonts w:cs="Arial"/>
          <w:color w:val="EE0000"/>
          <w:sz w:val="22"/>
        </w:rPr>
        <w:t xml:space="preserve"> </w:t>
      </w:r>
      <w:r w:rsidR="007A3584" w:rsidRPr="006C198B">
        <w:rPr>
          <w:rStyle w:val="CommentReference"/>
          <w:color w:val="EE0000"/>
          <w:sz w:val="20"/>
          <w:szCs w:val="20"/>
        </w:rPr>
        <w:t>Deildarstjóri fjárfestinga vatnsmiðla og rafveitu hefur veitt samþykki (eða undanþágu utan reglubundins tímabils)</w:t>
      </w:r>
    </w:p>
    <w:p w14:paraId="007BA4D3" w14:textId="77777777" w:rsidR="007A3584" w:rsidRPr="006C198B" w:rsidRDefault="007A3584" w:rsidP="00960E74">
      <w:pPr>
        <w:pStyle w:val="ListParagraph"/>
        <w:numPr>
          <w:ilvl w:val="0"/>
          <w:numId w:val="50"/>
        </w:numPr>
        <w:rPr>
          <w:rStyle w:val="CommentReference"/>
          <w:b/>
          <w:bCs/>
          <w:color w:val="EE0000"/>
          <w:sz w:val="20"/>
          <w:szCs w:val="20"/>
        </w:rPr>
      </w:pPr>
      <w:r w:rsidRPr="006C198B">
        <w:rPr>
          <w:rStyle w:val="CommentReference"/>
          <w:b/>
          <w:bCs/>
          <w:color w:val="EE0000"/>
          <w:sz w:val="20"/>
          <w:szCs w:val="20"/>
        </w:rPr>
        <w:t>Skráning og útgáfa</w:t>
      </w:r>
    </w:p>
    <w:p w14:paraId="226EE010" w14:textId="77777777" w:rsidR="007A3584" w:rsidRPr="006C198B" w:rsidRDefault="000A63BC" w:rsidP="007A3584">
      <w:pPr>
        <w:rPr>
          <w:rStyle w:val="CommentReference"/>
          <w:color w:val="EE0000"/>
          <w:sz w:val="20"/>
          <w:szCs w:val="20"/>
        </w:rPr>
      </w:pPr>
      <w:sdt>
        <w:sdtPr>
          <w:rPr>
            <w:rFonts w:cs="Arial"/>
            <w:color w:val="EE0000"/>
            <w:sz w:val="22"/>
            <w:szCs w:val="16"/>
          </w:rPr>
          <w:id w:val="914518749"/>
          <w14:checkbox>
            <w14:checked w14:val="0"/>
            <w14:checkedState w14:val="2612" w14:font="MS Gothic"/>
            <w14:uncheckedState w14:val="2610" w14:font="MS Gothic"/>
          </w14:checkbox>
        </w:sdtPr>
        <w:sdtEndPr/>
        <w:sdtContent>
          <w:r w:rsidR="007A3584" w:rsidRPr="006C198B">
            <w:rPr>
              <w:rFonts w:ascii="Segoe UI Symbol" w:eastAsia="MS Gothic" w:hAnsi="Segoe UI Symbol" w:cs="Segoe UI Symbol"/>
              <w:color w:val="EE0000"/>
              <w:sz w:val="22"/>
            </w:rPr>
            <w:t>☐</w:t>
          </w:r>
        </w:sdtContent>
      </w:sdt>
      <w:r w:rsidR="007A3584" w:rsidRPr="006C198B">
        <w:rPr>
          <w:rFonts w:cs="Arial"/>
          <w:color w:val="EE0000"/>
          <w:sz w:val="22"/>
        </w:rPr>
        <w:t xml:space="preserve"> </w:t>
      </w:r>
      <w:r w:rsidR="007A3584" w:rsidRPr="006C198B">
        <w:rPr>
          <w:rStyle w:val="CommentReference"/>
          <w:color w:val="EE0000"/>
          <w:sz w:val="20"/>
          <w:szCs w:val="20"/>
        </w:rPr>
        <w:t>Breytingin hefur verið færð inn í breytingarskránna</w:t>
      </w:r>
    </w:p>
    <w:p w14:paraId="12967C24" w14:textId="77777777" w:rsidR="007A3584" w:rsidRPr="006C198B" w:rsidRDefault="000A63BC" w:rsidP="007A3584">
      <w:pPr>
        <w:rPr>
          <w:rStyle w:val="CommentReference"/>
          <w:color w:val="EE0000"/>
          <w:sz w:val="20"/>
          <w:szCs w:val="20"/>
        </w:rPr>
      </w:pPr>
      <w:sdt>
        <w:sdtPr>
          <w:rPr>
            <w:rFonts w:cs="Arial"/>
            <w:color w:val="EE0000"/>
            <w:sz w:val="22"/>
            <w:szCs w:val="16"/>
          </w:rPr>
          <w:id w:val="1132980664"/>
          <w14:checkbox>
            <w14:checked w14:val="0"/>
            <w14:checkedState w14:val="2612" w14:font="MS Gothic"/>
            <w14:uncheckedState w14:val="2610" w14:font="MS Gothic"/>
          </w14:checkbox>
        </w:sdtPr>
        <w:sdtEndPr/>
        <w:sdtContent>
          <w:r w:rsidR="007A3584" w:rsidRPr="006C198B">
            <w:rPr>
              <w:rFonts w:ascii="Segoe UI Symbol" w:eastAsia="MS Gothic" w:hAnsi="Segoe UI Symbol" w:cs="Segoe UI Symbol"/>
              <w:color w:val="EE0000"/>
              <w:sz w:val="22"/>
            </w:rPr>
            <w:t>☐</w:t>
          </w:r>
        </w:sdtContent>
      </w:sdt>
      <w:r w:rsidR="007A3584" w:rsidRPr="006C198B">
        <w:rPr>
          <w:rFonts w:cs="Arial"/>
          <w:color w:val="EE0000"/>
          <w:sz w:val="22"/>
        </w:rPr>
        <w:t xml:space="preserve"> </w:t>
      </w:r>
      <w:r w:rsidR="007A3584" w:rsidRPr="006C198B">
        <w:rPr>
          <w:rStyle w:val="CommentReference"/>
          <w:color w:val="EE0000"/>
          <w:sz w:val="20"/>
          <w:szCs w:val="20"/>
        </w:rPr>
        <w:t>Ný útgáfa skjals hefur fengið rétt útgáfunúmer</w:t>
      </w:r>
    </w:p>
    <w:p w14:paraId="32252425" w14:textId="77777777" w:rsidR="007A3584" w:rsidRPr="006C198B" w:rsidRDefault="000A63BC" w:rsidP="007A3584">
      <w:pPr>
        <w:rPr>
          <w:rStyle w:val="CommentReference"/>
          <w:color w:val="EE0000"/>
          <w:sz w:val="20"/>
          <w:szCs w:val="20"/>
        </w:rPr>
      </w:pPr>
      <w:sdt>
        <w:sdtPr>
          <w:rPr>
            <w:rFonts w:cs="Arial"/>
            <w:color w:val="EE0000"/>
            <w:sz w:val="22"/>
            <w:szCs w:val="16"/>
          </w:rPr>
          <w:id w:val="-1751957762"/>
          <w14:checkbox>
            <w14:checked w14:val="0"/>
            <w14:checkedState w14:val="2612" w14:font="MS Gothic"/>
            <w14:uncheckedState w14:val="2610" w14:font="MS Gothic"/>
          </w14:checkbox>
        </w:sdtPr>
        <w:sdtEndPr/>
        <w:sdtContent>
          <w:r w:rsidR="007A3584" w:rsidRPr="006C198B">
            <w:rPr>
              <w:rFonts w:ascii="Segoe UI Symbol" w:eastAsia="MS Gothic" w:hAnsi="Segoe UI Symbol" w:cs="Segoe UI Symbol"/>
              <w:color w:val="EE0000"/>
              <w:sz w:val="22"/>
            </w:rPr>
            <w:t>☐</w:t>
          </w:r>
        </w:sdtContent>
      </w:sdt>
      <w:r w:rsidR="007A3584" w:rsidRPr="006C198B">
        <w:rPr>
          <w:rFonts w:cs="Arial"/>
          <w:color w:val="EE0000"/>
          <w:sz w:val="22"/>
        </w:rPr>
        <w:t xml:space="preserve"> </w:t>
      </w:r>
      <w:r w:rsidR="007A3584" w:rsidRPr="006C198B">
        <w:rPr>
          <w:rStyle w:val="CommentReference"/>
          <w:color w:val="EE0000"/>
          <w:sz w:val="20"/>
          <w:szCs w:val="20"/>
        </w:rPr>
        <w:t>Samræmd útgáfa skjalsins og breytingaskrá eru vistuð á sameiginlegum ga</w:t>
      </w:r>
      <w:r w:rsidR="007A3584">
        <w:rPr>
          <w:rStyle w:val="CommentReference"/>
          <w:color w:val="EE0000"/>
          <w:sz w:val="20"/>
          <w:szCs w:val="20"/>
        </w:rPr>
        <w:t>g</w:t>
      </w:r>
      <w:r w:rsidR="007A3584" w:rsidRPr="006C198B">
        <w:rPr>
          <w:rStyle w:val="CommentReference"/>
          <w:color w:val="EE0000"/>
          <w:sz w:val="20"/>
          <w:szCs w:val="20"/>
        </w:rPr>
        <w:t>nagrunni Veitna</w:t>
      </w:r>
    </w:p>
    <w:p w14:paraId="55E85DF8" w14:textId="77777777" w:rsidR="007A3584" w:rsidRPr="006C198B" w:rsidRDefault="000A63BC" w:rsidP="007A3584">
      <w:pPr>
        <w:rPr>
          <w:rStyle w:val="CommentReference"/>
          <w:color w:val="EE0000"/>
          <w:sz w:val="20"/>
          <w:szCs w:val="20"/>
        </w:rPr>
      </w:pPr>
      <w:sdt>
        <w:sdtPr>
          <w:rPr>
            <w:rFonts w:cs="Arial"/>
            <w:color w:val="EE0000"/>
            <w:sz w:val="22"/>
            <w:szCs w:val="16"/>
          </w:rPr>
          <w:id w:val="-695379160"/>
          <w14:checkbox>
            <w14:checked w14:val="0"/>
            <w14:checkedState w14:val="2612" w14:font="MS Gothic"/>
            <w14:uncheckedState w14:val="2610" w14:font="MS Gothic"/>
          </w14:checkbox>
        </w:sdtPr>
        <w:sdtEndPr/>
        <w:sdtContent>
          <w:r w:rsidR="007A3584" w:rsidRPr="006C198B">
            <w:rPr>
              <w:rFonts w:ascii="Segoe UI Symbol" w:eastAsia="MS Gothic" w:hAnsi="Segoe UI Symbol" w:cs="Segoe UI Symbol"/>
              <w:color w:val="EE0000"/>
              <w:sz w:val="22"/>
            </w:rPr>
            <w:t>☐</w:t>
          </w:r>
        </w:sdtContent>
      </w:sdt>
      <w:r w:rsidR="007A3584" w:rsidRPr="006C198B">
        <w:rPr>
          <w:rFonts w:cs="Arial"/>
          <w:color w:val="EE0000"/>
          <w:sz w:val="22"/>
        </w:rPr>
        <w:t xml:space="preserve"> </w:t>
      </w:r>
      <w:r w:rsidR="007A3584" w:rsidRPr="006C198B">
        <w:rPr>
          <w:rStyle w:val="CommentReference"/>
          <w:color w:val="EE0000"/>
          <w:sz w:val="20"/>
          <w:szCs w:val="20"/>
        </w:rPr>
        <w:t>Breytingin hefur verið tilkynnt til allra ábyrgðaraðila og notenda skjalsins</w:t>
      </w:r>
    </w:p>
    <w:p w14:paraId="4E69CFF8" w14:textId="77777777" w:rsidR="007A3584" w:rsidRDefault="007A3584" w:rsidP="007A3584">
      <w:pPr>
        <w:pStyle w:val="ListParagraph"/>
        <w:rPr>
          <w:b/>
          <w:bCs/>
        </w:rPr>
      </w:pPr>
    </w:p>
    <w:p w14:paraId="4C5C2938" w14:textId="77777777" w:rsidR="007A3584" w:rsidRDefault="007A3584" w:rsidP="007A3584">
      <w:pPr>
        <w:rPr>
          <w:b/>
          <w:bCs/>
        </w:rPr>
      </w:pPr>
    </w:p>
    <w:p w14:paraId="06A6382B" w14:textId="77777777" w:rsidR="007A3584" w:rsidRPr="00E24A98" w:rsidRDefault="007A3584" w:rsidP="007A3584">
      <w:pPr>
        <w:sectPr w:rsidR="007A3584" w:rsidRPr="00E24A98" w:rsidSect="00077F71">
          <w:headerReference w:type="default" r:id="rId15"/>
          <w:footerReference w:type="default" r:id="rId16"/>
          <w:headerReference w:type="first" r:id="rId17"/>
          <w:footerReference w:type="first" r:id="rId18"/>
          <w:pgSz w:w="11906" w:h="16838" w:code="9"/>
          <w:pgMar w:top="1417" w:right="1417" w:bottom="567" w:left="1417" w:header="284" w:footer="283" w:gutter="0"/>
          <w:pgNumType w:fmt="lowerRoman" w:start="1"/>
          <w:cols w:space="708"/>
          <w:titlePg/>
          <w:docGrid w:linePitch="360"/>
        </w:sectPr>
      </w:pPr>
    </w:p>
    <w:bookmarkStart w:id="1" w:name="_Ref536615666"/>
    <w:p w14:paraId="1A9992C7" w14:textId="70CFADF4" w:rsidR="00077F71" w:rsidRDefault="007A3584">
      <w:pPr>
        <w:pStyle w:val="TOC1"/>
        <w:tabs>
          <w:tab w:val="left" w:pos="600"/>
          <w:tab w:val="right" w:leader="dot" w:pos="9062"/>
        </w:tabs>
        <w:rPr>
          <w:rFonts w:eastAsiaTheme="minorEastAsia" w:cstheme="minorBidi"/>
          <w:b w:val="0"/>
          <w:bCs w:val="0"/>
          <w:caps w:val="0"/>
          <w:noProof/>
          <w:kern w:val="2"/>
          <w:sz w:val="24"/>
          <w:szCs w:val="24"/>
          <w:lang w:eastAsia="is-IS"/>
        </w:rPr>
      </w:pPr>
      <w:r>
        <w:lastRenderedPageBreak/>
        <w:fldChar w:fldCharType="begin"/>
      </w:r>
      <w:r>
        <w:instrText xml:space="preserve"> TOC \o "1-5" \u </w:instrText>
      </w:r>
      <w:r>
        <w:fldChar w:fldCharType="separate"/>
      </w:r>
      <w:r w:rsidR="00077F71">
        <w:rPr>
          <w:noProof/>
        </w:rPr>
        <w:t>1.</w:t>
      </w:r>
      <w:r w:rsidR="00077F71">
        <w:rPr>
          <w:rFonts w:eastAsiaTheme="minorEastAsia" w:cstheme="minorBidi"/>
          <w:b w:val="0"/>
          <w:bCs w:val="0"/>
          <w:caps w:val="0"/>
          <w:noProof/>
          <w:kern w:val="2"/>
          <w:sz w:val="24"/>
          <w:szCs w:val="24"/>
          <w:lang w:eastAsia="is-IS"/>
        </w:rPr>
        <w:tab/>
      </w:r>
      <w:r w:rsidR="00077F71">
        <w:rPr>
          <w:noProof/>
        </w:rPr>
        <w:t>ÚTBOÐSSKILMÁLAR</w:t>
      </w:r>
      <w:r w:rsidR="00077F71">
        <w:rPr>
          <w:noProof/>
        </w:rPr>
        <w:tab/>
      </w:r>
      <w:r w:rsidR="00077F71">
        <w:rPr>
          <w:noProof/>
        </w:rPr>
        <w:fldChar w:fldCharType="begin"/>
      </w:r>
      <w:r w:rsidR="00077F71">
        <w:rPr>
          <w:noProof/>
        </w:rPr>
        <w:instrText xml:space="preserve"> PAGEREF _Toc232150321 \h </w:instrText>
      </w:r>
      <w:r w:rsidR="00077F71">
        <w:rPr>
          <w:noProof/>
        </w:rPr>
      </w:r>
      <w:r w:rsidR="00077F71">
        <w:rPr>
          <w:noProof/>
        </w:rPr>
        <w:fldChar w:fldCharType="separate"/>
      </w:r>
      <w:r w:rsidR="00077F71">
        <w:rPr>
          <w:noProof/>
        </w:rPr>
        <w:t>6</w:t>
      </w:r>
      <w:r w:rsidR="00077F71">
        <w:rPr>
          <w:noProof/>
        </w:rPr>
        <w:fldChar w:fldCharType="end"/>
      </w:r>
    </w:p>
    <w:p w14:paraId="10A0A9B2" w14:textId="4EC3E752" w:rsidR="00077F71" w:rsidRDefault="00077F71">
      <w:pPr>
        <w:pStyle w:val="TOC2"/>
        <w:tabs>
          <w:tab w:val="left" w:pos="800"/>
          <w:tab w:val="right" w:leader="dot" w:pos="9062"/>
        </w:tabs>
        <w:rPr>
          <w:rFonts w:eastAsiaTheme="minorEastAsia" w:cstheme="minorBidi"/>
          <w:smallCaps w:val="0"/>
          <w:noProof/>
          <w:kern w:val="2"/>
          <w:sz w:val="24"/>
          <w:szCs w:val="24"/>
          <w:lang w:eastAsia="is-IS"/>
        </w:rPr>
      </w:pPr>
      <w:r w:rsidRPr="00AC055D">
        <w:rPr>
          <w:noProof/>
          <w:color w:val="000000"/>
          <w14:ligatures w14:val="none"/>
        </w:rPr>
        <w:t>1.1</w:t>
      </w:r>
      <w:r>
        <w:rPr>
          <w:rFonts w:eastAsiaTheme="minorEastAsia" w:cstheme="minorBidi"/>
          <w:smallCaps w:val="0"/>
          <w:noProof/>
          <w:kern w:val="2"/>
          <w:sz w:val="24"/>
          <w:szCs w:val="24"/>
          <w:lang w:eastAsia="is-IS"/>
        </w:rPr>
        <w:tab/>
      </w:r>
      <w:r>
        <w:rPr>
          <w:noProof/>
        </w:rPr>
        <w:t>YFIRLIT ÚTBOÐS</w:t>
      </w:r>
      <w:r>
        <w:rPr>
          <w:noProof/>
        </w:rPr>
        <w:tab/>
      </w:r>
      <w:r>
        <w:rPr>
          <w:noProof/>
        </w:rPr>
        <w:fldChar w:fldCharType="begin"/>
      </w:r>
      <w:r>
        <w:rPr>
          <w:noProof/>
        </w:rPr>
        <w:instrText xml:space="preserve"> PAGEREF _Toc232150322 \h </w:instrText>
      </w:r>
      <w:r>
        <w:rPr>
          <w:noProof/>
        </w:rPr>
      </w:r>
      <w:r>
        <w:rPr>
          <w:noProof/>
        </w:rPr>
        <w:fldChar w:fldCharType="separate"/>
      </w:r>
      <w:r>
        <w:rPr>
          <w:noProof/>
        </w:rPr>
        <w:t>6</w:t>
      </w:r>
      <w:r>
        <w:rPr>
          <w:noProof/>
        </w:rPr>
        <w:fldChar w:fldCharType="end"/>
      </w:r>
    </w:p>
    <w:p w14:paraId="7E9ADD7D" w14:textId="02079A54" w:rsidR="00077F71" w:rsidRDefault="00077F71">
      <w:pPr>
        <w:pStyle w:val="TOC3"/>
        <w:rPr>
          <w:rFonts w:eastAsiaTheme="minorEastAsia" w:cstheme="minorBidi"/>
          <w:i w:val="0"/>
          <w:iCs w:val="0"/>
          <w:noProof/>
          <w:kern w:val="2"/>
          <w:sz w:val="24"/>
          <w:szCs w:val="24"/>
          <w:lang w:eastAsia="is-IS"/>
        </w:rPr>
      </w:pPr>
      <w:r>
        <w:rPr>
          <w:noProof/>
        </w:rPr>
        <w:t>1.1.1</w:t>
      </w:r>
      <w:r>
        <w:rPr>
          <w:rFonts w:eastAsiaTheme="minorEastAsia" w:cstheme="minorBidi"/>
          <w:i w:val="0"/>
          <w:iCs w:val="0"/>
          <w:noProof/>
          <w:kern w:val="2"/>
          <w:sz w:val="24"/>
          <w:szCs w:val="24"/>
          <w:lang w:eastAsia="is-IS"/>
        </w:rPr>
        <w:tab/>
      </w:r>
      <w:r>
        <w:rPr>
          <w:noProof/>
        </w:rPr>
        <w:t>Verkkaupi</w:t>
      </w:r>
      <w:r>
        <w:rPr>
          <w:noProof/>
        </w:rPr>
        <w:tab/>
      </w:r>
      <w:r>
        <w:rPr>
          <w:noProof/>
        </w:rPr>
        <w:fldChar w:fldCharType="begin"/>
      </w:r>
      <w:r>
        <w:rPr>
          <w:noProof/>
        </w:rPr>
        <w:instrText xml:space="preserve"> PAGEREF _Toc232150323 \h </w:instrText>
      </w:r>
      <w:r>
        <w:rPr>
          <w:noProof/>
        </w:rPr>
      </w:r>
      <w:r>
        <w:rPr>
          <w:noProof/>
        </w:rPr>
        <w:fldChar w:fldCharType="separate"/>
      </w:r>
      <w:r>
        <w:rPr>
          <w:noProof/>
        </w:rPr>
        <w:t>6</w:t>
      </w:r>
      <w:r>
        <w:rPr>
          <w:noProof/>
        </w:rPr>
        <w:fldChar w:fldCharType="end"/>
      </w:r>
    </w:p>
    <w:p w14:paraId="162FFDB9" w14:textId="4BF9D271" w:rsidR="00077F71" w:rsidRDefault="00077F71">
      <w:pPr>
        <w:pStyle w:val="TOC3"/>
        <w:rPr>
          <w:rFonts w:eastAsiaTheme="minorEastAsia" w:cstheme="minorBidi"/>
          <w:i w:val="0"/>
          <w:iCs w:val="0"/>
          <w:noProof/>
          <w:kern w:val="2"/>
          <w:sz w:val="24"/>
          <w:szCs w:val="24"/>
          <w:lang w:eastAsia="is-IS"/>
        </w:rPr>
      </w:pPr>
      <w:r>
        <w:rPr>
          <w:noProof/>
        </w:rPr>
        <w:t>1.1.2</w:t>
      </w:r>
      <w:r>
        <w:rPr>
          <w:rFonts w:eastAsiaTheme="minorEastAsia" w:cstheme="minorBidi"/>
          <w:i w:val="0"/>
          <w:iCs w:val="0"/>
          <w:noProof/>
          <w:kern w:val="2"/>
          <w:sz w:val="24"/>
          <w:szCs w:val="24"/>
          <w:lang w:eastAsia="is-IS"/>
        </w:rPr>
        <w:tab/>
      </w:r>
      <w:r>
        <w:rPr>
          <w:noProof/>
        </w:rPr>
        <w:t>Almenn lýsing</w:t>
      </w:r>
      <w:r>
        <w:rPr>
          <w:noProof/>
        </w:rPr>
        <w:tab/>
      </w:r>
      <w:r>
        <w:rPr>
          <w:noProof/>
        </w:rPr>
        <w:fldChar w:fldCharType="begin"/>
      </w:r>
      <w:r>
        <w:rPr>
          <w:noProof/>
        </w:rPr>
        <w:instrText xml:space="preserve"> PAGEREF _Toc232150324 \h </w:instrText>
      </w:r>
      <w:r>
        <w:rPr>
          <w:noProof/>
        </w:rPr>
      </w:r>
      <w:r>
        <w:rPr>
          <w:noProof/>
        </w:rPr>
        <w:fldChar w:fldCharType="separate"/>
      </w:r>
      <w:r>
        <w:rPr>
          <w:noProof/>
        </w:rPr>
        <w:t>6</w:t>
      </w:r>
      <w:r>
        <w:rPr>
          <w:noProof/>
        </w:rPr>
        <w:fldChar w:fldCharType="end"/>
      </w:r>
    </w:p>
    <w:p w14:paraId="4A2558AE" w14:textId="283C2B58" w:rsidR="00077F71" w:rsidRDefault="00077F71">
      <w:pPr>
        <w:pStyle w:val="TOC3"/>
        <w:rPr>
          <w:rFonts w:eastAsiaTheme="minorEastAsia" w:cstheme="minorBidi"/>
          <w:i w:val="0"/>
          <w:iCs w:val="0"/>
          <w:noProof/>
          <w:kern w:val="2"/>
          <w:sz w:val="24"/>
          <w:szCs w:val="24"/>
          <w:lang w:eastAsia="is-IS"/>
        </w:rPr>
      </w:pPr>
      <w:r w:rsidRPr="00AC055D">
        <w:rPr>
          <w:noProof/>
          <w:color w:val="FF0000"/>
        </w:rPr>
        <w:t>1.1.3</w:t>
      </w:r>
      <w:r>
        <w:rPr>
          <w:rFonts w:eastAsiaTheme="minorEastAsia" w:cstheme="minorBidi"/>
          <w:i w:val="0"/>
          <w:iCs w:val="0"/>
          <w:noProof/>
          <w:kern w:val="2"/>
          <w:sz w:val="24"/>
          <w:szCs w:val="24"/>
          <w:lang w:eastAsia="is-IS"/>
        </w:rPr>
        <w:tab/>
      </w:r>
      <w:r w:rsidRPr="00AC055D">
        <w:rPr>
          <w:noProof/>
          <w:color w:val="FF0000"/>
        </w:rPr>
        <w:t>Fyrirvari við útboð # #</w:t>
      </w:r>
      <w:r>
        <w:rPr>
          <w:noProof/>
        </w:rPr>
        <w:tab/>
      </w:r>
      <w:r>
        <w:rPr>
          <w:noProof/>
        </w:rPr>
        <w:fldChar w:fldCharType="begin"/>
      </w:r>
      <w:r>
        <w:rPr>
          <w:noProof/>
        </w:rPr>
        <w:instrText xml:space="preserve"> PAGEREF _Toc232150325 \h </w:instrText>
      </w:r>
      <w:r>
        <w:rPr>
          <w:noProof/>
        </w:rPr>
      </w:r>
      <w:r>
        <w:rPr>
          <w:noProof/>
        </w:rPr>
        <w:fldChar w:fldCharType="separate"/>
      </w:r>
      <w:r>
        <w:rPr>
          <w:noProof/>
        </w:rPr>
        <w:t>6</w:t>
      </w:r>
      <w:r>
        <w:rPr>
          <w:noProof/>
        </w:rPr>
        <w:fldChar w:fldCharType="end"/>
      </w:r>
    </w:p>
    <w:p w14:paraId="15C7E713" w14:textId="65AC84A2" w:rsidR="00077F71" w:rsidRDefault="00077F71">
      <w:pPr>
        <w:pStyle w:val="TOC3"/>
        <w:rPr>
          <w:rFonts w:eastAsiaTheme="minorEastAsia" w:cstheme="minorBidi"/>
          <w:i w:val="0"/>
          <w:iCs w:val="0"/>
          <w:noProof/>
          <w:kern w:val="2"/>
          <w:sz w:val="24"/>
          <w:szCs w:val="24"/>
          <w:lang w:eastAsia="is-IS"/>
        </w:rPr>
      </w:pPr>
      <w:r>
        <w:rPr>
          <w:noProof/>
        </w:rPr>
        <w:t>1.1.4</w:t>
      </w:r>
      <w:r>
        <w:rPr>
          <w:rFonts w:eastAsiaTheme="minorEastAsia" w:cstheme="minorBidi"/>
          <w:i w:val="0"/>
          <w:iCs w:val="0"/>
          <w:noProof/>
          <w:kern w:val="2"/>
          <w:sz w:val="24"/>
          <w:szCs w:val="24"/>
          <w:lang w:eastAsia="is-IS"/>
        </w:rPr>
        <w:tab/>
      </w:r>
      <w:r>
        <w:rPr>
          <w:noProof/>
        </w:rPr>
        <w:t>Yfirlit yfir útboðsferli</w:t>
      </w:r>
      <w:r>
        <w:rPr>
          <w:noProof/>
        </w:rPr>
        <w:tab/>
      </w:r>
      <w:r>
        <w:rPr>
          <w:noProof/>
        </w:rPr>
        <w:fldChar w:fldCharType="begin"/>
      </w:r>
      <w:r>
        <w:rPr>
          <w:noProof/>
        </w:rPr>
        <w:instrText xml:space="preserve"> PAGEREF _Toc232150326 \h </w:instrText>
      </w:r>
      <w:r>
        <w:rPr>
          <w:noProof/>
        </w:rPr>
      </w:r>
      <w:r>
        <w:rPr>
          <w:noProof/>
        </w:rPr>
        <w:fldChar w:fldCharType="separate"/>
      </w:r>
      <w:r>
        <w:rPr>
          <w:noProof/>
        </w:rPr>
        <w:t>7</w:t>
      </w:r>
      <w:r>
        <w:rPr>
          <w:noProof/>
        </w:rPr>
        <w:fldChar w:fldCharType="end"/>
      </w:r>
    </w:p>
    <w:p w14:paraId="30F891E7" w14:textId="2A56C470" w:rsidR="00077F71" w:rsidRDefault="00077F71">
      <w:pPr>
        <w:pStyle w:val="TOC3"/>
        <w:rPr>
          <w:rFonts w:eastAsiaTheme="minorEastAsia" w:cstheme="minorBidi"/>
          <w:i w:val="0"/>
          <w:iCs w:val="0"/>
          <w:noProof/>
          <w:kern w:val="2"/>
          <w:sz w:val="24"/>
          <w:szCs w:val="24"/>
          <w:lang w:eastAsia="is-IS"/>
        </w:rPr>
      </w:pPr>
      <w:r>
        <w:rPr>
          <w:noProof/>
        </w:rPr>
        <w:t>1.1.5</w:t>
      </w:r>
      <w:r>
        <w:rPr>
          <w:rFonts w:eastAsiaTheme="minorEastAsia" w:cstheme="minorBidi"/>
          <w:i w:val="0"/>
          <w:iCs w:val="0"/>
          <w:noProof/>
          <w:kern w:val="2"/>
          <w:sz w:val="24"/>
          <w:szCs w:val="24"/>
          <w:lang w:eastAsia="is-IS"/>
        </w:rPr>
        <w:tab/>
      </w:r>
      <w:r>
        <w:rPr>
          <w:noProof/>
        </w:rPr>
        <w:t>Útboðsform</w:t>
      </w:r>
      <w:r>
        <w:rPr>
          <w:noProof/>
        </w:rPr>
        <w:tab/>
      </w:r>
      <w:r>
        <w:rPr>
          <w:noProof/>
        </w:rPr>
        <w:fldChar w:fldCharType="begin"/>
      </w:r>
      <w:r>
        <w:rPr>
          <w:noProof/>
        </w:rPr>
        <w:instrText xml:space="preserve"> PAGEREF _Toc232150327 \h </w:instrText>
      </w:r>
      <w:r>
        <w:rPr>
          <w:noProof/>
        </w:rPr>
      </w:r>
      <w:r>
        <w:rPr>
          <w:noProof/>
        </w:rPr>
        <w:fldChar w:fldCharType="separate"/>
      </w:r>
      <w:r>
        <w:rPr>
          <w:noProof/>
        </w:rPr>
        <w:t>7</w:t>
      </w:r>
      <w:r>
        <w:rPr>
          <w:noProof/>
        </w:rPr>
        <w:fldChar w:fldCharType="end"/>
      </w:r>
    </w:p>
    <w:p w14:paraId="4B022821" w14:textId="6088EFF6" w:rsidR="00077F71" w:rsidRDefault="00077F71">
      <w:pPr>
        <w:pStyle w:val="TOC3"/>
        <w:rPr>
          <w:rFonts w:eastAsiaTheme="minorEastAsia" w:cstheme="minorBidi"/>
          <w:i w:val="0"/>
          <w:iCs w:val="0"/>
          <w:noProof/>
          <w:kern w:val="2"/>
          <w:sz w:val="24"/>
          <w:szCs w:val="24"/>
          <w:lang w:eastAsia="is-IS"/>
        </w:rPr>
      </w:pPr>
      <w:r>
        <w:rPr>
          <w:noProof/>
        </w:rPr>
        <w:t>1.1.6</w:t>
      </w:r>
      <w:r>
        <w:rPr>
          <w:rFonts w:eastAsiaTheme="minorEastAsia" w:cstheme="minorBidi"/>
          <w:i w:val="0"/>
          <w:iCs w:val="0"/>
          <w:noProof/>
          <w:kern w:val="2"/>
          <w:sz w:val="24"/>
          <w:szCs w:val="24"/>
          <w:lang w:eastAsia="is-IS"/>
        </w:rPr>
        <w:tab/>
      </w:r>
      <w:r>
        <w:rPr>
          <w:noProof/>
        </w:rPr>
        <w:t>Kynningarfundur / vettvangsskoðun</w:t>
      </w:r>
      <w:r>
        <w:rPr>
          <w:noProof/>
        </w:rPr>
        <w:tab/>
      </w:r>
      <w:r>
        <w:rPr>
          <w:noProof/>
        </w:rPr>
        <w:fldChar w:fldCharType="begin"/>
      </w:r>
      <w:r>
        <w:rPr>
          <w:noProof/>
        </w:rPr>
        <w:instrText xml:space="preserve"> PAGEREF _Toc232150328 \h </w:instrText>
      </w:r>
      <w:r>
        <w:rPr>
          <w:noProof/>
        </w:rPr>
      </w:r>
      <w:r>
        <w:rPr>
          <w:noProof/>
        </w:rPr>
        <w:fldChar w:fldCharType="separate"/>
      </w:r>
      <w:r>
        <w:rPr>
          <w:noProof/>
        </w:rPr>
        <w:t>7</w:t>
      </w:r>
      <w:r>
        <w:rPr>
          <w:noProof/>
        </w:rPr>
        <w:fldChar w:fldCharType="end"/>
      </w:r>
    </w:p>
    <w:p w14:paraId="2CCA5255" w14:textId="11D7A9D8" w:rsidR="00077F71" w:rsidRDefault="00077F71">
      <w:pPr>
        <w:pStyle w:val="TOC3"/>
        <w:rPr>
          <w:rFonts w:eastAsiaTheme="minorEastAsia" w:cstheme="minorBidi"/>
          <w:i w:val="0"/>
          <w:iCs w:val="0"/>
          <w:noProof/>
          <w:kern w:val="2"/>
          <w:sz w:val="24"/>
          <w:szCs w:val="24"/>
          <w:lang w:eastAsia="is-IS"/>
        </w:rPr>
      </w:pPr>
      <w:r>
        <w:rPr>
          <w:noProof/>
        </w:rPr>
        <w:t>1.1.7</w:t>
      </w:r>
      <w:r>
        <w:rPr>
          <w:rFonts w:eastAsiaTheme="minorEastAsia" w:cstheme="minorBidi"/>
          <w:i w:val="0"/>
          <w:iCs w:val="0"/>
          <w:noProof/>
          <w:kern w:val="2"/>
          <w:sz w:val="24"/>
          <w:szCs w:val="24"/>
          <w:lang w:eastAsia="is-IS"/>
        </w:rPr>
        <w:tab/>
      </w:r>
      <w:r>
        <w:rPr>
          <w:noProof/>
        </w:rPr>
        <w:t>Hæfniskröfur</w:t>
      </w:r>
      <w:r>
        <w:rPr>
          <w:noProof/>
        </w:rPr>
        <w:tab/>
      </w:r>
      <w:r>
        <w:rPr>
          <w:noProof/>
        </w:rPr>
        <w:fldChar w:fldCharType="begin"/>
      </w:r>
      <w:r>
        <w:rPr>
          <w:noProof/>
        </w:rPr>
        <w:instrText xml:space="preserve"> PAGEREF _Toc232150329 \h </w:instrText>
      </w:r>
      <w:r>
        <w:rPr>
          <w:noProof/>
        </w:rPr>
      </w:r>
      <w:r>
        <w:rPr>
          <w:noProof/>
        </w:rPr>
        <w:fldChar w:fldCharType="separate"/>
      </w:r>
      <w:r>
        <w:rPr>
          <w:noProof/>
        </w:rPr>
        <w:t>7</w:t>
      </w:r>
      <w:r>
        <w:rPr>
          <w:noProof/>
        </w:rPr>
        <w:fldChar w:fldCharType="end"/>
      </w:r>
    </w:p>
    <w:p w14:paraId="68C54046" w14:textId="7C967A6E" w:rsidR="00077F71" w:rsidRDefault="00077F71">
      <w:pPr>
        <w:pStyle w:val="TOC4"/>
        <w:rPr>
          <w:rFonts w:eastAsiaTheme="minorEastAsia" w:cstheme="minorBidi"/>
          <w:noProof/>
          <w:kern w:val="2"/>
          <w:sz w:val="24"/>
          <w:szCs w:val="24"/>
          <w:lang w:eastAsia="is-IS"/>
        </w:rPr>
      </w:pPr>
      <w:r w:rsidRPr="00AC055D">
        <w:rPr>
          <w:noProof/>
          <w:color w:val="000000"/>
        </w:rPr>
        <w:t>1.1.7.1</w:t>
      </w:r>
      <w:r>
        <w:rPr>
          <w:rFonts w:eastAsiaTheme="minorEastAsia" w:cstheme="minorBidi"/>
          <w:noProof/>
          <w:kern w:val="2"/>
          <w:sz w:val="24"/>
          <w:szCs w:val="24"/>
          <w:lang w:eastAsia="is-IS"/>
        </w:rPr>
        <w:tab/>
      </w:r>
      <w:r>
        <w:rPr>
          <w:noProof/>
        </w:rPr>
        <w:t>Ástæður til útilokunar</w:t>
      </w:r>
      <w:r>
        <w:rPr>
          <w:noProof/>
        </w:rPr>
        <w:tab/>
      </w:r>
      <w:r>
        <w:rPr>
          <w:noProof/>
        </w:rPr>
        <w:fldChar w:fldCharType="begin"/>
      </w:r>
      <w:r>
        <w:rPr>
          <w:noProof/>
        </w:rPr>
        <w:instrText xml:space="preserve"> PAGEREF _Toc232150330 \h </w:instrText>
      </w:r>
      <w:r>
        <w:rPr>
          <w:noProof/>
        </w:rPr>
      </w:r>
      <w:r>
        <w:rPr>
          <w:noProof/>
        </w:rPr>
        <w:fldChar w:fldCharType="separate"/>
      </w:r>
      <w:r>
        <w:rPr>
          <w:noProof/>
        </w:rPr>
        <w:t>8</w:t>
      </w:r>
      <w:r>
        <w:rPr>
          <w:noProof/>
        </w:rPr>
        <w:fldChar w:fldCharType="end"/>
      </w:r>
    </w:p>
    <w:p w14:paraId="723F9C83" w14:textId="428D63F5" w:rsidR="00077F71" w:rsidRDefault="00077F71">
      <w:pPr>
        <w:pStyle w:val="TOC4"/>
        <w:rPr>
          <w:rFonts w:eastAsiaTheme="minorEastAsia" w:cstheme="minorBidi"/>
          <w:noProof/>
          <w:kern w:val="2"/>
          <w:sz w:val="24"/>
          <w:szCs w:val="24"/>
          <w:lang w:eastAsia="is-IS"/>
        </w:rPr>
      </w:pPr>
      <w:r w:rsidRPr="00AC055D">
        <w:rPr>
          <w:noProof/>
          <w:color w:val="000000"/>
        </w:rPr>
        <w:t>1.1.7.2</w:t>
      </w:r>
      <w:r>
        <w:rPr>
          <w:rFonts w:eastAsiaTheme="minorEastAsia" w:cstheme="minorBidi"/>
          <w:noProof/>
          <w:kern w:val="2"/>
          <w:sz w:val="24"/>
          <w:szCs w:val="24"/>
          <w:lang w:eastAsia="is-IS"/>
        </w:rPr>
        <w:tab/>
      </w:r>
      <w:r>
        <w:rPr>
          <w:noProof/>
        </w:rPr>
        <w:t>Kröfur til fjárhagsstöðu bjóðenda</w:t>
      </w:r>
      <w:r>
        <w:rPr>
          <w:noProof/>
        </w:rPr>
        <w:tab/>
      </w:r>
      <w:r>
        <w:rPr>
          <w:noProof/>
        </w:rPr>
        <w:fldChar w:fldCharType="begin"/>
      </w:r>
      <w:r>
        <w:rPr>
          <w:noProof/>
        </w:rPr>
        <w:instrText xml:space="preserve"> PAGEREF _Toc232150331 \h </w:instrText>
      </w:r>
      <w:r>
        <w:rPr>
          <w:noProof/>
        </w:rPr>
      </w:r>
      <w:r>
        <w:rPr>
          <w:noProof/>
        </w:rPr>
        <w:fldChar w:fldCharType="separate"/>
      </w:r>
      <w:r>
        <w:rPr>
          <w:noProof/>
        </w:rPr>
        <w:t>9</w:t>
      </w:r>
      <w:r>
        <w:rPr>
          <w:noProof/>
        </w:rPr>
        <w:fldChar w:fldCharType="end"/>
      </w:r>
    </w:p>
    <w:p w14:paraId="0D643AB0" w14:textId="555AF5A7" w:rsidR="00077F71" w:rsidRDefault="00077F71">
      <w:pPr>
        <w:pStyle w:val="TOC4"/>
        <w:rPr>
          <w:rFonts w:eastAsiaTheme="minorEastAsia" w:cstheme="minorBidi"/>
          <w:noProof/>
          <w:kern w:val="2"/>
          <w:sz w:val="24"/>
          <w:szCs w:val="24"/>
          <w:lang w:eastAsia="is-IS"/>
        </w:rPr>
      </w:pPr>
      <w:r w:rsidRPr="00AC055D">
        <w:rPr>
          <w:noProof/>
          <w:color w:val="000000"/>
        </w:rPr>
        <w:t>1.1.7.3</w:t>
      </w:r>
      <w:r>
        <w:rPr>
          <w:rFonts w:eastAsiaTheme="minorEastAsia" w:cstheme="minorBidi"/>
          <w:noProof/>
          <w:kern w:val="2"/>
          <w:sz w:val="24"/>
          <w:szCs w:val="24"/>
          <w:lang w:eastAsia="is-IS"/>
        </w:rPr>
        <w:tab/>
      </w:r>
      <w:r>
        <w:rPr>
          <w:noProof/>
        </w:rPr>
        <w:t>Krafa um eðlilega viðskiptasögu</w:t>
      </w:r>
      <w:r>
        <w:rPr>
          <w:noProof/>
        </w:rPr>
        <w:tab/>
      </w:r>
      <w:r>
        <w:rPr>
          <w:noProof/>
        </w:rPr>
        <w:fldChar w:fldCharType="begin"/>
      </w:r>
      <w:r>
        <w:rPr>
          <w:noProof/>
        </w:rPr>
        <w:instrText xml:space="preserve"> PAGEREF _Toc232150332 \h </w:instrText>
      </w:r>
      <w:r>
        <w:rPr>
          <w:noProof/>
        </w:rPr>
      </w:r>
      <w:r>
        <w:rPr>
          <w:noProof/>
        </w:rPr>
        <w:fldChar w:fldCharType="separate"/>
      </w:r>
      <w:r>
        <w:rPr>
          <w:noProof/>
        </w:rPr>
        <w:t>9</w:t>
      </w:r>
      <w:r>
        <w:rPr>
          <w:noProof/>
        </w:rPr>
        <w:fldChar w:fldCharType="end"/>
      </w:r>
    </w:p>
    <w:p w14:paraId="592C3765" w14:textId="0D7C6941" w:rsidR="00077F71" w:rsidRDefault="00077F71">
      <w:pPr>
        <w:pStyle w:val="TOC4"/>
        <w:rPr>
          <w:rFonts w:eastAsiaTheme="minorEastAsia" w:cstheme="minorBidi"/>
          <w:noProof/>
          <w:kern w:val="2"/>
          <w:sz w:val="24"/>
          <w:szCs w:val="24"/>
          <w:lang w:eastAsia="is-IS"/>
        </w:rPr>
      </w:pPr>
      <w:r w:rsidRPr="00AC055D">
        <w:rPr>
          <w:noProof/>
          <w:color w:val="000000"/>
        </w:rPr>
        <w:t>1.1.7.4</w:t>
      </w:r>
      <w:r>
        <w:rPr>
          <w:rFonts w:eastAsiaTheme="minorEastAsia" w:cstheme="minorBidi"/>
          <w:noProof/>
          <w:kern w:val="2"/>
          <w:sz w:val="24"/>
          <w:szCs w:val="24"/>
          <w:lang w:eastAsia="is-IS"/>
        </w:rPr>
        <w:tab/>
      </w:r>
      <w:r>
        <w:rPr>
          <w:noProof/>
        </w:rPr>
        <w:t>Kröfur til tæknilegrar og faglegrar getu bjóðanda</w:t>
      </w:r>
      <w:r>
        <w:rPr>
          <w:noProof/>
        </w:rPr>
        <w:tab/>
      </w:r>
      <w:r>
        <w:rPr>
          <w:noProof/>
        </w:rPr>
        <w:fldChar w:fldCharType="begin"/>
      </w:r>
      <w:r>
        <w:rPr>
          <w:noProof/>
        </w:rPr>
        <w:instrText xml:space="preserve"> PAGEREF _Toc232150333 \h </w:instrText>
      </w:r>
      <w:r>
        <w:rPr>
          <w:noProof/>
        </w:rPr>
      </w:r>
      <w:r>
        <w:rPr>
          <w:noProof/>
        </w:rPr>
        <w:fldChar w:fldCharType="separate"/>
      </w:r>
      <w:r>
        <w:rPr>
          <w:noProof/>
        </w:rPr>
        <w:t>10</w:t>
      </w:r>
      <w:r>
        <w:rPr>
          <w:noProof/>
        </w:rPr>
        <w:fldChar w:fldCharType="end"/>
      </w:r>
    </w:p>
    <w:p w14:paraId="10560625" w14:textId="10C8C428" w:rsidR="00077F71" w:rsidRDefault="00077F71">
      <w:pPr>
        <w:pStyle w:val="TOC4"/>
        <w:rPr>
          <w:rFonts w:eastAsiaTheme="minorEastAsia" w:cstheme="minorBidi"/>
          <w:noProof/>
          <w:kern w:val="2"/>
          <w:sz w:val="24"/>
          <w:szCs w:val="24"/>
          <w:lang w:eastAsia="is-IS"/>
        </w:rPr>
      </w:pPr>
      <w:r w:rsidRPr="00AC055D">
        <w:rPr>
          <w:noProof/>
          <w:color w:val="000000"/>
        </w:rPr>
        <w:t>1.1.7.5</w:t>
      </w:r>
      <w:r>
        <w:rPr>
          <w:rFonts w:eastAsiaTheme="minorEastAsia" w:cstheme="minorBidi"/>
          <w:noProof/>
          <w:kern w:val="2"/>
          <w:sz w:val="24"/>
          <w:szCs w:val="24"/>
          <w:lang w:eastAsia="is-IS"/>
        </w:rPr>
        <w:tab/>
      </w:r>
      <w:r>
        <w:rPr>
          <w:noProof/>
        </w:rPr>
        <w:t>Krafa um eðlileg samskipti í fyrri samningum ## Innanlandsútboð ##</w:t>
      </w:r>
      <w:r>
        <w:rPr>
          <w:noProof/>
        </w:rPr>
        <w:tab/>
      </w:r>
      <w:r>
        <w:rPr>
          <w:noProof/>
        </w:rPr>
        <w:fldChar w:fldCharType="begin"/>
      </w:r>
      <w:r>
        <w:rPr>
          <w:noProof/>
        </w:rPr>
        <w:instrText xml:space="preserve"> PAGEREF _Toc232150334 \h </w:instrText>
      </w:r>
      <w:r>
        <w:rPr>
          <w:noProof/>
        </w:rPr>
      </w:r>
      <w:r>
        <w:rPr>
          <w:noProof/>
        </w:rPr>
        <w:fldChar w:fldCharType="separate"/>
      </w:r>
      <w:r>
        <w:rPr>
          <w:noProof/>
        </w:rPr>
        <w:t>13</w:t>
      </w:r>
      <w:r>
        <w:rPr>
          <w:noProof/>
        </w:rPr>
        <w:fldChar w:fldCharType="end"/>
      </w:r>
    </w:p>
    <w:p w14:paraId="4F3674DC" w14:textId="5A9C60C2" w:rsidR="00077F71" w:rsidRDefault="00077F71">
      <w:pPr>
        <w:pStyle w:val="TOC4"/>
        <w:rPr>
          <w:rFonts w:eastAsiaTheme="minorEastAsia" w:cstheme="minorBidi"/>
          <w:noProof/>
          <w:kern w:val="2"/>
          <w:sz w:val="24"/>
          <w:szCs w:val="24"/>
          <w:lang w:eastAsia="is-IS"/>
        </w:rPr>
      </w:pPr>
      <w:r w:rsidRPr="00AC055D">
        <w:rPr>
          <w:noProof/>
          <w:color w:val="000000"/>
        </w:rPr>
        <w:t>1.1.7.6</w:t>
      </w:r>
      <w:r>
        <w:rPr>
          <w:rFonts w:eastAsiaTheme="minorEastAsia" w:cstheme="minorBidi"/>
          <w:noProof/>
          <w:kern w:val="2"/>
          <w:sz w:val="24"/>
          <w:szCs w:val="24"/>
          <w:lang w:eastAsia="is-IS"/>
        </w:rPr>
        <w:tab/>
      </w:r>
      <w:r>
        <w:rPr>
          <w:noProof/>
        </w:rPr>
        <w:t>Kröfur um gæða- og öryggisstjórnun</w:t>
      </w:r>
      <w:r>
        <w:rPr>
          <w:noProof/>
        </w:rPr>
        <w:tab/>
      </w:r>
      <w:r>
        <w:rPr>
          <w:noProof/>
        </w:rPr>
        <w:fldChar w:fldCharType="begin"/>
      </w:r>
      <w:r>
        <w:rPr>
          <w:noProof/>
        </w:rPr>
        <w:instrText xml:space="preserve"> PAGEREF _Toc232150335 \h </w:instrText>
      </w:r>
      <w:r>
        <w:rPr>
          <w:noProof/>
        </w:rPr>
      </w:r>
      <w:r>
        <w:rPr>
          <w:noProof/>
        </w:rPr>
        <w:fldChar w:fldCharType="separate"/>
      </w:r>
      <w:r>
        <w:rPr>
          <w:noProof/>
        </w:rPr>
        <w:t>13</w:t>
      </w:r>
      <w:r>
        <w:rPr>
          <w:noProof/>
        </w:rPr>
        <w:fldChar w:fldCharType="end"/>
      </w:r>
    </w:p>
    <w:p w14:paraId="772DF755" w14:textId="6BDA875A" w:rsidR="00077F71" w:rsidRDefault="00077F71">
      <w:pPr>
        <w:pStyle w:val="TOC2"/>
        <w:tabs>
          <w:tab w:val="left" w:pos="800"/>
          <w:tab w:val="right" w:leader="dot" w:pos="9062"/>
        </w:tabs>
        <w:rPr>
          <w:rFonts w:eastAsiaTheme="minorEastAsia" w:cstheme="minorBidi"/>
          <w:smallCaps w:val="0"/>
          <w:noProof/>
          <w:kern w:val="2"/>
          <w:sz w:val="24"/>
          <w:szCs w:val="24"/>
          <w:lang w:eastAsia="is-IS"/>
        </w:rPr>
      </w:pPr>
      <w:r w:rsidRPr="00AC055D">
        <w:rPr>
          <w:noProof/>
          <w:color w:val="000000"/>
          <w14:ligatures w14:val="none"/>
        </w:rPr>
        <w:t>1.2</w:t>
      </w:r>
      <w:r>
        <w:rPr>
          <w:rFonts w:eastAsiaTheme="minorEastAsia" w:cstheme="minorBidi"/>
          <w:smallCaps w:val="0"/>
          <w:noProof/>
          <w:kern w:val="2"/>
          <w:sz w:val="24"/>
          <w:szCs w:val="24"/>
          <w:lang w:eastAsia="is-IS"/>
        </w:rPr>
        <w:tab/>
      </w:r>
      <w:r>
        <w:rPr>
          <w:noProof/>
        </w:rPr>
        <w:t>Útboðsgögn</w:t>
      </w:r>
      <w:r>
        <w:rPr>
          <w:noProof/>
        </w:rPr>
        <w:tab/>
      </w:r>
      <w:r>
        <w:rPr>
          <w:noProof/>
        </w:rPr>
        <w:fldChar w:fldCharType="begin"/>
      </w:r>
      <w:r>
        <w:rPr>
          <w:noProof/>
        </w:rPr>
        <w:instrText xml:space="preserve"> PAGEREF _Toc232150336 \h </w:instrText>
      </w:r>
      <w:r>
        <w:rPr>
          <w:noProof/>
        </w:rPr>
      </w:r>
      <w:r>
        <w:rPr>
          <w:noProof/>
        </w:rPr>
        <w:fldChar w:fldCharType="separate"/>
      </w:r>
      <w:r>
        <w:rPr>
          <w:noProof/>
        </w:rPr>
        <w:t>13</w:t>
      </w:r>
      <w:r>
        <w:rPr>
          <w:noProof/>
        </w:rPr>
        <w:fldChar w:fldCharType="end"/>
      </w:r>
    </w:p>
    <w:p w14:paraId="397668CC" w14:textId="1AA42BDC" w:rsidR="00077F71" w:rsidRDefault="00077F71">
      <w:pPr>
        <w:pStyle w:val="TOC2"/>
        <w:tabs>
          <w:tab w:val="left" w:pos="800"/>
          <w:tab w:val="right" w:leader="dot" w:pos="9062"/>
        </w:tabs>
        <w:rPr>
          <w:rFonts w:eastAsiaTheme="minorEastAsia" w:cstheme="minorBidi"/>
          <w:smallCaps w:val="0"/>
          <w:noProof/>
          <w:kern w:val="2"/>
          <w:sz w:val="24"/>
          <w:szCs w:val="24"/>
          <w:lang w:eastAsia="is-IS"/>
        </w:rPr>
      </w:pPr>
      <w:r w:rsidRPr="00AC055D">
        <w:rPr>
          <w:noProof/>
          <w:color w:val="000000"/>
          <w14:ligatures w14:val="none"/>
        </w:rPr>
        <w:t>1.3</w:t>
      </w:r>
      <w:r>
        <w:rPr>
          <w:rFonts w:eastAsiaTheme="minorEastAsia" w:cstheme="minorBidi"/>
          <w:smallCaps w:val="0"/>
          <w:noProof/>
          <w:kern w:val="2"/>
          <w:sz w:val="24"/>
          <w:szCs w:val="24"/>
          <w:lang w:eastAsia="is-IS"/>
        </w:rPr>
        <w:tab/>
      </w:r>
      <w:r>
        <w:rPr>
          <w:noProof/>
        </w:rPr>
        <w:t>Val á samningsaðila</w:t>
      </w:r>
      <w:r>
        <w:rPr>
          <w:noProof/>
        </w:rPr>
        <w:tab/>
      </w:r>
      <w:r>
        <w:rPr>
          <w:noProof/>
        </w:rPr>
        <w:fldChar w:fldCharType="begin"/>
      </w:r>
      <w:r>
        <w:rPr>
          <w:noProof/>
        </w:rPr>
        <w:instrText xml:space="preserve"> PAGEREF _Toc232150337 \h </w:instrText>
      </w:r>
      <w:r>
        <w:rPr>
          <w:noProof/>
        </w:rPr>
      </w:r>
      <w:r>
        <w:rPr>
          <w:noProof/>
        </w:rPr>
        <w:fldChar w:fldCharType="separate"/>
      </w:r>
      <w:r>
        <w:rPr>
          <w:noProof/>
        </w:rPr>
        <w:t>14</w:t>
      </w:r>
      <w:r>
        <w:rPr>
          <w:noProof/>
        </w:rPr>
        <w:fldChar w:fldCharType="end"/>
      </w:r>
    </w:p>
    <w:p w14:paraId="0E9F29C3" w14:textId="783AFFE2" w:rsidR="00077F71" w:rsidRDefault="00077F71">
      <w:pPr>
        <w:pStyle w:val="TOC3"/>
        <w:rPr>
          <w:rFonts w:eastAsiaTheme="minorEastAsia" w:cstheme="minorBidi"/>
          <w:i w:val="0"/>
          <w:iCs w:val="0"/>
          <w:noProof/>
          <w:kern w:val="2"/>
          <w:sz w:val="24"/>
          <w:szCs w:val="24"/>
          <w:lang w:eastAsia="is-IS"/>
        </w:rPr>
      </w:pPr>
      <w:r w:rsidRPr="00AC055D">
        <w:rPr>
          <w:rFonts w:eastAsia="Calibri"/>
          <w:noProof/>
        </w:rPr>
        <w:t>1.3.1</w:t>
      </w:r>
      <w:r>
        <w:rPr>
          <w:rFonts w:eastAsiaTheme="minorEastAsia" w:cstheme="minorBidi"/>
          <w:i w:val="0"/>
          <w:iCs w:val="0"/>
          <w:noProof/>
          <w:kern w:val="2"/>
          <w:sz w:val="24"/>
          <w:szCs w:val="24"/>
          <w:lang w:eastAsia="is-IS"/>
        </w:rPr>
        <w:tab/>
      </w:r>
      <w:r w:rsidRPr="00AC055D">
        <w:rPr>
          <w:rFonts w:eastAsia="Calibri"/>
          <w:noProof/>
        </w:rPr>
        <w:t>Verð</w:t>
      </w:r>
      <w:r>
        <w:rPr>
          <w:noProof/>
        </w:rPr>
        <w:tab/>
      </w:r>
      <w:r>
        <w:rPr>
          <w:noProof/>
        </w:rPr>
        <w:fldChar w:fldCharType="begin"/>
      </w:r>
      <w:r>
        <w:rPr>
          <w:noProof/>
        </w:rPr>
        <w:instrText xml:space="preserve"> PAGEREF _Toc232150338 \h </w:instrText>
      </w:r>
      <w:r>
        <w:rPr>
          <w:noProof/>
        </w:rPr>
      </w:r>
      <w:r>
        <w:rPr>
          <w:noProof/>
        </w:rPr>
        <w:fldChar w:fldCharType="separate"/>
      </w:r>
      <w:r>
        <w:rPr>
          <w:noProof/>
        </w:rPr>
        <w:t>14</w:t>
      </w:r>
      <w:r>
        <w:rPr>
          <w:noProof/>
        </w:rPr>
        <w:fldChar w:fldCharType="end"/>
      </w:r>
    </w:p>
    <w:p w14:paraId="0B11D48B" w14:textId="25D93CD0" w:rsidR="00077F71" w:rsidRDefault="00077F71">
      <w:pPr>
        <w:pStyle w:val="TOC3"/>
        <w:rPr>
          <w:rFonts w:eastAsiaTheme="minorEastAsia" w:cstheme="minorBidi"/>
          <w:i w:val="0"/>
          <w:iCs w:val="0"/>
          <w:noProof/>
          <w:kern w:val="2"/>
          <w:sz w:val="24"/>
          <w:szCs w:val="24"/>
          <w:lang w:eastAsia="is-IS"/>
        </w:rPr>
      </w:pPr>
      <w:r>
        <w:rPr>
          <w:noProof/>
        </w:rPr>
        <w:t>1.3.2</w:t>
      </w:r>
      <w:r>
        <w:rPr>
          <w:rFonts w:eastAsiaTheme="minorEastAsia" w:cstheme="minorBidi"/>
          <w:i w:val="0"/>
          <w:iCs w:val="0"/>
          <w:noProof/>
          <w:kern w:val="2"/>
          <w:sz w:val="24"/>
          <w:szCs w:val="24"/>
          <w:lang w:eastAsia="is-IS"/>
        </w:rPr>
        <w:tab/>
      </w:r>
      <w:r>
        <w:rPr>
          <w:noProof/>
        </w:rPr>
        <w:t>Umhverfismál</w:t>
      </w:r>
      <w:r>
        <w:rPr>
          <w:noProof/>
        </w:rPr>
        <w:tab/>
      </w:r>
      <w:r>
        <w:rPr>
          <w:noProof/>
        </w:rPr>
        <w:fldChar w:fldCharType="begin"/>
      </w:r>
      <w:r>
        <w:rPr>
          <w:noProof/>
        </w:rPr>
        <w:instrText xml:space="preserve"> PAGEREF _Toc232150339 \h </w:instrText>
      </w:r>
      <w:r>
        <w:rPr>
          <w:noProof/>
        </w:rPr>
      </w:r>
      <w:r>
        <w:rPr>
          <w:noProof/>
        </w:rPr>
        <w:fldChar w:fldCharType="separate"/>
      </w:r>
      <w:r>
        <w:rPr>
          <w:noProof/>
        </w:rPr>
        <w:t>14</w:t>
      </w:r>
      <w:r>
        <w:rPr>
          <w:noProof/>
        </w:rPr>
        <w:fldChar w:fldCharType="end"/>
      </w:r>
    </w:p>
    <w:p w14:paraId="46137C89" w14:textId="5AE30592" w:rsidR="00077F71" w:rsidRDefault="00077F71">
      <w:pPr>
        <w:pStyle w:val="TOC4"/>
        <w:rPr>
          <w:rFonts w:eastAsiaTheme="minorEastAsia" w:cstheme="minorBidi"/>
          <w:noProof/>
          <w:kern w:val="2"/>
          <w:sz w:val="24"/>
          <w:szCs w:val="24"/>
          <w:lang w:eastAsia="is-IS"/>
        </w:rPr>
      </w:pPr>
      <w:r w:rsidRPr="00AC055D">
        <w:rPr>
          <w:rFonts w:eastAsia="Calibri"/>
          <w:noProof/>
          <w:color w:val="000000"/>
        </w:rPr>
        <w:t>1.3.2.1</w:t>
      </w:r>
      <w:r>
        <w:rPr>
          <w:rFonts w:eastAsiaTheme="minorEastAsia" w:cstheme="minorBidi"/>
          <w:noProof/>
          <w:kern w:val="2"/>
          <w:sz w:val="24"/>
          <w:szCs w:val="24"/>
          <w:lang w:eastAsia="is-IS"/>
        </w:rPr>
        <w:tab/>
      </w:r>
      <w:r w:rsidRPr="00AC055D">
        <w:rPr>
          <w:rFonts w:eastAsia="Calibri"/>
          <w:noProof/>
        </w:rPr>
        <w:t>Vottað umhverfisstjórnunarkerfi</w:t>
      </w:r>
      <w:r>
        <w:rPr>
          <w:noProof/>
        </w:rPr>
        <w:tab/>
      </w:r>
      <w:r>
        <w:rPr>
          <w:noProof/>
        </w:rPr>
        <w:fldChar w:fldCharType="begin"/>
      </w:r>
      <w:r>
        <w:rPr>
          <w:noProof/>
        </w:rPr>
        <w:instrText xml:space="preserve"> PAGEREF _Toc232150340 \h </w:instrText>
      </w:r>
      <w:r>
        <w:rPr>
          <w:noProof/>
        </w:rPr>
      </w:r>
      <w:r>
        <w:rPr>
          <w:noProof/>
        </w:rPr>
        <w:fldChar w:fldCharType="separate"/>
      </w:r>
      <w:r>
        <w:rPr>
          <w:noProof/>
        </w:rPr>
        <w:t>14</w:t>
      </w:r>
      <w:r>
        <w:rPr>
          <w:noProof/>
        </w:rPr>
        <w:fldChar w:fldCharType="end"/>
      </w:r>
    </w:p>
    <w:p w14:paraId="749D7BC4" w14:textId="50C263A0" w:rsidR="00077F71" w:rsidRDefault="00077F71">
      <w:pPr>
        <w:pStyle w:val="TOC4"/>
        <w:rPr>
          <w:rFonts w:eastAsiaTheme="minorEastAsia" w:cstheme="minorBidi"/>
          <w:noProof/>
          <w:kern w:val="2"/>
          <w:sz w:val="24"/>
          <w:szCs w:val="24"/>
          <w:lang w:eastAsia="is-IS"/>
        </w:rPr>
      </w:pPr>
      <w:r w:rsidRPr="00AC055D">
        <w:rPr>
          <w:noProof/>
          <w:color w:val="000000"/>
        </w:rPr>
        <w:t>1.3.2.2</w:t>
      </w:r>
      <w:r>
        <w:rPr>
          <w:rFonts w:eastAsiaTheme="minorEastAsia" w:cstheme="minorBidi"/>
          <w:noProof/>
          <w:kern w:val="2"/>
          <w:sz w:val="24"/>
          <w:szCs w:val="24"/>
          <w:lang w:eastAsia="is-IS"/>
        </w:rPr>
        <w:tab/>
      </w:r>
      <w:r>
        <w:rPr>
          <w:noProof/>
        </w:rPr>
        <w:t>Notkun á umhverfisvænni orku</w:t>
      </w:r>
      <w:r>
        <w:rPr>
          <w:noProof/>
        </w:rPr>
        <w:tab/>
      </w:r>
      <w:r>
        <w:rPr>
          <w:noProof/>
        </w:rPr>
        <w:fldChar w:fldCharType="begin"/>
      </w:r>
      <w:r>
        <w:rPr>
          <w:noProof/>
        </w:rPr>
        <w:instrText xml:space="preserve"> PAGEREF _Toc232150341 \h </w:instrText>
      </w:r>
      <w:r>
        <w:rPr>
          <w:noProof/>
        </w:rPr>
      </w:r>
      <w:r>
        <w:rPr>
          <w:noProof/>
        </w:rPr>
        <w:fldChar w:fldCharType="separate"/>
      </w:r>
      <w:r>
        <w:rPr>
          <w:noProof/>
        </w:rPr>
        <w:t>14</w:t>
      </w:r>
      <w:r>
        <w:rPr>
          <w:noProof/>
        </w:rPr>
        <w:fldChar w:fldCharType="end"/>
      </w:r>
    </w:p>
    <w:p w14:paraId="58A212E6" w14:textId="37AF567F" w:rsidR="00077F71" w:rsidRDefault="00077F71">
      <w:pPr>
        <w:pStyle w:val="TOC4"/>
        <w:rPr>
          <w:rFonts w:eastAsiaTheme="minorEastAsia" w:cstheme="minorBidi"/>
          <w:noProof/>
          <w:kern w:val="2"/>
          <w:sz w:val="24"/>
          <w:szCs w:val="24"/>
          <w:lang w:eastAsia="is-IS"/>
        </w:rPr>
      </w:pPr>
      <w:r w:rsidRPr="00AC055D">
        <w:rPr>
          <w:noProof/>
          <w:color w:val="000000"/>
        </w:rPr>
        <w:t>1.3.2.3</w:t>
      </w:r>
      <w:r>
        <w:rPr>
          <w:rFonts w:eastAsiaTheme="minorEastAsia" w:cstheme="minorBidi"/>
          <w:noProof/>
          <w:kern w:val="2"/>
          <w:sz w:val="24"/>
          <w:szCs w:val="24"/>
          <w:lang w:eastAsia="is-IS"/>
        </w:rPr>
        <w:tab/>
      </w:r>
      <w:r>
        <w:rPr>
          <w:noProof/>
        </w:rPr>
        <w:t>Umhverfisstaðlar</w:t>
      </w:r>
      <w:r>
        <w:rPr>
          <w:noProof/>
        </w:rPr>
        <w:tab/>
      </w:r>
      <w:r>
        <w:rPr>
          <w:noProof/>
        </w:rPr>
        <w:fldChar w:fldCharType="begin"/>
      </w:r>
      <w:r>
        <w:rPr>
          <w:noProof/>
        </w:rPr>
        <w:instrText xml:space="preserve"> PAGEREF _Toc232150342 \h </w:instrText>
      </w:r>
      <w:r>
        <w:rPr>
          <w:noProof/>
        </w:rPr>
      </w:r>
      <w:r>
        <w:rPr>
          <w:noProof/>
        </w:rPr>
        <w:fldChar w:fldCharType="separate"/>
      </w:r>
      <w:r>
        <w:rPr>
          <w:noProof/>
        </w:rPr>
        <w:t>15</w:t>
      </w:r>
      <w:r>
        <w:rPr>
          <w:noProof/>
        </w:rPr>
        <w:fldChar w:fldCharType="end"/>
      </w:r>
    </w:p>
    <w:p w14:paraId="5CBBF5C4" w14:textId="07B15BD9" w:rsidR="00077F71" w:rsidRDefault="00077F71">
      <w:pPr>
        <w:pStyle w:val="TOC2"/>
        <w:tabs>
          <w:tab w:val="left" w:pos="800"/>
          <w:tab w:val="right" w:leader="dot" w:pos="9062"/>
        </w:tabs>
        <w:rPr>
          <w:rFonts w:eastAsiaTheme="minorEastAsia" w:cstheme="minorBidi"/>
          <w:smallCaps w:val="0"/>
          <w:noProof/>
          <w:kern w:val="2"/>
          <w:sz w:val="24"/>
          <w:szCs w:val="24"/>
          <w:lang w:eastAsia="is-IS"/>
        </w:rPr>
      </w:pPr>
      <w:r w:rsidRPr="00AC055D">
        <w:rPr>
          <w:noProof/>
          <w:color w:val="000000"/>
          <w14:ligatures w14:val="none"/>
        </w:rPr>
        <w:t>1.4</w:t>
      </w:r>
      <w:r>
        <w:rPr>
          <w:rFonts w:eastAsiaTheme="minorEastAsia" w:cstheme="minorBidi"/>
          <w:smallCaps w:val="0"/>
          <w:noProof/>
          <w:kern w:val="2"/>
          <w:sz w:val="24"/>
          <w:szCs w:val="24"/>
          <w:lang w:eastAsia="is-IS"/>
        </w:rPr>
        <w:tab/>
      </w:r>
      <w:r>
        <w:rPr>
          <w:noProof/>
        </w:rPr>
        <w:t>Tilboðsgerð</w:t>
      </w:r>
      <w:r>
        <w:rPr>
          <w:noProof/>
        </w:rPr>
        <w:tab/>
      </w:r>
      <w:r>
        <w:rPr>
          <w:noProof/>
        </w:rPr>
        <w:fldChar w:fldCharType="begin"/>
      </w:r>
      <w:r>
        <w:rPr>
          <w:noProof/>
        </w:rPr>
        <w:instrText xml:space="preserve"> PAGEREF _Toc232150343 \h </w:instrText>
      </w:r>
      <w:r>
        <w:rPr>
          <w:noProof/>
        </w:rPr>
      </w:r>
      <w:r>
        <w:rPr>
          <w:noProof/>
        </w:rPr>
        <w:fldChar w:fldCharType="separate"/>
      </w:r>
      <w:r>
        <w:rPr>
          <w:noProof/>
        </w:rPr>
        <w:t>16</w:t>
      </w:r>
      <w:r>
        <w:rPr>
          <w:noProof/>
        </w:rPr>
        <w:fldChar w:fldCharType="end"/>
      </w:r>
    </w:p>
    <w:p w14:paraId="31D055D7" w14:textId="10371405" w:rsidR="00077F71" w:rsidRDefault="00077F71">
      <w:pPr>
        <w:pStyle w:val="TOC3"/>
        <w:rPr>
          <w:rFonts w:eastAsiaTheme="minorEastAsia" w:cstheme="minorBidi"/>
          <w:i w:val="0"/>
          <w:iCs w:val="0"/>
          <w:noProof/>
          <w:kern w:val="2"/>
          <w:sz w:val="24"/>
          <w:szCs w:val="24"/>
          <w:lang w:eastAsia="is-IS"/>
        </w:rPr>
      </w:pPr>
      <w:r>
        <w:rPr>
          <w:noProof/>
        </w:rPr>
        <w:t>1.4.1</w:t>
      </w:r>
      <w:r>
        <w:rPr>
          <w:rFonts w:eastAsiaTheme="minorEastAsia" w:cstheme="minorBidi"/>
          <w:i w:val="0"/>
          <w:iCs w:val="0"/>
          <w:noProof/>
          <w:kern w:val="2"/>
          <w:sz w:val="24"/>
          <w:szCs w:val="24"/>
          <w:lang w:eastAsia="is-IS"/>
        </w:rPr>
        <w:tab/>
      </w:r>
      <w:r>
        <w:rPr>
          <w:noProof/>
        </w:rPr>
        <w:t>Tilboðsskrá</w:t>
      </w:r>
      <w:r>
        <w:rPr>
          <w:noProof/>
        </w:rPr>
        <w:tab/>
      </w:r>
      <w:r>
        <w:rPr>
          <w:noProof/>
        </w:rPr>
        <w:fldChar w:fldCharType="begin"/>
      </w:r>
      <w:r>
        <w:rPr>
          <w:noProof/>
        </w:rPr>
        <w:instrText xml:space="preserve"> PAGEREF _Toc232150344 \h </w:instrText>
      </w:r>
      <w:r>
        <w:rPr>
          <w:noProof/>
        </w:rPr>
      </w:r>
      <w:r>
        <w:rPr>
          <w:noProof/>
        </w:rPr>
        <w:fldChar w:fldCharType="separate"/>
      </w:r>
      <w:r>
        <w:rPr>
          <w:noProof/>
        </w:rPr>
        <w:t>16</w:t>
      </w:r>
      <w:r>
        <w:rPr>
          <w:noProof/>
        </w:rPr>
        <w:fldChar w:fldCharType="end"/>
      </w:r>
    </w:p>
    <w:p w14:paraId="2079F9B1" w14:textId="4214C721" w:rsidR="00077F71" w:rsidRDefault="00077F71">
      <w:pPr>
        <w:pStyle w:val="TOC3"/>
        <w:rPr>
          <w:rFonts w:eastAsiaTheme="minorEastAsia" w:cstheme="minorBidi"/>
          <w:i w:val="0"/>
          <w:iCs w:val="0"/>
          <w:noProof/>
          <w:kern w:val="2"/>
          <w:sz w:val="24"/>
          <w:szCs w:val="24"/>
          <w:lang w:eastAsia="is-IS"/>
        </w:rPr>
      </w:pPr>
      <w:r>
        <w:rPr>
          <w:noProof/>
        </w:rPr>
        <w:t>1.4.2</w:t>
      </w:r>
      <w:r>
        <w:rPr>
          <w:rFonts w:eastAsiaTheme="minorEastAsia" w:cstheme="minorBidi"/>
          <w:i w:val="0"/>
          <w:iCs w:val="0"/>
          <w:noProof/>
          <w:kern w:val="2"/>
          <w:sz w:val="24"/>
          <w:szCs w:val="24"/>
          <w:lang w:eastAsia="is-IS"/>
        </w:rPr>
        <w:tab/>
      </w:r>
      <w:r>
        <w:rPr>
          <w:noProof/>
        </w:rPr>
        <w:t>Byggt á getu annarra</w:t>
      </w:r>
      <w:r>
        <w:rPr>
          <w:noProof/>
        </w:rPr>
        <w:tab/>
      </w:r>
      <w:r>
        <w:rPr>
          <w:noProof/>
        </w:rPr>
        <w:fldChar w:fldCharType="begin"/>
      </w:r>
      <w:r>
        <w:rPr>
          <w:noProof/>
        </w:rPr>
        <w:instrText xml:space="preserve"> PAGEREF _Toc232150345 \h </w:instrText>
      </w:r>
      <w:r>
        <w:rPr>
          <w:noProof/>
        </w:rPr>
      </w:r>
      <w:r>
        <w:rPr>
          <w:noProof/>
        </w:rPr>
        <w:fldChar w:fldCharType="separate"/>
      </w:r>
      <w:r>
        <w:rPr>
          <w:noProof/>
        </w:rPr>
        <w:t>17</w:t>
      </w:r>
      <w:r>
        <w:rPr>
          <w:noProof/>
        </w:rPr>
        <w:fldChar w:fldCharType="end"/>
      </w:r>
    </w:p>
    <w:p w14:paraId="026CB3F3" w14:textId="4787AE9C" w:rsidR="00077F71" w:rsidRDefault="00077F71">
      <w:pPr>
        <w:pStyle w:val="TOC3"/>
        <w:rPr>
          <w:rFonts w:eastAsiaTheme="minorEastAsia" w:cstheme="minorBidi"/>
          <w:i w:val="0"/>
          <w:iCs w:val="0"/>
          <w:noProof/>
          <w:kern w:val="2"/>
          <w:sz w:val="24"/>
          <w:szCs w:val="24"/>
          <w:lang w:eastAsia="is-IS"/>
        </w:rPr>
      </w:pPr>
      <w:r>
        <w:rPr>
          <w:noProof/>
        </w:rPr>
        <w:t>1.4.3</w:t>
      </w:r>
      <w:r>
        <w:rPr>
          <w:rFonts w:eastAsiaTheme="minorEastAsia" w:cstheme="minorBidi"/>
          <w:i w:val="0"/>
          <w:iCs w:val="0"/>
          <w:noProof/>
          <w:kern w:val="2"/>
          <w:sz w:val="24"/>
          <w:szCs w:val="24"/>
          <w:lang w:eastAsia="is-IS"/>
        </w:rPr>
        <w:tab/>
      </w:r>
      <w:r>
        <w:rPr>
          <w:noProof/>
        </w:rPr>
        <w:t>Sameiginlegt boð</w:t>
      </w:r>
      <w:r>
        <w:rPr>
          <w:noProof/>
        </w:rPr>
        <w:tab/>
      </w:r>
      <w:r>
        <w:rPr>
          <w:noProof/>
        </w:rPr>
        <w:fldChar w:fldCharType="begin"/>
      </w:r>
      <w:r>
        <w:rPr>
          <w:noProof/>
        </w:rPr>
        <w:instrText xml:space="preserve"> PAGEREF _Toc232150346 \h </w:instrText>
      </w:r>
      <w:r>
        <w:rPr>
          <w:noProof/>
        </w:rPr>
      </w:r>
      <w:r>
        <w:rPr>
          <w:noProof/>
        </w:rPr>
        <w:fldChar w:fldCharType="separate"/>
      </w:r>
      <w:r>
        <w:rPr>
          <w:noProof/>
        </w:rPr>
        <w:t>17</w:t>
      </w:r>
      <w:r>
        <w:rPr>
          <w:noProof/>
        </w:rPr>
        <w:fldChar w:fldCharType="end"/>
      </w:r>
    </w:p>
    <w:p w14:paraId="1F40310B" w14:textId="7E8A0744" w:rsidR="00077F71" w:rsidRDefault="00077F71">
      <w:pPr>
        <w:pStyle w:val="TOC3"/>
        <w:rPr>
          <w:rFonts w:eastAsiaTheme="minorEastAsia" w:cstheme="minorBidi"/>
          <w:i w:val="0"/>
          <w:iCs w:val="0"/>
          <w:noProof/>
          <w:kern w:val="2"/>
          <w:sz w:val="24"/>
          <w:szCs w:val="24"/>
          <w:lang w:eastAsia="is-IS"/>
        </w:rPr>
      </w:pPr>
      <w:r>
        <w:rPr>
          <w:noProof/>
        </w:rPr>
        <w:t>1.4.4</w:t>
      </w:r>
      <w:r>
        <w:rPr>
          <w:rFonts w:eastAsiaTheme="minorEastAsia" w:cstheme="minorBidi"/>
          <w:i w:val="0"/>
          <w:iCs w:val="0"/>
          <w:noProof/>
          <w:kern w:val="2"/>
          <w:sz w:val="24"/>
          <w:szCs w:val="24"/>
          <w:lang w:eastAsia="is-IS"/>
        </w:rPr>
        <w:tab/>
      </w:r>
      <w:r>
        <w:rPr>
          <w:noProof/>
        </w:rPr>
        <w:t>Undirverktakar</w:t>
      </w:r>
      <w:r>
        <w:rPr>
          <w:noProof/>
        </w:rPr>
        <w:tab/>
      </w:r>
      <w:r>
        <w:rPr>
          <w:noProof/>
        </w:rPr>
        <w:fldChar w:fldCharType="begin"/>
      </w:r>
      <w:r>
        <w:rPr>
          <w:noProof/>
        </w:rPr>
        <w:instrText xml:space="preserve"> PAGEREF _Toc232150347 \h </w:instrText>
      </w:r>
      <w:r>
        <w:rPr>
          <w:noProof/>
        </w:rPr>
      </w:r>
      <w:r>
        <w:rPr>
          <w:noProof/>
        </w:rPr>
        <w:fldChar w:fldCharType="separate"/>
      </w:r>
      <w:r>
        <w:rPr>
          <w:noProof/>
        </w:rPr>
        <w:t>17</w:t>
      </w:r>
      <w:r>
        <w:rPr>
          <w:noProof/>
        </w:rPr>
        <w:fldChar w:fldCharType="end"/>
      </w:r>
    </w:p>
    <w:p w14:paraId="7CA63C93" w14:textId="601B1005" w:rsidR="00077F71" w:rsidRDefault="00077F71">
      <w:pPr>
        <w:pStyle w:val="TOC3"/>
        <w:rPr>
          <w:rFonts w:eastAsiaTheme="minorEastAsia" w:cstheme="minorBidi"/>
          <w:i w:val="0"/>
          <w:iCs w:val="0"/>
          <w:noProof/>
          <w:kern w:val="2"/>
          <w:sz w:val="24"/>
          <w:szCs w:val="24"/>
          <w:lang w:eastAsia="is-IS"/>
        </w:rPr>
      </w:pPr>
      <w:r>
        <w:rPr>
          <w:noProof/>
        </w:rPr>
        <w:t>1.4.5</w:t>
      </w:r>
      <w:r>
        <w:rPr>
          <w:rFonts w:eastAsiaTheme="minorEastAsia" w:cstheme="minorBidi"/>
          <w:i w:val="0"/>
          <w:iCs w:val="0"/>
          <w:noProof/>
          <w:kern w:val="2"/>
          <w:sz w:val="24"/>
          <w:szCs w:val="24"/>
          <w:lang w:eastAsia="is-IS"/>
        </w:rPr>
        <w:tab/>
      </w:r>
      <w:r>
        <w:rPr>
          <w:noProof/>
        </w:rPr>
        <w:t>Gögn sem bjóðandi skal skila</w:t>
      </w:r>
      <w:r>
        <w:rPr>
          <w:noProof/>
        </w:rPr>
        <w:tab/>
      </w:r>
      <w:r>
        <w:rPr>
          <w:noProof/>
        </w:rPr>
        <w:fldChar w:fldCharType="begin"/>
      </w:r>
      <w:r>
        <w:rPr>
          <w:noProof/>
        </w:rPr>
        <w:instrText xml:space="preserve"> PAGEREF _Toc232150348 \h </w:instrText>
      </w:r>
      <w:r>
        <w:rPr>
          <w:noProof/>
        </w:rPr>
      </w:r>
      <w:r>
        <w:rPr>
          <w:noProof/>
        </w:rPr>
        <w:fldChar w:fldCharType="separate"/>
      </w:r>
      <w:r>
        <w:rPr>
          <w:noProof/>
        </w:rPr>
        <w:t>18</w:t>
      </w:r>
      <w:r>
        <w:rPr>
          <w:noProof/>
        </w:rPr>
        <w:fldChar w:fldCharType="end"/>
      </w:r>
    </w:p>
    <w:p w14:paraId="106ED27C" w14:textId="58B30BF6" w:rsidR="00077F71" w:rsidRDefault="00077F71">
      <w:pPr>
        <w:pStyle w:val="TOC4"/>
        <w:rPr>
          <w:rFonts w:eastAsiaTheme="minorEastAsia" w:cstheme="minorBidi"/>
          <w:noProof/>
          <w:kern w:val="2"/>
          <w:sz w:val="24"/>
          <w:szCs w:val="24"/>
          <w:lang w:eastAsia="is-IS"/>
        </w:rPr>
      </w:pPr>
      <w:r w:rsidRPr="00AC055D">
        <w:rPr>
          <w:noProof/>
          <w:color w:val="000000"/>
        </w:rPr>
        <w:t>1.4.5.1</w:t>
      </w:r>
      <w:r>
        <w:rPr>
          <w:rFonts w:eastAsiaTheme="minorEastAsia" w:cstheme="minorBidi"/>
          <w:noProof/>
          <w:kern w:val="2"/>
          <w:sz w:val="24"/>
          <w:szCs w:val="24"/>
          <w:lang w:eastAsia="is-IS"/>
        </w:rPr>
        <w:tab/>
      </w:r>
      <w:r>
        <w:rPr>
          <w:noProof/>
        </w:rPr>
        <w:t>Gögn sem skila skal með tilboði</w:t>
      </w:r>
      <w:r>
        <w:rPr>
          <w:noProof/>
        </w:rPr>
        <w:tab/>
      </w:r>
      <w:r>
        <w:rPr>
          <w:noProof/>
        </w:rPr>
        <w:fldChar w:fldCharType="begin"/>
      </w:r>
      <w:r>
        <w:rPr>
          <w:noProof/>
        </w:rPr>
        <w:instrText xml:space="preserve"> PAGEREF _Toc232150349 \h </w:instrText>
      </w:r>
      <w:r>
        <w:rPr>
          <w:noProof/>
        </w:rPr>
      </w:r>
      <w:r>
        <w:rPr>
          <w:noProof/>
        </w:rPr>
        <w:fldChar w:fldCharType="separate"/>
      </w:r>
      <w:r>
        <w:rPr>
          <w:noProof/>
        </w:rPr>
        <w:t>18</w:t>
      </w:r>
      <w:r>
        <w:rPr>
          <w:noProof/>
        </w:rPr>
        <w:fldChar w:fldCharType="end"/>
      </w:r>
    </w:p>
    <w:p w14:paraId="068D94ED" w14:textId="69F79345" w:rsidR="00077F71" w:rsidRDefault="00077F71">
      <w:pPr>
        <w:pStyle w:val="TOC4"/>
        <w:rPr>
          <w:rFonts w:eastAsiaTheme="minorEastAsia" w:cstheme="minorBidi"/>
          <w:noProof/>
          <w:kern w:val="2"/>
          <w:sz w:val="24"/>
          <w:szCs w:val="24"/>
          <w:lang w:eastAsia="is-IS"/>
        </w:rPr>
      </w:pPr>
      <w:r w:rsidRPr="00AC055D">
        <w:rPr>
          <w:noProof/>
          <w:color w:val="000000"/>
        </w:rPr>
        <w:t>1.4.5.2</w:t>
      </w:r>
      <w:r>
        <w:rPr>
          <w:rFonts w:eastAsiaTheme="minorEastAsia" w:cstheme="minorBidi"/>
          <w:noProof/>
          <w:kern w:val="2"/>
          <w:sz w:val="24"/>
          <w:szCs w:val="24"/>
          <w:lang w:eastAsia="is-IS"/>
        </w:rPr>
        <w:tab/>
      </w:r>
      <w:r>
        <w:rPr>
          <w:noProof/>
        </w:rPr>
        <w:t>Gögn sem skila skal fyrir undirritun samnings</w:t>
      </w:r>
      <w:r>
        <w:rPr>
          <w:noProof/>
        </w:rPr>
        <w:tab/>
      </w:r>
      <w:r>
        <w:rPr>
          <w:noProof/>
        </w:rPr>
        <w:fldChar w:fldCharType="begin"/>
      </w:r>
      <w:r>
        <w:rPr>
          <w:noProof/>
        </w:rPr>
        <w:instrText xml:space="preserve"> PAGEREF _Toc232150350 \h </w:instrText>
      </w:r>
      <w:r>
        <w:rPr>
          <w:noProof/>
        </w:rPr>
      </w:r>
      <w:r>
        <w:rPr>
          <w:noProof/>
        </w:rPr>
        <w:fldChar w:fldCharType="separate"/>
      </w:r>
      <w:r>
        <w:rPr>
          <w:noProof/>
        </w:rPr>
        <w:t>18</w:t>
      </w:r>
      <w:r>
        <w:rPr>
          <w:noProof/>
        </w:rPr>
        <w:fldChar w:fldCharType="end"/>
      </w:r>
    </w:p>
    <w:p w14:paraId="0096EC38" w14:textId="11C9CA37" w:rsidR="00077F71" w:rsidRDefault="00077F71">
      <w:pPr>
        <w:pStyle w:val="TOC3"/>
        <w:rPr>
          <w:rFonts w:eastAsiaTheme="minorEastAsia" w:cstheme="minorBidi"/>
          <w:i w:val="0"/>
          <w:iCs w:val="0"/>
          <w:noProof/>
          <w:kern w:val="2"/>
          <w:sz w:val="24"/>
          <w:szCs w:val="24"/>
          <w:lang w:eastAsia="is-IS"/>
        </w:rPr>
      </w:pPr>
      <w:r w:rsidRPr="00AC055D">
        <w:rPr>
          <w:rFonts w:eastAsia="Times New Roman"/>
          <w:noProof/>
          <w:snapToGrid w:val="0"/>
        </w:rPr>
        <w:t>1.4.6</w:t>
      </w:r>
      <w:r>
        <w:rPr>
          <w:rFonts w:eastAsiaTheme="minorEastAsia" w:cstheme="minorBidi"/>
          <w:i w:val="0"/>
          <w:iCs w:val="0"/>
          <w:noProof/>
          <w:kern w:val="2"/>
          <w:sz w:val="24"/>
          <w:szCs w:val="24"/>
          <w:lang w:eastAsia="is-IS"/>
        </w:rPr>
        <w:tab/>
      </w:r>
      <w:r w:rsidRPr="00AC055D">
        <w:rPr>
          <w:rFonts w:eastAsia="Times New Roman"/>
          <w:noProof/>
          <w:snapToGrid w:val="0"/>
        </w:rPr>
        <w:t>Samskipti vegna útboðs og skýringar á útboðsgögnum</w:t>
      </w:r>
      <w:r>
        <w:rPr>
          <w:noProof/>
        </w:rPr>
        <w:tab/>
      </w:r>
      <w:r>
        <w:rPr>
          <w:noProof/>
        </w:rPr>
        <w:fldChar w:fldCharType="begin"/>
      </w:r>
      <w:r>
        <w:rPr>
          <w:noProof/>
        </w:rPr>
        <w:instrText xml:space="preserve"> PAGEREF _Toc232150351 \h </w:instrText>
      </w:r>
      <w:r>
        <w:rPr>
          <w:noProof/>
        </w:rPr>
      </w:r>
      <w:r>
        <w:rPr>
          <w:noProof/>
        </w:rPr>
        <w:fldChar w:fldCharType="separate"/>
      </w:r>
      <w:r>
        <w:rPr>
          <w:noProof/>
        </w:rPr>
        <w:t>18</w:t>
      </w:r>
      <w:r>
        <w:rPr>
          <w:noProof/>
        </w:rPr>
        <w:fldChar w:fldCharType="end"/>
      </w:r>
    </w:p>
    <w:p w14:paraId="38F0C296" w14:textId="3661D20C" w:rsidR="00077F71" w:rsidRDefault="00077F71">
      <w:pPr>
        <w:pStyle w:val="TOC3"/>
        <w:rPr>
          <w:rFonts w:eastAsiaTheme="minorEastAsia" w:cstheme="minorBidi"/>
          <w:i w:val="0"/>
          <w:iCs w:val="0"/>
          <w:noProof/>
          <w:kern w:val="2"/>
          <w:sz w:val="24"/>
          <w:szCs w:val="24"/>
          <w:lang w:eastAsia="is-IS"/>
        </w:rPr>
      </w:pPr>
      <w:r>
        <w:rPr>
          <w:noProof/>
        </w:rPr>
        <w:t>1.4.7</w:t>
      </w:r>
      <w:r>
        <w:rPr>
          <w:rFonts w:eastAsiaTheme="minorEastAsia" w:cstheme="minorBidi"/>
          <w:i w:val="0"/>
          <w:iCs w:val="0"/>
          <w:noProof/>
          <w:kern w:val="2"/>
          <w:sz w:val="24"/>
          <w:szCs w:val="24"/>
          <w:lang w:eastAsia="is-IS"/>
        </w:rPr>
        <w:tab/>
      </w:r>
      <w:r>
        <w:rPr>
          <w:noProof/>
        </w:rPr>
        <w:t>Gerð, frágangur og afhending tilboða</w:t>
      </w:r>
      <w:r>
        <w:rPr>
          <w:noProof/>
        </w:rPr>
        <w:tab/>
      </w:r>
      <w:r>
        <w:rPr>
          <w:noProof/>
        </w:rPr>
        <w:fldChar w:fldCharType="begin"/>
      </w:r>
      <w:r>
        <w:rPr>
          <w:noProof/>
        </w:rPr>
        <w:instrText xml:space="preserve"> PAGEREF _Toc232150352 \h </w:instrText>
      </w:r>
      <w:r>
        <w:rPr>
          <w:noProof/>
        </w:rPr>
      </w:r>
      <w:r>
        <w:rPr>
          <w:noProof/>
        </w:rPr>
        <w:fldChar w:fldCharType="separate"/>
      </w:r>
      <w:r>
        <w:rPr>
          <w:noProof/>
        </w:rPr>
        <w:t>18</w:t>
      </w:r>
      <w:r>
        <w:rPr>
          <w:noProof/>
        </w:rPr>
        <w:fldChar w:fldCharType="end"/>
      </w:r>
    </w:p>
    <w:p w14:paraId="0765CEB6" w14:textId="318CEC9C" w:rsidR="00077F71" w:rsidRDefault="00077F71">
      <w:pPr>
        <w:pStyle w:val="TOC3"/>
        <w:rPr>
          <w:rFonts w:eastAsiaTheme="minorEastAsia" w:cstheme="minorBidi"/>
          <w:i w:val="0"/>
          <w:iCs w:val="0"/>
          <w:noProof/>
          <w:kern w:val="2"/>
          <w:sz w:val="24"/>
          <w:szCs w:val="24"/>
          <w:lang w:eastAsia="is-IS"/>
        </w:rPr>
      </w:pPr>
      <w:r>
        <w:rPr>
          <w:noProof/>
        </w:rPr>
        <w:t>1.4.8</w:t>
      </w:r>
      <w:r>
        <w:rPr>
          <w:rFonts w:eastAsiaTheme="minorEastAsia" w:cstheme="minorBidi"/>
          <w:i w:val="0"/>
          <w:iCs w:val="0"/>
          <w:noProof/>
          <w:kern w:val="2"/>
          <w:sz w:val="24"/>
          <w:szCs w:val="24"/>
          <w:lang w:eastAsia="is-IS"/>
        </w:rPr>
        <w:tab/>
      </w:r>
      <w:r>
        <w:rPr>
          <w:noProof/>
        </w:rPr>
        <w:t>Afturköllun tilboða</w:t>
      </w:r>
      <w:r>
        <w:rPr>
          <w:noProof/>
        </w:rPr>
        <w:tab/>
      </w:r>
      <w:r>
        <w:rPr>
          <w:noProof/>
        </w:rPr>
        <w:fldChar w:fldCharType="begin"/>
      </w:r>
      <w:r>
        <w:rPr>
          <w:noProof/>
        </w:rPr>
        <w:instrText xml:space="preserve"> PAGEREF _Toc232150353 \h </w:instrText>
      </w:r>
      <w:r>
        <w:rPr>
          <w:noProof/>
        </w:rPr>
      </w:r>
      <w:r>
        <w:rPr>
          <w:noProof/>
        </w:rPr>
        <w:fldChar w:fldCharType="separate"/>
      </w:r>
      <w:r>
        <w:rPr>
          <w:noProof/>
        </w:rPr>
        <w:t>19</w:t>
      </w:r>
      <w:r>
        <w:rPr>
          <w:noProof/>
        </w:rPr>
        <w:fldChar w:fldCharType="end"/>
      </w:r>
    </w:p>
    <w:p w14:paraId="67B7CF5E" w14:textId="5D28B860" w:rsidR="00077F71" w:rsidRDefault="00077F71">
      <w:pPr>
        <w:pStyle w:val="TOC3"/>
        <w:rPr>
          <w:rFonts w:eastAsiaTheme="minorEastAsia" w:cstheme="minorBidi"/>
          <w:i w:val="0"/>
          <w:iCs w:val="0"/>
          <w:noProof/>
          <w:kern w:val="2"/>
          <w:sz w:val="24"/>
          <w:szCs w:val="24"/>
          <w:lang w:eastAsia="is-IS"/>
        </w:rPr>
      </w:pPr>
      <w:r>
        <w:rPr>
          <w:noProof/>
        </w:rPr>
        <w:t>1.4.9</w:t>
      </w:r>
      <w:r>
        <w:rPr>
          <w:rFonts w:eastAsiaTheme="minorEastAsia" w:cstheme="minorBidi"/>
          <w:i w:val="0"/>
          <w:iCs w:val="0"/>
          <w:noProof/>
          <w:kern w:val="2"/>
          <w:sz w:val="24"/>
          <w:szCs w:val="24"/>
          <w:lang w:eastAsia="is-IS"/>
        </w:rPr>
        <w:tab/>
      </w:r>
      <w:r>
        <w:rPr>
          <w:noProof/>
        </w:rPr>
        <w:t>Opnun tilboða</w:t>
      </w:r>
      <w:r>
        <w:rPr>
          <w:noProof/>
        </w:rPr>
        <w:tab/>
      </w:r>
      <w:r>
        <w:rPr>
          <w:noProof/>
        </w:rPr>
        <w:fldChar w:fldCharType="begin"/>
      </w:r>
      <w:r>
        <w:rPr>
          <w:noProof/>
        </w:rPr>
        <w:instrText xml:space="preserve"> PAGEREF _Toc232150354 \h </w:instrText>
      </w:r>
      <w:r>
        <w:rPr>
          <w:noProof/>
        </w:rPr>
      </w:r>
      <w:r>
        <w:rPr>
          <w:noProof/>
        </w:rPr>
        <w:fldChar w:fldCharType="separate"/>
      </w:r>
      <w:r>
        <w:rPr>
          <w:noProof/>
        </w:rPr>
        <w:t>19</w:t>
      </w:r>
      <w:r>
        <w:rPr>
          <w:noProof/>
        </w:rPr>
        <w:fldChar w:fldCharType="end"/>
      </w:r>
    </w:p>
    <w:p w14:paraId="119B2C48" w14:textId="7B2D2901" w:rsidR="00077F71" w:rsidRDefault="00077F71">
      <w:pPr>
        <w:pStyle w:val="TOC3"/>
        <w:rPr>
          <w:rFonts w:eastAsiaTheme="minorEastAsia" w:cstheme="minorBidi"/>
          <w:i w:val="0"/>
          <w:iCs w:val="0"/>
          <w:noProof/>
          <w:kern w:val="2"/>
          <w:sz w:val="24"/>
          <w:szCs w:val="24"/>
          <w:lang w:eastAsia="is-IS"/>
        </w:rPr>
      </w:pPr>
      <w:r>
        <w:rPr>
          <w:noProof/>
        </w:rPr>
        <w:t>1.4.10</w:t>
      </w:r>
      <w:r>
        <w:rPr>
          <w:rFonts w:eastAsiaTheme="minorEastAsia" w:cstheme="minorBidi"/>
          <w:i w:val="0"/>
          <w:iCs w:val="0"/>
          <w:noProof/>
          <w:kern w:val="2"/>
          <w:sz w:val="24"/>
          <w:szCs w:val="24"/>
          <w:lang w:eastAsia="is-IS"/>
        </w:rPr>
        <w:tab/>
      </w:r>
      <w:r>
        <w:rPr>
          <w:noProof/>
        </w:rPr>
        <w:t>Trúnaður</w:t>
      </w:r>
      <w:r>
        <w:rPr>
          <w:noProof/>
        </w:rPr>
        <w:tab/>
      </w:r>
      <w:r>
        <w:rPr>
          <w:noProof/>
        </w:rPr>
        <w:fldChar w:fldCharType="begin"/>
      </w:r>
      <w:r>
        <w:rPr>
          <w:noProof/>
        </w:rPr>
        <w:instrText xml:space="preserve"> PAGEREF _Toc232150355 \h </w:instrText>
      </w:r>
      <w:r>
        <w:rPr>
          <w:noProof/>
        </w:rPr>
      </w:r>
      <w:r>
        <w:rPr>
          <w:noProof/>
        </w:rPr>
        <w:fldChar w:fldCharType="separate"/>
      </w:r>
      <w:r>
        <w:rPr>
          <w:noProof/>
        </w:rPr>
        <w:t>19</w:t>
      </w:r>
      <w:r>
        <w:rPr>
          <w:noProof/>
        </w:rPr>
        <w:fldChar w:fldCharType="end"/>
      </w:r>
    </w:p>
    <w:p w14:paraId="08FE858D" w14:textId="0575E061" w:rsidR="00077F71" w:rsidRDefault="00077F71">
      <w:pPr>
        <w:pStyle w:val="TOC3"/>
        <w:rPr>
          <w:rFonts w:eastAsiaTheme="minorEastAsia" w:cstheme="minorBidi"/>
          <w:i w:val="0"/>
          <w:iCs w:val="0"/>
          <w:noProof/>
          <w:kern w:val="2"/>
          <w:sz w:val="24"/>
          <w:szCs w:val="24"/>
          <w:lang w:eastAsia="is-IS"/>
        </w:rPr>
      </w:pPr>
      <w:r>
        <w:rPr>
          <w:noProof/>
        </w:rPr>
        <w:t>1.4.11</w:t>
      </w:r>
      <w:r>
        <w:rPr>
          <w:rFonts w:eastAsiaTheme="minorEastAsia" w:cstheme="minorBidi"/>
          <w:i w:val="0"/>
          <w:iCs w:val="0"/>
          <w:noProof/>
          <w:kern w:val="2"/>
          <w:sz w:val="24"/>
          <w:szCs w:val="24"/>
          <w:lang w:eastAsia="is-IS"/>
        </w:rPr>
        <w:tab/>
      </w:r>
      <w:r>
        <w:rPr>
          <w:noProof/>
        </w:rPr>
        <w:t>Tungumál</w:t>
      </w:r>
      <w:r>
        <w:rPr>
          <w:noProof/>
        </w:rPr>
        <w:tab/>
      </w:r>
      <w:r>
        <w:rPr>
          <w:noProof/>
        </w:rPr>
        <w:fldChar w:fldCharType="begin"/>
      </w:r>
      <w:r>
        <w:rPr>
          <w:noProof/>
        </w:rPr>
        <w:instrText xml:space="preserve"> PAGEREF _Toc232150356 \h </w:instrText>
      </w:r>
      <w:r>
        <w:rPr>
          <w:noProof/>
        </w:rPr>
      </w:r>
      <w:r>
        <w:rPr>
          <w:noProof/>
        </w:rPr>
        <w:fldChar w:fldCharType="separate"/>
      </w:r>
      <w:r>
        <w:rPr>
          <w:noProof/>
        </w:rPr>
        <w:t>19</w:t>
      </w:r>
      <w:r>
        <w:rPr>
          <w:noProof/>
        </w:rPr>
        <w:fldChar w:fldCharType="end"/>
      </w:r>
    </w:p>
    <w:p w14:paraId="275618F6" w14:textId="6C6C6679" w:rsidR="00077F71" w:rsidRDefault="00077F71">
      <w:pPr>
        <w:pStyle w:val="TOC3"/>
        <w:rPr>
          <w:rFonts w:eastAsiaTheme="minorEastAsia" w:cstheme="minorBidi"/>
          <w:i w:val="0"/>
          <w:iCs w:val="0"/>
          <w:noProof/>
          <w:kern w:val="2"/>
          <w:sz w:val="24"/>
          <w:szCs w:val="24"/>
          <w:lang w:eastAsia="is-IS"/>
        </w:rPr>
      </w:pPr>
      <w:r>
        <w:rPr>
          <w:noProof/>
        </w:rPr>
        <w:t>1.4.12</w:t>
      </w:r>
      <w:r>
        <w:rPr>
          <w:rFonts w:eastAsiaTheme="minorEastAsia" w:cstheme="minorBidi"/>
          <w:i w:val="0"/>
          <w:iCs w:val="0"/>
          <w:noProof/>
          <w:kern w:val="2"/>
          <w:sz w:val="24"/>
          <w:szCs w:val="24"/>
          <w:lang w:eastAsia="is-IS"/>
        </w:rPr>
        <w:tab/>
      </w:r>
      <w:r>
        <w:rPr>
          <w:noProof/>
        </w:rPr>
        <w:t>Frávikstilboð</w:t>
      </w:r>
      <w:r>
        <w:rPr>
          <w:noProof/>
        </w:rPr>
        <w:tab/>
      </w:r>
      <w:r>
        <w:rPr>
          <w:noProof/>
        </w:rPr>
        <w:fldChar w:fldCharType="begin"/>
      </w:r>
      <w:r>
        <w:rPr>
          <w:noProof/>
        </w:rPr>
        <w:instrText xml:space="preserve"> PAGEREF _Toc232150357 \h </w:instrText>
      </w:r>
      <w:r>
        <w:rPr>
          <w:noProof/>
        </w:rPr>
      </w:r>
      <w:r>
        <w:rPr>
          <w:noProof/>
        </w:rPr>
        <w:fldChar w:fldCharType="separate"/>
      </w:r>
      <w:r>
        <w:rPr>
          <w:noProof/>
        </w:rPr>
        <w:t>19</w:t>
      </w:r>
      <w:r>
        <w:rPr>
          <w:noProof/>
        </w:rPr>
        <w:fldChar w:fldCharType="end"/>
      </w:r>
    </w:p>
    <w:p w14:paraId="2D086BB0" w14:textId="540CA6EB" w:rsidR="00077F71" w:rsidRDefault="00077F71">
      <w:pPr>
        <w:pStyle w:val="TOC3"/>
        <w:rPr>
          <w:rFonts w:eastAsiaTheme="minorEastAsia" w:cstheme="minorBidi"/>
          <w:i w:val="0"/>
          <w:iCs w:val="0"/>
          <w:noProof/>
          <w:kern w:val="2"/>
          <w:sz w:val="24"/>
          <w:szCs w:val="24"/>
          <w:lang w:eastAsia="is-IS"/>
        </w:rPr>
      </w:pPr>
      <w:r>
        <w:rPr>
          <w:noProof/>
        </w:rPr>
        <w:t>1.4.13</w:t>
      </w:r>
      <w:r>
        <w:rPr>
          <w:rFonts w:eastAsiaTheme="minorEastAsia" w:cstheme="minorBidi"/>
          <w:i w:val="0"/>
          <w:iCs w:val="0"/>
          <w:noProof/>
          <w:kern w:val="2"/>
          <w:sz w:val="24"/>
          <w:szCs w:val="24"/>
          <w:lang w:eastAsia="is-IS"/>
        </w:rPr>
        <w:tab/>
      </w:r>
      <w:r>
        <w:rPr>
          <w:noProof/>
        </w:rPr>
        <w:t>Þóknun fyrir gerð tilboðs</w:t>
      </w:r>
      <w:r>
        <w:rPr>
          <w:noProof/>
        </w:rPr>
        <w:tab/>
      </w:r>
      <w:r>
        <w:rPr>
          <w:noProof/>
        </w:rPr>
        <w:fldChar w:fldCharType="begin"/>
      </w:r>
      <w:r>
        <w:rPr>
          <w:noProof/>
        </w:rPr>
        <w:instrText xml:space="preserve"> PAGEREF _Toc232150358 \h </w:instrText>
      </w:r>
      <w:r>
        <w:rPr>
          <w:noProof/>
        </w:rPr>
      </w:r>
      <w:r>
        <w:rPr>
          <w:noProof/>
        </w:rPr>
        <w:fldChar w:fldCharType="separate"/>
      </w:r>
      <w:r>
        <w:rPr>
          <w:noProof/>
        </w:rPr>
        <w:t>19</w:t>
      </w:r>
      <w:r>
        <w:rPr>
          <w:noProof/>
        </w:rPr>
        <w:fldChar w:fldCharType="end"/>
      </w:r>
    </w:p>
    <w:p w14:paraId="3717FC01" w14:textId="4D2005B1" w:rsidR="00077F71" w:rsidRDefault="00077F71">
      <w:pPr>
        <w:pStyle w:val="TOC3"/>
        <w:rPr>
          <w:rFonts w:eastAsiaTheme="minorEastAsia" w:cstheme="minorBidi"/>
          <w:i w:val="0"/>
          <w:iCs w:val="0"/>
          <w:noProof/>
          <w:kern w:val="2"/>
          <w:sz w:val="24"/>
          <w:szCs w:val="24"/>
          <w:lang w:eastAsia="is-IS"/>
        </w:rPr>
      </w:pPr>
      <w:r>
        <w:rPr>
          <w:noProof/>
        </w:rPr>
        <w:t>1.4.14</w:t>
      </w:r>
      <w:r>
        <w:rPr>
          <w:rFonts w:eastAsiaTheme="minorEastAsia" w:cstheme="minorBidi"/>
          <w:i w:val="0"/>
          <w:iCs w:val="0"/>
          <w:noProof/>
          <w:kern w:val="2"/>
          <w:sz w:val="24"/>
          <w:szCs w:val="24"/>
          <w:lang w:eastAsia="is-IS"/>
        </w:rPr>
        <w:tab/>
      </w:r>
      <w:r>
        <w:rPr>
          <w:noProof/>
        </w:rPr>
        <w:t>Takmörkun á bótaskyldu verkkaupa</w:t>
      </w:r>
      <w:r>
        <w:rPr>
          <w:noProof/>
        </w:rPr>
        <w:tab/>
      </w:r>
      <w:r>
        <w:rPr>
          <w:noProof/>
        </w:rPr>
        <w:fldChar w:fldCharType="begin"/>
      </w:r>
      <w:r>
        <w:rPr>
          <w:noProof/>
        </w:rPr>
        <w:instrText xml:space="preserve"> PAGEREF _Toc232150359 \h </w:instrText>
      </w:r>
      <w:r>
        <w:rPr>
          <w:noProof/>
        </w:rPr>
      </w:r>
      <w:r>
        <w:rPr>
          <w:noProof/>
        </w:rPr>
        <w:fldChar w:fldCharType="separate"/>
      </w:r>
      <w:r>
        <w:rPr>
          <w:noProof/>
        </w:rPr>
        <w:t>19</w:t>
      </w:r>
      <w:r>
        <w:rPr>
          <w:noProof/>
        </w:rPr>
        <w:fldChar w:fldCharType="end"/>
      </w:r>
    </w:p>
    <w:p w14:paraId="2E2B8DA1" w14:textId="406341FF" w:rsidR="00077F71" w:rsidRDefault="00077F71">
      <w:pPr>
        <w:pStyle w:val="TOC3"/>
        <w:rPr>
          <w:rFonts w:eastAsiaTheme="minorEastAsia" w:cstheme="minorBidi"/>
          <w:i w:val="0"/>
          <w:iCs w:val="0"/>
          <w:noProof/>
          <w:kern w:val="2"/>
          <w:sz w:val="24"/>
          <w:szCs w:val="24"/>
          <w:lang w:eastAsia="is-IS"/>
        </w:rPr>
      </w:pPr>
      <w:r>
        <w:rPr>
          <w:noProof/>
        </w:rPr>
        <w:t>1.4.15</w:t>
      </w:r>
      <w:r>
        <w:rPr>
          <w:rFonts w:eastAsiaTheme="minorEastAsia" w:cstheme="minorBidi"/>
          <w:i w:val="0"/>
          <w:iCs w:val="0"/>
          <w:noProof/>
          <w:kern w:val="2"/>
          <w:sz w:val="24"/>
          <w:szCs w:val="24"/>
          <w:lang w:eastAsia="is-IS"/>
        </w:rPr>
        <w:tab/>
      </w:r>
      <w:r>
        <w:rPr>
          <w:noProof/>
        </w:rPr>
        <w:t>Réttarúrræði bjóðenda # Ef yfir viðmiðunarfjárhæðum EES #</w:t>
      </w:r>
      <w:r>
        <w:rPr>
          <w:noProof/>
        </w:rPr>
        <w:tab/>
      </w:r>
      <w:r>
        <w:rPr>
          <w:noProof/>
        </w:rPr>
        <w:fldChar w:fldCharType="begin"/>
      </w:r>
      <w:r>
        <w:rPr>
          <w:noProof/>
        </w:rPr>
        <w:instrText xml:space="preserve"> PAGEREF _Toc232150360 \h </w:instrText>
      </w:r>
      <w:r>
        <w:rPr>
          <w:noProof/>
        </w:rPr>
      </w:r>
      <w:r>
        <w:rPr>
          <w:noProof/>
        </w:rPr>
        <w:fldChar w:fldCharType="separate"/>
      </w:r>
      <w:r>
        <w:rPr>
          <w:noProof/>
        </w:rPr>
        <w:t>19</w:t>
      </w:r>
      <w:r>
        <w:rPr>
          <w:noProof/>
        </w:rPr>
        <w:fldChar w:fldCharType="end"/>
      </w:r>
    </w:p>
    <w:p w14:paraId="57E5161B" w14:textId="64AF1639" w:rsidR="00077F71" w:rsidRDefault="00077F71">
      <w:pPr>
        <w:pStyle w:val="TOC1"/>
        <w:tabs>
          <w:tab w:val="left" w:pos="600"/>
          <w:tab w:val="right" w:leader="dot" w:pos="9062"/>
        </w:tabs>
        <w:rPr>
          <w:rFonts w:eastAsiaTheme="minorEastAsia" w:cstheme="minorBidi"/>
          <w:b w:val="0"/>
          <w:bCs w:val="0"/>
          <w:caps w:val="0"/>
          <w:noProof/>
          <w:kern w:val="2"/>
          <w:sz w:val="24"/>
          <w:szCs w:val="24"/>
          <w:lang w:eastAsia="is-IS"/>
        </w:rPr>
      </w:pPr>
      <w:r>
        <w:rPr>
          <w:noProof/>
        </w:rPr>
        <w:t>2.</w:t>
      </w:r>
      <w:r>
        <w:rPr>
          <w:rFonts w:eastAsiaTheme="minorEastAsia" w:cstheme="minorBidi"/>
          <w:b w:val="0"/>
          <w:bCs w:val="0"/>
          <w:caps w:val="0"/>
          <w:noProof/>
          <w:kern w:val="2"/>
          <w:sz w:val="24"/>
          <w:szCs w:val="24"/>
          <w:lang w:eastAsia="is-IS"/>
        </w:rPr>
        <w:tab/>
      </w:r>
      <w:r>
        <w:rPr>
          <w:noProof/>
        </w:rPr>
        <w:t>Almenn verklýsing</w:t>
      </w:r>
      <w:r>
        <w:rPr>
          <w:noProof/>
        </w:rPr>
        <w:tab/>
      </w:r>
      <w:r>
        <w:rPr>
          <w:noProof/>
        </w:rPr>
        <w:fldChar w:fldCharType="begin"/>
      </w:r>
      <w:r>
        <w:rPr>
          <w:noProof/>
        </w:rPr>
        <w:instrText xml:space="preserve"> PAGEREF _Toc232150361 \h </w:instrText>
      </w:r>
      <w:r>
        <w:rPr>
          <w:noProof/>
        </w:rPr>
      </w:r>
      <w:r>
        <w:rPr>
          <w:noProof/>
        </w:rPr>
        <w:fldChar w:fldCharType="separate"/>
      </w:r>
      <w:r>
        <w:rPr>
          <w:noProof/>
        </w:rPr>
        <w:t>20</w:t>
      </w:r>
      <w:r>
        <w:rPr>
          <w:noProof/>
        </w:rPr>
        <w:fldChar w:fldCharType="end"/>
      </w:r>
    </w:p>
    <w:p w14:paraId="0A8DE1A1" w14:textId="5D5519EA" w:rsidR="00077F71" w:rsidRDefault="00077F71">
      <w:pPr>
        <w:pStyle w:val="TOC2"/>
        <w:tabs>
          <w:tab w:val="left" w:pos="800"/>
          <w:tab w:val="right" w:leader="dot" w:pos="9062"/>
        </w:tabs>
        <w:rPr>
          <w:rFonts w:eastAsiaTheme="minorEastAsia" w:cstheme="minorBidi"/>
          <w:smallCaps w:val="0"/>
          <w:noProof/>
          <w:kern w:val="2"/>
          <w:sz w:val="24"/>
          <w:szCs w:val="24"/>
          <w:lang w:eastAsia="is-IS"/>
        </w:rPr>
      </w:pPr>
      <w:r w:rsidRPr="00AC055D">
        <w:rPr>
          <w:noProof/>
          <w:color w:val="000000"/>
          <w14:ligatures w14:val="none"/>
        </w:rPr>
        <w:t>2.1</w:t>
      </w:r>
      <w:r>
        <w:rPr>
          <w:rFonts w:eastAsiaTheme="minorEastAsia" w:cstheme="minorBidi"/>
          <w:smallCaps w:val="0"/>
          <w:noProof/>
          <w:kern w:val="2"/>
          <w:sz w:val="24"/>
          <w:szCs w:val="24"/>
          <w:lang w:eastAsia="is-IS"/>
        </w:rPr>
        <w:tab/>
      </w:r>
      <w:r>
        <w:rPr>
          <w:noProof/>
        </w:rPr>
        <w:t>INNGANGUR</w:t>
      </w:r>
      <w:r>
        <w:rPr>
          <w:noProof/>
        </w:rPr>
        <w:tab/>
      </w:r>
      <w:r>
        <w:rPr>
          <w:noProof/>
        </w:rPr>
        <w:fldChar w:fldCharType="begin"/>
      </w:r>
      <w:r>
        <w:rPr>
          <w:noProof/>
        </w:rPr>
        <w:instrText xml:space="preserve"> PAGEREF _Toc232150362 \h </w:instrText>
      </w:r>
      <w:r>
        <w:rPr>
          <w:noProof/>
        </w:rPr>
      </w:r>
      <w:r>
        <w:rPr>
          <w:noProof/>
        </w:rPr>
        <w:fldChar w:fldCharType="separate"/>
      </w:r>
      <w:r>
        <w:rPr>
          <w:noProof/>
        </w:rPr>
        <w:t>20</w:t>
      </w:r>
      <w:r>
        <w:rPr>
          <w:noProof/>
        </w:rPr>
        <w:fldChar w:fldCharType="end"/>
      </w:r>
    </w:p>
    <w:p w14:paraId="00158C79" w14:textId="5A2C9E4A" w:rsidR="00077F71" w:rsidRDefault="00077F71">
      <w:pPr>
        <w:pStyle w:val="TOC3"/>
        <w:rPr>
          <w:rFonts w:eastAsiaTheme="minorEastAsia" w:cstheme="minorBidi"/>
          <w:i w:val="0"/>
          <w:iCs w:val="0"/>
          <w:noProof/>
          <w:kern w:val="2"/>
          <w:sz w:val="24"/>
          <w:szCs w:val="24"/>
          <w:lang w:eastAsia="is-IS"/>
        </w:rPr>
      </w:pPr>
      <w:r>
        <w:rPr>
          <w:noProof/>
        </w:rPr>
        <w:t>2.1.1</w:t>
      </w:r>
      <w:r>
        <w:rPr>
          <w:rFonts w:eastAsiaTheme="minorEastAsia" w:cstheme="minorBidi"/>
          <w:i w:val="0"/>
          <w:iCs w:val="0"/>
          <w:noProof/>
          <w:kern w:val="2"/>
          <w:sz w:val="24"/>
          <w:szCs w:val="24"/>
          <w:lang w:eastAsia="is-IS"/>
        </w:rPr>
        <w:tab/>
      </w:r>
      <w:r>
        <w:rPr>
          <w:noProof/>
        </w:rPr>
        <w:t>ALMENNT</w:t>
      </w:r>
      <w:r>
        <w:rPr>
          <w:noProof/>
        </w:rPr>
        <w:tab/>
      </w:r>
      <w:r>
        <w:rPr>
          <w:noProof/>
        </w:rPr>
        <w:fldChar w:fldCharType="begin"/>
      </w:r>
      <w:r>
        <w:rPr>
          <w:noProof/>
        </w:rPr>
        <w:instrText xml:space="preserve"> PAGEREF _Toc232150363 \h </w:instrText>
      </w:r>
      <w:r>
        <w:rPr>
          <w:noProof/>
        </w:rPr>
      </w:r>
      <w:r>
        <w:rPr>
          <w:noProof/>
        </w:rPr>
        <w:fldChar w:fldCharType="separate"/>
      </w:r>
      <w:r>
        <w:rPr>
          <w:noProof/>
        </w:rPr>
        <w:t>20</w:t>
      </w:r>
      <w:r>
        <w:rPr>
          <w:noProof/>
        </w:rPr>
        <w:fldChar w:fldCharType="end"/>
      </w:r>
    </w:p>
    <w:p w14:paraId="55BAAD29" w14:textId="1FF22B57" w:rsidR="00077F71" w:rsidRDefault="00077F71">
      <w:pPr>
        <w:pStyle w:val="TOC3"/>
        <w:rPr>
          <w:rFonts w:eastAsiaTheme="minorEastAsia" w:cstheme="minorBidi"/>
          <w:i w:val="0"/>
          <w:iCs w:val="0"/>
          <w:noProof/>
          <w:kern w:val="2"/>
          <w:sz w:val="24"/>
          <w:szCs w:val="24"/>
          <w:lang w:eastAsia="is-IS"/>
        </w:rPr>
      </w:pPr>
      <w:r>
        <w:rPr>
          <w:noProof/>
        </w:rPr>
        <w:t>2.1.2</w:t>
      </w:r>
      <w:r>
        <w:rPr>
          <w:rFonts w:eastAsiaTheme="minorEastAsia" w:cstheme="minorBidi"/>
          <w:i w:val="0"/>
          <w:iCs w:val="0"/>
          <w:noProof/>
          <w:kern w:val="2"/>
          <w:sz w:val="24"/>
          <w:szCs w:val="24"/>
          <w:lang w:eastAsia="is-IS"/>
        </w:rPr>
        <w:tab/>
      </w:r>
      <w:r>
        <w:rPr>
          <w:noProof/>
        </w:rPr>
        <w:t>YFIRLIT YFIR VERKIÐ</w:t>
      </w:r>
      <w:r>
        <w:rPr>
          <w:noProof/>
        </w:rPr>
        <w:tab/>
      </w:r>
      <w:r>
        <w:rPr>
          <w:noProof/>
        </w:rPr>
        <w:fldChar w:fldCharType="begin"/>
      </w:r>
      <w:r>
        <w:rPr>
          <w:noProof/>
        </w:rPr>
        <w:instrText xml:space="preserve"> PAGEREF _Toc232150364 \h </w:instrText>
      </w:r>
      <w:r>
        <w:rPr>
          <w:noProof/>
        </w:rPr>
      </w:r>
      <w:r>
        <w:rPr>
          <w:noProof/>
        </w:rPr>
        <w:fldChar w:fldCharType="separate"/>
      </w:r>
      <w:r>
        <w:rPr>
          <w:noProof/>
        </w:rPr>
        <w:t>20</w:t>
      </w:r>
      <w:r>
        <w:rPr>
          <w:noProof/>
        </w:rPr>
        <w:fldChar w:fldCharType="end"/>
      </w:r>
    </w:p>
    <w:p w14:paraId="7591E85E" w14:textId="3988613B" w:rsidR="00077F71" w:rsidRDefault="00077F71">
      <w:pPr>
        <w:pStyle w:val="TOC3"/>
        <w:rPr>
          <w:rFonts w:eastAsiaTheme="minorEastAsia" w:cstheme="minorBidi"/>
          <w:i w:val="0"/>
          <w:iCs w:val="0"/>
          <w:noProof/>
          <w:kern w:val="2"/>
          <w:sz w:val="24"/>
          <w:szCs w:val="24"/>
          <w:lang w:eastAsia="is-IS"/>
        </w:rPr>
      </w:pPr>
      <w:r>
        <w:rPr>
          <w:noProof/>
        </w:rPr>
        <w:t>2.1.3</w:t>
      </w:r>
      <w:r>
        <w:rPr>
          <w:rFonts w:eastAsiaTheme="minorEastAsia" w:cstheme="minorBidi"/>
          <w:i w:val="0"/>
          <w:iCs w:val="0"/>
          <w:noProof/>
          <w:kern w:val="2"/>
          <w:sz w:val="24"/>
          <w:szCs w:val="24"/>
          <w:lang w:eastAsia="is-IS"/>
        </w:rPr>
        <w:tab/>
      </w:r>
      <w:r>
        <w:rPr>
          <w:noProof/>
        </w:rPr>
        <w:t>UPPLÝSINGAR UM LANDIÐ</w:t>
      </w:r>
      <w:r>
        <w:rPr>
          <w:noProof/>
        </w:rPr>
        <w:tab/>
      </w:r>
      <w:r>
        <w:rPr>
          <w:noProof/>
        </w:rPr>
        <w:fldChar w:fldCharType="begin"/>
      </w:r>
      <w:r>
        <w:rPr>
          <w:noProof/>
        </w:rPr>
        <w:instrText xml:space="preserve"> PAGEREF _Toc232150365 \h </w:instrText>
      </w:r>
      <w:r>
        <w:rPr>
          <w:noProof/>
        </w:rPr>
      </w:r>
      <w:r>
        <w:rPr>
          <w:noProof/>
        </w:rPr>
        <w:fldChar w:fldCharType="separate"/>
      </w:r>
      <w:r>
        <w:rPr>
          <w:noProof/>
        </w:rPr>
        <w:t>20</w:t>
      </w:r>
      <w:r>
        <w:rPr>
          <w:noProof/>
        </w:rPr>
        <w:fldChar w:fldCharType="end"/>
      </w:r>
    </w:p>
    <w:p w14:paraId="798C49E4" w14:textId="667C7341" w:rsidR="00077F71" w:rsidRDefault="00077F71">
      <w:pPr>
        <w:pStyle w:val="TOC3"/>
        <w:rPr>
          <w:rFonts w:eastAsiaTheme="minorEastAsia" w:cstheme="minorBidi"/>
          <w:i w:val="0"/>
          <w:iCs w:val="0"/>
          <w:noProof/>
          <w:kern w:val="2"/>
          <w:sz w:val="24"/>
          <w:szCs w:val="24"/>
          <w:lang w:eastAsia="is-IS"/>
        </w:rPr>
      </w:pPr>
      <w:r>
        <w:rPr>
          <w:noProof/>
        </w:rPr>
        <w:t>2.1.4</w:t>
      </w:r>
      <w:r>
        <w:rPr>
          <w:rFonts w:eastAsiaTheme="minorEastAsia" w:cstheme="minorBidi"/>
          <w:i w:val="0"/>
          <w:iCs w:val="0"/>
          <w:noProof/>
          <w:kern w:val="2"/>
          <w:sz w:val="24"/>
          <w:szCs w:val="24"/>
          <w:lang w:eastAsia="is-IS"/>
        </w:rPr>
        <w:tab/>
      </w:r>
      <w:r>
        <w:rPr>
          <w:noProof/>
        </w:rPr>
        <w:t>LAGNIR Á SVÆÐINU</w:t>
      </w:r>
      <w:r>
        <w:rPr>
          <w:noProof/>
        </w:rPr>
        <w:tab/>
      </w:r>
      <w:r>
        <w:rPr>
          <w:noProof/>
        </w:rPr>
        <w:fldChar w:fldCharType="begin"/>
      </w:r>
      <w:r>
        <w:rPr>
          <w:noProof/>
        </w:rPr>
        <w:instrText xml:space="preserve"> PAGEREF _Toc232150366 \h </w:instrText>
      </w:r>
      <w:r>
        <w:rPr>
          <w:noProof/>
        </w:rPr>
      </w:r>
      <w:r>
        <w:rPr>
          <w:noProof/>
        </w:rPr>
        <w:fldChar w:fldCharType="separate"/>
      </w:r>
      <w:r>
        <w:rPr>
          <w:noProof/>
        </w:rPr>
        <w:t>21</w:t>
      </w:r>
      <w:r>
        <w:rPr>
          <w:noProof/>
        </w:rPr>
        <w:fldChar w:fldCharType="end"/>
      </w:r>
    </w:p>
    <w:p w14:paraId="15FBB7D3" w14:textId="734BCEF2" w:rsidR="00077F71" w:rsidRDefault="00077F71">
      <w:pPr>
        <w:pStyle w:val="TOC3"/>
        <w:rPr>
          <w:rFonts w:eastAsiaTheme="minorEastAsia" w:cstheme="minorBidi"/>
          <w:i w:val="0"/>
          <w:iCs w:val="0"/>
          <w:noProof/>
          <w:kern w:val="2"/>
          <w:sz w:val="24"/>
          <w:szCs w:val="24"/>
          <w:lang w:eastAsia="is-IS"/>
        </w:rPr>
      </w:pPr>
      <w:r>
        <w:rPr>
          <w:noProof/>
        </w:rPr>
        <w:t>2.1.5</w:t>
      </w:r>
      <w:r>
        <w:rPr>
          <w:rFonts w:eastAsiaTheme="minorEastAsia" w:cstheme="minorBidi"/>
          <w:i w:val="0"/>
          <w:iCs w:val="0"/>
          <w:noProof/>
          <w:kern w:val="2"/>
          <w:sz w:val="24"/>
          <w:szCs w:val="24"/>
          <w:lang w:eastAsia="is-IS"/>
        </w:rPr>
        <w:tab/>
      </w:r>
      <w:r>
        <w:rPr>
          <w:noProof/>
        </w:rPr>
        <w:t>VINNUTÍMI</w:t>
      </w:r>
      <w:r>
        <w:rPr>
          <w:noProof/>
        </w:rPr>
        <w:tab/>
      </w:r>
      <w:r>
        <w:rPr>
          <w:noProof/>
        </w:rPr>
        <w:fldChar w:fldCharType="begin"/>
      </w:r>
      <w:r>
        <w:rPr>
          <w:noProof/>
        </w:rPr>
        <w:instrText xml:space="preserve"> PAGEREF _Toc232150367 \h </w:instrText>
      </w:r>
      <w:r>
        <w:rPr>
          <w:noProof/>
        </w:rPr>
      </w:r>
      <w:r>
        <w:rPr>
          <w:noProof/>
        </w:rPr>
        <w:fldChar w:fldCharType="separate"/>
      </w:r>
      <w:r>
        <w:rPr>
          <w:noProof/>
        </w:rPr>
        <w:t>21</w:t>
      </w:r>
      <w:r>
        <w:rPr>
          <w:noProof/>
        </w:rPr>
        <w:fldChar w:fldCharType="end"/>
      </w:r>
    </w:p>
    <w:p w14:paraId="74C7E733" w14:textId="7B7604F8" w:rsidR="00077F71" w:rsidRDefault="00077F71">
      <w:pPr>
        <w:pStyle w:val="TOC3"/>
        <w:rPr>
          <w:rFonts w:eastAsiaTheme="minorEastAsia" w:cstheme="minorBidi"/>
          <w:i w:val="0"/>
          <w:iCs w:val="0"/>
          <w:noProof/>
          <w:kern w:val="2"/>
          <w:sz w:val="24"/>
          <w:szCs w:val="24"/>
          <w:lang w:eastAsia="is-IS"/>
        </w:rPr>
      </w:pPr>
      <w:r>
        <w:rPr>
          <w:noProof/>
        </w:rPr>
        <w:t>2.1.6</w:t>
      </w:r>
      <w:r>
        <w:rPr>
          <w:rFonts w:eastAsiaTheme="minorEastAsia" w:cstheme="minorBidi"/>
          <w:i w:val="0"/>
          <w:iCs w:val="0"/>
          <w:noProof/>
          <w:kern w:val="2"/>
          <w:sz w:val="24"/>
          <w:szCs w:val="24"/>
          <w:lang w:eastAsia="is-IS"/>
        </w:rPr>
        <w:tab/>
      </w:r>
      <w:r>
        <w:rPr>
          <w:noProof/>
        </w:rPr>
        <w:t>UMGENGNI Á VINNUSTAÐ</w:t>
      </w:r>
      <w:r>
        <w:rPr>
          <w:noProof/>
        </w:rPr>
        <w:tab/>
      </w:r>
      <w:r>
        <w:rPr>
          <w:noProof/>
        </w:rPr>
        <w:fldChar w:fldCharType="begin"/>
      </w:r>
      <w:r>
        <w:rPr>
          <w:noProof/>
        </w:rPr>
        <w:instrText xml:space="preserve"> PAGEREF _Toc232150368 \h </w:instrText>
      </w:r>
      <w:r>
        <w:rPr>
          <w:noProof/>
        </w:rPr>
      </w:r>
      <w:r>
        <w:rPr>
          <w:noProof/>
        </w:rPr>
        <w:fldChar w:fldCharType="separate"/>
      </w:r>
      <w:r>
        <w:rPr>
          <w:noProof/>
        </w:rPr>
        <w:t>21</w:t>
      </w:r>
      <w:r>
        <w:rPr>
          <w:noProof/>
        </w:rPr>
        <w:fldChar w:fldCharType="end"/>
      </w:r>
    </w:p>
    <w:p w14:paraId="33FD8FA8" w14:textId="7BC2F46C" w:rsidR="00077F71" w:rsidRDefault="00077F71">
      <w:pPr>
        <w:pStyle w:val="TOC3"/>
        <w:rPr>
          <w:rFonts w:eastAsiaTheme="minorEastAsia" w:cstheme="minorBidi"/>
          <w:i w:val="0"/>
          <w:iCs w:val="0"/>
          <w:noProof/>
          <w:kern w:val="2"/>
          <w:sz w:val="24"/>
          <w:szCs w:val="24"/>
          <w:lang w:eastAsia="is-IS"/>
        </w:rPr>
      </w:pPr>
      <w:r>
        <w:rPr>
          <w:noProof/>
        </w:rPr>
        <w:t>2.1.7</w:t>
      </w:r>
      <w:r>
        <w:rPr>
          <w:rFonts w:eastAsiaTheme="minorEastAsia" w:cstheme="minorBidi"/>
          <w:i w:val="0"/>
          <w:iCs w:val="0"/>
          <w:noProof/>
          <w:kern w:val="2"/>
          <w:sz w:val="24"/>
          <w:szCs w:val="24"/>
          <w:lang w:eastAsia="is-IS"/>
        </w:rPr>
        <w:tab/>
      </w:r>
      <w:r>
        <w:rPr>
          <w:noProof/>
        </w:rPr>
        <w:t>AÐKOMA OG UMFERÐ</w:t>
      </w:r>
      <w:r>
        <w:rPr>
          <w:noProof/>
        </w:rPr>
        <w:tab/>
      </w:r>
      <w:r>
        <w:rPr>
          <w:noProof/>
        </w:rPr>
        <w:fldChar w:fldCharType="begin"/>
      </w:r>
      <w:r>
        <w:rPr>
          <w:noProof/>
        </w:rPr>
        <w:instrText xml:space="preserve"> PAGEREF _Toc232150369 \h </w:instrText>
      </w:r>
      <w:r>
        <w:rPr>
          <w:noProof/>
        </w:rPr>
      </w:r>
      <w:r>
        <w:rPr>
          <w:noProof/>
        </w:rPr>
        <w:fldChar w:fldCharType="separate"/>
      </w:r>
      <w:r>
        <w:rPr>
          <w:noProof/>
        </w:rPr>
        <w:t>21</w:t>
      </w:r>
      <w:r>
        <w:rPr>
          <w:noProof/>
        </w:rPr>
        <w:fldChar w:fldCharType="end"/>
      </w:r>
    </w:p>
    <w:p w14:paraId="217CEAE3" w14:textId="719C2DC6" w:rsidR="00077F71" w:rsidRDefault="00077F71">
      <w:pPr>
        <w:pStyle w:val="TOC3"/>
        <w:rPr>
          <w:rFonts w:eastAsiaTheme="minorEastAsia" w:cstheme="minorBidi"/>
          <w:i w:val="0"/>
          <w:iCs w:val="0"/>
          <w:noProof/>
          <w:kern w:val="2"/>
          <w:sz w:val="24"/>
          <w:szCs w:val="24"/>
          <w:lang w:eastAsia="is-IS"/>
        </w:rPr>
      </w:pPr>
      <w:r>
        <w:rPr>
          <w:noProof/>
        </w:rPr>
        <w:t>2.1.8</w:t>
      </w:r>
      <w:r>
        <w:rPr>
          <w:rFonts w:eastAsiaTheme="minorEastAsia" w:cstheme="minorBidi"/>
          <w:i w:val="0"/>
          <w:iCs w:val="0"/>
          <w:noProof/>
          <w:kern w:val="2"/>
          <w:sz w:val="24"/>
          <w:szCs w:val="24"/>
          <w:lang w:eastAsia="is-IS"/>
        </w:rPr>
        <w:tab/>
      </w:r>
      <w:r>
        <w:rPr>
          <w:noProof/>
        </w:rPr>
        <w:t>ÞRENGINGAR OG LOKUN GATNA OG STÍGA</w:t>
      </w:r>
      <w:r>
        <w:rPr>
          <w:noProof/>
        </w:rPr>
        <w:tab/>
      </w:r>
      <w:r>
        <w:rPr>
          <w:noProof/>
        </w:rPr>
        <w:fldChar w:fldCharType="begin"/>
      </w:r>
      <w:r>
        <w:rPr>
          <w:noProof/>
        </w:rPr>
        <w:instrText xml:space="preserve"> PAGEREF _Toc232150370 \h </w:instrText>
      </w:r>
      <w:r>
        <w:rPr>
          <w:noProof/>
        </w:rPr>
      </w:r>
      <w:r>
        <w:rPr>
          <w:noProof/>
        </w:rPr>
        <w:fldChar w:fldCharType="separate"/>
      </w:r>
      <w:r>
        <w:rPr>
          <w:noProof/>
        </w:rPr>
        <w:t>21</w:t>
      </w:r>
      <w:r>
        <w:rPr>
          <w:noProof/>
        </w:rPr>
        <w:fldChar w:fldCharType="end"/>
      </w:r>
    </w:p>
    <w:p w14:paraId="504BCB8C" w14:textId="6209F109" w:rsidR="00077F71" w:rsidRDefault="00077F71">
      <w:pPr>
        <w:pStyle w:val="TOC3"/>
        <w:rPr>
          <w:rFonts w:eastAsiaTheme="minorEastAsia" w:cstheme="minorBidi"/>
          <w:i w:val="0"/>
          <w:iCs w:val="0"/>
          <w:noProof/>
          <w:kern w:val="2"/>
          <w:sz w:val="24"/>
          <w:szCs w:val="24"/>
          <w:lang w:eastAsia="is-IS"/>
        </w:rPr>
      </w:pPr>
      <w:r>
        <w:rPr>
          <w:noProof/>
        </w:rPr>
        <w:t>2.1.9</w:t>
      </w:r>
      <w:r>
        <w:rPr>
          <w:rFonts w:eastAsiaTheme="minorEastAsia" w:cstheme="minorBidi"/>
          <w:i w:val="0"/>
          <w:iCs w:val="0"/>
          <w:noProof/>
          <w:kern w:val="2"/>
          <w:sz w:val="24"/>
          <w:szCs w:val="24"/>
          <w:lang w:eastAsia="is-IS"/>
        </w:rPr>
        <w:tab/>
      </w:r>
      <w:r>
        <w:rPr>
          <w:noProof/>
        </w:rPr>
        <w:t>TILKYNNINGARSKYLDA</w:t>
      </w:r>
      <w:r>
        <w:rPr>
          <w:noProof/>
        </w:rPr>
        <w:tab/>
      </w:r>
      <w:r>
        <w:rPr>
          <w:noProof/>
        </w:rPr>
        <w:fldChar w:fldCharType="begin"/>
      </w:r>
      <w:r>
        <w:rPr>
          <w:noProof/>
        </w:rPr>
        <w:instrText xml:space="preserve"> PAGEREF _Toc232150371 \h </w:instrText>
      </w:r>
      <w:r>
        <w:rPr>
          <w:noProof/>
        </w:rPr>
      </w:r>
      <w:r>
        <w:rPr>
          <w:noProof/>
        </w:rPr>
        <w:fldChar w:fldCharType="separate"/>
      </w:r>
      <w:r>
        <w:rPr>
          <w:noProof/>
        </w:rPr>
        <w:t>21</w:t>
      </w:r>
      <w:r>
        <w:rPr>
          <w:noProof/>
        </w:rPr>
        <w:fldChar w:fldCharType="end"/>
      </w:r>
    </w:p>
    <w:p w14:paraId="06CCA5D6" w14:textId="2E553801" w:rsidR="00077F71" w:rsidRDefault="00077F71">
      <w:pPr>
        <w:pStyle w:val="TOC3"/>
        <w:rPr>
          <w:rFonts w:eastAsiaTheme="minorEastAsia" w:cstheme="minorBidi"/>
          <w:i w:val="0"/>
          <w:iCs w:val="0"/>
          <w:noProof/>
          <w:kern w:val="2"/>
          <w:sz w:val="24"/>
          <w:szCs w:val="24"/>
          <w:lang w:eastAsia="is-IS"/>
        </w:rPr>
      </w:pPr>
      <w:r>
        <w:rPr>
          <w:noProof/>
        </w:rPr>
        <w:t>2.1.10</w:t>
      </w:r>
      <w:r>
        <w:rPr>
          <w:rFonts w:eastAsiaTheme="minorEastAsia" w:cstheme="minorBidi"/>
          <w:i w:val="0"/>
          <w:iCs w:val="0"/>
          <w:noProof/>
          <w:kern w:val="2"/>
          <w:sz w:val="24"/>
          <w:szCs w:val="24"/>
          <w:lang w:eastAsia="is-IS"/>
        </w:rPr>
        <w:tab/>
      </w:r>
      <w:r>
        <w:rPr>
          <w:noProof/>
        </w:rPr>
        <w:t>LOSUN EFNIS</w:t>
      </w:r>
      <w:r>
        <w:rPr>
          <w:noProof/>
        </w:rPr>
        <w:tab/>
      </w:r>
      <w:r>
        <w:rPr>
          <w:noProof/>
        </w:rPr>
        <w:fldChar w:fldCharType="begin"/>
      </w:r>
      <w:r>
        <w:rPr>
          <w:noProof/>
        </w:rPr>
        <w:instrText xml:space="preserve"> PAGEREF _Toc232150372 \h </w:instrText>
      </w:r>
      <w:r>
        <w:rPr>
          <w:noProof/>
        </w:rPr>
      </w:r>
      <w:r>
        <w:rPr>
          <w:noProof/>
        </w:rPr>
        <w:fldChar w:fldCharType="separate"/>
      </w:r>
      <w:r>
        <w:rPr>
          <w:noProof/>
        </w:rPr>
        <w:t>22</w:t>
      </w:r>
      <w:r>
        <w:rPr>
          <w:noProof/>
        </w:rPr>
        <w:fldChar w:fldCharType="end"/>
      </w:r>
    </w:p>
    <w:p w14:paraId="7402AC66" w14:textId="6D9910E2" w:rsidR="00077F71" w:rsidRDefault="00077F71">
      <w:pPr>
        <w:pStyle w:val="TOC3"/>
        <w:rPr>
          <w:rFonts w:eastAsiaTheme="minorEastAsia" w:cstheme="minorBidi"/>
          <w:i w:val="0"/>
          <w:iCs w:val="0"/>
          <w:noProof/>
          <w:kern w:val="2"/>
          <w:sz w:val="24"/>
          <w:szCs w:val="24"/>
          <w:lang w:eastAsia="is-IS"/>
        </w:rPr>
      </w:pPr>
      <w:r>
        <w:rPr>
          <w:noProof/>
        </w:rPr>
        <w:t>2.1.11</w:t>
      </w:r>
      <w:r>
        <w:rPr>
          <w:rFonts w:eastAsiaTheme="minorEastAsia" w:cstheme="minorBidi"/>
          <w:i w:val="0"/>
          <w:iCs w:val="0"/>
          <w:noProof/>
          <w:kern w:val="2"/>
          <w:sz w:val="24"/>
          <w:szCs w:val="24"/>
          <w:lang w:eastAsia="is-IS"/>
        </w:rPr>
        <w:tab/>
      </w:r>
      <w:r>
        <w:rPr>
          <w:noProof/>
        </w:rPr>
        <w:t>FASTMERKI OG HÆÐARMERKI</w:t>
      </w:r>
      <w:r>
        <w:rPr>
          <w:noProof/>
        </w:rPr>
        <w:tab/>
      </w:r>
      <w:r>
        <w:rPr>
          <w:noProof/>
        </w:rPr>
        <w:fldChar w:fldCharType="begin"/>
      </w:r>
      <w:r>
        <w:rPr>
          <w:noProof/>
        </w:rPr>
        <w:instrText xml:space="preserve"> PAGEREF _Toc232150373 \h </w:instrText>
      </w:r>
      <w:r>
        <w:rPr>
          <w:noProof/>
        </w:rPr>
      </w:r>
      <w:r>
        <w:rPr>
          <w:noProof/>
        </w:rPr>
        <w:fldChar w:fldCharType="separate"/>
      </w:r>
      <w:r>
        <w:rPr>
          <w:noProof/>
        </w:rPr>
        <w:t>22</w:t>
      </w:r>
      <w:r>
        <w:rPr>
          <w:noProof/>
        </w:rPr>
        <w:fldChar w:fldCharType="end"/>
      </w:r>
    </w:p>
    <w:p w14:paraId="259CC4F6" w14:textId="6B44F85C" w:rsidR="00077F71" w:rsidRDefault="00077F71">
      <w:pPr>
        <w:pStyle w:val="TOC3"/>
        <w:rPr>
          <w:rFonts w:eastAsiaTheme="minorEastAsia" w:cstheme="minorBidi"/>
          <w:i w:val="0"/>
          <w:iCs w:val="0"/>
          <w:noProof/>
          <w:kern w:val="2"/>
          <w:sz w:val="24"/>
          <w:szCs w:val="24"/>
          <w:lang w:eastAsia="is-IS"/>
        </w:rPr>
      </w:pPr>
      <w:r>
        <w:rPr>
          <w:noProof/>
        </w:rPr>
        <w:t>2.1.12</w:t>
      </w:r>
      <w:r>
        <w:rPr>
          <w:rFonts w:eastAsiaTheme="minorEastAsia" w:cstheme="minorBidi"/>
          <w:i w:val="0"/>
          <w:iCs w:val="0"/>
          <w:noProof/>
          <w:kern w:val="2"/>
          <w:sz w:val="24"/>
          <w:szCs w:val="24"/>
          <w:lang w:eastAsia="is-IS"/>
        </w:rPr>
        <w:tab/>
      </w:r>
      <w:r>
        <w:rPr>
          <w:noProof/>
        </w:rPr>
        <w:t>MAGNTÖLUR OG UPPGJÖR</w:t>
      </w:r>
      <w:r>
        <w:rPr>
          <w:noProof/>
        </w:rPr>
        <w:tab/>
      </w:r>
      <w:r>
        <w:rPr>
          <w:noProof/>
        </w:rPr>
        <w:fldChar w:fldCharType="begin"/>
      </w:r>
      <w:r>
        <w:rPr>
          <w:noProof/>
        </w:rPr>
        <w:instrText xml:space="preserve"> PAGEREF _Toc232150374 \h </w:instrText>
      </w:r>
      <w:r>
        <w:rPr>
          <w:noProof/>
        </w:rPr>
      </w:r>
      <w:r>
        <w:rPr>
          <w:noProof/>
        </w:rPr>
        <w:fldChar w:fldCharType="separate"/>
      </w:r>
      <w:r>
        <w:rPr>
          <w:noProof/>
        </w:rPr>
        <w:t>22</w:t>
      </w:r>
      <w:r>
        <w:rPr>
          <w:noProof/>
        </w:rPr>
        <w:fldChar w:fldCharType="end"/>
      </w:r>
    </w:p>
    <w:p w14:paraId="0A3CC73F" w14:textId="14C76492" w:rsidR="00077F71" w:rsidRDefault="00077F71">
      <w:pPr>
        <w:pStyle w:val="TOC3"/>
        <w:rPr>
          <w:rFonts w:eastAsiaTheme="minorEastAsia" w:cstheme="minorBidi"/>
          <w:i w:val="0"/>
          <w:iCs w:val="0"/>
          <w:noProof/>
          <w:kern w:val="2"/>
          <w:sz w:val="24"/>
          <w:szCs w:val="24"/>
          <w:lang w:eastAsia="is-IS"/>
        </w:rPr>
      </w:pPr>
      <w:r>
        <w:rPr>
          <w:noProof/>
        </w:rPr>
        <w:lastRenderedPageBreak/>
        <w:t>2.1.13</w:t>
      </w:r>
      <w:r>
        <w:rPr>
          <w:rFonts w:eastAsiaTheme="minorEastAsia" w:cstheme="minorBidi"/>
          <w:i w:val="0"/>
          <w:iCs w:val="0"/>
          <w:noProof/>
          <w:kern w:val="2"/>
          <w:sz w:val="24"/>
          <w:szCs w:val="24"/>
          <w:lang w:eastAsia="is-IS"/>
        </w:rPr>
        <w:tab/>
      </w:r>
      <w:r>
        <w:rPr>
          <w:noProof/>
        </w:rPr>
        <w:t>Áætlanir verktaka</w:t>
      </w:r>
      <w:r>
        <w:rPr>
          <w:noProof/>
        </w:rPr>
        <w:tab/>
      </w:r>
      <w:r>
        <w:rPr>
          <w:noProof/>
        </w:rPr>
        <w:fldChar w:fldCharType="begin"/>
      </w:r>
      <w:r>
        <w:rPr>
          <w:noProof/>
        </w:rPr>
        <w:instrText xml:space="preserve"> PAGEREF _Toc232150375 \h </w:instrText>
      </w:r>
      <w:r>
        <w:rPr>
          <w:noProof/>
        </w:rPr>
      </w:r>
      <w:r>
        <w:rPr>
          <w:noProof/>
        </w:rPr>
        <w:fldChar w:fldCharType="separate"/>
      </w:r>
      <w:r>
        <w:rPr>
          <w:noProof/>
        </w:rPr>
        <w:t>22</w:t>
      </w:r>
      <w:r>
        <w:rPr>
          <w:noProof/>
        </w:rPr>
        <w:fldChar w:fldCharType="end"/>
      </w:r>
    </w:p>
    <w:p w14:paraId="58B46000" w14:textId="394F0A08" w:rsidR="00077F71" w:rsidRDefault="00077F71">
      <w:pPr>
        <w:pStyle w:val="TOC2"/>
        <w:tabs>
          <w:tab w:val="left" w:pos="800"/>
          <w:tab w:val="right" w:leader="dot" w:pos="9062"/>
        </w:tabs>
        <w:rPr>
          <w:rFonts w:eastAsiaTheme="minorEastAsia" w:cstheme="minorBidi"/>
          <w:smallCaps w:val="0"/>
          <w:noProof/>
          <w:kern w:val="2"/>
          <w:sz w:val="24"/>
          <w:szCs w:val="24"/>
          <w:lang w:eastAsia="is-IS"/>
        </w:rPr>
      </w:pPr>
      <w:r w:rsidRPr="00AC055D">
        <w:rPr>
          <w:noProof/>
          <w:color w:val="000000"/>
          <w14:ligatures w14:val="none"/>
        </w:rPr>
        <w:t>2.2</w:t>
      </w:r>
      <w:r>
        <w:rPr>
          <w:rFonts w:eastAsiaTheme="minorEastAsia" w:cstheme="minorBidi"/>
          <w:smallCaps w:val="0"/>
          <w:noProof/>
          <w:kern w:val="2"/>
          <w:sz w:val="24"/>
          <w:szCs w:val="24"/>
          <w:lang w:eastAsia="is-IS"/>
        </w:rPr>
        <w:tab/>
      </w:r>
      <w:r>
        <w:rPr>
          <w:noProof/>
        </w:rPr>
        <w:t>AÐSTAÐA, ÖRYGGISRÁÐSTAFANIR, MERKINGAR O.FL.</w:t>
      </w:r>
      <w:r>
        <w:rPr>
          <w:noProof/>
        </w:rPr>
        <w:tab/>
      </w:r>
      <w:r>
        <w:rPr>
          <w:noProof/>
        </w:rPr>
        <w:fldChar w:fldCharType="begin"/>
      </w:r>
      <w:r>
        <w:rPr>
          <w:noProof/>
        </w:rPr>
        <w:instrText xml:space="preserve"> PAGEREF _Toc232150376 \h </w:instrText>
      </w:r>
      <w:r>
        <w:rPr>
          <w:noProof/>
        </w:rPr>
      </w:r>
      <w:r>
        <w:rPr>
          <w:noProof/>
        </w:rPr>
        <w:fldChar w:fldCharType="separate"/>
      </w:r>
      <w:r>
        <w:rPr>
          <w:noProof/>
        </w:rPr>
        <w:t>23</w:t>
      </w:r>
      <w:r>
        <w:rPr>
          <w:noProof/>
        </w:rPr>
        <w:fldChar w:fldCharType="end"/>
      </w:r>
    </w:p>
    <w:p w14:paraId="1AD3CEF9" w14:textId="545188FF" w:rsidR="00077F71" w:rsidRDefault="00077F71">
      <w:pPr>
        <w:pStyle w:val="TOC3"/>
        <w:rPr>
          <w:rFonts w:eastAsiaTheme="minorEastAsia" w:cstheme="minorBidi"/>
          <w:i w:val="0"/>
          <w:iCs w:val="0"/>
          <w:noProof/>
          <w:kern w:val="2"/>
          <w:sz w:val="24"/>
          <w:szCs w:val="24"/>
          <w:lang w:eastAsia="is-IS"/>
        </w:rPr>
      </w:pPr>
      <w:r>
        <w:rPr>
          <w:noProof/>
        </w:rPr>
        <w:t>2.2.1</w:t>
      </w:r>
      <w:r>
        <w:rPr>
          <w:rFonts w:eastAsiaTheme="minorEastAsia" w:cstheme="minorBidi"/>
          <w:i w:val="0"/>
          <w:iCs w:val="0"/>
          <w:noProof/>
          <w:kern w:val="2"/>
          <w:sz w:val="24"/>
          <w:szCs w:val="24"/>
          <w:lang w:eastAsia="is-IS"/>
        </w:rPr>
        <w:tab/>
      </w:r>
      <w:r>
        <w:rPr>
          <w:noProof/>
        </w:rPr>
        <w:t>AÐSTAÐA</w:t>
      </w:r>
      <w:r>
        <w:rPr>
          <w:noProof/>
        </w:rPr>
        <w:tab/>
      </w:r>
      <w:r>
        <w:rPr>
          <w:noProof/>
        </w:rPr>
        <w:fldChar w:fldCharType="begin"/>
      </w:r>
      <w:r>
        <w:rPr>
          <w:noProof/>
        </w:rPr>
        <w:instrText xml:space="preserve"> PAGEREF _Toc232150377 \h </w:instrText>
      </w:r>
      <w:r>
        <w:rPr>
          <w:noProof/>
        </w:rPr>
      </w:r>
      <w:r>
        <w:rPr>
          <w:noProof/>
        </w:rPr>
        <w:fldChar w:fldCharType="separate"/>
      </w:r>
      <w:r>
        <w:rPr>
          <w:noProof/>
        </w:rPr>
        <w:t>23</w:t>
      </w:r>
      <w:r>
        <w:rPr>
          <w:noProof/>
        </w:rPr>
        <w:fldChar w:fldCharType="end"/>
      </w:r>
    </w:p>
    <w:p w14:paraId="4AB7DA4F" w14:textId="71EA2A49" w:rsidR="00077F71" w:rsidRDefault="00077F71">
      <w:pPr>
        <w:pStyle w:val="TOC3"/>
        <w:rPr>
          <w:rFonts w:eastAsiaTheme="minorEastAsia" w:cstheme="minorBidi"/>
          <w:i w:val="0"/>
          <w:iCs w:val="0"/>
          <w:noProof/>
          <w:kern w:val="2"/>
          <w:sz w:val="24"/>
          <w:szCs w:val="24"/>
          <w:lang w:eastAsia="is-IS"/>
        </w:rPr>
      </w:pPr>
      <w:r>
        <w:rPr>
          <w:noProof/>
        </w:rPr>
        <w:t>2.2.2</w:t>
      </w:r>
      <w:r>
        <w:rPr>
          <w:rFonts w:eastAsiaTheme="minorEastAsia" w:cstheme="minorBidi"/>
          <w:i w:val="0"/>
          <w:iCs w:val="0"/>
          <w:noProof/>
          <w:kern w:val="2"/>
          <w:sz w:val="24"/>
          <w:szCs w:val="24"/>
          <w:lang w:eastAsia="is-IS"/>
        </w:rPr>
        <w:tab/>
      </w:r>
      <w:r>
        <w:rPr>
          <w:noProof/>
        </w:rPr>
        <w:t>ÖRYGGISRÁÐSTAFANIR</w:t>
      </w:r>
      <w:r>
        <w:rPr>
          <w:noProof/>
        </w:rPr>
        <w:tab/>
      </w:r>
      <w:r>
        <w:rPr>
          <w:noProof/>
        </w:rPr>
        <w:fldChar w:fldCharType="begin"/>
      </w:r>
      <w:r>
        <w:rPr>
          <w:noProof/>
        </w:rPr>
        <w:instrText xml:space="preserve"> PAGEREF _Toc232150378 \h </w:instrText>
      </w:r>
      <w:r>
        <w:rPr>
          <w:noProof/>
        </w:rPr>
      </w:r>
      <w:r>
        <w:rPr>
          <w:noProof/>
        </w:rPr>
        <w:fldChar w:fldCharType="separate"/>
      </w:r>
      <w:r>
        <w:rPr>
          <w:noProof/>
        </w:rPr>
        <w:t>24</w:t>
      </w:r>
      <w:r>
        <w:rPr>
          <w:noProof/>
        </w:rPr>
        <w:fldChar w:fldCharType="end"/>
      </w:r>
    </w:p>
    <w:p w14:paraId="0A3ED6DA" w14:textId="2866143C" w:rsidR="00077F71" w:rsidRDefault="00077F71">
      <w:pPr>
        <w:pStyle w:val="TOC3"/>
        <w:rPr>
          <w:rFonts w:eastAsiaTheme="minorEastAsia" w:cstheme="minorBidi"/>
          <w:i w:val="0"/>
          <w:iCs w:val="0"/>
          <w:noProof/>
          <w:kern w:val="2"/>
          <w:sz w:val="24"/>
          <w:szCs w:val="24"/>
          <w:lang w:eastAsia="is-IS"/>
        </w:rPr>
      </w:pPr>
      <w:r>
        <w:rPr>
          <w:noProof/>
        </w:rPr>
        <w:t>2.2.3</w:t>
      </w:r>
      <w:r>
        <w:rPr>
          <w:rFonts w:eastAsiaTheme="minorEastAsia" w:cstheme="minorBidi"/>
          <w:i w:val="0"/>
          <w:iCs w:val="0"/>
          <w:noProof/>
          <w:kern w:val="2"/>
          <w:sz w:val="24"/>
          <w:szCs w:val="24"/>
          <w:lang w:eastAsia="is-IS"/>
        </w:rPr>
        <w:tab/>
      </w:r>
      <w:r>
        <w:rPr>
          <w:noProof/>
        </w:rPr>
        <w:t>MERKINGAR VINNUSVÆÐA</w:t>
      </w:r>
      <w:r>
        <w:rPr>
          <w:noProof/>
        </w:rPr>
        <w:tab/>
      </w:r>
      <w:r>
        <w:rPr>
          <w:noProof/>
        </w:rPr>
        <w:fldChar w:fldCharType="begin"/>
      </w:r>
      <w:r>
        <w:rPr>
          <w:noProof/>
        </w:rPr>
        <w:instrText xml:space="preserve"> PAGEREF _Toc232150379 \h </w:instrText>
      </w:r>
      <w:r>
        <w:rPr>
          <w:noProof/>
        </w:rPr>
      </w:r>
      <w:r>
        <w:rPr>
          <w:noProof/>
        </w:rPr>
        <w:fldChar w:fldCharType="separate"/>
      </w:r>
      <w:r>
        <w:rPr>
          <w:noProof/>
        </w:rPr>
        <w:t>25</w:t>
      </w:r>
      <w:r>
        <w:rPr>
          <w:noProof/>
        </w:rPr>
        <w:fldChar w:fldCharType="end"/>
      </w:r>
    </w:p>
    <w:p w14:paraId="27C52DFB" w14:textId="2DC0523B" w:rsidR="00077F71" w:rsidRDefault="00077F71">
      <w:pPr>
        <w:pStyle w:val="TOC3"/>
        <w:rPr>
          <w:rFonts w:eastAsiaTheme="minorEastAsia" w:cstheme="minorBidi"/>
          <w:i w:val="0"/>
          <w:iCs w:val="0"/>
          <w:noProof/>
          <w:kern w:val="2"/>
          <w:sz w:val="24"/>
          <w:szCs w:val="24"/>
          <w:lang w:eastAsia="is-IS"/>
        </w:rPr>
      </w:pPr>
      <w:r>
        <w:rPr>
          <w:noProof/>
        </w:rPr>
        <w:t>2.2.4</w:t>
      </w:r>
      <w:r>
        <w:rPr>
          <w:rFonts w:eastAsiaTheme="minorEastAsia" w:cstheme="minorBidi"/>
          <w:i w:val="0"/>
          <w:iCs w:val="0"/>
          <w:noProof/>
          <w:kern w:val="2"/>
          <w:sz w:val="24"/>
          <w:szCs w:val="24"/>
          <w:lang w:eastAsia="is-IS"/>
        </w:rPr>
        <w:tab/>
      </w:r>
      <w:r>
        <w:rPr>
          <w:noProof/>
        </w:rPr>
        <w:t>ÞVERANIR</w:t>
      </w:r>
      <w:r>
        <w:rPr>
          <w:noProof/>
        </w:rPr>
        <w:tab/>
      </w:r>
      <w:r>
        <w:rPr>
          <w:noProof/>
        </w:rPr>
        <w:fldChar w:fldCharType="begin"/>
      </w:r>
      <w:r>
        <w:rPr>
          <w:noProof/>
        </w:rPr>
        <w:instrText xml:space="preserve"> PAGEREF _Toc232150380 \h </w:instrText>
      </w:r>
      <w:r>
        <w:rPr>
          <w:noProof/>
        </w:rPr>
      </w:r>
      <w:r>
        <w:rPr>
          <w:noProof/>
        </w:rPr>
        <w:fldChar w:fldCharType="separate"/>
      </w:r>
      <w:r>
        <w:rPr>
          <w:noProof/>
        </w:rPr>
        <w:t>27</w:t>
      </w:r>
      <w:r>
        <w:rPr>
          <w:noProof/>
        </w:rPr>
        <w:fldChar w:fldCharType="end"/>
      </w:r>
    </w:p>
    <w:p w14:paraId="5281C648" w14:textId="3C0BF4AD" w:rsidR="00077F71" w:rsidRDefault="00077F71">
      <w:pPr>
        <w:pStyle w:val="TOC3"/>
        <w:rPr>
          <w:rFonts w:eastAsiaTheme="minorEastAsia" w:cstheme="minorBidi"/>
          <w:i w:val="0"/>
          <w:iCs w:val="0"/>
          <w:noProof/>
          <w:kern w:val="2"/>
          <w:sz w:val="24"/>
          <w:szCs w:val="24"/>
          <w:lang w:eastAsia="is-IS"/>
        </w:rPr>
      </w:pPr>
      <w:r>
        <w:rPr>
          <w:noProof/>
        </w:rPr>
        <w:t>2.2.5</w:t>
      </w:r>
      <w:r>
        <w:rPr>
          <w:rFonts w:eastAsiaTheme="minorEastAsia" w:cstheme="minorBidi"/>
          <w:i w:val="0"/>
          <w:iCs w:val="0"/>
          <w:noProof/>
          <w:kern w:val="2"/>
          <w:sz w:val="24"/>
          <w:szCs w:val="24"/>
          <w:lang w:eastAsia="is-IS"/>
        </w:rPr>
        <w:tab/>
      </w:r>
      <w:r>
        <w:rPr>
          <w:noProof/>
        </w:rPr>
        <w:t>DÆLINGAR</w:t>
      </w:r>
      <w:r>
        <w:rPr>
          <w:noProof/>
        </w:rPr>
        <w:tab/>
      </w:r>
      <w:r>
        <w:rPr>
          <w:noProof/>
        </w:rPr>
        <w:fldChar w:fldCharType="begin"/>
      </w:r>
      <w:r>
        <w:rPr>
          <w:noProof/>
        </w:rPr>
        <w:instrText xml:space="preserve"> PAGEREF _Toc232150381 \h </w:instrText>
      </w:r>
      <w:r>
        <w:rPr>
          <w:noProof/>
        </w:rPr>
      </w:r>
      <w:r>
        <w:rPr>
          <w:noProof/>
        </w:rPr>
        <w:fldChar w:fldCharType="separate"/>
      </w:r>
      <w:r>
        <w:rPr>
          <w:noProof/>
        </w:rPr>
        <w:t>28</w:t>
      </w:r>
      <w:r>
        <w:rPr>
          <w:noProof/>
        </w:rPr>
        <w:fldChar w:fldCharType="end"/>
      </w:r>
    </w:p>
    <w:p w14:paraId="57A098AA" w14:textId="3FFF1E66" w:rsidR="00077F71" w:rsidRDefault="00077F71">
      <w:pPr>
        <w:pStyle w:val="TOC3"/>
        <w:rPr>
          <w:rFonts w:eastAsiaTheme="minorEastAsia" w:cstheme="minorBidi"/>
          <w:i w:val="0"/>
          <w:iCs w:val="0"/>
          <w:noProof/>
          <w:kern w:val="2"/>
          <w:sz w:val="24"/>
          <w:szCs w:val="24"/>
          <w:lang w:eastAsia="is-IS"/>
        </w:rPr>
      </w:pPr>
      <w:r>
        <w:rPr>
          <w:noProof/>
        </w:rPr>
        <w:t>2.2.6</w:t>
      </w:r>
      <w:r>
        <w:rPr>
          <w:rFonts w:eastAsiaTheme="minorEastAsia" w:cstheme="minorBidi"/>
          <w:i w:val="0"/>
          <w:iCs w:val="0"/>
          <w:noProof/>
          <w:kern w:val="2"/>
          <w:sz w:val="24"/>
          <w:szCs w:val="24"/>
          <w:lang w:eastAsia="is-IS"/>
        </w:rPr>
        <w:tab/>
      </w:r>
      <w:r>
        <w:rPr>
          <w:noProof/>
        </w:rPr>
        <w:t>Sandbeð vegna vinnu á vatnsverndarsvæði</w:t>
      </w:r>
      <w:r>
        <w:rPr>
          <w:noProof/>
        </w:rPr>
        <w:tab/>
      </w:r>
      <w:r>
        <w:rPr>
          <w:noProof/>
        </w:rPr>
        <w:fldChar w:fldCharType="begin"/>
      </w:r>
      <w:r>
        <w:rPr>
          <w:noProof/>
        </w:rPr>
        <w:instrText xml:space="preserve"> PAGEREF _Toc232150382 \h </w:instrText>
      </w:r>
      <w:r>
        <w:rPr>
          <w:noProof/>
        </w:rPr>
      </w:r>
      <w:r>
        <w:rPr>
          <w:noProof/>
        </w:rPr>
        <w:fldChar w:fldCharType="separate"/>
      </w:r>
      <w:r>
        <w:rPr>
          <w:noProof/>
        </w:rPr>
        <w:t>29</w:t>
      </w:r>
      <w:r>
        <w:rPr>
          <w:noProof/>
        </w:rPr>
        <w:fldChar w:fldCharType="end"/>
      </w:r>
    </w:p>
    <w:p w14:paraId="470D89CC" w14:textId="1E0A324B" w:rsidR="00077F71" w:rsidRDefault="00077F71">
      <w:pPr>
        <w:pStyle w:val="TOC2"/>
        <w:tabs>
          <w:tab w:val="left" w:pos="800"/>
          <w:tab w:val="right" w:leader="dot" w:pos="9062"/>
        </w:tabs>
        <w:rPr>
          <w:rFonts w:eastAsiaTheme="minorEastAsia" w:cstheme="minorBidi"/>
          <w:smallCaps w:val="0"/>
          <w:noProof/>
          <w:kern w:val="2"/>
          <w:sz w:val="24"/>
          <w:szCs w:val="24"/>
          <w:lang w:eastAsia="is-IS"/>
        </w:rPr>
      </w:pPr>
      <w:r w:rsidRPr="00AC055D">
        <w:rPr>
          <w:rFonts w:eastAsia="Arial"/>
          <w:noProof/>
          <w:color w:val="000000"/>
          <w14:ligatures w14:val="none"/>
        </w:rPr>
        <w:t>2.3</w:t>
      </w:r>
      <w:r>
        <w:rPr>
          <w:rFonts w:eastAsiaTheme="minorEastAsia" w:cstheme="minorBidi"/>
          <w:smallCaps w:val="0"/>
          <w:noProof/>
          <w:kern w:val="2"/>
          <w:sz w:val="24"/>
          <w:szCs w:val="24"/>
          <w:lang w:eastAsia="is-IS"/>
        </w:rPr>
        <w:tab/>
      </w:r>
      <w:r>
        <w:rPr>
          <w:noProof/>
        </w:rPr>
        <w:t>GÖTUR, GÖNGULEIÐIR OG YFIRBORÐSFRÁGANGUR</w:t>
      </w:r>
      <w:r>
        <w:rPr>
          <w:noProof/>
        </w:rPr>
        <w:tab/>
      </w:r>
      <w:r>
        <w:rPr>
          <w:noProof/>
        </w:rPr>
        <w:fldChar w:fldCharType="begin"/>
      </w:r>
      <w:r>
        <w:rPr>
          <w:noProof/>
        </w:rPr>
        <w:instrText xml:space="preserve"> PAGEREF _Toc232150383 \h </w:instrText>
      </w:r>
      <w:r>
        <w:rPr>
          <w:noProof/>
        </w:rPr>
      </w:r>
      <w:r>
        <w:rPr>
          <w:noProof/>
        </w:rPr>
        <w:fldChar w:fldCharType="separate"/>
      </w:r>
      <w:r>
        <w:rPr>
          <w:noProof/>
        </w:rPr>
        <w:t>29</w:t>
      </w:r>
      <w:r>
        <w:rPr>
          <w:noProof/>
        </w:rPr>
        <w:fldChar w:fldCharType="end"/>
      </w:r>
    </w:p>
    <w:p w14:paraId="6D6C415B" w14:textId="6EB8D699" w:rsidR="00077F71" w:rsidRDefault="00077F71">
      <w:pPr>
        <w:pStyle w:val="TOC3"/>
        <w:rPr>
          <w:rFonts w:eastAsiaTheme="minorEastAsia" w:cstheme="minorBidi"/>
          <w:i w:val="0"/>
          <w:iCs w:val="0"/>
          <w:noProof/>
          <w:kern w:val="2"/>
          <w:sz w:val="24"/>
          <w:szCs w:val="24"/>
          <w:lang w:eastAsia="is-IS"/>
        </w:rPr>
      </w:pPr>
      <w:r>
        <w:rPr>
          <w:noProof/>
        </w:rPr>
        <w:t>2.3.1</w:t>
      </w:r>
      <w:r>
        <w:rPr>
          <w:rFonts w:eastAsiaTheme="minorEastAsia" w:cstheme="minorBidi"/>
          <w:i w:val="0"/>
          <w:iCs w:val="0"/>
          <w:noProof/>
          <w:kern w:val="2"/>
          <w:sz w:val="24"/>
          <w:szCs w:val="24"/>
          <w:lang w:eastAsia="is-IS"/>
        </w:rPr>
        <w:tab/>
      </w:r>
      <w:r>
        <w:rPr>
          <w:noProof/>
        </w:rPr>
        <w:t>SÖGUN Á STEYPU OG MALBIKI</w:t>
      </w:r>
      <w:r>
        <w:rPr>
          <w:noProof/>
        </w:rPr>
        <w:tab/>
      </w:r>
      <w:r>
        <w:rPr>
          <w:noProof/>
        </w:rPr>
        <w:fldChar w:fldCharType="begin"/>
      </w:r>
      <w:r>
        <w:rPr>
          <w:noProof/>
        </w:rPr>
        <w:instrText xml:space="preserve"> PAGEREF _Toc232150384 \h </w:instrText>
      </w:r>
      <w:r>
        <w:rPr>
          <w:noProof/>
        </w:rPr>
      </w:r>
      <w:r>
        <w:rPr>
          <w:noProof/>
        </w:rPr>
        <w:fldChar w:fldCharType="separate"/>
      </w:r>
      <w:r>
        <w:rPr>
          <w:noProof/>
        </w:rPr>
        <w:t>29</w:t>
      </w:r>
      <w:r>
        <w:rPr>
          <w:noProof/>
        </w:rPr>
        <w:fldChar w:fldCharType="end"/>
      </w:r>
    </w:p>
    <w:p w14:paraId="6D142FA0" w14:textId="56DE054E" w:rsidR="00077F71" w:rsidRDefault="00077F71">
      <w:pPr>
        <w:pStyle w:val="TOC3"/>
        <w:rPr>
          <w:rFonts w:eastAsiaTheme="minorEastAsia" w:cstheme="minorBidi"/>
          <w:i w:val="0"/>
          <w:iCs w:val="0"/>
          <w:noProof/>
          <w:kern w:val="2"/>
          <w:sz w:val="24"/>
          <w:szCs w:val="24"/>
          <w:lang w:eastAsia="is-IS"/>
        </w:rPr>
      </w:pPr>
      <w:r>
        <w:rPr>
          <w:noProof/>
        </w:rPr>
        <w:t>2.3.2</w:t>
      </w:r>
      <w:r>
        <w:rPr>
          <w:rFonts w:eastAsiaTheme="minorEastAsia" w:cstheme="minorBidi"/>
          <w:i w:val="0"/>
          <w:iCs w:val="0"/>
          <w:noProof/>
          <w:kern w:val="2"/>
          <w:sz w:val="24"/>
          <w:szCs w:val="24"/>
          <w:lang w:eastAsia="is-IS"/>
        </w:rPr>
        <w:tab/>
      </w:r>
      <w:r>
        <w:rPr>
          <w:noProof/>
        </w:rPr>
        <w:t>UPPRIF Á MALBIKI, STEYPU OG ÓNÝTUM HELLUM</w:t>
      </w:r>
      <w:r>
        <w:rPr>
          <w:noProof/>
        </w:rPr>
        <w:tab/>
      </w:r>
      <w:r>
        <w:rPr>
          <w:noProof/>
        </w:rPr>
        <w:fldChar w:fldCharType="begin"/>
      </w:r>
      <w:r>
        <w:rPr>
          <w:noProof/>
        </w:rPr>
        <w:instrText xml:space="preserve"> PAGEREF _Toc232150385 \h </w:instrText>
      </w:r>
      <w:r>
        <w:rPr>
          <w:noProof/>
        </w:rPr>
      </w:r>
      <w:r>
        <w:rPr>
          <w:noProof/>
        </w:rPr>
        <w:fldChar w:fldCharType="separate"/>
      </w:r>
      <w:r>
        <w:rPr>
          <w:noProof/>
        </w:rPr>
        <w:t>30</w:t>
      </w:r>
      <w:r>
        <w:rPr>
          <w:noProof/>
        </w:rPr>
        <w:fldChar w:fldCharType="end"/>
      </w:r>
    </w:p>
    <w:p w14:paraId="3A73F8CC" w14:textId="742E5478" w:rsidR="00077F71" w:rsidRDefault="00077F71">
      <w:pPr>
        <w:pStyle w:val="TOC3"/>
        <w:rPr>
          <w:rFonts w:eastAsiaTheme="minorEastAsia" w:cstheme="minorBidi"/>
          <w:i w:val="0"/>
          <w:iCs w:val="0"/>
          <w:noProof/>
          <w:kern w:val="2"/>
          <w:sz w:val="24"/>
          <w:szCs w:val="24"/>
          <w:lang w:eastAsia="is-IS"/>
        </w:rPr>
      </w:pPr>
      <w:r>
        <w:rPr>
          <w:noProof/>
        </w:rPr>
        <w:t>2.3.3</w:t>
      </w:r>
      <w:r>
        <w:rPr>
          <w:rFonts w:eastAsiaTheme="minorEastAsia" w:cstheme="minorBidi"/>
          <w:i w:val="0"/>
          <w:iCs w:val="0"/>
          <w:noProof/>
          <w:kern w:val="2"/>
          <w:sz w:val="24"/>
          <w:szCs w:val="24"/>
          <w:lang w:eastAsia="is-IS"/>
        </w:rPr>
        <w:tab/>
      </w:r>
      <w:r>
        <w:rPr>
          <w:noProof/>
        </w:rPr>
        <w:t>UPPRIF Á ENDURNÝTANLEGUM HELLUM</w:t>
      </w:r>
      <w:r>
        <w:rPr>
          <w:noProof/>
        </w:rPr>
        <w:tab/>
      </w:r>
      <w:r>
        <w:rPr>
          <w:noProof/>
        </w:rPr>
        <w:fldChar w:fldCharType="begin"/>
      </w:r>
      <w:r>
        <w:rPr>
          <w:noProof/>
        </w:rPr>
        <w:instrText xml:space="preserve"> PAGEREF _Toc232150386 \h </w:instrText>
      </w:r>
      <w:r>
        <w:rPr>
          <w:noProof/>
        </w:rPr>
      </w:r>
      <w:r>
        <w:rPr>
          <w:noProof/>
        </w:rPr>
        <w:fldChar w:fldCharType="separate"/>
      </w:r>
      <w:r>
        <w:rPr>
          <w:noProof/>
        </w:rPr>
        <w:t>30</w:t>
      </w:r>
      <w:r>
        <w:rPr>
          <w:noProof/>
        </w:rPr>
        <w:fldChar w:fldCharType="end"/>
      </w:r>
    </w:p>
    <w:p w14:paraId="0E1C84B3" w14:textId="250A3E57" w:rsidR="00077F71" w:rsidRDefault="00077F71">
      <w:pPr>
        <w:pStyle w:val="TOC3"/>
        <w:rPr>
          <w:rFonts w:eastAsiaTheme="minorEastAsia" w:cstheme="minorBidi"/>
          <w:i w:val="0"/>
          <w:iCs w:val="0"/>
          <w:noProof/>
          <w:kern w:val="2"/>
          <w:sz w:val="24"/>
          <w:szCs w:val="24"/>
          <w:lang w:eastAsia="is-IS"/>
        </w:rPr>
      </w:pPr>
      <w:r>
        <w:rPr>
          <w:noProof/>
        </w:rPr>
        <w:t>2.3.4</w:t>
      </w:r>
      <w:r>
        <w:rPr>
          <w:rFonts w:eastAsiaTheme="minorEastAsia" w:cstheme="minorBidi"/>
          <w:i w:val="0"/>
          <w:iCs w:val="0"/>
          <w:noProof/>
          <w:kern w:val="2"/>
          <w:sz w:val="24"/>
          <w:szCs w:val="24"/>
          <w:lang w:eastAsia="is-IS"/>
        </w:rPr>
        <w:tab/>
      </w:r>
      <w:r>
        <w:rPr>
          <w:noProof/>
        </w:rPr>
        <w:t>UPPRIF Á STEYPTUM KANTSTEINI</w:t>
      </w:r>
      <w:r>
        <w:rPr>
          <w:noProof/>
        </w:rPr>
        <w:tab/>
      </w:r>
      <w:r>
        <w:rPr>
          <w:noProof/>
        </w:rPr>
        <w:fldChar w:fldCharType="begin"/>
      </w:r>
      <w:r>
        <w:rPr>
          <w:noProof/>
        </w:rPr>
        <w:instrText xml:space="preserve"> PAGEREF _Toc232150387 \h </w:instrText>
      </w:r>
      <w:r>
        <w:rPr>
          <w:noProof/>
        </w:rPr>
      </w:r>
      <w:r>
        <w:rPr>
          <w:noProof/>
        </w:rPr>
        <w:fldChar w:fldCharType="separate"/>
      </w:r>
      <w:r>
        <w:rPr>
          <w:noProof/>
        </w:rPr>
        <w:t>30</w:t>
      </w:r>
      <w:r>
        <w:rPr>
          <w:noProof/>
        </w:rPr>
        <w:fldChar w:fldCharType="end"/>
      </w:r>
    </w:p>
    <w:p w14:paraId="771B91A7" w14:textId="30DA39AB" w:rsidR="00077F71" w:rsidRDefault="00077F71">
      <w:pPr>
        <w:pStyle w:val="TOC3"/>
        <w:rPr>
          <w:rFonts w:eastAsiaTheme="minorEastAsia" w:cstheme="minorBidi"/>
          <w:i w:val="0"/>
          <w:iCs w:val="0"/>
          <w:noProof/>
          <w:kern w:val="2"/>
          <w:sz w:val="24"/>
          <w:szCs w:val="24"/>
          <w:lang w:eastAsia="is-IS"/>
        </w:rPr>
      </w:pPr>
      <w:r>
        <w:rPr>
          <w:noProof/>
        </w:rPr>
        <w:t>2.3.5</w:t>
      </w:r>
      <w:r>
        <w:rPr>
          <w:rFonts w:eastAsiaTheme="minorEastAsia" w:cstheme="minorBidi"/>
          <w:i w:val="0"/>
          <w:iCs w:val="0"/>
          <w:noProof/>
          <w:kern w:val="2"/>
          <w:sz w:val="24"/>
          <w:szCs w:val="24"/>
          <w:lang w:eastAsia="is-IS"/>
        </w:rPr>
        <w:tab/>
      </w:r>
      <w:r>
        <w:rPr>
          <w:noProof/>
        </w:rPr>
        <w:t>UMFERÐAMERKI OG POLLAR</w:t>
      </w:r>
      <w:r>
        <w:rPr>
          <w:noProof/>
        </w:rPr>
        <w:tab/>
      </w:r>
      <w:r>
        <w:rPr>
          <w:noProof/>
        </w:rPr>
        <w:fldChar w:fldCharType="begin"/>
      </w:r>
      <w:r>
        <w:rPr>
          <w:noProof/>
        </w:rPr>
        <w:instrText xml:space="preserve"> PAGEREF _Toc232150388 \h </w:instrText>
      </w:r>
      <w:r>
        <w:rPr>
          <w:noProof/>
        </w:rPr>
      </w:r>
      <w:r>
        <w:rPr>
          <w:noProof/>
        </w:rPr>
        <w:fldChar w:fldCharType="separate"/>
      </w:r>
      <w:r>
        <w:rPr>
          <w:noProof/>
        </w:rPr>
        <w:t>30</w:t>
      </w:r>
      <w:r>
        <w:rPr>
          <w:noProof/>
        </w:rPr>
        <w:fldChar w:fldCharType="end"/>
      </w:r>
    </w:p>
    <w:p w14:paraId="77AFB092" w14:textId="2857758A" w:rsidR="00077F71" w:rsidRDefault="00077F71">
      <w:pPr>
        <w:pStyle w:val="TOC3"/>
        <w:rPr>
          <w:rFonts w:eastAsiaTheme="minorEastAsia" w:cstheme="minorBidi"/>
          <w:i w:val="0"/>
          <w:iCs w:val="0"/>
          <w:noProof/>
          <w:kern w:val="2"/>
          <w:sz w:val="24"/>
          <w:szCs w:val="24"/>
          <w:lang w:eastAsia="is-IS"/>
        </w:rPr>
      </w:pPr>
      <w:r>
        <w:rPr>
          <w:noProof/>
        </w:rPr>
        <w:t>2.3.6</w:t>
      </w:r>
      <w:r>
        <w:rPr>
          <w:rFonts w:eastAsiaTheme="minorEastAsia" w:cstheme="minorBidi"/>
          <w:i w:val="0"/>
          <w:iCs w:val="0"/>
          <w:noProof/>
          <w:kern w:val="2"/>
          <w:sz w:val="24"/>
          <w:szCs w:val="24"/>
          <w:lang w:eastAsia="is-IS"/>
        </w:rPr>
        <w:tab/>
      </w:r>
      <w:r>
        <w:rPr>
          <w:noProof/>
        </w:rPr>
        <w:t>MALBIKUN Á STÍGUM OG GÖTUÞVERUNUM</w:t>
      </w:r>
      <w:r>
        <w:rPr>
          <w:noProof/>
        </w:rPr>
        <w:tab/>
      </w:r>
      <w:r>
        <w:rPr>
          <w:noProof/>
        </w:rPr>
        <w:fldChar w:fldCharType="begin"/>
      </w:r>
      <w:r>
        <w:rPr>
          <w:noProof/>
        </w:rPr>
        <w:instrText xml:space="preserve"> PAGEREF _Toc232150389 \h </w:instrText>
      </w:r>
      <w:r>
        <w:rPr>
          <w:noProof/>
        </w:rPr>
      </w:r>
      <w:r>
        <w:rPr>
          <w:noProof/>
        </w:rPr>
        <w:fldChar w:fldCharType="separate"/>
      </w:r>
      <w:r>
        <w:rPr>
          <w:noProof/>
        </w:rPr>
        <w:t>31</w:t>
      </w:r>
      <w:r>
        <w:rPr>
          <w:noProof/>
        </w:rPr>
        <w:fldChar w:fldCharType="end"/>
      </w:r>
    </w:p>
    <w:p w14:paraId="2A15C973" w14:textId="7545DA5D" w:rsidR="00077F71" w:rsidRDefault="00077F71">
      <w:pPr>
        <w:pStyle w:val="TOC3"/>
        <w:rPr>
          <w:rFonts w:eastAsiaTheme="minorEastAsia" w:cstheme="minorBidi"/>
          <w:i w:val="0"/>
          <w:iCs w:val="0"/>
          <w:noProof/>
          <w:kern w:val="2"/>
          <w:sz w:val="24"/>
          <w:szCs w:val="24"/>
          <w:lang w:eastAsia="is-IS"/>
        </w:rPr>
      </w:pPr>
      <w:r>
        <w:rPr>
          <w:noProof/>
        </w:rPr>
        <w:t>2.3.7</w:t>
      </w:r>
      <w:r>
        <w:rPr>
          <w:rFonts w:eastAsiaTheme="minorEastAsia" w:cstheme="minorBidi"/>
          <w:i w:val="0"/>
          <w:iCs w:val="0"/>
          <w:noProof/>
          <w:kern w:val="2"/>
          <w:sz w:val="24"/>
          <w:szCs w:val="24"/>
          <w:lang w:eastAsia="is-IS"/>
        </w:rPr>
        <w:tab/>
      </w:r>
      <w:r>
        <w:rPr>
          <w:noProof/>
        </w:rPr>
        <w:t>HELLULÖGN</w:t>
      </w:r>
      <w:r>
        <w:rPr>
          <w:noProof/>
        </w:rPr>
        <w:tab/>
      </w:r>
      <w:r>
        <w:rPr>
          <w:noProof/>
        </w:rPr>
        <w:fldChar w:fldCharType="begin"/>
      </w:r>
      <w:r>
        <w:rPr>
          <w:noProof/>
        </w:rPr>
        <w:instrText xml:space="preserve"> PAGEREF _Toc232150390 \h </w:instrText>
      </w:r>
      <w:r>
        <w:rPr>
          <w:noProof/>
        </w:rPr>
      </w:r>
      <w:r>
        <w:rPr>
          <w:noProof/>
        </w:rPr>
        <w:fldChar w:fldCharType="separate"/>
      </w:r>
      <w:r>
        <w:rPr>
          <w:noProof/>
        </w:rPr>
        <w:t>35</w:t>
      </w:r>
      <w:r>
        <w:rPr>
          <w:noProof/>
        </w:rPr>
        <w:fldChar w:fldCharType="end"/>
      </w:r>
    </w:p>
    <w:p w14:paraId="20DE16B9" w14:textId="3F9314D5" w:rsidR="00077F71" w:rsidRDefault="00077F71">
      <w:pPr>
        <w:pStyle w:val="TOC3"/>
        <w:rPr>
          <w:rFonts w:eastAsiaTheme="minorEastAsia" w:cstheme="minorBidi"/>
          <w:i w:val="0"/>
          <w:iCs w:val="0"/>
          <w:noProof/>
          <w:kern w:val="2"/>
          <w:sz w:val="24"/>
          <w:szCs w:val="24"/>
          <w:lang w:eastAsia="is-IS"/>
        </w:rPr>
      </w:pPr>
      <w:r>
        <w:rPr>
          <w:noProof/>
        </w:rPr>
        <w:t>2.3.8</w:t>
      </w:r>
      <w:r>
        <w:rPr>
          <w:rFonts w:eastAsiaTheme="minorEastAsia" w:cstheme="minorBidi"/>
          <w:i w:val="0"/>
          <w:iCs w:val="0"/>
          <w:noProof/>
          <w:kern w:val="2"/>
          <w:sz w:val="24"/>
          <w:szCs w:val="24"/>
          <w:lang w:eastAsia="is-IS"/>
        </w:rPr>
        <w:tab/>
      </w:r>
      <w:r>
        <w:rPr>
          <w:noProof/>
        </w:rPr>
        <w:t>STEYPTAR GANGSTÉTTAR, PLÖN OG STÍGAR</w:t>
      </w:r>
      <w:r>
        <w:rPr>
          <w:noProof/>
        </w:rPr>
        <w:tab/>
      </w:r>
      <w:r>
        <w:rPr>
          <w:noProof/>
        </w:rPr>
        <w:fldChar w:fldCharType="begin"/>
      </w:r>
      <w:r>
        <w:rPr>
          <w:noProof/>
        </w:rPr>
        <w:instrText xml:space="preserve"> PAGEREF _Toc232150391 \h </w:instrText>
      </w:r>
      <w:r>
        <w:rPr>
          <w:noProof/>
        </w:rPr>
      </w:r>
      <w:r>
        <w:rPr>
          <w:noProof/>
        </w:rPr>
        <w:fldChar w:fldCharType="separate"/>
      </w:r>
      <w:r>
        <w:rPr>
          <w:noProof/>
        </w:rPr>
        <w:t>35</w:t>
      </w:r>
      <w:r>
        <w:rPr>
          <w:noProof/>
        </w:rPr>
        <w:fldChar w:fldCharType="end"/>
      </w:r>
    </w:p>
    <w:p w14:paraId="031A77CD" w14:textId="0B1AA36D" w:rsidR="00077F71" w:rsidRDefault="00077F71">
      <w:pPr>
        <w:pStyle w:val="TOC3"/>
        <w:rPr>
          <w:rFonts w:eastAsiaTheme="minorEastAsia" w:cstheme="minorBidi"/>
          <w:i w:val="0"/>
          <w:iCs w:val="0"/>
          <w:noProof/>
          <w:kern w:val="2"/>
          <w:sz w:val="24"/>
          <w:szCs w:val="24"/>
          <w:lang w:eastAsia="is-IS"/>
        </w:rPr>
      </w:pPr>
      <w:r>
        <w:rPr>
          <w:noProof/>
        </w:rPr>
        <w:t>2.3.9</w:t>
      </w:r>
      <w:r>
        <w:rPr>
          <w:rFonts w:eastAsiaTheme="minorEastAsia" w:cstheme="minorBidi"/>
          <w:i w:val="0"/>
          <w:iCs w:val="0"/>
          <w:noProof/>
          <w:kern w:val="2"/>
          <w:sz w:val="24"/>
          <w:szCs w:val="24"/>
          <w:lang w:eastAsia="is-IS"/>
        </w:rPr>
        <w:tab/>
      </w:r>
      <w:r>
        <w:rPr>
          <w:noProof/>
        </w:rPr>
        <w:t>STEYPTIR KANTAR OG KANTSTEINAR</w:t>
      </w:r>
      <w:r>
        <w:rPr>
          <w:noProof/>
        </w:rPr>
        <w:tab/>
      </w:r>
      <w:r>
        <w:rPr>
          <w:noProof/>
        </w:rPr>
        <w:fldChar w:fldCharType="begin"/>
      </w:r>
      <w:r>
        <w:rPr>
          <w:noProof/>
        </w:rPr>
        <w:instrText xml:space="preserve"> PAGEREF _Toc232150392 \h </w:instrText>
      </w:r>
      <w:r>
        <w:rPr>
          <w:noProof/>
        </w:rPr>
      </w:r>
      <w:r>
        <w:rPr>
          <w:noProof/>
        </w:rPr>
        <w:fldChar w:fldCharType="separate"/>
      </w:r>
      <w:r>
        <w:rPr>
          <w:noProof/>
        </w:rPr>
        <w:t>37</w:t>
      </w:r>
      <w:r>
        <w:rPr>
          <w:noProof/>
        </w:rPr>
        <w:fldChar w:fldCharType="end"/>
      </w:r>
    </w:p>
    <w:p w14:paraId="2972969E" w14:textId="4307CC84" w:rsidR="00077F71" w:rsidRDefault="00077F71">
      <w:pPr>
        <w:pStyle w:val="TOC4"/>
        <w:rPr>
          <w:rFonts w:eastAsiaTheme="minorEastAsia" w:cstheme="minorBidi"/>
          <w:noProof/>
          <w:kern w:val="2"/>
          <w:sz w:val="24"/>
          <w:szCs w:val="24"/>
          <w:lang w:eastAsia="is-IS"/>
        </w:rPr>
      </w:pPr>
      <w:r w:rsidRPr="00AC055D">
        <w:rPr>
          <w:noProof/>
          <w:color w:val="000000"/>
        </w:rPr>
        <w:t>2.3.9.1</w:t>
      </w:r>
      <w:r>
        <w:rPr>
          <w:rFonts w:eastAsiaTheme="minorEastAsia" w:cstheme="minorBidi"/>
          <w:noProof/>
          <w:kern w:val="2"/>
          <w:sz w:val="24"/>
          <w:szCs w:val="24"/>
          <w:lang w:eastAsia="is-IS"/>
        </w:rPr>
        <w:tab/>
      </w:r>
      <w:r>
        <w:rPr>
          <w:noProof/>
        </w:rPr>
        <w:t>Uppsláttur fyrir steyptum köntum</w:t>
      </w:r>
      <w:r>
        <w:rPr>
          <w:noProof/>
        </w:rPr>
        <w:tab/>
      </w:r>
      <w:r>
        <w:rPr>
          <w:noProof/>
        </w:rPr>
        <w:fldChar w:fldCharType="begin"/>
      </w:r>
      <w:r>
        <w:rPr>
          <w:noProof/>
        </w:rPr>
        <w:instrText xml:space="preserve"> PAGEREF _Toc232150393 \h </w:instrText>
      </w:r>
      <w:r>
        <w:rPr>
          <w:noProof/>
        </w:rPr>
      </w:r>
      <w:r>
        <w:rPr>
          <w:noProof/>
        </w:rPr>
        <w:fldChar w:fldCharType="separate"/>
      </w:r>
      <w:r>
        <w:rPr>
          <w:noProof/>
        </w:rPr>
        <w:t>37</w:t>
      </w:r>
      <w:r>
        <w:rPr>
          <w:noProof/>
        </w:rPr>
        <w:fldChar w:fldCharType="end"/>
      </w:r>
    </w:p>
    <w:p w14:paraId="2C08E625" w14:textId="6259A0EE" w:rsidR="00077F71" w:rsidRDefault="00077F71">
      <w:pPr>
        <w:pStyle w:val="TOC4"/>
        <w:rPr>
          <w:rFonts w:eastAsiaTheme="minorEastAsia" w:cstheme="minorBidi"/>
          <w:noProof/>
          <w:kern w:val="2"/>
          <w:sz w:val="24"/>
          <w:szCs w:val="24"/>
          <w:lang w:eastAsia="is-IS"/>
        </w:rPr>
      </w:pPr>
      <w:r w:rsidRPr="00AC055D">
        <w:rPr>
          <w:noProof/>
          <w:color w:val="000000"/>
        </w:rPr>
        <w:t>2.3.9.2</w:t>
      </w:r>
      <w:r>
        <w:rPr>
          <w:rFonts w:eastAsiaTheme="minorEastAsia" w:cstheme="minorBidi"/>
          <w:noProof/>
          <w:kern w:val="2"/>
          <w:sz w:val="24"/>
          <w:szCs w:val="24"/>
          <w:lang w:eastAsia="is-IS"/>
        </w:rPr>
        <w:tab/>
      </w:r>
      <w:r>
        <w:rPr>
          <w:noProof/>
        </w:rPr>
        <w:t>Vélsteyptur kantsteinn</w:t>
      </w:r>
      <w:r>
        <w:rPr>
          <w:noProof/>
        </w:rPr>
        <w:tab/>
      </w:r>
      <w:r>
        <w:rPr>
          <w:noProof/>
        </w:rPr>
        <w:fldChar w:fldCharType="begin"/>
      </w:r>
      <w:r>
        <w:rPr>
          <w:noProof/>
        </w:rPr>
        <w:instrText xml:space="preserve"> PAGEREF _Toc232150394 \h </w:instrText>
      </w:r>
      <w:r>
        <w:rPr>
          <w:noProof/>
        </w:rPr>
      </w:r>
      <w:r>
        <w:rPr>
          <w:noProof/>
        </w:rPr>
        <w:fldChar w:fldCharType="separate"/>
      </w:r>
      <w:r>
        <w:rPr>
          <w:noProof/>
        </w:rPr>
        <w:t>37</w:t>
      </w:r>
      <w:r>
        <w:rPr>
          <w:noProof/>
        </w:rPr>
        <w:fldChar w:fldCharType="end"/>
      </w:r>
    </w:p>
    <w:p w14:paraId="6C71F381" w14:textId="72DD4EFF" w:rsidR="00077F71" w:rsidRDefault="00077F71">
      <w:pPr>
        <w:pStyle w:val="TOC3"/>
        <w:rPr>
          <w:rFonts w:eastAsiaTheme="minorEastAsia" w:cstheme="minorBidi"/>
          <w:i w:val="0"/>
          <w:iCs w:val="0"/>
          <w:noProof/>
          <w:kern w:val="2"/>
          <w:sz w:val="24"/>
          <w:szCs w:val="24"/>
          <w:lang w:eastAsia="is-IS"/>
        </w:rPr>
      </w:pPr>
      <w:r>
        <w:rPr>
          <w:noProof/>
        </w:rPr>
        <w:t>2.3.10</w:t>
      </w:r>
      <w:r>
        <w:rPr>
          <w:rFonts w:eastAsiaTheme="minorEastAsia" w:cstheme="minorBidi"/>
          <w:i w:val="0"/>
          <w:iCs w:val="0"/>
          <w:noProof/>
          <w:kern w:val="2"/>
          <w:sz w:val="24"/>
          <w:szCs w:val="24"/>
          <w:lang w:eastAsia="is-IS"/>
        </w:rPr>
        <w:tab/>
      </w:r>
      <w:r>
        <w:rPr>
          <w:noProof/>
        </w:rPr>
        <w:t>NÚVERANDI SNJÓBRÆÐSLULAGNIR</w:t>
      </w:r>
      <w:r>
        <w:rPr>
          <w:noProof/>
        </w:rPr>
        <w:tab/>
      </w:r>
      <w:r>
        <w:rPr>
          <w:noProof/>
        </w:rPr>
        <w:fldChar w:fldCharType="begin"/>
      </w:r>
      <w:r>
        <w:rPr>
          <w:noProof/>
        </w:rPr>
        <w:instrText xml:space="preserve"> PAGEREF _Toc232150395 \h </w:instrText>
      </w:r>
      <w:r>
        <w:rPr>
          <w:noProof/>
        </w:rPr>
      </w:r>
      <w:r>
        <w:rPr>
          <w:noProof/>
        </w:rPr>
        <w:fldChar w:fldCharType="separate"/>
      </w:r>
      <w:r>
        <w:rPr>
          <w:noProof/>
        </w:rPr>
        <w:t>37</w:t>
      </w:r>
      <w:r>
        <w:rPr>
          <w:noProof/>
        </w:rPr>
        <w:fldChar w:fldCharType="end"/>
      </w:r>
    </w:p>
    <w:p w14:paraId="6A978270" w14:textId="57FC2A44" w:rsidR="00077F71" w:rsidRDefault="00077F71">
      <w:pPr>
        <w:pStyle w:val="TOC3"/>
        <w:rPr>
          <w:rFonts w:eastAsiaTheme="minorEastAsia" w:cstheme="minorBidi"/>
          <w:i w:val="0"/>
          <w:iCs w:val="0"/>
          <w:noProof/>
          <w:kern w:val="2"/>
          <w:sz w:val="24"/>
          <w:szCs w:val="24"/>
          <w:lang w:eastAsia="is-IS"/>
        </w:rPr>
      </w:pPr>
      <w:r>
        <w:rPr>
          <w:noProof/>
        </w:rPr>
        <w:t>2.3.11</w:t>
      </w:r>
      <w:r>
        <w:rPr>
          <w:rFonts w:eastAsiaTheme="minorEastAsia" w:cstheme="minorBidi"/>
          <w:i w:val="0"/>
          <w:iCs w:val="0"/>
          <w:noProof/>
          <w:kern w:val="2"/>
          <w:sz w:val="24"/>
          <w:szCs w:val="24"/>
          <w:lang w:eastAsia="is-IS"/>
        </w:rPr>
        <w:tab/>
      </w:r>
      <w:r>
        <w:rPr>
          <w:noProof/>
        </w:rPr>
        <w:t>ÞÖKULÖGN</w:t>
      </w:r>
      <w:r>
        <w:rPr>
          <w:noProof/>
        </w:rPr>
        <w:tab/>
      </w:r>
      <w:r>
        <w:rPr>
          <w:noProof/>
        </w:rPr>
        <w:fldChar w:fldCharType="begin"/>
      </w:r>
      <w:r>
        <w:rPr>
          <w:noProof/>
        </w:rPr>
        <w:instrText xml:space="preserve"> PAGEREF _Toc232150396 \h </w:instrText>
      </w:r>
      <w:r>
        <w:rPr>
          <w:noProof/>
        </w:rPr>
      </w:r>
      <w:r>
        <w:rPr>
          <w:noProof/>
        </w:rPr>
        <w:fldChar w:fldCharType="separate"/>
      </w:r>
      <w:r>
        <w:rPr>
          <w:noProof/>
        </w:rPr>
        <w:t>38</w:t>
      </w:r>
      <w:r>
        <w:rPr>
          <w:noProof/>
        </w:rPr>
        <w:fldChar w:fldCharType="end"/>
      </w:r>
    </w:p>
    <w:p w14:paraId="5173F627" w14:textId="7711BE9A" w:rsidR="00077F71" w:rsidRDefault="00077F71">
      <w:pPr>
        <w:pStyle w:val="TOC3"/>
        <w:rPr>
          <w:rFonts w:eastAsiaTheme="minorEastAsia" w:cstheme="minorBidi"/>
          <w:i w:val="0"/>
          <w:iCs w:val="0"/>
          <w:noProof/>
          <w:kern w:val="2"/>
          <w:sz w:val="24"/>
          <w:szCs w:val="24"/>
          <w:lang w:eastAsia="is-IS"/>
        </w:rPr>
      </w:pPr>
      <w:r>
        <w:rPr>
          <w:noProof/>
        </w:rPr>
        <w:t>2.3.12</w:t>
      </w:r>
      <w:r>
        <w:rPr>
          <w:rFonts w:eastAsiaTheme="minorEastAsia" w:cstheme="minorBidi"/>
          <w:i w:val="0"/>
          <w:iCs w:val="0"/>
          <w:noProof/>
          <w:kern w:val="2"/>
          <w:sz w:val="24"/>
          <w:szCs w:val="24"/>
          <w:lang w:eastAsia="is-IS"/>
        </w:rPr>
        <w:tab/>
      </w:r>
      <w:r>
        <w:rPr>
          <w:noProof/>
        </w:rPr>
        <w:t>SÁNING</w:t>
      </w:r>
      <w:r>
        <w:rPr>
          <w:noProof/>
        </w:rPr>
        <w:tab/>
      </w:r>
      <w:r>
        <w:rPr>
          <w:noProof/>
        </w:rPr>
        <w:fldChar w:fldCharType="begin"/>
      </w:r>
      <w:r>
        <w:rPr>
          <w:noProof/>
        </w:rPr>
        <w:instrText xml:space="preserve"> PAGEREF _Toc232150397 \h </w:instrText>
      </w:r>
      <w:r>
        <w:rPr>
          <w:noProof/>
        </w:rPr>
      </w:r>
      <w:r>
        <w:rPr>
          <w:noProof/>
        </w:rPr>
        <w:fldChar w:fldCharType="separate"/>
      </w:r>
      <w:r>
        <w:rPr>
          <w:noProof/>
        </w:rPr>
        <w:t>38</w:t>
      </w:r>
      <w:r>
        <w:rPr>
          <w:noProof/>
        </w:rPr>
        <w:fldChar w:fldCharType="end"/>
      </w:r>
    </w:p>
    <w:p w14:paraId="68B70C7C" w14:textId="272F5A06" w:rsidR="00077F71" w:rsidRDefault="00077F71">
      <w:pPr>
        <w:pStyle w:val="TOC3"/>
        <w:rPr>
          <w:rFonts w:eastAsiaTheme="minorEastAsia" w:cstheme="minorBidi"/>
          <w:i w:val="0"/>
          <w:iCs w:val="0"/>
          <w:noProof/>
          <w:kern w:val="2"/>
          <w:sz w:val="24"/>
          <w:szCs w:val="24"/>
          <w:lang w:eastAsia="is-IS"/>
        </w:rPr>
      </w:pPr>
      <w:r>
        <w:rPr>
          <w:noProof/>
        </w:rPr>
        <w:t>2.3.13</w:t>
      </w:r>
      <w:r>
        <w:rPr>
          <w:rFonts w:eastAsiaTheme="minorEastAsia" w:cstheme="minorBidi"/>
          <w:i w:val="0"/>
          <w:iCs w:val="0"/>
          <w:noProof/>
          <w:kern w:val="2"/>
          <w:sz w:val="24"/>
          <w:szCs w:val="24"/>
          <w:lang w:eastAsia="is-IS"/>
        </w:rPr>
        <w:tab/>
      </w:r>
      <w:r>
        <w:rPr>
          <w:noProof/>
        </w:rPr>
        <w:t>GRÓÐURLAG</w:t>
      </w:r>
      <w:r>
        <w:rPr>
          <w:noProof/>
        </w:rPr>
        <w:tab/>
      </w:r>
      <w:r>
        <w:rPr>
          <w:noProof/>
        </w:rPr>
        <w:fldChar w:fldCharType="begin"/>
      </w:r>
      <w:r>
        <w:rPr>
          <w:noProof/>
        </w:rPr>
        <w:instrText xml:space="preserve"> PAGEREF _Toc232150398 \h </w:instrText>
      </w:r>
      <w:r>
        <w:rPr>
          <w:noProof/>
        </w:rPr>
      </w:r>
      <w:r>
        <w:rPr>
          <w:noProof/>
        </w:rPr>
        <w:fldChar w:fldCharType="separate"/>
      </w:r>
      <w:r>
        <w:rPr>
          <w:noProof/>
        </w:rPr>
        <w:t>38</w:t>
      </w:r>
      <w:r>
        <w:rPr>
          <w:noProof/>
        </w:rPr>
        <w:fldChar w:fldCharType="end"/>
      </w:r>
    </w:p>
    <w:p w14:paraId="5166D47A" w14:textId="56185EEC" w:rsidR="00077F71" w:rsidRDefault="00077F71">
      <w:pPr>
        <w:pStyle w:val="TOC3"/>
        <w:rPr>
          <w:rFonts w:eastAsiaTheme="minorEastAsia" w:cstheme="minorBidi"/>
          <w:i w:val="0"/>
          <w:iCs w:val="0"/>
          <w:noProof/>
          <w:kern w:val="2"/>
          <w:sz w:val="24"/>
          <w:szCs w:val="24"/>
          <w:lang w:eastAsia="is-IS"/>
        </w:rPr>
      </w:pPr>
      <w:r>
        <w:rPr>
          <w:noProof/>
        </w:rPr>
        <w:t>2.3.14</w:t>
      </w:r>
      <w:r>
        <w:rPr>
          <w:rFonts w:eastAsiaTheme="minorEastAsia" w:cstheme="minorBidi"/>
          <w:i w:val="0"/>
          <w:iCs w:val="0"/>
          <w:noProof/>
          <w:kern w:val="2"/>
          <w:sz w:val="24"/>
          <w:szCs w:val="24"/>
          <w:lang w:eastAsia="is-IS"/>
        </w:rPr>
        <w:tab/>
      </w:r>
      <w:r>
        <w:rPr>
          <w:noProof/>
        </w:rPr>
        <w:t>UPPRIF Á TRJÁM OG ENDURGRÓÐURSETNING</w:t>
      </w:r>
      <w:r>
        <w:rPr>
          <w:noProof/>
        </w:rPr>
        <w:tab/>
      </w:r>
      <w:r>
        <w:rPr>
          <w:noProof/>
        </w:rPr>
        <w:fldChar w:fldCharType="begin"/>
      </w:r>
      <w:r>
        <w:rPr>
          <w:noProof/>
        </w:rPr>
        <w:instrText xml:space="preserve"> PAGEREF _Toc232150399 \h </w:instrText>
      </w:r>
      <w:r>
        <w:rPr>
          <w:noProof/>
        </w:rPr>
      </w:r>
      <w:r>
        <w:rPr>
          <w:noProof/>
        </w:rPr>
        <w:fldChar w:fldCharType="separate"/>
      </w:r>
      <w:r>
        <w:rPr>
          <w:noProof/>
        </w:rPr>
        <w:t>39</w:t>
      </w:r>
      <w:r>
        <w:rPr>
          <w:noProof/>
        </w:rPr>
        <w:fldChar w:fldCharType="end"/>
      </w:r>
    </w:p>
    <w:p w14:paraId="70F22795" w14:textId="5EC58623" w:rsidR="00077F71" w:rsidRDefault="00077F71">
      <w:pPr>
        <w:pStyle w:val="TOC2"/>
        <w:tabs>
          <w:tab w:val="left" w:pos="800"/>
          <w:tab w:val="right" w:leader="dot" w:pos="9062"/>
        </w:tabs>
        <w:rPr>
          <w:rFonts w:eastAsiaTheme="minorEastAsia" w:cstheme="minorBidi"/>
          <w:smallCaps w:val="0"/>
          <w:noProof/>
          <w:kern w:val="2"/>
          <w:sz w:val="24"/>
          <w:szCs w:val="24"/>
          <w:lang w:eastAsia="is-IS"/>
        </w:rPr>
      </w:pPr>
      <w:r w:rsidRPr="00AC055D">
        <w:rPr>
          <w:noProof/>
          <w:color w:val="000000"/>
          <w14:ligatures w14:val="none"/>
        </w:rPr>
        <w:t>2.4</w:t>
      </w:r>
      <w:r>
        <w:rPr>
          <w:rFonts w:eastAsiaTheme="minorEastAsia" w:cstheme="minorBidi"/>
          <w:smallCaps w:val="0"/>
          <w:noProof/>
          <w:kern w:val="2"/>
          <w:sz w:val="24"/>
          <w:szCs w:val="24"/>
          <w:lang w:eastAsia="is-IS"/>
        </w:rPr>
        <w:tab/>
      </w:r>
      <w:r>
        <w:rPr>
          <w:noProof/>
        </w:rPr>
        <w:t>TÍMAVINNA</w:t>
      </w:r>
      <w:r>
        <w:rPr>
          <w:noProof/>
        </w:rPr>
        <w:tab/>
      </w:r>
      <w:r>
        <w:rPr>
          <w:noProof/>
        </w:rPr>
        <w:fldChar w:fldCharType="begin"/>
      </w:r>
      <w:r>
        <w:rPr>
          <w:noProof/>
        </w:rPr>
        <w:instrText xml:space="preserve"> PAGEREF _Toc232150400 \h </w:instrText>
      </w:r>
      <w:r>
        <w:rPr>
          <w:noProof/>
        </w:rPr>
      </w:r>
      <w:r>
        <w:rPr>
          <w:noProof/>
        </w:rPr>
        <w:fldChar w:fldCharType="separate"/>
      </w:r>
      <w:r>
        <w:rPr>
          <w:noProof/>
        </w:rPr>
        <w:t>39</w:t>
      </w:r>
      <w:r>
        <w:rPr>
          <w:noProof/>
        </w:rPr>
        <w:fldChar w:fldCharType="end"/>
      </w:r>
    </w:p>
    <w:p w14:paraId="14E5621D" w14:textId="5BD25302" w:rsidR="00077F71" w:rsidRDefault="00077F71">
      <w:pPr>
        <w:pStyle w:val="TOC3"/>
        <w:rPr>
          <w:rFonts w:eastAsiaTheme="minorEastAsia" w:cstheme="minorBidi"/>
          <w:i w:val="0"/>
          <w:iCs w:val="0"/>
          <w:noProof/>
          <w:kern w:val="2"/>
          <w:sz w:val="24"/>
          <w:szCs w:val="24"/>
          <w:lang w:eastAsia="is-IS"/>
        </w:rPr>
      </w:pPr>
      <w:r>
        <w:rPr>
          <w:noProof/>
        </w:rPr>
        <w:t>2.4.1</w:t>
      </w:r>
      <w:r>
        <w:rPr>
          <w:rFonts w:eastAsiaTheme="minorEastAsia" w:cstheme="minorBidi"/>
          <w:i w:val="0"/>
          <w:iCs w:val="0"/>
          <w:noProof/>
          <w:kern w:val="2"/>
          <w:sz w:val="24"/>
          <w:szCs w:val="24"/>
          <w:lang w:eastAsia="is-IS"/>
        </w:rPr>
        <w:tab/>
      </w:r>
      <w:r>
        <w:rPr>
          <w:noProof/>
        </w:rPr>
        <w:t>REIKNINGSVINNA</w:t>
      </w:r>
      <w:r>
        <w:rPr>
          <w:noProof/>
        </w:rPr>
        <w:tab/>
      </w:r>
      <w:r>
        <w:rPr>
          <w:noProof/>
        </w:rPr>
        <w:fldChar w:fldCharType="begin"/>
      </w:r>
      <w:r>
        <w:rPr>
          <w:noProof/>
        </w:rPr>
        <w:instrText xml:space="preserve"> PAGEREF _Toc232150401 \h </w:instrText>
      </w:r>
      <w:r>
        <w:rPr>
          <w:noProof/>
        </w:rPr>
      </w:r>
      <w:r>
        <w:rPr>
          <w:noProof/>
        </w:rPr>
        <w:fldChar w:fldCharType="separate"/>
      </w:r>
      <w:r>
        <w:rPr>
          <w:noProof/>
        </w:rPr>
        <w:t>39</w:t>
      </w:r>
      <w:r>
        <w:rPr>
          <w:noProof/>
        </w:rPr>
        <w:fldChar w:fldCharType="end"/>
      </w:r>
    </w:p>
    <w:p w14:paraId="3EF1A410" w14:textId="325B9E4B" w:rsidR="00077F71" w:rsidRDefault="00077F71">
      <w:pPr>
        <w:pStyle w:val="TOC1"/>
        <w:tabs>
          <w:tab w:val="left" w:pos="600"/>
          <w:tab w:val="right" w:leader="dot" w:pos="9062"/>
        </w:tabs>
        <w:rPr>
          <w:rFonts w:eastAsiaTheme="minorEastAsia" w:cstheme="minorBidi"/>
          <w:b w:val="0"/>
          <w:bCs w:val="0"/>
          <w:caps w:val="0"/>
          <w:noProof/>
          <w:kern w:val="2"/>
          <w:sz w:val="24"/>
          <w:szCs w:val="24"/>
          <w:lang w:eastAsia="is-IS"/>
        </w:rPr>
      </w:pPr>
      <w:r>
        <w:rPr>
          <w:noProof/>
        </w:rPr>
        <w:t>3.</w:t>
      </w:r>
      <w:r>
        <w:rPr>
          <w:rFonts w:eastAsiaTheme="minorEastAsia" w:cstheme="minorBidi"/>
          <w:b w:val="0"/>
          <w:bCs w:val="0"/>
          <w:caps w:val="0"/>
          <w:noProof/>
          <w:kern w:val="2"/>
          <w:sz w:val="24"/>
          <w:szCs w:val="24"/>
          <w:lang w:eastAsia="is-IS"/>
        </w:rPr>
        <w:tab/>
      </w:r>
      <w:r>
        <w:rPr>
          <w:noProof/>
        </w:rPr>
        <w:t>VEITUR</w:t>
      </w:r>
      <w:r>
        <w:rPr>
          <w:noProof/>
        </w:rPr>
        <w:tab/>
      </w:r>
      <w:r>
        <w:rPr>
          <w:noProof/>
        </w:rPr>
        <w:fldChar w:fldCharType="begin"/>
      </w:r>
      <w:r>
        <w:rPr>
          <w:noProof/>
        </w:rPr>
        <w:instrText xml:space="preserve"> PAGEREF _Toc232150402 \h </w:instrText>
      </w:r>
      <w:r>
        <w:rPr>
          <w:noProof/>
        </w:rPr>
      </w:r>
      <w:r>
        <w:rPr>
          <w:noProof/>
        </w:rPr>
        <w:fldChar w:fldCharType="separate"/>
      </w:r>
      <w:r>
        <w:rPr>
          <w:noProof/>
        </w:rPr>
        <w:t>40</w:t>
      </w:r>
      <w:r>
        <w:rPr>
          <w:noProof/>
        </w:rPr>
        <w:fldChar w:fldCharType="end"/>
      </w:r>
    </w:p>
    <w:p w14:paraId="572FD620" w14:textId="1334A4AC" w:rsidR="00077F71" w:rsidRDefault="00077F71">
      <w:pPr>
        <w:pStyle w:val="TOC2"/>
        <w:tabs>
          <w:tab w:val="left" w:pos="800"/>
          <w:tab w:val="right" w:leader="dot" w:pos="9062"/>
        </w:tabs>
        <w:rPr>
          <w:rFonts w:eastAsiaTheme="minorEastAsia" w:cstheme="minorBidi"/>
          <w:smallCaps w:val="0"/>
          <w:noProof/>
          <w:kern w:val="2"/>
          <w:sz w:val="24"/>
          <w:szCs w:val="24"/>
          <w:lang w:eastAsia="is-IS"/>
        </w:rPr>
      </w:pPr>
      <w:r w:rsidRPr="00AC055D">
        <w:rPr>
          <w:noProof/>
          <w:color w:val="000000"/>
          <w14:ligatures w14:val="none"/>
        </w:rPr>
        <w:t>3.1</w:t>
      </w:r>
      <w:r>
        <w:rPr>
          <w:rFonts w:eastAsiaTheme="minorEastAsia" w:cstheme="minorBidi"/>
          <w:smallCaps w:val="0"/>
          <w:noProof/>
          <w:kern w:val="2"/>
          <w:sz w:val="24"/>
          <w:szCs w:val="24"/>
          <w:lang w:eastAsia="is-IS"/>
        </w:rPr>
        <w:tab/>
      </w:r>
      <w:r>
        <w:rPr>
          <w:noProof/>
        </w:rPr>
        <w:t>Almennt</w:t>
      </w:r>
      <w:r>
        <w:rPr>
          <w:noProof/>
        </w:rPr>
        <w:tab/>
      </w:r>
      <w:r>
        <w:rPr>
          <w:noProof/>
        </w:rPr>
        <w:fldChar w:fldCharType="begin"/>
      </w:r>
      <w:r>
        <w:rPr>
          <w:noProof/>
        </w:rPr>
        <w:instrText xml:space="preserve"> PAGEREF _Toc232150403 \h </w:instrText>
      </w:r>
      <w:r>
        <w:rPr>
          <w:noProof/>
        </w:rPr>
      </w:r>
      <w:r>
        <w:rPr>
          <w:noProof/>
        </w:rPr>
        <w:fldChar w:fldCharType="separate"/>
      </w:r>
      <w:r>
        <w:rPr>
          <w:noProof/>
        </w:rPr>
        <w:t>40</w:t>
      </w:r>
      <w:r>
        <w:rPr>
          <w:noProof/>
        </w:rPr>
        <w:fldChar w:fldCharType="end"/>
      </w:r>
    </w:p>
    <w:p w14:paraId="61365B12" w14:textId="7B0BEDBA" w:rsidR="00077F71" w:rsidRDefault="00077F71">
      <w:pPr>
        <w:pStyle w:val="TOC2"/>
        <w:tabs>
          <w:tab w:val="left" w:pos="800"/>
          <w:tab w:val="right" w:leader="dot" w:pos="9062"/>
        </w:tabs>
        <w:rPr>
          <w:rFonts w:eastAsiaTheme="minorEastAsia" w:cstheme="minorBidi"/>
          <w:smallCaps w:val="0"/>
          <w:noProof/>
          <w:kern w:val="2"/>
          <w:sz w:val="24"/>
          <w:szCs w:val="24"/>
          <w:lang w:eastAsia="is-IS"/>
        </w:rPr>
      </w:pPr>
      <w:r w:rsidRPr="00AC055D">
        <w:rPr>
          <w:noProof/>
          <w:color w:val="000000"/>
          <w14:ligatures w14:val="none"/>
        </w:rPr>
        <w:t>3.2</w:t>
      </w:r>
      <w:r>
        <w:rPr>
          <w:rFonts w:eastAsiaTheme="minorEastAsia" w:cstheme="minorBidi"/>
          <w:smallCaps w:val="0"/>
          <w:noProof/>
          <w:kern w:val="2"/>
          <w:sz w:val="24"/>
          <w:szCs w:val="24"/>
          <w:lang w:eastAsia="is-IS"/>
        </w:rPr>
        <w:tab/>
      </w:r>
      <w:r>
        <w:rPr>
          <w:noProof/>
        </w:rPr>
        <w:t>Jarðvinna</w:t>
      </w:r>
      <w:r>
        <w:rPr>
          <w:noProof/>
        </w:rPr>
        <w:tab/>
      </w:r>
      <w:r>
        <w:rPr>
          <w:noProof/>
        </w:rPr>
        <w:fldChar w:fldCharType="begin"/>
      </w:r>
      <w:r>
        <w:rPr>
          <w:noProof/>
        </w:rPr>
        <w:instrText xml:space="preserve"> PAGEREF _Toc232150404 \h </w:instrText>
      </w:r>
      <w:r>
        <w:rPr>
          <w:noProof/>
        </w:rPr>
      </w:r>
      <w:r>
        <w:rPr>
          <w:noProof/>
        </w:rPr>
        <w:fldChar w:fldCharType="separate"/>
      </w:r>
      <w:r>
        <w:rPr>
          <w:noProof/>
        </w:rPr>
        <w:t>40</w:t>
      </w:r>
      <w:r>
        <w:rPr>
          <w:noProof/>
        </w:rPr>
        <w:fldChar w:fldCharType="end"/>
      </w:r>
    </w:p>
    <w:p w14:paraId="7D50AC62" w14:textId="45CFE88F" w:rsidR="00077F71" w:rsidRDefault="00077F71">
      <w:pPr>
        <w:pStyle w:val="TOC3"/>
        <w:rPr>
          <w:rFonts w:eastAsiaTheme="minorEastAsia" w:cstheme="minorBidi"/>
          <w:i w:val="0"/>
          <w:iCs w:val="0"/>
          <w:noProof/>
          <w:kern w:val="2"/>
          <w:sz w:val="24"/>
          <w:szCs w:val="24"/>
          <w:lang w:eastAsia="is-IS"/>
        </w:rPr>
      </w:pPr>
      <w:r w:rsidRPr="00AC055D">
        <w:rPr>
          <w:rFonts w:cs="Arial"/>
          <w:noProof/>
        </w:rPr>
        <w:t>3.2.1</w:t>
      </w:r>
      <w:r>
        <w:rPr>
          <w:rFonts w:eastAsiaTheme="minorEastAsia" w:cstheme="minorBidi"/>
          <w:i w:val="0"/>
          <w:iCs w:val="0"/>
          <w:noProof/>
          <w:kern w:val="2"/>
          <w:sz w:val="24"/>
          <w:szCs w:val="24"/>
          <w:lang w:eastAsia="is-IS"/>
        </w:rPr>
        <w:tab/>
      </w:r>
      <w:r w:rsidRPr="00AC055D">
        <w:rPr>
          <w:rFonts w:cs="Arial"/>
          <w:noProof/>
        </w:rPr>
        <w:t>Gröftur</w:t>
      </w:r>
      <w:r>
        <w:rPr>
          <w:noProof/>
        </w:rPr>
        <w:tab/>
      </w:r>
      <w:r>
        <w:rPr>
          <w:noProof/>
        </w:rPr>
        <w:fldChar w:fldCharType="begin"/>
      </w:r>
      <w:r>
        <w:rPr>
          <w:noProof/>
        </w:rPr>
        <w:instrText xml:space="preserve"> PAGEREF _Toc232150405 \h </w:instrText>
      </w:r>
      <w:r>
        <w:rPr>
          <w:noProof/>
        </w:rPr>
      </w:r>
      <w:r>
        <w:rPr>
          <w:noProof/>
        </w:rPr>
        <w:fldChar w:fldCharType="separate"/>
      </w:r>
      <w:r>
        <w:rPr>
          <w:noProof/>
        </w:rPr>
        <w:t>40</w:t>
      </w:r>
      <w:r>
        <w:rPr>
          <w:noProof/>
        </w:rPr>
        <w:fldChar w:fldCharType="end"/>
      </w:r>
    </w:p>
    <w:p w14:paraId="1AF22C8E" w14:textId="72D673C0" w:rsidR="00077F71" w:rsidRDefault="00077F71">
      <w:pPr>
        <w:pStyle w:val="TOC3"/>
        <w:rPr>
          <w:rFonts w:eastAsiaTheme="minorEastAsia" w:cstheme="minorBidi"/>
          <w:i w:val="0"/>
          <w:iCs w:val="0"/>
          <w:noProof/>
          <w:kern w:val="2"/>
          <w:sz w:val="24"/>
          <w:szCs w:val="24"/>
          <w:lang w:eastAsia="is-IS"/>
        </w:rPr>
      </w:pPr>
      <w:r w:rsidRPr="00AC055D">
        <w:rPr>
          <w:rFonts w:cs="Arial"/>
          <w:noProof/>
        </w:rPr>
        <w:t>3.2.2</w:t>
      </w:r>
      <w:r>
        <w:rPr>
          <w:rFonts w:eastAsiaTheme="minorEastAsia" w:cstheme="minorBidi"/>
          <w:i w:val="0"/>
          <w:iCs w:val="0"/>
          <w:noProof/>
          <w:kern w:val="2"/>
          <w:sz w:val="24"/>
          <w:szCs w:val="24"/>
          <w:lang w:eastAsia="is-IS"/>
        </w:rPr>
        <w:tab/>
      </w:r>
      <w:r w:rsidRPr="00AC055D">
        <w:rPr>
          <w:rFonts w:cs="Arial"/>
          <w:noProof/>
        </w:rPr>
        <w:t>Fylling</w:t>
      </w:r>
      <w:r>
        <w:rPr>
          <w:noProof/>
        </w:rPr>
        <w:tab/>
      </w:r>
      <w:r>
        <w:rPr>
          <w:noProof/>
        </w:rPr>
        <w:fldChar w:fldCharType="begin"/>
      </w:r>
      <w:r>
        <w:rPr>
          <w:noProof/>
        </w:rPr>
        <w:instrText xml:space="preserve"> PAGEREF _Toc232150406 \h </w:instrText>
      </w:r>
      <w:r>
        <w:rPr>
          <w:noProof/>
        </w:rPr>
      </w:r>
      <w:r>
        <w:rPr>
          <w:noProof/>
        </w:rPr>
        <w:fldChar w:fldCharType="separate"/>
      </w:r>
      <w:r>
        <w:rPr>
          <w:noProof/>
        </w:rPr>
        <w:t>42</w:t>
      </w:r>
      <w:r>
        <w:rPr>
          <w:noProof/>
        </w:rPr>
        <w:fldChar w:fldCharType="end"/>
      </w:r>
    </w:p>
    <w:p w14:paraId="57A40E4A" w14:textId="77255B7C" w:rsidR="00077F71" w:rsidRDefault="00077F71">
      <w:pPr>
        <w:pStyle w:val="TOC3"/>
        <w:rPr>
          <w:rFonts w:eastAsiaTheme="minorEastAsia" w:cstheme="minorBidi"/>
          <w:i w:val="0"/>
          <w:iCs w:val="0"/>
          <w:noProof/>
          <w:kern w:val="2"/>
          <w:sz w:val="24"/>
          <w:szCs w:val="24"/>
          <w:lang w:eastAsia="is-IS"/>
        </w:rPr>
      </w:pPr>
      <w:r w:rsidRPr="00AC055D">
        <w:rPr>
          <w:rFonts w:cs="Arial"/>
          <w:noProof/>
        </w:rPr>
        <w:t>3.2.3</w:t>
      </w:r>
      <w:r>
        <w:rPr>
          <w:rFonts w:eastAsiaTheme="minorEastAsia" w:cstheme="minorBidi"/>
          <w:i w:val="0"/>
          <w:iCs w:val="0"/>
          <w:noProof/>
          <w:kern w:val="2"/>
          <w:sz w:val="24"/>
          <w:szCs w:val="24"/>
          <w:lang w:eastAsia="is-IS"/>
        </w:rPr>
        <w:tab/>
      </w:r>
      <w:r w:rsidRPr="00AC055D">
        <w:rPr>
          <w:rFonts w:cs="Arial"/>
          <w:noProof/>
        </w:rPr>
        <w:t>Tengiholur</w:t>
      </w:r>
      <w:r>
        <w:rPr>
          <w:noProof/>
        </w:rPr>
        <w:tab/>
      </w:r>
      <w:r>
        <w:rPr>
          <w:noProof/>
        </w:rPr>
        <w:fldChar w:fldCharType="begin"/>
      </w:r>
      <w:r>
        <w:rPr>
          <w:noProof/>
        </w:rPr>
        <w:instrText xml:space="preserve"> PAGEREF _Toc232150407 \h </w:instrText>
      </w:r>
      <w:r>
        <w:rPr>
          <w:noProof/>
        </w:rPr>
      </w:r>
      <w:r>
        <w:rPr>
          <w:noProof/>
        </w:rPr>
        <w:fldChar w:fldCharType="separate"/>
      </w:r>
      <w:r>
        <w:rPr>
          <w:noProof/>
        </w:rPr>
        <w:t>47</w:t>
      </w:r>
      <w:r>
        <w:rPr>
          <w:noProof/>
        </w:rPr>
        <w:fldChar w:fldCharType="end"/>
      </w:r>
    </w:p>
    <w:p w14:paraId="4BC50A65" w14:textId="2A81A4F6" w:rsidR="00077F71" w:rsidRDefault="00077F71">
      <w:pPr>
        <w:pStyle w:val="TOC3"/>
        <w:rPr>
          <w:rFonts w:eastAsiaTheme="minorEastAsia" w:cstheme="minorBidi"/>
          <w:i w:val="0"/>
          <w:iCs w:val="0"/>
          <w:noProof/>
          <w:kern w:val="2"/>
          <w:sz w:val="24"/>
          <w:szCs w:val="24"/>
          <w:lang w:eastAsia="is-IS"/>
        </w:rPr>
      </w:pPr>
      <w:r w:rsidRPr="00AC055D">
        <w:rPr>
          <w:rFonts w:cs="Arial"/>
          <w:noProof/>
        </w:rPr>
        <w:t>3.2.4</w:t>
      </w:r>
      <w:r>
        <w:rPr>
          <w:rFonts w:eastAsiaTheme="minorEastAsia" w:cstheme="minorBidi"/>
          <w:i w:val="0"/>
          <w:iCs w:val="0"/>
          <w:noProof/>
          <w:kern w:val="2"/>
          <w:sz w:val="24"/>
          <w:szCs w:val="24"/>
          <w:lang w:eastAsia="is-IS"/>
        </w:rPr>
        <w:tab/>
      </w:r>
      <w:r w:rsidRPr="00AC055D">
        <w:rPr>
          <w:rFonts w:cs="Arial"/>
          <w:noProof/>
        </w:rPr>
        <w:t>Merkingar lagnaenda við lóðamörk</w:t>
      </w:r>
      <w:r>
        <w:rPr>
          <w:noProof/>
        </w:rPr>
        <w:tab/>
      </w:r>
      <w:r>
        <w:rPr>
          <w:noProof/>
        </w:rPr>
        <w:fldChar w:fldCharType="begin"/>
      </w:r>
      <w:r>
        <w:rPr>
          <w:noProof/>
        </w:rPr>
        <w:instrText xml:space="preserve"> PAGEREF _Toc232150408 \h </w:instrText>
      </w:r>
      <w:r>
        <w:rPr>
          <w:noProof/>
        </w:rPr>
      </w:r>
      <w:r>
        <w:rPr>
          <w:noProof/>
        </w:rPr>
        <w:fldChar w:fldCharType="separate"/>
      </w:r>
      <w:r>
        <w:rPr>
          <w:noProof/>
        </w:rPr>
        <w:t>47</w:t>
      </w:r>
      <w:r>
        <w:rPr>
          <w:noProof/>
        </w:rPr>
        <w:fldChar w:fldCharType="end"/>
      </w:r>
    </w:p>
    <w:p w14:paraId="612C928A" w14:textId="4EA20822" w:rsidR="00077F71" w:rsidRDefault="00077F71">
      <w:pPr>
        <w:pStyle w:val="TOC3"/>
        <w:rPr>
          <w:rFonts w:eastAsiaTheme="minorEastAsia" w:cstheme="minorBidi"/>
          <w:i w:val="0"/>
          <w:iCs w:val="0"/>
          <w:noProof/>
          <w:kern w:val="2"/>
          <w:sz w:val="24"/>
          <w:szCs w:val="24"/>
          <w:lang w:eastAsia="is-IS"/>
        </w:rPr>
      </w:pPr>
      <w:r>
        <w:rPr>
          <w:noProof/>
        </w:rPr>
        <w:t>3.2.5</w:t>
      </w:r>
      <w:r>
        <w:rPr>
          <w:rFonts w:eastAsiaTheme="minorEastAsia" w:cstheme="minorBidi"/>
          <w:i w:val="0"/>
          <w:iCs w:val="0"/>
          <w:noProof/>
          <w:kern w:val="2"/>
          <w:sz w:val="24"/>
          <w:szCs w:val="24"/>
          <w:lang w:eastAsia="is-IS"/>
        </w:rPr>
        <w:tab/>
      </w:r>
      <w:r>
        <w:rPr>
          <w:noProof/>
        </w:rPr>
        <w:t>Losun á klöpp í skurðum</w:t>
      </w:r>
      <w:r>
        <w:rPr>
          <w:noProof/>
        </w:rPr>
        <w:tab/>
      </w:r>
      <w:r>
        <w:rPr>
          <w:noProof/>
        </w:rPr>
        <w:fldChar w:fldCharType="begin"/>
      </w:r>
      <w:r>
        <w:rPr>
          <w:noProof/>
        </w:rPr>
        <w:instrText xml:space="preserve"> PAGEREF _Toc232150409 \h </w:instrText>
      </w:r>
      <w:r>
        <w:rPr>
          <w:noProof/>
        </w:rPr>
      </w:r>
      <w:r>
        <w:rPr>
          <w:noProof/>
        </w:rPr>
        <w:fldChar w:fldCharType="separate"/>
      </w:r>
      <w:r>
        <w:rPr>
          <w:noProof/>
        </w:rPr>
        <w:t>48</w:t>
      </w:r>
      <w:r>
        <w:rPr>
          <w:noProof/>
        </w:rPr>
        <w:fldChar w:fldCharType="end"/>
      </w:r>
    </w:p>
    <w:p w14:paraId="05FEADC6" w14:textId="707A11E6" w:rsidR="00077F71" w:rsidRDefault="00077F71">
      <w:pPr>
        <w:pStyle w:val="TOC3"/>
        <w:rPr>
          <w:rFonts w:eastAsiaTheme="minorEastAsia" w:cstheme="minorBidi"/>
          <w:i w:val="0"/>
          <w:iCs w:val="0"/>
          <w:noProof/>
          <w:kern w:val="2"/>
          <w:sz w:val="24"/>
          <w:szCs w:val="24"/>
          <w:lang w:eastAsia="is-IS"/>
        </w:rPr>
      </w:pPr>
      <w:r w:rsidRPr="00AC055D">
        <w:rPr>
          <w:rFonts w:cs="Arial"/>
          <w:noProof/>
        </w:rPr>
        <w:t>3.2.6</w:t>
      </w:r>
      <w:r>
        <w:rPr>
          <w:rFonts w:eastAsiaTheme="minorEastAsia" w:cstheme="minorBidi"/>
          <w:i w:val="0"/>
          <w:iCs w:val="0"/>
          <w:noProof/>
          <w:kern w:val="2"/>
          <w:sz w:val="24"/>
          <w:szCs w:val="24"/>
          <w:lang w:eastAsia="is-IS"/>
        </w:rPr>
        <w:tab/>
      </w:r>
      <w:r w:rsidRPr="00AC055D">
        <w:rPr>
          <w:rFonts w:cs="Arial"/>
          <w:noProof/>
        </w:rPr>
        <w:t>Meðhöndlun og þverun núverandi lagna í skurði</w:t>
      </w:r>
      <w:r>
        <w:rPr>
          <w:noProof/>
        </w:rPr>
        <w:tab/>
      </w:r>
      <w:r>
        <w:rPr>
          <w:noProof/>
        </w:rPr>
        <w:fldChar w:fldCharType="begin"/>
      </w:r>
      <w:r>
        <w:rPr>
          <w:noProof/>
        </w:rPr>
        <w:instrText xml:space="preserve"> PAGEREF _Toc232150410 \h </w:instrText>
      </w:r>
      <w:r>
        <w:rPr>
          <w:noProof/>
        </w:rPr>
      </w:r>
      <w:r>
        <w:rPr>
          <w:noProof/>
        </w:rPr>
        <w:fldChar w:fldCharType="separate"/>
      </w:r>
      <w:r>
        <w:rPr>
          <w:noProof/>
        </w:rPr>
        <w:t>48</w:t>
      </w:r>
      <w:r>
        <w:rPr>
          <w:noProof/>
        </w:rPr>
        <w:fldChar w:fldCharType="end"/>
      </w:r>
    </w:p>
    <w:p w14:paraId="165D3F27" w14:textId="24AFF5A4" w:rsidR="00077F71" w:rsidRDefault="00077F71">
      <w:pPr>
        <w:pStyle w:val="TOC3"/>
        <w:rPr>
          <w:rFonts w:eastAsiaTheme="minorEastAsia" w:cstheme="minorBidi"/>
          <w:i w:val="0"/>
          <w:iCs w:val="0"/>
          <w:noProof/>
          <w:kern w:val="2"/>
          <w:sz w:val="24"/>
          <w:szCs w:val="24"/>
          <w:lang w:eastAsia="is-IS"/>
        </w:rPr>
      </w:pPr>
      <w:r w:rsidRPr="00AC055D">
        <w:rPr>
          <w:rFonts w:cs="Arial"/>
          <w:noProof/>
        </w:rPr>
        <w:t>3.2.7</w:t>
      </w:r>
      <w:r>
        <w:rPr>
          <w:rFonts w:eastAsiaTheme="minorEastAsia" w:cstheme="minorBidi"/>
          <w:i w:val="0"/>
          <w:iCs w:val="0"/>
          <w:noProof/>
          <w:kern w:val="2"/>
          <w:sz w:val="24"/>
          <w:szCs w:val="24"/>
          <w:lang w:eastAsia="is-IS"/>
        </w:rPr>
        <w:tab/>
      </w:r>
      <w:r w:rsidRPr="00AC055D">
        <w:rPr>
          <w:rFonts w:cs="Arial"/>
          <w:noProof/>
        </w:rPr>
        <w:t>Þveranir</w:t>
      </w:r>
      <w:r>
        <w:rPr>
          <w:noProof/>
        </w:rPr>
        <w:tab/>
      </w:r>
      <w:r>
        <w:rPr>
          <w:noProof/>
        </w:rPr>
        <w:fldChar w:fldCharType="begin"/>
      </w:r>
      <w:r>
        <w:rPr>
          <w:noProof/>
        </w:rPr>
        <w:instrText xml:space="preserve"> PAGEREF _Toc232150411 \h </w:instrText>
      </w:r>
      <w:r>
        <w:rPr>
          <w:noProof/>
        </w:rPr>
      </w:r>
      <w:r>
        <w:rPr>
          <w:noProof/>
        </w:rPr>
        <w:fldChar w:fldCharType="separate"/>
      </w:r>
      <w:r>
        <w:rPr>
          <w:noProof/>
        </w:rPr>
        <w:t>49</w:t>
      </w:r>
      <w:r>
        <w:rPr>
          <w:noProof/>
        </w:rPr>
        <w:fldChar w:fldCharType="end"/>
      </w:r>
    </w:p>
    <w:p w14:paraId="124C73D1" w14:textId="014BB157" w:rsidR="00077F71" w:rsidRDefault="00077F71">
      <w:pPr>
        <w:pStyle w:val="TOC3"/>
        <w:rPr>
          <w:rFonts w:eastAsiaTheme="minorEastAsia" w:cstheme="minorBidi"/>
          <w:i w:val="0"/>
          <w:iCs w:val="0"/>
          <w:noProof/>
          <w:kern w:val="2"/>
          <w:sz w:val="24"/>
          <w:szCs w:val="24"/>
          <w:lang w:eastAsia="is-IS"/>
        </w:rPr>
      </w:pPr>
      <w:r>
        <w:rPr>
          <w:noProof/>
        </w:rPr>
        <w:t>3.2.8</w:t>
      </w:r>
      <w:r>
        <w:rPr>
          <w:rFonts w:eastAsiaTheme="minorEastAsia" w:cstheme="minorBidi"/>
          <w:i w:val="0"/>
          <w:iCs w:val="0"/>
          <w:noProof/>
          <w:kern w:val="2"/>
          <w:sz w:val="24"/>
          <w:szCs w:val="24"/>
          <w:lang w:eastAsia="is-IS"/>
        </w:rPr>
        <w:tab/>
      </w:r>
      <w:r>
        <w:rPr>
          <w:noProof/>
        </w:rPr>
        <w:t>Frágangur við enda ræsis</w:t>
      </w:r>
      <w:r>
        <w:rPr>
          <w:noProof/>
        </w:rPr>
        <w:tab/>
      </w:r>
      <w:r>
        <w:rPr>
          <w:noProof/>
        </w:rPr>
        <w:fldChar w:fldCharType="begin"/>
      </w:r>
      <w:r>
        <w:rPr>
          <w:noProof/>
        </w:rPr>
        <w:instrText xml:space="preserve"> PAGEREF _Toc232150412 \h </w:instrText>
      </w:r>
      <w:r>
        <w:rPr>
          <w:noProof/>
        </w:rPr>
      </w:r>
      <w:r>
        <w:rPr>
          <w:noProof/>
        </w:rPr>
        <w:fldChar w:fldCharType="separate"/>
      </w:r>
      <w:r>
        <w:rPr>
          <w:noProof/>
        </w:rPr>
        <w:t>50</w:t>
      </w:r>
      <w:r>
        <w:rPr>
          <w:noProof/>
        </w:rPr>
        <w:fldChar w:fldCharType="end"/>
      </w:r>
    </w:p>
    <w:p w14:paraId="1A03D8B1" w14:textId="3976061B" w:rsidR="00077F71" w:rsidRDefault="00077F71">
      <w:pPr>
        <w:pStyle w:val="TOC3"/>
        <w:rPr>
          <w:rFonts w:eastAsiaTheme="minorEastAsia" w:cstheme="minorBidi"/>
          <w:i w:val="0"/>
          <w:iCs w:val="0"/>
          <w:noProof/>
          <w:kern w:val="2"/>
          <w:sz w:val="24"/>
          <w:szCs w:val="24"/>
          <w:lang w:eastAsia="is-IS"/>
        </w:rPr>
      </w:pPr>
      <w:r>
        <w:rPr>
          <w:noProof/>
        </w:rPr>
        <w:t>3.2.9</w:t>
      </w:r>
      <w:r>
        <w:rPr>
          <w:rFonts w:eastAsiaTheme="minorEastAsia" w:cstheme="minorBidi"/>
          <w:i w:val="0"/>
          <w:iCs w:val="0"/>
          <w:noProof/>
          <w:kern w:val="2"/>
          <w:sz w:val="24"/>
          <w:szCs w:val="24"/>
          <w:lang w:eastAsia="is-IS"/>
        </w:rPr>
        <w:tab/>
      </w:r>
      <w:r>
        <w:rPr>
          <w:noProof/>
        </w:rPr>
        <w:t>Afstífing lagnaskurða</w:t>
      </w:r>
      <w:r>
        <w:rPr>
          <w:noProof/>
        </w:rPr>
        <w:tab/>
      </w:r>
      <w:r>
        <w:rPr>
          <w:noProof/>
        </w:rPr>
        <w:fldChar w:fldCharType="begin"/>
      </w:r>
      <w:r>
        <w:rPr>
          <w:noProof/>
        </w:rPr>
        <w:instrText xml:space="preserve"> PAGEREF _Toc232150413 \h </w:instrText>
      </w:r>
      <w:r>
        <w:rPr>
          <w:noProof/>
        </w:rPr>
      </w:r>
      <w:r>
        <w:rPr>
          <w:noProof/>
        </w:rPr>
        <w:fldChar w:fldCharType="separate"/>
      </w:r>
      <w:r>
        <w:rPr>
          <w:noProof/>
        </w:rPr>
        <w:t>50</w:t>
      </w:r>
      <w:r>
        <w:rPr>
          <w:noProof/>
        </w:rPr>
        <w:fldChar w:fldCharType="end"/>
      </w:r>
    </w:p>
    <w:p w14:paraId="209CC7E2" w14:textId="2BEC9E27" w:rsidR="00077F71" w:rsidRDefault="00077F71">
      <w:pPr>
        <w:pStyle w:val="TOC2"/>
        <w:tabs>
          <w:tab w:val="left" w:pos="800"/>
          <w:tab w:val="right" w:leader="dot" w:pos="9062"/>
        </w:tabs>
        <w:rPr>
          <w:rFonts w:eastAsiaTheme="minorEastAsia" w:cstheme="minorBidi"/>
          <w:smallCaps w:val="0"/>
          <w:noProof/>
          <w:kern w:val="2"/>
          <w:sz w:val="24"/>
          <w:szCs w:val="24"/>
          <w:lang w:eastAsia="is-IS"/>
        </w:rPr>
      </w:pPr>
      <w:r w:rsidRPr="00AC055D">
        <w:rPr>
          <w:noProof/>
          <w:color w:val="000000"/>
          <w14:ligatures w14:val="none"/>
        </w:rPr>
        <w:t>3.3</w:t>
      </w:r>
      <w:r>
        <w:rPr>
          <w:rFonts w:eastAsiaTheme="minorEastAsia" w:cstheme="minorBidi"/>
          <w:smallCaps w:val="0"/>
          <w:noProof/>
          <w:kern w:val="2"/>
          <w:sz w:val="24"/>
          <w:szCs w:val="24"/>
          <w:lang w:eastAsia="is-IS"/>
        </w:rPr>
        <w:tab/>
      </w:r>
      <w:r>
        <w:rPr>
          <w:noProof/>
        </w:rPr>
        <w:t>Fráveita</w:t>
      </w:r>
      <w:r>
        <w:rPr>
          <w:noProof/>
        </w:rPr>
        <w:tab/>
      </w:r>
      <w:r>
        <w:rPr>
          <w:noProof/>
        </w:rPr>
        <w:fldChar w:fldCharType="begin"/>
      </w:r>
      <w:r>
        <w:rPr>
          <w:noProof/>
        </w:rPr>
        <w:instrText xml:space="preserve"> PAGEREF _Toc232150414 \h </w:instrText>
      </w:r>
      <w:r>
        <w:rPr>
          <w:noProof/>
        </w:rPr>
      </w:r>
      <w:r>
        <w:rPr>
          <w:noProof/>
        </w:rPr>
        <w:fldChar w:fldCharType="separate"/>
      </w:r>
      <w:r>
        <w:rPr>
          <w:noProof/>
        </w:rPr>
        <w:t>50</w:t>
      </w:r>
      <w:r>
        <w:rPr>
          <w:noProof/>
        </w:rPr>
        <w:fldChar w:fldCharType="end"/>
      </w:r>
    </w:p>
    <w:p w14:paraId="39ACEAD0" w14:textId="429B8579" w:rsidR="00077F71" w:rsidRDefault="00077F71">
      <w:pPr>
        <w:pStyle w:val="TOC3"/>
        <w:rPr>
          <w:rFonts w:eastAsiaTheme="minorEastAsia" w:cstheme="minorBidi"/>
          <w:i w:val="0"/>
          <w:iCs w:val="0"/>
          <w:noProof/>
          <w:kern w:val="2"/>
          <w:sz w:val="24"/>
          <w:szCs w:val="24"/>
          <w:lang w:eastAsia="is-IS"/>
        </w:rPr>
      </w:pPr>
      <w:r w:rsidRPr="00AC055D">
        <w:rPr>
          <w:rFonts w:eastAsia="Times New Roman"/>
          <w:noProof/>
        </w:rPr>
        <w:t>3.3.1</w:t>
      </w:r>
      <w:r>
        <w:rPr>
          <w:rFonts w:eastAsiaTheme="minorEastAsia" w:cstheme="minorBidi"/>
          <w:i w:val="0"/>
          <w:iCs w:val="0"/>
          <w:noProof/>
          <w:kern w:val="2"/>
          <w:sz w:val="24"/>
          <w:szCs w:val="24"/>
          <w:lang w:eastAsia="is-IS"/>
        </w:rPr>
        <w:tab/>
      </w:r>
      <w:r w:rsidRPr="00AC055D">
        <w:rPr>
          <w:rFonts w:eastAsia="Times New Roman"/>
          <w:noProof/>
        </w:rPr>
        <w:t>Almennt</w:t>
      </w:r>
      <w:r>
        <w:rPr>
          <w:noProof/>
        </w:rPr>
        <w:tab/>
      </w:r>
      <w:r>
        <w:rPr>
          <w:noProof/>
        </w:rPr>
        <w:fldChar w:fldCharType="begin"/>
      </w:r>
      <w:r>
        <w:rPr>
          <w:noProof/>
        </w:rPr>
        <w:instrText xml:space="preserve"> PAGEREF _Toc232150415 \h </w:instrText>
      </w:r>
      <w:r>
        <w:rPr>
          <w:noProof/>
        </w:rPr>
      </w:r>
      <w:r>
        <w:rPr>
          <w:noProof/>
        </w:rPr>
        <w:fldChar w:fldCharType="separate"/>
      </w:r>
      <w:r>
        <w:rPr>
          <w:noProof/>
        </w:rPr>
        <w:t>50</w:t>
      </w:r>
      <w:r>
        <w:rPr>
          <w:noProof/>
        </w:rPr>
        <w:fldChar w:fldCharType="end"/>
      </w:r>
    </w:p>
    <w:p w14:paraId="39B912DE" w14:textId="677F39D5" w:rsidR="00077F71" w:rsidRDefault="00077F71">
      <w:pPr>
        <w:pStyle w:val="TOC3"/>
        <w:rPr>
          <w:rFonts w:eastAsiaTheme="minorEastAsia" w:cstheme="minorBidi"/>
          <w:i w:val="0"/>
          <w:iCs w:val="0"/>
          <w:noProof/>
          <w:kern w:val="2"/>
          <w:sz w:val="24"/>
          <w:szCs w:val="24"/>
          <w:lang w:eastAsia="is-IS"/>
        </w:rPr>
      </w:pPr>
      <w:r w:rsidRPr="00AC055D">
        <w:rPr>
          <w:rFonts w:eastAsia="Times New Roman"/>
          <w:noProof/>
        </w:rPr>
        <w:t>3.3.2</w:t>
      </w:r>
      <w:r>
        <w:rPr>
          <w:rFonts w:eastAsiaTheme="minorEastAsia" w:cstheme="minorBidi"/>
          <w:i w:val="0"/>
          <w:iCs w:val="0"/>
          <w:noProof/>
          <w:kern w:val="2"/>
          <w:sz w:val="24"/>
          <w:szCs w:val="24"/>
          <w:lang w:eastAsia="is-IS"/>
        </w:rPr>
        <w:tab/>
      </w:r>
      <w:r w:rsidRPr="00AC055D">
        <w:rPr>
          <w:rFonts w:eastAsia="Times New Roman"/>
          <w:noProof/>
        </w:rPr>
        <w:t>Efniskröfur</w:t>
      </w:r>
      <w:r>
        <w:rPr>
          <w:noProof/>
        </w:rPr>
        <w:tab/>
      </w:r>
      <w:r>
        <w:rPr>
          <w:noProof/>
        </w:rPr>
        <w:fldChar w:fldCharType="begin"/>
      </w:r>
      <w:r>
        <w:rPr>
          <w:noProof/>
        </w:rPr>
        <w:instrText xml:space="preserve"> PAGEREF _Toc232150416 \h </w:instrText>
      </w:r>
      <w:r>
        <w:rPr>
          <w:noProof/>
        </w:rPr>
      </w:r>
      <w:r>
        <w:rPr>
          <w:noProof/>
        </w:rPr>
        <w:fldChar w:fldCharType="separate"/>
      </w:r>
      <w:r>
        <w:rPr>
          <w:noProof/>
        </w:rPr>
        <w:t>52</w:t>
      </w:r>
      <w:r>
        <w:rPr>
          <w:noProof/>
        </w:rPr>
        <w:fldChar w:fldCharType="end"/>
      </w:r>
    </w:p>
    <w:p w14:paraId="0C15984E" w14:textId="56D484E9" w:rsidR="00077F71" w:rsidRDefault="00077F71">
      <w:pPr>
        <w:pStyle w:val="TOC3"/>
        <w:rPr>
          <w:rFonts w:eastAsiaTheme="minorEastAsia" w:cstheme="minorBidi"/>
          <w:i w:val="0"/>
          <w:iCs w:val="0"/>
          <w:noProof/>
          <w:kern w:val="2"/>
          <w:sz w:val="24"/>
          <w:szCs w:val="24"/>
          <w:lang w:eastAsia="is-IS"/>
        </w:rPr>
      </w:pPr>
      <w:r w:rsidRPr="00AC055D">
        <w:rPr>
          <w:rFonts w:eastAsia="Times New Roman"/>
          <w:noProof/>
        </w:rPr>
        <w:t>3.3.3</w:t>
      </w:r>
      <w:r>
        <w:rPr>
          <w:rFonts w:eastAsiaTheme="minorEastAsia" w:cstheme="minorBidi"/>
          <w:i w:val="0"/>
          <w:iCs w:val="0"/>
          <w:noProof/>
          <w:kern w:val="2"/>
          <w:sz w:val="24"/>
          <w:szCs w:val="24"/>
          <w:lang w:eastAsia="is-IS"/>
        </w:rPr>
        <w:tab/>
      </w:r>
      <w:r w:rsidRPr="00AC055D">
        <w:rPr>
          <w:rFonts w:eastAsia="Times New Roman"/>
          <w:noProof/>
        </w:rPr>
        <w:t>Fráveitulagnir</w:t>
      </w:r>
      <w:r>
        <w:rPr>
          <w:noProof/>
        </w:rPr>
        <w:tab/>
      </w:r>
      <w:r>
        <w:rPr>
          <w:noProof/>
        </w:rPr>
        <w:fldChar w:fldCharType="begin"/>
      </w:r>
      <w:r>
        <w:rPr>
          <w:noProof/>
        </w:rPr>
        <w:instrText xml:space="preserve"> PAGEREF _Toc232150417 \h </w:instrText>
      </w:r>
      <w:r>
        <w:rPr>
          <w:noProof/>
        </w:rPr>
      </w:r>
      <w:r>
        <w:rPr>
          <w:noProof/>
        </w:rPr>
        <w:fldChar w:fldCharType="separate"/>
      </w:r>
      <w:r>
        <w:rPr>
          <w:noProof/>
        </w:rPr>
        <w:t>53</w:t>
      </w:r>
      <w:r>
        <w:rPr>
          <w:noProof/>
        </w:rPr>
        <w:fldChar w:fldCharType="end"/>
      </w:r>
    </w:p>
    <w:p w14:paraId="3380B104" w14:textId="233CE390" w:rsidR="00077F71" w:rsidRDefault="00077F71">
      <w:pPr>
        <w:pStyle w:val="TOC3"/>
        <w:rPr>
          <w:rFonts w:eastAsiaTheme="minorEastAsia" w:cstheme="minorBidi"/>
          <w:i w:val="0"/>
          <w:iCs w:val="0"/>
          <w:noProof/>
          <w:kern w:val="2"/>
          <w:sz w:val="24"/>
          <w:szCs w:val="24"/>
          <w:lang w:eastAsia="is-IS"/>
        </w:rPr>
      </w:pPr>
      <w:r w:rsidRPr="00AC055D">
        <w:rPr>
          <w:rFonts w:eastAsia="Times New Roman"/>
          <w:noProof/>
        </w:rPr>
        <w:t>3.3.4</w:t>
      </w:r>
      <w:r>
        <w:rPr>
          <w:rFonts w:eastAsiaTheme="minorEastAsia" w:cstheme="minorBidi"/>
          <w:i w:val="0"/>
          <w:iCs w:val="0"/>
          <w:noProof/>
          <w:kern w:val="2"/>
          <w:sz w:val="24"/>
          <w:szCs w:val="24"/>
          <w:lang w:eastAsia="is-IS"/>
        </w:rPr>
        <w:tab/>
      </w:r>
      <w:r w:rsidRPr="00AC055D">
        <w:rPr>
          <w:rFonts w:eastAsia="Times New Roman"/>
          <w:noProof/>
        </w:rPr>
        <w:t>Brunnar</w:t>
      </w:r>
      <w:r>
        <w:rPr>
          <w:noProof/>
        </w:rPr>
        <w:tab/>
      </w:r>
      <w:r>
        <w:rPr>
          <w:noProof/>
        </w:rPr>
        <w:fldChar w:fldCharType="begin"/>
      </w:r>
      <w:r>
        <w:rPr>
          <w:noProof/>
        </w:rPr>
        <w:instrText xml:space="preserve"> PAGEREF _Toc232150418 \h </w:instrText>
      </w:r>
      <w:r>
        <w:rPr>
          <w:noProof/>
        </w:rPr>
      </w:r>
      <w:r>
        <w:rPr>
          <w:noProof/>
        </w:rPr>
        <w:fldChar w:fldCharType="separate"/>
      </w:r>
      <w:r>
        <w:rPr>
          <w:noProof/>
        </w:rPr>
        <w:t>54</w:t>
      </w:r>
      <w:r>
        <w:rPr>
          <w:noProof/>
        </w:rPr>
        <w:fldChar w:fldCharType="end"/>
      </w:r>
    </w:p>
    <w:p w14:paraId="6B13C7A2" w14:textId="0B06809B" w:rsidR="00077F71" w:rsidRDefault="00077F71">
      <w:pPr>
        <w:pStyle w:val="TOC3"/>
        <w:rPr>
          <w:rFonts w:eastAsiaTheme="minorEastAsia" w:cstheme="minorBidi"/>
          <w:i w:val="0"/>
          <w:iCs w:val="0"/>
          <w:noProof/>
          <w:kern w:val="2"/>
          <w:sz w:val="24"/>
          <w:szCs w:val="24"/>
          <w:lang w:eastAsia="is-IS"/>
        </w:rPr>
      </w:pPr>
      <w:r w:rsidRPr="00AC055D">
        <w:rPr>
          <w:rFonts w:eastAsia="Arial"/>
          <w:noProof/>
        </w:rPr>
        <w:t>3.3.5</w:t>
      </w:r>
      <w:r>
        <w:rPr>
          <w:rFonts w:eastAsiaTheme="minorEastAsia" w:cstheme="minorBidi"/>
          <w:i w:val="0"/>
          <w:iCs w:val="0"/>
          <w:noProof/>
          <w:kern w:val="2"/>
          <w:sz w:val="24"/>
          <w:szCs w:val="24"/>
          <w:lang w:eastAsia="is-IS"/>
        </w:rPr>
        <w:tab/>
      </w:r>
      <w:r w:rsidRPr="00AC055D">
        <w:rPr>
          <w:rFonts w:eastAsia="Arial"/>
          <w:noProof/>
        </w:rPr>
        <w:t>Breyting á hæð núverandi brunna</w:t>
      </w:r>
      <w:r>
        <w:rPr>
          <w:noProof/>
        </w:rPr>
        <w:tab/>
      </w:r>
      <w:r>
        <w:rPr>
          <w:noProof/>
        </w:rPr>
        <w:fldChar w:fldCharType="begin"/>
      </w:r>
      <w:r>
        <w:rPr>
          <w:noProof/>
        </w:rPr>
        <w:instrText xml:space="preserve"> PAGEREF _Toc232150419 \h </w:instrText>
      </w:r>
      <w:r>
        <w:rPr>
          <w:noProof/>
        </w:rPr>
      </w:r>
      <w:r>
        <w:rPr>
          <w:noProof/>
        </w:rPr>
        <w:fldChar w:fldCharType="separate"/>
      </w:r>
      <w:r>
        <w:rPr>
          <w:noProof/>
        </w:rPr>
        <w:t>55</w:t>
      </w:r>
      <w:r>
        <w:rPr>
          <w:noProof/>
        </w:rPr>
        <w:fldChar w:fldCharType="end"/>
      </w:r>
    </w:p>
    <w:p w14:paraId="70DE823E" w14:textId="431171E5" w:rsidR="00077F71" w:rsidRDefault="00077F71">
      <w:pPr>
        <w:pStyle w:val="TOC3"/>
        <w:rPr>
          <w:rFonts w:eastAsiaTheme="minorEastAsia" w:cstheme="minorBidi"/>
          <w:i w:val="0"/>
          <w:iCs w:val="0"/>
          <w:noProof/>
          <w:kern w:val="2"/>
          <w:sz w:val="24"/>
          <w:szCs w:val="24"/>
          <w:lang w:eastAsia="is-IS"/>
        </w:rPr>
      </w:pPr>
      <w:r w:rsidRPr="00AC055D">
        <w:rPr>
          <w:rFonts w:eastAsia="Yu Gothic Light"/>
          <w:noProof/>
        </w:rPr>
        <w:t>3.3.6</w:t>
      </w:r>
      <w:r>
        <w:rPr>
          <w:rFonts w:eastAsiaTheme="minorEastAsia" w:cstheme="minorBidi"/>
          <w:i w:val="0"/>
          <w:iCs w:val="0"/>
          <w:noProof/>
          <w:kern w:val="2"/>
          <w:sz w:val="24"/>
          <w:szCs w:val="24"/>
          <w:lang w:eastAsia="is-IS"/>
        </w:rPr>
        <w:tab/>
      </w:r>
      <w:r w:rsidRPr="00AC055D">
        <w:rPr>
          <w:rFonts w:eastAsia="Yu Gothic Light"/>
          <w:noProof/>
        </w:rPr>
        <w:t>Ný niðurföll</w:t>
      </w:r>
      <w:r>
        <w:rPr>
          <w:noProof/>
        </w:rPr>
        <w:tab/>
      </w:r>
      <w:r>
        <w:rPr>
          <w:noProof/>
        </w:rPr>
        <w:fldChar w:fldCharType="begin"/>
      </w:r>
      <w:r>
        <w:rPr>
          <w:noProof/>
        </w:rPr>
        <w:instrText xml:space="preserve"> PAGEREF _Toc232150420 \h </w:instrText>
      </w:r>
      <w:r>
        <w:rPr>
          <w:noProof/>
        </w:rPr>
      </w:r>
      <w:r>
        <w:rPr>
          <w:noProof/>
        </w:rPr>
        <w:fldChar w:fldCharType="separate"/>
      </w:r>
      <w:r>
        <w:rPr>
          <w:noProof/>
        </w:rPr>
        <w:t>56</w:t>
      </w:r>
      <w:r>
        <w:rPr>
          <w:noProof/>
        </w:rPr>
        <w:fldChar w:fldCharType="end"/>
      </w:r>
    </w:p>
    <w:p w14:paraId="2337700C" w14:textId="54F90DD6" w:rsidR="00077F71" w:rsidRDefault="00077F71">
      <w:pPr>
        <w:pStyle w:val="TOC3"/>
        <w:rPr>
          <w:rFonts w:eastAsiaTheme="minorEastAsia" w:cstheme="minorBidi"/>
          <w:i w:val="0"/>
          <w:iCs w:val="0"/>
          <w:noProof/>
          <w:kern w:val="2"/>
          <w:sz w:val="24"/>
          <w:szCs w:val="24"/>
          <w:lang w:eastAsia="is-IS"/>
        </w:rPr>
      </w:pPr>
      <w:r w:rsidRPr="00AC055D">
        <w:rPr>
          <w:rFonts w:eastAsia="Yu Gothic Light"/>
          <w:noProof/>
        </w:rPr>
        <w:t>3.3.7</w:t>
      </w:r>
      <w:r>
        <w:rPr>
          <w:rFonts w:eastAsiaTheme="minorEastAsia" w:cstheme="minorBidi"/>
          <w:i w:val="0"/>
          <w:iCs w:val="0"/>
          <w:noProof/>
          <w:kern w:val="2"/>
          <w:sz w:val="24"/>
          <w:szCs w:val="24"/>
          <w:lang w:eastAsia="is-IS"/>
        </w:rPr>
        <w:tab/>
      </w:r>
      <w:r w:rsidRPr="00AC055D">
        <w:rPr>
          <w:rFonts w:eastAsia="Yu Gothic Light"/>
          <w:noProof/>
        </w:rPr>
        <w:t>Lokun, upprif og færsla niðurfalla</w:t>
      </w:r>
      <w:r>
        <w:rPr>
          <w:noProof/>
        </w:rPr>
        <w:tab/>
      </w:r>
      <w:r>
        <w:rPr>
          <w:noProof/>
        </w:rPr>
        <w:fldChar w:fldCharType="begin"/>
      </w:r>
      <w:r>
        <w:rPr>
          <w:noProof/>
        </w:rPr>
        <w:instrText xml:space="preserve"> PAGEREF _Toc232150421 \h </w:instrText>
      </w:r>
      <w:r>
        <w:rPr>
          <w:noProof/>
        </w:rPr>
      </w:r>
      <w:r>
        <w:rPr>
          <w:noProof/>
        </w:rPr>
        <w:fldChar w:fldCharType="separate"/>
      </w:r>
      <w:r>
        <w:rPr>
          <w:noProof/>
        </w:rPr>
        <w:t>57</w:t>
      </w:r>
      <w:r>
        <w:rPr>
          <w:noProof/>
        </w:rPr>
        <w:fldChar w:fldCharType="end"/>
      </w:r>
    </w:p>
    <w:p w14:paraId="20D24903" w14:textId="6CFF4ADF" w:rsidR="00077F71" w:rsidRDefault="00077F71">
      <w:pPr>
        <w:pStyle w:val="TOC3"/>
        <w:rPr>
          <w:rFonts w:eastAsiaTheme="minorEastAsia" w:cstheme="minorBidi"/>
          <w:i w:val="0"/>
          <w:iCs w:val="0"/>
          <w:noProof/>
          <w:kern w:val="2"/>
          <w:sz w:val="24"/>
          <w:szCs w:val="24"/>
          <w:lang w:eastAsia="is-IS"/>
        </w:rPr>
      </w:pPr>
      <w:r w:rsidRPr="00AC055D">
        <w:rPr>
          <w:rFonts w:eastAsia="Times New Roman"/>
          <w:noProof/>
        </w:rPr>
        <w:t>3.3.8</w:t>
      </w:r>
      <w:r>
        <w:rPr>
          <w:rFonts w:eastAsiaTheme="minorEastAsia" w:cstheme="minorBidi"/>
          <w:i w:val="0"/>
          <w:iCs w:val="0"/>
          <w:noProof/>
          <w:kern w:val="2"/>
          <w:sz w:val="24"/>
          <w:szCs w:val="24"/>
          <w:lang w:eastAsia="is-IS"/>
        </w:rPr>
        <w:tab/>
      </w:r>
      <w:r w:rsidRPr="00AC055D">
        <w:rPr>
          <w:rFonts w:eastAsia="Times New Roman"/>
          <w:noProof/>
        </w:rPr>
        <w:t>Svelgir</w:t>
      </w:r>
      <w:r>
        <w:rPr>
          <w:noProof/>
        </w:rPr>
        <w:tab/>
      </w:r>
      <w:r>
        <w:rPr>
          <w:noProof/>
        </w:rPr>
        <w:fldChar w:fldCharType="begin"/>
      </w:r>
      <w:r>
        <w:rPr>
          <w:noProof/>
        </w:rPr>
        <w:instrText xml:space="preserve"> PAGEREF _Toc232150422 \h </w:instrText>
      </w:r>
      <w:r>
        <w:rPr>
          <w:noProof/>
        </w:rPr>
      </w:r>
      <w:r>
        <w:rPr>
          <w:noProof/>
        </w:rPr>
        <w:fldChar w:fldCharType="separate"/>
      </w:r>
      <w:r>
        <w:rPr>
          <w:noProof/>
        </w:rPr>
        <w:t>58</w:t>
      </w:r>
      <w:r>
        <w:rPr>
          <w:noProof/>
        </w:rPr>
        <w:fldChar w:fldCharType="end"/>
      </w:r>
    </w:p>
    <w:p w14:paraId="3E47CAF6" w14:textId="1E243F90" w:rsidR="00077F71" w:rsidRDefault="00077F71">
      <w:pPr>
        <w:pStyle w:val="TOC3"/>
        <w:rPr>
          <w:rFonts w:eastAsiaTheme="minorEastAsia" w:cstheme="minorBidi"/>
          <w:i w:val="0"/>
          <w:iCs w:val="0"/>
          <w:noProof/>
          <w:kern w:val="2"/>
          <w:sz w:val="24"/>
          <w:szCs w:val="24"/>
          <w:lang w:eastAsia="is-IS"/>
        </w:rPr>
      </w:pPr>
      <w:r w:rsidRPr="00AC055D">
        <w:rPr>
          <w:rFonts w:eastAsia="Yu Gothic Light"/>
          <w:noProof/>
        </w:rPr>
        <w:t>3.3.9</w:t>
      </w:r>
      <w:r>
        <w:rPr>
          <w:rFonts w:eastAsiaTheme="minorEastAsia" w:cstheme="minorBidi"/>
          <w:i w:val="0"/>
          <w:iCs w:val="0"/>
          <w:noProof/>
          <w:kern w:val="2"/>
          <w:sz w:val="24"/>
          <w:szCs w:val="24"/>
          <w:lang w:eastAsia="is-IS"/>
        </w:rPr>
        <w:tab/>
      </w:r>
      <w:r w:rsidRPr="00AC055D">
        <w:rPr>
          <w:rFonts w:eastAsia="Yu Gothic Light"/>
          <w:noProof/>
        </w:rPr>
        <w:t>Frágangur tenginga og lagnaenda</w:t>
      </w:r>
      <w:r>
        <w:rPr>
          <w:noProof/>
        </w:rPr>
        <w:tab/>
      </w:r>
      <w:r>
        <w:rPr>
          <w:noProof/>
        </w:rPr>
        <w:fldChar w:fldCharType="begin"/>
      </w:r>
      <w:r>
        <w:rPr>
          <w:noProof/>
        </w:rPr>
        <w:instrText xml:space="preserve"> PAGEREF _Toc232150423 \h </w:instrText>
      </w:r>
      <w:r>
        <w:rPr>
          <w:noProof/>
        </w:rPr>
      </w:r>
      <w:r>
        <w:rPr>
          <w:noProof/>
        </w:rPr>
        <w:fldChar w:fldCharType="separate"/>
      </w:r>
      <w:r>
        <w:rPr>
          <w:noProof/>
        </w:rPr>
        <w:t>58</w:t>
      </w:r>
      <w:r>
        <w:rPr>
          <w:noProof/>
        </w:rPr>
        <w:fldChar w:fldCharType="end"/>
      </w:r>
    </w:p>
    <w:p w14:paraId="63421529" w14:textId="7F404997" w:rsidR="00077F71" w:rsidRDefault="00077F71">
      <w:pPr>
        <w:pStyle w:val="TOC3"/>
        <w:rPr>
          <w:rFonts w:eastAsiaTheme="minorEastAsia" w:cstheme="minorBidi"/>
          <w:i w:val="0"/>
          <w:iCs w:val="0"/>
          <w:noProof/>
          <w:kern w:val="2"/>
          <w:sz w:val="24"/>
          <w:szCs w:val="24"/>
          <w:lang w:eastAsia="is-IS"/>
        </w:rPr>
      </w:pPr>
      <w:r w:rsidRPr="00AC055D">
        <w:rPr>
          <w:rFonts w:eastAsia="Times New Roman"/>
          <w:noProof/>
        </w:rPr>
        <w:t>3.3.10</w:t>
      </w:r>
      <w:r>
        <w:rPr>
          <w:rFonts w:eastAsiaTheme="minorEastAsia" w:cstheme="minorBidi"/>
          <w:i w:val="0"/>
          <w:iCs w:val="0"/>
          <w:noProof/>
          <w:kern w:val="2"/>
          <w:sz w:val="24"/>
          <w:szCs w:val="24"/>
          <w:lang w:eastAsia="is-IS"/>
        </w:rPr>
        <w:tab/>
      </w:r>
      <w:r w:rsidRPr="00AC055D">
        <w:rPr>
          <w:rFonts w:eastAsia="Times New Roman"/>
          <w:noProof/>
        </w:rPr>
        <w:t>Tengingar við núverandi fráveitukerfi</w:t>
      </w:r>
      <w:r>
        <w:rPr>
          <w:noProof/>
        </w:rPr>
        <w:tab/>
      </w:r>
      <w:r>
        <w:rPr>
          <w:noProof/>
        </w:rPr>
        <w:fldChar w:fldCharType="begin"/>
      </w:r>
      <w:r>
        <w:rPr>
          <w:noProof/>
        </w:rPr>
        <w:instrText xml:space="preserve"> PAGEREF _Toc232150424 \h </w:instrText>
      </w:r>
      <w:r>
        <w:rPr>
          <w:noProof/>
        </w:rPr>
      </w:r>
      <w:r>
        <w:rPr>
          <w:noProof/>
        </w:rPr>
        <w:fldChar w:fldCharType="separate"/>
      </w:r>
      <w:r>
        <w:rPr>
          <w:noProof/>
        </w:rPr>
        <w:t>58</w:t>
      </w:r>
      <w:r>
        <w:rPr>
          <w:noProof/>
        </w:rPr>
        <w:fldChar w:fldCharType="end"/>
      </w:r>
    </w:p>
    <w:p w14:paraId="79329EE8" w14:textId="14C6BBE9" w:rsidR="00077F71" w:rsidRDefault="00077F71">
      <w:pPr>
        <w:pStyle w:val="TOC3"/>
        <w:rPr>
          <w:rFonts w:eastAsiaTheme="minorEastAsia" w:cstheme="minorBidi"/>
          <w:i w:val="0"/>
          <w:iCs w:val="0"/>
          <w:noProof/>
          <w:kern w:val="2"/>
          <w:sz w:val="24"/>
          <w:szCs w:val="24"/>
          <w:lang w:eastAsia="is-IS"/>
        </w:rPr>
      </w:pPr>
      <w:r w:rsidRPr="00AC055D">
        <w:rPr>
          <w:rFonts w:eastAsia="Times New Roman"/>
          <w:noProof/>
        </w:rPr>
        <w:t>3.3.11</w:t>
      </w:r>
      <w:r>
        <w:rPr>
          <w:rFonts w:eastAsiaTheme="minorEastAsia" w:cstheme="minorBidi"/>
          <w:i w:val="0"/>
          <w:iCs w:val="0"/>
          <w:noProof/>
          <w:kern w:val="2"/>
          <w:sz w:val="24"/>
          <w:szCs w:val="24"/>
          <w:lang w:eastAsia="is-IS"/>
        </w:rPr>
        <w:tab/>
      </w:r>
      <w:r w:rsidRPr="00AC055D">
        <w:rPr>
          <w:rFonts w:eastAsia="Times New Roman"/>
          <w:noProof/>
        </w:rPr>
        <w:t>Rekstur fyrirliggjandi fráveitulagna</w:t>
      </w:r>
      <w:r>
        <w:rPr>
          <w:noProof/>
        </w:rPr>
        <w:tab/>
      </w:r>
      <w:r>
        <w:rPr>
          <w:noProof/>
        </w:rPr>
        <w:fldChar w:fldCharType="begin"/>
      </w:r>
      <w:r>
        <w:rPr>
          <w:noProof/>
        </w:rPr>
        <w:instrText xml:space="preserve"> PAGEREF _Toc232150425 \h </w:instrText>
      </w:r>
      <w:r>
        <w:rPr>
          <w:noProof/>
        </w:rPr>
      </w:r>
      <w:r>
        <w:rPr>
          <w:noProof/>
        </w:rPr>
        <w:fldChar w:fldCharType="separate"/>
      </w:r>
      <w:r>
        <w:rPr>
          <w:noProof/>
        </w:rPr>
        <w:t>59</w:t>
      </w:r>
      <w:r>
        <w:rPr>
          <w:noProof/>
        </w:rPr>
        <w:fldChar w:fldCharType="end"/>
      </w:r>
    </w:p>
    <w:p w14:paraId="26072265" w14:textId="1A038EC6" w:rsidR="00077F71" w:rsidRDefault="00077F71">
      <w:pPr>
        <w:pStyle w:val="TOC3"/>
        <w:rPr>
          <w:rFonts w:eastAsiaTheme="minorEastAsia" w:cstheme="minorBidi"/>
          <w:i w:val="0"/>
          <w:iCs w:val="0"/>
          <w:noProof/>
          <w:kern w:val="2"/>
          <w:sz w:val="24"/>
          <w:szCs w:val="24"/>
          <w:lang w:eastAsia="is-IS"/>
        </w:rPr>
      </w:pPr>
      <w:r w:rsidRPr="00AC055D">
        <w:rPr>
          <w:rFonts w:eastAsia="Times New Roman"/>
          <w:noProof/>
        </w:rPr>
        <w:t>3.3.12</w:t>
      </w:r>
      <w:r>
        <w:rPr>
          <w:rFonts w:eastAsiaTheme="minorEastAsia" w:cstheme="minorBidi"/>
          <w:i w:val="0"/>
          <w:iCs w:val="0"/>
          <w:noProof/>
          <w:kern w:val="2"/>
          <w:sz w:val="24"/>
          <w:szCs w:val="24"/>
          <w:lang w:eastAsia="is-IS"/>
        </w:rPr>
        <w:tab/>
      </w:r>
      <w:r w:rsidRPr="00AC055D">
        <w:rPr>
          <w:rFonts w:eastAsia="Times New Roman"/>
          <w:noProof/>
        </w:rPr>
        <w:t>Dæling milli lagna</w:t>
      </w:r>
      <w:r>
        <w:rPr>
          <w:noProof/>
        </w:rPr>
        <w:tab/>
      </w:r>
      <w:r>
        <w:rPr>
          <w:noProof/>
        </w:rPr>
        <w:fldChar w:fldCharType="begin"/>
      </w:r>
      <w:r>
        <w:rPr>
          <w:noProof/>
        </w:rPr>
        <w:instrText xml:space="preserve"> PAGEREF _Toc232150426 \h </w:instrText>
      </w:r>
      <w:r>
        <w:rPr>
          <w:noProof/>
        </w:rPr>
      </w:r>
      <w:r>
        <w:rPr>
          <w:noProof/>
        </w:rPr>
        <w:fldChar w:fldCharType="separate"/>
      </w:r>
      <w:r>
        <w:rPr>
          <w:noProof/>
        </w:rPr>
        <w:t>59</w:t>
      </w:r>
      <w:r>
        <w:rPr>
          <w:noProof/>
        </w:rPr>
        <w:fldChar w:fldCharType="end"/>
      </w:r>
    </w:p>
    <w:p w14:paraId="7ABF36C2" w14:textId="425B0708" w:rsidR="00077F71" w:rsidRDefault="00077F71">
      <w:pPr>
        <w:pStyle w:val="TOC3"/>
        <w:rPr>
          <w:rFonts w:eastAsiaTheme="minorEastAsia" w:cstheme="minorBidi"/>
          <w:i w:val="0"/>
          <w:iCs w:val="0"/>
          <w:noProof/>
          <w:kern w:val="2"/>
          <w:sz w:val="24"/>
          <w:szCs w:val="24"/>
          <w:lang w:eastAsia="is-IS"/>
        </w:rPr>
      </w:pPr>
      <w:r w:rsidRPr="00AC055D">
        <w:rPr>
          <w:rFonts w:eastAsia="Calibri"/>
          <w:noProof/>
        </w:rPr>
        <w:t>3.3.13</w:t>
      </w:r>
      <w:r>
        <w:rPr>
          <w:rFonts w:eastAsiaTheme="minorEastAsia" w:cstheme="minorBidi"/>
          <w:i w:val="0"/>
          <w:iCs w:val="0"/>
          <w:noProof/>
          <w:kern w:val="2"/>
          <w:sz w:val="24"/>
          <w:szCs w:val="24"/>
          <w:lang w:eastAsia="is-IS"/>
        </w:rPr>
        <w:tab/>
      </w:r>
      <w:r w:rsidRPr="00AC055D">
        <w:rPr>
          <w:rFonts w:eastAsia="Calibri"/>
          <w:noProof/>
        </w:rPr>
        <w:t>Aflagt lagnaefni</w:t>
      </w:r>
      <w:r>
        <w:rPr>
          <w:noProof/>
        </w:rPr>
        <w:tab/>
      </w:r>
      <w:r>
        <w:rPr>
          <w:noProof/>
        </w:rPr>
        <w:fldChar w:fldCharType="begin"/>
      </w:r>
      <w:r>
        <w:rPr>
          <w:noProof/>
        </w:rPr>
        <w:instrText xml:space="preserve"> PAGEREF _Toc232150427 \h </w:instrText>
      </w:r>
      <w:r>
        <w:rPr>
          <w:noProof/>
        </w:rPr>
      </w:r>
      <w:r>
        <w:rPr>
          <w:noProof/>
        </w:rPr>
        <w:fldChar w:fldCharType="separate"/>
      </w:r>
      <w:r>
        <w:rPr>
          <w:noProof/>
        </w:rPr>
        <w:t>60</w:t>
      </w:r>
      <w:r>
        <w:rPr>
          <w:noProof/>
        </w:rPr>
        <w:fldChar w:fldCharType="end"/>
      </w:r>
    </w:p>
    <w:p w14:paraId="14A4A7EA" w14:textId="0A92B8DE" w:rsidR="00077F71" w:rsidRDefault="00077F71">
      <w:pPr>
        <w:pStyle w:val="TOC3"/>
        <w:rPr>
          <w:rFonts w:eastAsiaTheme="minorEastAsia" w:cstheme="minorBidi"/>
          <w:i w:val="0"/>
          <w:iCs w:val="0"/>
          <w:noProof/>
          <w:kern w:val="2"/>
          <w:sz w:val="24"/>
          <w:szCs w:val="24"/>
          <w:lang w:eastAsia="is-IS"/>
        </w:rPr>
      </w:pPr>
      <w:r w:rsidRPr="00AC055D">
        <w:rPr>
          <w:rFonts w:eastAsia="Times New Roman"/>
          <w:noProof/>
        </w:rPr>
        <w:t>3.3.14</w:t>
      </w:r>
      <w:r>
        <w:rPr>
          <w:rFonts w:eastAsiaTheme="minorEastAsia" w:cstheme="minorBidi"/>
          <w:i w:val="0"/>
          <w:iCs w:val="0"/>
          <w:noProof/>
          <w:kern w:val="2"/>
          <w:sz w:val="24"/>
          <w:szCs w:val="24"/>
          <w:lang w:eastAsia="is-IS"/>
        </w:rPr>
        <w:tab/>
      </w:r>
      <w:r w:rsidRPr="00AC055D">
        <w:rPr>
          <w:rFonts w:eastAsia="Times New Roman"/>
          <w:noProof/>
        </w:rPr>
        <w:t>Leka- og þrýstiprófun fráveitulagna</w:t>
      </w:r>
      <w:r>
        <w:rPr>
          <w:noProof/>
        </w:rPr>
        <w:tab/>
      </w:r>
      <w:r>
        <w:rPr>
          <w:noProof/>
        </w:rPr>
        <w:fldChar w:fldCharType="begin"/>
      </w:r>
      <w:r>
        <w:rPr>
          <w:noProof/>
        </w:rPr>
        <w:instrText xml:space="preserve"> PAGEREF _Toc232150428 \h </w:instrText>
      </w:r>
      <w:r>
        <w:rPr>
          <w:noProof/>
        </w:rPr>
      </w:r>
      <w:r>
        <w:rPr>
          <w:noProof/>
        </w:rPr>
        <w:fldChar w:fldCharType="separate"/>
      </w:r>
      <w:r>
        <w:rPr>
          <w:noProof/>
        </w:rPr>
        <w:t>60</w:t>
      </w:r>
      <w:r>
        <w:rPr>
          <w:noProof/>
        </w:rPr>
        <w:fldChar w:fldCharType="end"/>
      </w:r>
    </w:p>
    <w:p w14:paraId="0BCA842B" w14:textId="32746642" w:rsidR="00077F71" w:rsidRDefault="00077F71">
      <w:pPr>
        <w:pStyle w:val="TOC3"/>
        <w:rPr>
          <w:rFonts w:eastAsiaTheme="minorEastAsia" w:cstheme="minorBidi"/>
          <w:i w:val="0"/>
          <w:iCs w:val="0"/>
          <w:noProof/>
          <w:kern w:val="2"/>
          <w:sz w:val="24"/>
          <w:szCs w:val="24"/>
          <w:lang w:eastAsia="is-IS"/>
        </w:rPr>
      </w:pPr>
      <w:r w:rsidRPr="00AC055D">
        <w:rPr>
          <w:rFonts w:eastAsia="Times New Roman"/>
          <w:noProof/>
        </w:rPr>
        <w:lastRenderedPageBreak/>
        <w:t>3.3.15</w:t>
      </w:r>
      <w:r>
        <w:rPr>
          <w:rFonts w:eastAsiaTheme="minorEastAsia" w:cstheme="minorBidi"/>
          <w:i w:val="0"/>
          <w:iCs w:val="0"/>
          <w:noProof/>
          <w:kern w:val="2"/>
          <w:sz w:val="24"/>
          <w:szCs w:val="24"/>
          <w:lang w:eastAsia="is-IS"/>
        </w:rPr>
        <w:tab/>
      </w:r>
      <w:r w:rsidRPr="00AC055D">
        <w:rPr>
          <w:rFonts w:eastAsia="Times New Roman"/>
          <w:noProof/>
        </w:rPr>
        <w:t>Myndbandsupptökur</w:t>
      </w:r>
      <w:r>
        <w:rPr>
          <w:noProof/>
        </w:rPr>
        <w:tab/>
      </w:r>
      <w:r>
        <w:rPr>
          <w:noProof/>
        </w:rPr>
        <w:fldChar w:fldCharType="begin"/>
      </w:r>
      <w:r>
        <w:rPr>
          <w:noProof/>
        </w:rPr>
        <w:instrText xml:space="preserve"> PAGEREF _Toc232150429 \h </w:instrText>
      </w:r>
      <w:r>
        <w:rPr>
          <w:noProof/>
        </w:rPr>
      </w:r>
      <w:r>
        <w:rPr>
          <w:noProof/>
        </w:rPr>
        <w:fldChar w:fldCharType="separate"/>
      </w:r>
      <w:r>
        <w:rPr>
          <w:noProof/>
        </w:rPr>
        <w:t>62</w:t>
      </w:r>
      <w:r>
        <w:rPr>
          <w:noProof/>
        </w:rPr>
        <w:fldChar w:fldCharType="end"/>
      </w:r>
    </w:p>
    <w:p w14:paraId="733D1606" w14:textId="7793D517" w:rsidR="00077F71" w:rsidRDefault="00077F71">
      <w:pPr>
        <w:pStyle w:val="TOC2"/>
        <w:tabs>
          <w:tab w:val="left" w:pos="800"/>
          <w:tab w:val="right" w:leader="dot" w:pos="9062"/>
        </w:tabs>
        <w:rPr>
          <w:rFonts w:eastAsiaTheme="minorEastAsia" w:cstheme="minorBidi"/>
          <w:smallCaps w:val="0"/>
          <w:noProof/>
          <w:kern w:val="2"/>
          <w:sz w:val="24"/>
          <w:szCs w:val="24"/>
          <w:lang w:eastAsia="is-IS"/>
        </w:rPr>
      </w:pPr>
      <w:r w:rsidRPr="00AC055D">
        <w:rPr>
          <w:noProof/>
          <w:color w:val="000000"/>
          <w14:ligatures w14:val="none"/>
        </w:rPr>
        <w:t>3.4</w:t>
      </w:r>
      <w:r>
        <w:rPr>
          <w:rFonts w:eastAsiaTheme="minorEastAsia" w:cstheme="minorBidi"/>
          <w:smallCaps w:val="0"/>
          <w:noProof/>
          <w:kern w:val="2"/>
          <w:sz w:val="24"/>
          <w:szCs w:val="24"/>
          <w:lang w:eastAsia="is-IS"/>
        </w:rPr>
        <w:tab/>
      </w:r>
      <w:r>
        <w:rPr>
          <w:noProof/>
        </w:rPr>
        <w:t>Kaldavatnslagnir</w:t>
      </w:r>
      <w:r>
        <w:rPr>
          <w:noProof/>
        </w:rPr>
        <w:tab/>
      </w:r>
      <w:r>
        <w:rPr>
          <w:noProof/>
        </w:rPr>
        <w:fldChar w:fldCharType="begin"/>
      </w:r>
      <w:r>
        <w:rPr>
          <w:noProof/>
        </w:rPr>
        <w:instrText xml:space="preserve"> PAGEREF _Toc232150430 \h </w:instrText>
      </w:r>
      <w:r>
        <w:rPr>
          <w:noProof/>
        </w:rPr>
      </w:r>
      <w:r>
        <w:rPr>
          <w:noProof/>
        </w:rPr>
        <w:fldChar w:fldCharType="separate"/>
      </w:r>
      <w:r>
        <w:rPr>
          <w:noProof/>
        </w:rPr>
        <w:t>64</w:t>
      </w:r>
      <w:r>
        <w:rPr>
          <w:noProof/>
        </w:rPr>
        <w:fldChar w:fldCharType="end"/>
      </w:r>
    </w:p>
    <w:p w14:paraId="0982CB0F" w14:textId="4F9DB1D6" w:rsidR="00077F71" w:rsidRDefault="00077F71">
      <w:pPr>
        <w:pStyle w:val="TOC3"/>
        <w:rPr>
          <w:rFonts w:eastAsiaTheme="minorEastAsia" w:cstheme="minorBidi"/>
          <w:i w:val="0"/>
          <w:iCs w:val="0"/>
          <w:noProof/>
          <w:kern w:val="2"/>
          <w:sz w:val="24"/>
          <w:szCs w:val="24"/>
          <w:lang w:eastAsia="is-IS"/>
        </w:rPr>
      </w:pPr>
      <w:r w:rsidRPr="00AC055D">
        <w:rPr>
          <w:rFonts w:cs="Arial"/>
          <w:noProof/>
        </w:rPr>
        <w:t>3.4.1</w:t>
      </w:r>
      <w:r>
        <w:rPr>
          <w:rFonts w:eastAsiaTheme="minorEastAsia" w:cstheme="minorBidi"/>
          <w:i w:val="0"/>
          <w:iCs w:val="0"/>
          <w:noProof/>
          <w:kern w:val="2"/>
          <w:sz w:val="24"/>
          <w:szCs w:val="24"/>
          <w:lang w:eastAsia="is-IS"/>
        </w:rPr>
        <w:tab/>
      </w:r>
      <w:r w:rsidRPr="00AC055D">
        <w:rPr>
          <w:rFonts w:eastAsia="Arial" w:cs="Arial"/>
          <w:noProof/>
        </w:rPr>
        <w:t>Almennt</w:t>
      </w:r>
      <w:r>
        <w:rPr>
          <w:noProof/>
        </w:rPr>
        <w:tab/>
      </w:r>
      <w:r>
        <w:rPr>
          <w:noProof/>
        </w:rPr>
        <w:fldChar w:fldCharType="begin"/>
      </w:r>
      <w:r>
        <w:rPr>
          <w:noProof/>
        </w:rPr>
        <w:instrText xml:space="preserve"> PAGEREF _Toc232150431 \h </w:instrText>
      </w:r>
      <w:r>
        <w:rPr>
          <w:noProof/>
        </w:rPr>
      </w:r>
      <w:r>
        <w:rPr>
          <w:noProof/>
        </w:rPr>
        <w:fldChar w:fldCharType="separate"/>
      </w:r>
      <w:r>
        <w:rPr>
          <w:noProof/>
        </w:rPr>
        <w:t>64</w:t>
      </w:r>
      <w:r>
        <w:rPr>
          <w:noProof/>
        </w:rPr>
        <w:fldChar w:fldCharType="end"/>
      </w:r>
    </w:p>
    <w:p w14:paraId="79B4C10F" w14:textId="238B7587" w:rsidR="00077F71" w:rsidRDefault="00077F71">
      <w:pPr>
        <w:pStyle w:val="TOC3"/>
        <w:rPr>
          <w:rFonts w:eastAsiaTheme="minorEastAsia" w:cstheme="minorBidi"/>
          <w:i w:val="0"/>
          <w:iCs w:val="0"/>
          <w:noProof/>
          <w:kern w:val="2"/>
          <w:sz w:val="24"/>
          <w:szCs w:val="24"/>
          <w:lang w:eastAsia="is-IS"/>
        </w:rPr>
      </w:pPr>
      <w:r>
        <w:rPr>
          <w:noProof/>
        </w:rPr>
        <w:t>3.4.2</w:t>
      </w:r>
      <w:r>
        <w:rPr>
          <w:rFonts w:eastAsiaTheme="minorEastAsia" w:cstheme="minorBidi"/>
          <w:i w:val="0"/>
          <w:iCs w:val="0"/>
          <w:noProof/>
          <w:kern w:val="2"/>
          <w:sz w:val="24"/>
          <w:szCs w:val="24"/>
          <w:lang w:eastAsia="is-IS"/>
        </w:rPr>
        <w:tab/>
      </w:r>
      <w:r w:rsidRPr="00AC055D">
        <w:rPr>
          <w:rFonts w:eastAsia="Arial"/>
          <w:noProof/>
        </w:rPr>
        <w:t>Kaldavatnslagnir úr plasti</w:t>
      </w:r>
      <w:r>
        <w:rPr>
          <w:noProof/>
        </w:rPr>
        <w:tab/>
      </w:r>
      <w:r>
        <w:rPr>
          <w:noProof/>
        </w:rPr>
        <w:fldChar w:fldCharType="begin"/>
      </w:r>
      <w:r>
        <w:rPr>
          <w:noProof/>
        </w:rPr>
        <w:instrText xml:space="preserve"> PAGEREF _Toc232150432 \h </w:instrText>
      </w:r>
      <w:r>
        <w:rPr>
          <w:noProof/>
        </w:rPr>
      </w:r>
      <w:r>
        <w:rPr>
          <w:noProof/>
        </w:rPr>
        <w:fldChar w:fldCharType="separate"/>
      </w:r>
      <w:r>
        <w:rPr>
          <w:noProof/>
        </w:rPr>
        <w:t>64</w:t>
      </w:r>
      <w:r>
        <w:rPr>
          <w:noProof/>
        </w:rPr>
        <w:fldChar w:fldCharType="end"/>
      </w:r>
    </w:p>
    <w:p w14:paraId="265F48A6" w14:textId="02F78B3C" w:rsidR="00077F71" w:rsidRDefault="00077F71">
      <w:pPr>
        <w:pStyle w:val="TOC3"/>
        <w:rPr>
          <w:rFonts w:eastAsiaTheme="minorEastAsia" w:cstheme="minorBidi"/>
          <w:i w:val="0"/>
          <w:iCs w:val="0"/>
          <w:noProof/>
          <w:kern w:val="2"/>
          <w:sz w:val="24"/>
          <w:szCs w:val="24"/>
          <w:lang w:eastAsia="is-IS"/>
        </w:rPr>
      </w:pPr>
      <w:r w:rsidRPr="00AC055D">
        <w:rPr>
          <w:rFonts w:eastAsia="Arial"/>
          <w:noProof/>
        </w:rPr>
        <w:t>3.4.3</w:t>
      </w:r>
      <w:r>
        <w:rPr>
          <w:rFonts w:eastAsiaTheme="minorEastAsia" w:cstheme="minorBidi"/>
          <w:i w:val="0"/>
          <w:iCs w:val="0"/>
          <w:noProof/>
          <w:kern w:val="2"/>
          <w:sz w:val="24"/>
          <w:szCs w:val="24"/>
          <w:lang w:eastAsia="is-IS"/>
        </w:rPr>
        <w:tab/>
      </w:r>
      <w:r w:rsidRPr="00AC055D">
        <w:rPr>
          <w:rFonts w:eastAsia="Arial"/>
          <w:noProof/>
        </w:rPr>
        <w:t>Kaldavatnslagnir úr Ductile</w:t>
      </w:r>
      <w:r>
        <w:rPr>
          <w:noProof/>
        </w:rPr>
        <w:tab/>
      </w:r>
      <w:r>
        <w:rPr>
          <w:noProof/>
        </w:rPr>
        <w:fldChar w:fldCharType="begin"/>
      </w:r>
      <w:r>
        <w:rPr>
          <w:noProof/>
        </w:rPr>
        <w:instrText xml:space="preserve"> PAGEREF _Toc232150433 \h </w:instrText>
      </w:r>
      <w:r>
        <w:rPr>
          <w:noProof/>
        </w:rPr>
      </w:r>
      <w:r>
        <w:rPr>
          <w:noProof/>
        </w:rPr>
        <w:fldChar w:fldCharType="separate"/>
      </w:r>
      <w:r>
        <w:rPr>
          <w:noProof/>
        </w:rPr>
        <w:t>65</w:t>
      </w:r>
      <w:r>
        <w:rPr>
          <w:noProof/>
        </w:rPr>
        <w:fldChar w:fldCharType="end"/>
      </w:r>
    </w:p>
    <w:p w14:paraId="3072C6DF" w14:textId="72991D5D" w:rsidR="00077F71" w:rsidRDefault="00077F71">
      <w:pPr>
        <w:pStyle w:val="TOC3"/>
        <w:rPr>
          <w:rFonts w:eastAsiaTheme="minorEastAsia" w:cstheme="minorBidi"/>
          <w:i w:val="0"/>
          <w:iCs w:val="0"/>
          <w:noProof/>
          <w:kern w:val="2"/>
          <w:sz w:val="24"/>
          <w:szCs w:val="24"/>
          <w:lang w:eastAsia="is-IS"/>
        </w:rPr>
      </w:pPr>
      <w:r w:rsidRPr="00AC055D">
        <w:rPr>
          <w:rFonts w:cs="Arial"/>
          <w:noProof/>
        </w:rPr>
        <w:t>3.4.4</w:t>
      </w:r>
      <w:r>
        <w:rPr>
          <w:rFonts w:eastAsiaTheme="minorEastAsia" w:cstheme="minorBidi"/>
          <w:i w:val="0"/>
          <w:iCs w:val="0"/>
          <w:noProof/>
          <w:kern w:val="2"/>
          <w:sz w:val="24"/>
          <w:szCs w:val="24"/>
          <w:lang w:eastAsia="is-IS"/>
        </w:rPr>
        <w:tab/>
      </w:r>
      <w:r w:rsidRPr="00AC055D">
        <w:rPr>
          <w:rFonts w:eastAsia="Arial" w:cs="Arial"/>
          <w:noProof/>
        </w:rPr>
        <w:t>Brunahanar</w:t>
      </w:r>
      <w:r>
        <w:rPr>
          <w:noProof/>
        </w:rPr>
        <w:tab/>
      </w:r>
      <w:r>
        <w:rPr>
          <w:noProof/>
        </w:rPr>
        <w:fldChar w:fldCharType="begin"/>
      </w:r>
      <w:r>
        <w:rPr>
          <w:noProof/>
        </w:rPr>
        <w:instrText xml:space="preserve"> PAGEREF _Toc232150434 \h </w:instrText>
      </w:r>
      <w:r>
        <w:rPr>
          <w:noProof/>
        </w:rPr>
      </w:r>
      <w:r>
        <w:rPr>
          <w:noProof/>
        </w:rPr>
        <w:fldChar w:fldCharType="separate"/>
      </w:r>
      <w:r>
        <w:rPr>
          <w:noProof/>
        </w:rPr>
        <w:t>66</w:t>
      </w:r>
      <w:r>
        <w:rPr>
          <w:noProof/>
        </w:rPr>
        <w:fldChar w:fldCharType="end"/>
      </w:r>
    </w:p>
    <w:p w14:paraId="3E442630" w14:textId="1983E5C4" w:rsidR="00077F71" w:rsidRDefault="00077F71">
      <w:pPr>
        <w:pStyle w:val="TOC3"/>
        <w:rPr>
          <w:rFonts w:eastAsiaTheme="minorEastAsia" w:cstheme="minorBidi"/>
          <w:i w:val="0"/>
          <w:iCs w:val="0"/>
          <w:noProof/>
          <w:kern w:val="2"/>
          <w:sz w:val="24"/>
          <w:szCs w:val="24"/>
          <w:lang w:eastAsia="is-IS"/>
        </w:rPr>
      </w:pPr>
      <w:r w:rsidRPr="00AC055D">
        <w:rPr>
          <w:rFonts w:cs="Arial"/>
          <w:noProof/>
        </w:rPr>
        <w:t>3.4.5</w:t>
      </w:r>
      <w:r>
        <w:rPr>
          <w:rFonts w:eastAsiaTheme="minorEastAsia" w:cstheme="minorBidi"/>
          <w:i w:val="0"/>
          <w:iCs w:val="0"/>
          <w:noProof/>
          <w:kern w:val="2"/>
          <w:sz w:val="24"/>
          <w:szCs w:val="24"/>
          <w:lang w:eastAsia="is-IS"/>
        </w:rPr>
        <w:tab/>
      </w:r>
      <w:r w:rsidRPr="00AC055D">
        <w:rPr>
          <w:rFonts w:eastAsia="Arial" w:cs="Arial"/>
          <w:noProof/>
        </w:rPr>
        <w:t>Lokar og spindlar</w:t>
      </w:r>
      <w:r>
        <w:rPr>
          <w:noProof/>
        </w:rPr>
        <w:tab/>
      </w:r>
      <w:r>
        <w:rPr>
          <w:noProof/>
        </w:rPr>
        <w:fldChar w:fldCharType="begin"/>
      </w:r>
      <w:r>
        <w:rPr>
          <w:noProof/>
        </w:rPr>
        <w:instrText xml:space="preserve"> PAGEREF _Toc232150435 \h </w:instrText>
      </w:r>
      <w:r>
        <w:rPr>
          <w:noProof/>
        </w:rPr>
      </w:r>
      <w:r>
        <w:rPr>
          <w:noProof/>
        </w:rPr>
        <w:fldChar w:fldCharType="separate"/>
      </w:r>
      <w:r>
        <w:rPr>
          <w:noProof/>
        </w:rPr>
        <w:t>66</w:t>
      </w:r>
      <w:r>
        <w:rPr>
          <w:noProof/>
        </w:rPr>
        <w:fldChar w:fldCharType="end"/>
      </w:r>
    </w:p>
    <w:p w14:paraId="5779DCB9" w14:textId="7CF1ADEA" w:rsidR="00077F71" w:rsidRDefault="00077F71">
      <w:pPr>
        <w:pStyle w:val="TOC3"/>
        <w:rPr>
          <w:rFonts w:eastAsiaTheme="minorEastAsia" w:cstheme="minorBidi"/>
          <w:i w:val="0"/>
          <w:iCs w:val="0"/>
          <w:noProof/>
          <w:kern w:val="2"/>
          <w:sz w:val="24"/>
          <w:szCs w:val="24"/>
          <w:lang w:eastAsia="is-IS"/>
        </w:rPr>
      </w:pPr>
      <w:r w:rsidRPr="00AC055D">
        <w:rPr>
          <w:rFonts w:eastAsia="Arial" w:cs="Arial"/>
          <w:noProof/>
        </w:rPr>
        <w:t>3.4.6</w:t>
      </w:r>
      <w:r>
        <w:rPr>
          <w:rFonts w:eastAsiaTheme="minorEastAsia" w:cstheme="minorBidi"/>
          <w:i w:val="0"/>
          <w:iCs w:val="0"/>
          <w:noProof/>
          <w:kern w:val="2"/>
          <w:sz w:val="24"/>
          <w:szCs w:val="24"/>
          <w:lang w:eastAsia="is-IS"/>
        </w:rPr>
        <w:tab/>
      </w:r>
      <w:r w:rsidRPr="00AC055D">
        <w:rPr>
          <w:rFonts w:eastAsia="Arial" w:cs="Arial"/>
          <w:noProof/>
        </w:rPr>
        <w:t>Festur á kaldavatnslagnir</w:t>
      </w:r>
      <w:r>
        <w:rPr>
          <w:noProof/>
        </w:rPr>
        <w:tab/>
      </w:r>
      <w:r>
        <w:rPr>
          <w:noProof/>
        </w:rPr>
        <w:fldChar w:fldCharType="begin"/>
      </w:r>
      <w:r>
        <w:rPr>
          <w:noProof/>
        </w:rPr>
        <w:instrText xml:space="preserve"> PAGEREF _Toc232150436 \h </w:instrText>
      </w:r>
      <w:r>
        <w:rPr>
          <w:noProof/>
        </w:rPr>
      </w:r>
      <w:r>
        <w:rPr>
          <w:noProof/>
        </w:rPr>
        <w:fldChar w:fldCharType="separate"/>
      </w:r>
      <w:r>
        <w:rPr>
          <w:noProof/>
        </w:rPr>
        <w:t>67</w:t>
      </w:r>
      <w:r>
        <w:rPr>
          <w:noProof/>
        </w:rPr>
        <w:fldChar w:fldCharType="end"/>
      </w:r>
    </w:p>
    <w:p w14:paraId="79158483" w14:textId="340A13B7" w:rsidR="00077F71" w:rsidRDefault="00077F71">
      <w:pPr>
        <w:pStyle w:val="TOC4"/>
        <w:rPr>
          <w:rFonts w:eastAsiaTheme="minorEastAsia" w:cstheme="minorBidi"/>
          <w:noProof/>
          <w:kern w:val="2"/>
          <w:sz w:val="24"/>
          <w:szCs w:val="24"/>
          <w:lang w:eastAsia="is-IS"/>
        </w:rPr>
      </w:pPr>
      <w:r w:rsidRPr="00AC055D">
        <w:rPr>
          <w:rFonts w:cs="Arial"/>
          <w:noProof/>
          <w:color w:val="000000"/>
        </w:rPr>
        <w:t>3.4.6.1</w:t>
      </w:r>
      <w:r>
        <w:rPr>
          <w:rFonts w:eastAsiaTheme="minorEastAsia" w:cstheme="minorBidi"/>
          <w:noProof/>
          <w:kern w:val="2"/>
          <w:sz w:val="24"/>
          <w:szCs w:val="24"/>
          <w:lang w:eastAsia="is-IS"/>
        </w:rPr>
        <w:tab/>
      </w:r>
      <w:r w:rsidRPr="00AC055D">
        <w:rPr>
          <w:rFonts w:eastAsia="Arial" w:cs="Arial"/>
          <w:noProof/>
        </w:rPr>
        <w:t>Staðsteypt festa</w:t>
      </w:r>
      <w:r>
        <w:rPr>
          <w:noProof/>
        </w:rPr>
        <w:tab/>
      </w:r>
      <w:r>
        <w:rPr>
          <w:noProof/>
        </w:rPr>
        <w:fldChar w:fldCharType="begin"/>
      </w:r>
      <w:r>
        <w:rPr>
          <w:noProof/>
        </w:rPr>
        <w:instrText xml:space="preserve"> PAGEREF _Toc232150437 \h </w:instrText>
      </w:r>
      <w:r>
        <w:rPr>
          <w:noProof/>
        </w:rPr>
      </w:r>
      <w:r>
        <w:rPr>
          <w:noProof/>
        </w:rPr>
        <w:fldChar w:fldCharType="separate"/>
      </w:r>
      <w:r>
        <w:rPr>
          <w:noProof/>
        </w:rPr>
        <w:t>67</w:t>
      </w:r>
      <w:r>
        <w:rPr>
          <w:noProof/>
        </w:rPr>
        <w:fldChar w:fldCharType="end"/>
      </w:r>
    </w:p>
    <w:p w14:paraId="49899797" w14:textId="6A3FA948" w:rsidR="00077F71" w:rsidRDefault="00077F71">
      <w:pPr>
        <w:pStyle w:val="TOC4"/>
        <w:rPr>
          <w:rFonts w:eastAsiaTheme="minorEastAsia" w:cstheme="minorBidi"/>
          <w:noProof/>
          <w:kern w:val="2"/>
          <w:sz w:val="24"/>
          <w:szCs w:val="24"/>
          <w:lang w:eastAsia="is-IS"/>
        </w:rPr>
      </w:pPr>
      <w:r w:rsidRPr="00AC055D">
        <w:rPr>
          <w:rFonts w:cs="Arial"/>
          <w:noProof/>
          <w:color w:val="000000"/>
        </w:rPr>
        <w:t>3.4.6.2</w:t>
      </w:r>
      <w:r>
        <w:rPr>
          <w:rFonts w:eastAsiaTheme="minorEastAsia" w:cstheme="minorBidi"/>
          <w:noProof/>
          <w:kern w:val="2"/>
          <w:sz w:val="24"/>
          <w:szCs w:val="24"/>
          <w:lang w:eastAsia="is-IS"/>
        </w:rPr>
        <w:tab/>
      </w:r>
      <w:r w:rsidRPr="00AC055D">
        <w:rPr>
          <w:rFonts w:eastAsia="Calibri" w:cs="Arial"/>
          <w:noProof/>
        </w:rPr>
        <w:t>Bráðabirgða festur - flutningur</w:t>
      </w:r>
      <w:r>
        <w:rPr>
          <w:noProof/>
        </w:rPr>
        <w:tab/>
      </w:r>
      <w:r>
        <w:rPr>
          <w:noProof/>
        </w:rPr>
        <w:fldChar w:fldCharType="begin"/>
      </w:r>
      <w:r>
        <w:rPr>
          <w:noProof/>
        </w:rPr>
        <w:instrText xml:space="preserve"> PAGEREF _Toc232150438 \h </w:instrText>
      </w:r>
      <w:r>
        <w:rPr>
          <w:noProof/>
        </w:rPr>
      </w:r>
      <w:r>
        <w:rPr>
          <w:noProof/>
        </w:rPr>
        <w:fldChar w:fldCharType="separate"/>
      </w:r>
      <w:r>
        <w:rPr>
          <w:noProof/>
        </w:rPr>
        <w:t>67</w:t>
      </w:r>
      <w:r>
        <w:rPr>
          <w:noProof/>
        </w:rPr>
        <w:fldChar w:fldCharType="end"/>
      </w:r>
    </w:p>
    <w:p w14:paraId="3E895B64" w14:textId="795CC904" w:rsidR="00077F71" w:rsidRDefault="00077F71">
      <w:pPr>
        <w:pStyle w:val="TOC4"/>
        <w:rPr>
          <w:rFonts w:eastAsiaTheme="minorEastAsia" w:cstheme="minorBidi"/>
          <w:noProof/>
          <w:kern w:val="2"/>
          <w:sz w:val="24"/>
          <w:szCs w:val="24"/>
          <w:lang w:eastAsia="is-IS"/>
        </w:rPr>
      </w:pPr>
      <w:r w:rsidRPr="00AC055D">
        <w:rPr>
          <w:rFonts w:cs="Arial"/>
          <w:noProof/>
          <w:color w:val="000000"/>
        </w:rPr>
        <w:t>3.4.6.3</w:t>
      </w:r>
      <w:r>
        <w:rPr>
          <w:rFonts w:eastAsiaTheme="minorEastAsia" w:cstheme="minorBidi"/>
          <w:noProof/>
          <w:kern w:val="2"/>
          <w:sz w:val="24"/>
          <w:szCs w:val="24"/>
          <w:lang w:eastAsia="is-IS"/>
        </w:rPr>
        <w:tab/>
      </w:r>
      <w:r w:rsidRPr="00AC055D">
        <w:rPr>
          <w:rFonts w:eastAsia="Calibri" w:cs="Arial"/>
          <w:noProof/>
        </w:rPr>
        <w:t>Bráðabirgða festur – uppsetning</w:t>
      </w:r>
      <w:r>
        <w:rPr>
          <w:noProof/>
        </w:rPr>
        <w:tab/>
      </w:r>
      <w:r>
        <w:rPr>
          <w:noProof/>
        </w:rPr>
        <w:fldChar w:fldCharType="begin"/>
      </w:r>
      <w:r>
        <w:rPr>
          <w:noProof/>
        </w:rPr>
        <w:instrText xml:space="preserve"> PAGEREF _Toc232150439 \h </w:instrText>
      </w:r>
      <w:r>
        <w:rPr>
          <w:noProof/>
        </w:rPr>
      </w:r>
      <w:r>
        <w:rPr>
          <w:noProof/>
        </w:rPr>
        <w:fldChar w:fldCharType="separate"/>
      </w:r>
      <w:r>
        <w:rPr>
          <w:noProof/>
        </w:rPr>
        <w:t>67</w:t>
      </w:r>
      <w:r>
        <w:rPr>
          <w:noProof/>
        </w:rPr>
        <w:fldChar w:fldCharType="end"/>
      </w:r>
    </w:p>
    <w:p w14:paraId="3683D582" w14:textId="36365754" w:rsidR="00077F71" w:rsidRDefault="00077F71">
      <w:pPr>
        <w:pStyle w:val="TOC3"/>
        <w:rPr>
          <w:rFonts w:eastAsiaTheme="minorEastAsia" w:cstheme="minorBidi"/>
          <w:i w:val="0"/>
          <w:iCs w:val="0"/>
          <w:noProof/>
          <w:kern w:val="2"/>
          <w:sz w:val="24"/>
          <w:szCs w:val="24"/>
          <w:lang w:eastAsia="is-IS"/>
        </w:rPr>
      </w:pPr>
      <w:r w:rsidRPr="00AC055D">
        <w:rPr>
          <w:rFonts w:eastAsia="Arial" w:cs="Arial"/>
          <w:noProof/>
        </w:rPr>
        <w:t>3.4.7</w:t>
      </w:r>
      <w:r>
        <w:rPr>
          <w:rFonts w:eastAsiaTheme="minorEastAsia" w:cstheme="minorBidi"/>
          <w:i w:val="0"/>
          <w:iCs w:val="0"/>
          <w:noProof/>
          <w:kern w:val="2"/>
          <w:sz w:val="24"/>
          <w:szCs w:val="24"/>
          <w:lang w:eastAsia="is-IS"/>
        </w:rPr>
        <w:tab/>
      </w:r>
      <w:r w:rsidRPr="00AC055D">
        <w:rPr>
          <w:rFonts w:eastAsia="Arial" w:cs="Arial"/>
          <w:noProof/>
        </w:rPr>
        <w:t>Þrýstiprófun og Útskolun</w:t>
      </w:r>
      <w:r>
        <w:rPr>
          <w:noProof/>
        </w:rPr>
        <w:tab/>
      </w:r>
      <w:r>
        <w:rPr>
          <w:noProof/>
        </w:rPr>
        <w:fldChar w:fldCharType="begin"/>
      </w:r>
      <w:r>
        <w:rPr>
          <w:noProof/>
        </w:rPr>
        <w:instrText xml:space="preserve"> PAGEREF _Toc232150440 \h </w:instrText>
      </w:r>
      <w:r>
        <w:rPr>
          <w:noProof/>
        </w:rPr>
      </w:r>
      <w:r>
        <w:rPr>
          <w:noProof/>
        </w:rPr>
        <w:fldChar w:fldCharType="separate"/>
      </w:r>
      <w:r>
        <w:rPr>
          <w:noProof/>
        </w:rPr>
        <w:t>67</w:t>
      </w:r>
      <w:r>
        <w:rPr>
          <w:noProof/>
        </w:rPr>
        <w:fldChar w:fldCharType="end"/>
      </w:r>
    </w:p>
    <w:p w14:paraId="7AA2AF52" w14:textId="51DD73BB" w:rsidR="00077F71" w:rsidRDefault="00077F71">
      <w:pPr>
        <w:pStyle w:val="TOC3"/>
        <w:rPr>
          <w:rFonts w:eastAsiaTheme="minorEastAsia" w:cstheme="minorBidi"/>
          <w:i w:val="0"/>
          <w:iCs w:val="0"/>
          <w:noProof/>
          <w:kern w:val="2"/>
          <w:sz w:val="24"/>
          <w:szCs w:val="24"/>
          <w:lang w:eastAsia="is-IS"/>
        </w:rPr>
      </w:pPr>
      <w:r>
        <w:rPr>
          <w:noProof/>
        </w:rPr>
        <w:t>3.4.8</w:t>
      </w:r>
      <w:r>
        <w:rPr>
          <w:rFonts w:eastAsiaTheme="minorEastAsia" w:cstheme="minorBidi"/>
          <w:i w:val="0"/>
          <w:iCs w:val="0"/>
          <w:noProof/>
          <w:kern w:val="2"/>
          <w:sz w:val="24"/>
          <w:szCs w:val="24"/>
          <w:lang w:eastAsia="is-IS"/>
        </w:rPr>
        <w:tab/>
      </w:r>
      <w:r>
        <w:rPr>
          <w:noProof/>
        </w:rPr>
        <w:t>Nýjar heimlagnir</w:t>
      </w:r>
      <w:r>
        <w:rPr>
          <w:noProof/>
        </w:rPr>
        <w:tab/>
      </w:r>
      <w:r>
        <w:rPr>
          <w:noProof/>
        </w:rPr>
        <w:fldChar w:fldCharType="begin"/>
      </w:r>
      <w:r>
        <w:rPr>
          <w:noProof/>
        </w:rPr>
        <w:instrText xml:space="preserve"> PAGEREF _Toc232150441 \h </w:instrText>
      </w:r>
      <w:r>
        <w:rPr>
          <w:noProof/>
        </w:rPr>
      </w:r>
      <w:r>
        <w:rPr>
          <w:noProof/>
        </w:rPr>
        <w:fldChar w:fldCharType="separate"/>
      </w:r>
      <w:r>
        <w:rPr>
          <w:noProof/>
        </w:rPr>
        <w:t>69</w:t>
      </w:r>
      <w:r>
        <w:rPr>
          <w:noProof/>
        </w:rPr>
        <w:fldChar w:fldCharType="end"/>
      </w:r>
    </w:p>
    <w:p w14:paraId="4E2CC77D" w14:textId="1BD28C61" w:rsidR="00077F71" w:rsidRDefault="00077F71">
      <w:pPr>
        <w:pStyle w:val="TOC3"/>
        <w:rPr>
          <w:rFonts w:eastAsiaTheme="minorEastAsia" w:cstheme="minorBidi"/>
          <w:i w:val="0"/>
          <w:iCs w:val="0"/>
          <w:noProof/>
          <w:kern w:val="2"/>
          <w:sz w:val="24"/>
          <w:szCs w:val="24"/>
          <w:lang w:eastAsia="is-IS"/>
        </w:rPr>
      </w:pPr>
      <w:r>
        <w:rPr>
          <w:noProof/>
        </w:rPr>
        <w:t>3.4.9</w:t>
      </w:r>
      <w:r>
        <w:rPr>
          <w:rFonts w:eastAsiaTheme="minorEastAsia" w:cstheme="minorBidi"/>
          <w:i w:val="0"/>
          <w:iCs w:val="0"/>
          <w:noProof/>
          <w:kern w:val="2"/>
          <w:sz w:val="24"/>
          <w:szCs w:val="24"/>
          <w:lang w:eastAsia="is-IS"/>
        </w:rPr>
        <w:tab/>
      </w:r>
      <w:r>
        <w:rPr>
          <w:noProof/>
        </w:rPr>
        <w:t>Endurnýjun heimlagna</w:t>
      </w:r>
      <w:r>
        <w:rPr>
          <w:noProof/>
        </w:rPr>
        <w:tab/>
      </w:r>
      <w:r>
        <w:rPr>
          <w:noProof/>
        </w:rPr>
        <w:fldChar w:fldCharType="begin"/>
      </w:r>
      <w:r>
        <w:rPr>
          <w:noProof/>
        </w:rPr>
        <w:instrText xml:space="preserve"> PAGEREF _Toc232150442 \h </w:instrText>
      </w:r>
      <w:r>
        <w:rPr>
          <w:noProof/>
        </w:rPr>
      </w:r>
      <w:r>
        <w:rPr>
          <w:noProof/>
        </w:rPr>
        <w:fldChar w:fldCharType="separate"/>
      </w:r>
      <w:r>
        <w:rPr>
          <w:noProof/>
        </w:rPr>
        <w:t>69</w:t>
      </w:r>
      <w:r>
        <w:rPr>
          <w:noProof/>
        </w:rPr>
        <w:fldChar w:fldCharType="end"/>
      </w:r>
    </w:p>
    <w:p w14:paraId="26EDD310" w14:textId="40444C40" w:rsidR="00077F71" w:rsidRDefault="00077F71">
      <w:pPr>
        <w:pStyle w:val="TOC3"/>
        <w:rPr>
          <w:rFonts w:eastAsiaTheme="minorEastAsia" w:cstheme="minorBidi"/>
          <w:i w:val="0"/>
          <w:iCs w:val="0"/>
          <w:noProof/>
          <w:kern w:val="2"/>
          <w:sz w:val="24"/>
          <w:szCs w:val="24"/>
          <w:lang w:eastAsia="is-IS"/>
        </w:rPr>
      </w:pPr>
      <w:r>
        <w:rPr>
          <w:noProof/>
        </w:rPr>
        <w:t>3.4.10</w:t>
      </w:r>
      <w:r>
        <w:rPr>
          <w:rFonts w:eastAsiaTheme="minorEastAsia" w:cstheme="minorBidi"/>
          <w:i w:val="0"/>
          <w:iCs w:val="0"/>
          <w:noProof/>
          <w:kern w:val="2"/>
          <w:sz w:val="24"/>
          <w:szCs w:val="24"/>
          <w:lang w:eastAsia="is-IS"/>
        </w:rPr>
        <w:tab/>
      </w:r>
      <w:r>
        <w:rPr>
          <w:noProof/>
        </w:rPr>
        <w:t>Ótengdar heimlagnir</w:t>
      </w:r>
      <w:r>
        <w:rPr>
          <w:noProof/>
        </w:rPr>
        <w:tab/>
      </w:r>
      <w:r>
        <w:rPr>
          <w:noProof/>
        </w:rPr>
        <w:fldChar w:fldCharType="begin"/>
      </w:r>
      <w:r>
        <w:rPr>
          <w:noProof/>
        </w:rPr>
        <w:instrText xml:space="preserve"> PAGEREF _Toc232150443 \h </w:instrText>
      </w:r>
      <w:r>
        <w:rPr>
          <w:noProof/>
        </w:rPr>
      </w:r>
      <w:r>
        <w:rPr>
          <w:noProof/>
        </w:rPr>
        <w:fldChar w:fldCharType="separate"/>
      </w:r>
      <w:r>
        <w:rPr>
          <w:noProof/>
        </w:rPr>
        <w:t>70</w:t>
      </w:r>
      <w:r>
        <w:rPr>
          <w:noProof/>
        </w:rPr>
        <w:fldChar w:fldCharType="end"/>
      </w:r>
    </w:p>
    <w:p w14:paraId="0CC6DFB0" w14:textId="5DCCF09C" w:rsidR="00077F71" w:rsidRDefault="00077F71">
      <w:pPr>
        <w:pStyle w:val="TOC3"/>
        <w:rPr>
          <w:rFonts w:eastAsiaTheme="minorEastAsia" w:cstheme="minorBidi"/>
          <w:i w:val="0"/>
          <w:iCs w:val="0"/>
          <w:noProof/>
          <w:kern w:val="2"/>
          <w:sz w:val="24"/>
          <w:szCs w:val="24"/>
          <w:lang w:eastAsia="is-IS"/>
        </w:rPr>
      </w:pPr>
      <w:r w:rsidRPr="00AC055D">
        <w:rPr>
          <w:rFonts w:eastAsia="Arial" w:cs="Arial"/>
          <w:noProof/>
        </w:rPr>
        <w:t>3.4.11</w:t>
      </w:r>
      <w:r>
        <w:rPr>
          <w:rFonts w:eastAsiaTheme="minorEastAsia" w:cstheme="minorBidi"/>
          <w:i w:val="0"/>
          <w:iCs w:val="0"/>
          <w:noProof/>
          <w:kern w:val="2"/>
          <w:sz w:val="24"/>
          <w:szCs w:val="24"/>
          <w:lang w:eastAsia="is-IS"/>
        </w:rPr>
        <w:tab/>
      </w:r>
      <w:r w:rsidRPr="00AC055D">
        <w:rPr>
          <w:rFonts w:eastAsia="Arial" w:cs="Arial"/>
          <w:noProof/>
        </w:rPr>
        <w:t>Bráðabirgðatengingar</w:t>
      </w:r>
      <w:r>
        <w:rPr>
          <w:noProof/>
        </w:rPr>
        <w:tab/>
      </w:r>
      <w:r>
        <w:rPr>
          <w:noProof/>
        </w:rPr>
        <w:fldChar w:fldCharType="begin"/>
      </w:r>
      <w:r>
        <w:rPr>
          <w:noProof/>
        </w:rPr>
        <w:instrText xml:space="preserve"> PAGEREF _Toc232150444 \h </w:instrText>
      </w:r>
      <w:r>
        <w:rPr>
          <w:noProof/>
        </w:rPr>
      </w:r>
      <w:r>
        <w:rPr>
          <w:noProof/>
        </w:rPr>
        <w:fldChar w:fldCharType="separate"/>
      </w:r>
      <w:r>
        <w:rPr>
          <w:noProof/>
        </w:rPr>
        <w:t>70</w:t>
      </w:r>
      <w:r>
        <w:rPr>
          <w:noProof/>
        </w:rPr>
        <w:fldChar w:fldCharType="end"/>
      </w:r>
    </w:p>
    <w:p w14:paraId="4480125E" w14:textId="5EE08883" w:rsidR="00077F71" w:rsidRDefault="00077F71">
      <w:pPr>
        <w:pStyle w:val="TOC3"/>
        <w:rPr>
          <w:rFonts w:eastAsiaTheme="minorEastAsia" w:cstheme="minorBidi"/>
          <w:i w:val="0"/>
          <w:iCs w:val="0"/>
          <w:noProof/>
          <w:kern w:val="2"/>
          <w:sz w:val="24"/>
          <w:szCs w:val="24"/>
          <w:lang w:eastAsia="is-IS"/>
        </w:rPr>
      </w:pPr>
      <w:r>
        <w:rPr>
          <w:noProof/>
        </w:rPr>
        <w:t>3.4.12</w:t>
      </w:r>
      <w:r>
        <w:rPr>
          <w:rFonts w:eastAsiaTheme="minorEastAsia" w:cstheme="minorBidi"/>
          <w:i w:val="0"/>
          <w:iCs w:val="0"/>
          <w:noProof/>
          <w:kern w:val="2"/>
          <w:sz w:val="24"/>
          <w:szCs w:val="24"/>
          <w:lang w:eastAsia="is-IS"/>
        </w:rPr>
        <w:tab/>
      </w:r>
      <w:r>
        <w:rPr>
          <w:noProof/>
        </w:rPr>
        <w:t>Fjarlægja eldri lagnir</w:t>
      </w:r>
      <w:r>
        <w:rPr>
          <w:noProof/>
        </w:rPr>
        <w:tab/>
      </w:r>
      <w:r>
        <w:rPr>
          <w:noProof/>
        </w:rPr>
        <w:fldChar w:fldCharType="begin"/>
      </w:r>
      <w:r>
        <w:rPr>
          <w:noProof/>
        </w:rPr>
        <w:instrText xml:space="preserve"> PAGEREF _Toc232150445 \h </w:instrText>
      </w:r>
      <w:r>
        <w:rPr>
          <w:noProof/>
        </w:rPr>
      </w:r>
      <w:r>
        <w:rPr>
          <w:noProof/>
        </w:rPr>
        <w:fldChar w:fldCharType="separate"/>
      </w:r>
      <w:r>
        <w:rPr>
          <w:noProof/>
        </w:rPr>
        <w:t>70</w:t>
      </w:r>
      <w:r>
        <w:rPr>
          <w:noProof/>
        </w:rPr>
        <w:fldChar w:fldCharType="end"/>
      </w:r>
    </w:p>
    <w:p w14:paraId="004D792B" w14:textId="07960E52" w:rsidR="00077F71" w:rsidRDefault="00077F71">
      <w:pPr>
        <w:pStyle w:val="TOC3"/>
        <w:rPr>
          <w:rFonts w:eastAsiaTheme="minorEastAsia" w:cstheme="minorBidi"/>
          <w:i w:val="0"/>
          <w:iCs w:val="0"/>
          <w:noProof/>
          <w:kern w:val="2"/>
          <w:sz w:val="24"/>
          <w:szCs w:val="24"/>
          <w:lang w:eastAsia="is-IS"/>
        </w:rPr>
      </w:pPr>
      <w:r>
        <w:rPr>
          <w:noProof/>
        </w:rPr>
        <w:t>3.4.13</w:t>
      </w:r>
      <w:r>
        <w:rPr>
          <w:rFonts w:eastAsiaTheme="minorEastAsia" w:cstheme="minorBidi"/>
          <w:i w:val="0"/>
          <w:iCs w:val="0"/>
          <w:noProof/>
          <w:kern w:val="2"/>
          <w:sz w:val="24"/>
          <w:szCs w:val="24"/>
          <w:lang w:eastAsia="is-IS"/>
        </w:rPr>
        <w:tab/>
      </w:r>
      <w:r>
        <w:rPr>
          <w:noProof/>
        </w:rPr>
        <w:t>Frágangur á aflögðum lagnaendum</w:t>
      </w:r>
      <w:r>
        <w:rPr>
          <w:noProof/>
        </w:rPr>
        <w:tab/>
      </w:r>
      <w:r>
        <w:rPr>
          <w:noProof/>
        </w:rPr>
        <w:fldChar w:fldCharType="begin"/>
      </w:r>
      <w:r>
        <w:rPr>
          <w:noProof/>
        </w:rPr>
        <w:instrText xml:space="preserve"> PAGEREF _Toc232150446 \h </w:instrText>
      </w:r>
      <w:r>
        <w:rPr>
          <w:noProof/>
        </w:rPr>
      </w:r>
      <w:r>
        <w:rPr>
          <w:noProof/>
        </w:rPr>
        <w:fldChar w:fldCharType="separate"/>
      </w:r>
      <w:r>
        <w:rPr>
          <w:noProof/>
        </w:rPr>
        <w:t>70</w:t>
      </w:r>
      <w:r>
        <w:rPr>
          <w:noProof/>
        </w:rPr>
        <w:fldChar w:fldCharType="end"/>
      </w:r>
    </w:p>
    <w:p w14:paraId="372E1201" w14:textId="572231E9" w:rsidR="00077F71" w:rsidRDefault="00077F71">
      <w:pPr>
        <w:pStyle w:val="TOC3"/>
        <w:rPr>
          <w:rFonts w:eastAsiaTheme="minorEastAsia" w:cstheme="minorBidi"/>
          <w:i w:val="0"/>
          <w:iCs w:val="0"/>
          <w:noProof/>
          <w:kern w:val="2"/>
          <w:sz w:val="24"/>
          <w:szCs w:val="24"/>
          <w:lang w:eastAsia="is-IS"/>
        </w:rPr>
      </w:pPr>
      <w:r>
        <w:rPr>
          <w:noProof/>
        </w:rPr>
        <w:t>3.4.14</w:t>
      </w:r>
      <w:r>
        <w:rPr>
          <w:rFonts w:eastAsiaTheme="minorEastAsia" w:cstheme="minorBidi"/>
          <w:i w:val="0"/>
          <w:iCs w:val="0"/>
          <w:noProof/>
          <w:kern w:val="2"/>
          <w:sz w:val="24"/>
          <w:szCs w:val="24"/>
          <w:lang w:eastAsia="is-IS"/>
        </w:rPr>
        <w:tab/>
      </w:r>
      <w:r>
        <w:rPr>
          <w:noProof/>
        </w:rPr>
        <w:t>Afleggja brunahana</w:t>
      </w:r>
      <w:r>
        <w:rPr>
          <w:noProof/>
        </w:rPr>
        <w:tab/>
      </w:r>
      <w:r>
        <w:rPr>
          <w:noProof/>
        </w:rPr>
        <w:fldChar w:fldCharType="begin"/>
      </w:r>
      <w:r>
        <w:rPr>
          <w:noProof/>
        </w:rPr>
        <w:instrText xml:space="preserve"> PAGEREF _Toc232150447 \h </w:instrText>
      </w:r>
      <w:r>
        <w:rPr>
          <w:noProof/>
        </w:rPr>
      </w:r>
      <w:r>
        <w:rPr>
          <w:noProof/>
        </w:rPr>
        <w:fldChar w:fldCharType="separate"/>
      </w:r>
      <w:r>
        <w:rPr>
          <w:noProof/>
        </w:rPr>
        <w:t>71</w:t>
      </w:r>
      <w:r>
        <w:rPr>
          <w:noProof/>
        </w:rPr>
        <w:fldChar w:fldCharType="end"/>
      </w:r>
    </w:p>
    <w:p w14:paraId="7D7590B8" w14:textId="4A0A0E8C" w:rsidR="00077F71" w:rsidRDefault="00077F71">
      <w:pPr>
        <w:pStyle w:val="TOC2"/>
        <w:tabs>
          <w:tab w:val="left" w:pos="800"/>
          <w:tab w:val="right" w:leader="dot" w:pos="9062"/>
        </w:tabs>
        <w:rPr>
          <w:rFonts w:eastAsiaTheme="minorEastAsia" w:cstheme="minorBidi"/>
          <w:smallCaps w:val="0"/>
          <w:noProof/>
          <w:kern w:val="2"/>
          <w:sz w:val="24"/>
          <w:szCs w:val="24"/>
          <w:lang w:eastAsia="is-IS"/>
        </w:rPr>
      </w:pPr>
      <w:r w:rsidRPr="00AC055D">
        <w:rPr>
          <w:noProof/>
          <w:color w:val="000000"/>
          <w14:ligatures w14:val="none"/>
        </w:rPr>
        <w:t>3.5</w:t>
      </w:r>
      <w:r>
        <w:rPr>
          <w:rFonts w:eastAsiaTheme="minorEastAsia" w:cstheme="minorBidi"/>
          <w:smallCaps w:val="0"/>
          <w:noProof/>
          <w:kern w:val="2"/>
          <w:sz w:val="24"/>
          <w:szCs w:val="24"/>
          <w:lang w:eastAsia="is-IS"/>
        </w:rPr>
        <w:tab/>
      </w:r>
      <w:r>
        <w:rPr>
          <w:noProof/>
        </w:rPr>
        <w:t>Hitaveita</w:t>
      </w:r>
      <w:r>
        <w:rPr>
          <w:noProof/>
        </w:rPr>
        <w:tab/>
      </w:r>
      <w:r>
        <w:rPr>
          <w:noProof/>
        </w:rPr>
        <w:fldChar w:fldCharType="begin"/>
      </w:r>
      <w:r>
        <w:rPr>
          <w:noProof/>
        </w:rPr>
        <w:instrText xml:space="preserve"> PAGEREF _Toc232150448 \h </w:instrText>
      </w:r>
      <w:r>
        <w:rPr>
          <w:noProof/>
        </w:rPr>
      </w:r>
      <w:r>
        <w:rPr>
          <w:noProof/>
        </w:rPr>
        <w:fldChar w:fldCharType="separate"/>
      </w:r>
      <w:r>
        <w:rPr>
          <w:noProof/>
        </w:rPr>
        <w:t>72</w:t>
      </w:r>
      <w:r>
        <w:rPr>
          <w:noProof/>
        </w:rPr>
        <w:fldChar w:fldCharType="end"/>
      </w:r>
    </w:p>
    <w:p w14:paraId="223DE1B3" w14:textId="7A5E7B21" w:rsidR="00077F71" w:rsidRDefault="00077F71">
      <w:pPr>
        <w:pStyle w:val="TOC3"/>
        <w:rPr>
          <w:rFonts w:eastAsiaTheme="minorEastAsia" w:cstheme="minorBidi"/>
          <w:i w:val="0"/>
          <w:iCs w:val="0"/>
          <w:noProof/>
          <w:kern w:val="2"/>
          <w:sz w:val="24"/>
          <w:szCs w:val="24"/>
          <w:lang w:eastAsia="is-IS"/>
        </w:rPr>
      </w:pPr>
      <w:r w:rsidRPr="00AC055D">
        <w:rPr>
          <w:rFonts w:cs="Arial"/>
          <w:noProof/>
        </w:rPr>
        <w:t>3.5.1</w:t>
      </w:r>
      <w:r>
        <w:rPr>
          <w:rFonts w:eastAsiaTheme="minorEastAsia" w:cstheme="minorBidi"/>
          <w:i w:val="0"/>
          <w:iCs w:val="0"/>
          <w:noProof/>
          <w:kern w:val="2"/>
          <w:sz w:val="24"/>
          <w:szCs w:val="24"/>
          <w:lang w:eastAsia="is-IS"/>
        </w:rPr>
        <w:tab/>
      </w:r>
      <w:r w:rsidRPr="00AC055D">
        <w:rPr>
          <w:rFonts w:cs="Arial"/>
          <w:noProof/>
        </w:rPr>
        <w:t>Einangruð stálrör</w:t>
      </w:r>
      <w:r>
        <w:rPr>
          <w:noProof/>
        </w:rPr>
        <w:tab/>
      </w:r>
      <w:r>
        <w:rPr>
          <w:noProof/>
        </w:rPr>
        <w:fldChar w:fldCharType="begin"/>
      </w:r>
      <w:r>
        <w:rPr>
          <w:noProof/>
        </w:rPr>
        <w:instrText xml:space="preserve"> PAGEREF _Toc232150449 \h </w:instrText>
      </w:r>
      <w:r>
        <w:rPr>
          <w:noProof/>
        </w:rPr>
      </w:r>
      <w:r>
        <w:rPr>
          <w:noProof/>
        </w:rPr>
        <w:fldChar w:fldCharType="separate"/>
      </w:r>
      <w:r>
        <w:rPr>
          <w:noProof/>
        </w:rPr>
        <w:t>72</w:t>
      </w:r>
      <w:r>
        <w:rPr>
          <w:noProof/>
        </w:rPr>
        <w:fldChar w:fldCharType="end"/>
      </w:r>
    </w:p>
    <w:p w14:paraId="3B08576F" w14:textId="34492923" w:rsidR="00077F71" w:rsidRDefault="00077F71">
      <w:pPr>
        <w:pStyle w:val="TOC3"/>
        <w:rPr>
          <w:rFonts w:eastAsiaTheme="minorEastAsia" w:cstheme="minorBidi"/>
          <w:i w:val="0"/>
          <w:iCs w:val="0"/>
          <w:noProof/>
          <w:kern w:val="2"/>
          <w:sz w:val="24"/>
          <w:szCs w:val="24"/>
          <w:lang w:eastAsia="is-IS"/>
        </w:rPr>
      </w:pPr>
      <w:r w:rsidRPr="00AC055D">
        <w:rPr>
          <w:rFonts w:cs="Arial"/>
          <w:noProof/>
        </w:rPr>
        <w:t>3.5.2</w:t>
      </w:r>
      <w:r>
        <w:rPr>
          <w:rFonts w:eastAsiaTheme="minorEastAsia" w:cstheme="minorBidi"/>
          <w:i w:val="0"/>
          <w:iCs w:val="0"/>
          <w:noProof/>
          <w:kern w:val="2"/>
          <w:sz w:val="24"/>
          <w:szCs w:val="24"/>
          <w:lang w:eastAsia="is-IS"/>
        </w:rPr>
        <w:tab/>
      </w:r>
      <w:r w:rsidRPr="00AC055D">
        <w:rPr>
          <w:rFonts w:cs="Arial"/>
          <w:noProof/>
        </w:rPr>
        <w:t>Einangruð PEX rör</w:t>
      </w:r>
      <w:r>
        <w:rPr>
          <w:noProof/>
        </w:rPr>
        <w:tab/>
      </w:r>
      <w:r>
        <w:rPr>
          <w:noProof/>
        </w:rPr>
        <w:fldChar w:fldCharType="begin"/>
      </w:r>
      <w:r>
        <w:rPr>
          <w:noProof/>
        </w:rPr>
        <w:instrText xml:space="preserve"> PAGEREF _Toc232150450 \h </w:instrText>
      </w:r>
      <w:r>
        <w:rPr>
          <w:noProof/>
        </w:rPr>
      </w:r>
      <w:r>
        <w:rPr>
          <w:noProof/>
        </w:rPr>
        <w:fldChar w:fldCharType="separate"/>
      </w:r>
      <w:r>
        <w:rPr>
          <w:noProof/>
        </w:rPr>
        <w:t>76</w:t>
      </w:r>
      <w:r>
        <w:rPr>
          <w:noProof/>
        </w:rPr>
        <w:fldChar w:fldCharType="end"/>
      </w:r>
    </w:p>
    <w:p w14:paraId="4A0F1B22" w14:textId="440FCF65" w:rsidR="00077F71" w:rsidRDefault="00077F71">
      <w:pPr>
        <w:pStyle w:val="TOC3"/>
        <w:rPr>
          <w:rFonts w:eastAsiaTheme="minorEastAsia" w:cstheme="minorBidi"/>
          <w:i w:val="0"/>
          <w:iCs w:val="0"/>
          <w:noProof/>
          <w:kern w:val="2"/>
          <w:sz w:val="24"/>
          <w:szCs w:val="24"/>
          <w:lang w:eastAsia="is-IS"/>
        </w:rPr>
      </w:pPr>
      <w:r>
        <w:rPr>
          <w:noProof/>
        </w:rPr>
        <w:t>3.5.3</w:t>
      </w:r>
      <w:r>
        <w:rPr>
          <w:rFonts w:eastAsiaTheme="minorEastAsia" w:cstheme="minorBidi"/>
          <w:i w:val="0"/>
          <w:iCs w:val="0"/>
          <w:noProof/>
          <w:kern w:val="2"/>
          <w:sz w:val="24"/>
          <w:szCs w:val="24"/>
          <w:lang w:eastAsia="is-IS"/>
        </w:rPr>
        <w:tab/>
      </w:r>
      <w:r>
        <w:rPr>
          <w:noProof/>
        </w:rPr>
        <w:t>Frágangur samskeyta hitaveitulagna</w:t>
      </w:r>
      <w:r>
        <w:rPr>
          <w:noProof/>
        </w:rPr>
        <w:tab/>
      </w:r>
      <w:r>
        <w:rPr>
          <w:noProof/>
        </w:rPr>
        <w:fldChar w:fldCharType="begin"/>
      </w:r>
      <w:r>
        <w:rPr>
          <w:noProof/>
        </w:rPr>
        <w:instrText xml:space="preserve"> PAGEREF _Toc232150451 \h </w:instrText>
      </w:r>
      <w:r>
        <w:rPr>
          <w:noProof/>
        </w:rPr>
      </w:r>
      <w:r>
        <w:rPr>
          <w:noProof/>
        </w:rPr>
        <w:fldChar w:fldCharType="separate"/>
      </w:r>
      <w:r>
        <w:rPr>
          <w:noProof/>
        </w:rPr>
        <w:t>77</w:t>
      </w:r>
      <w:r>
        <w:rPr>
          <w:noProof/>
        </w:rPr>
        <w:fldChar w:fldCharType="end"/>
      </w:r>
    </w:p>
    <w:p w14:paraId="4090D113" w14:textId="25F3A87B" w:rsidR="00077F71" w:rsidRDefault="00077F71">
      <w:pPr>
        <w:pStyle w:val="TOC3"/>
        <w:rPr>
          <w:rFonts w:eastAsiaTheme="minorEastAsia" w:cstheme="minorBidi"/>
          <w:i w:val="0"/>
          <w:iCs w:val="0"/>
          <w:noProof/>
          <w:kern w:val="2"/>
          <w:sz w:val="24"/>
          <w:szCs w:val="24"/>
          <w:lang w:eastAsia="is-IS"/>
        </w:rPr>
      </w:pPr>
      <w:r>
        <w:rPr>
          <w:noProof/>
        </w:rPr>
        <w:t>3.5.4</w:t>
      </w:r>
      <w:r>
        <w:rPr>
          <w:rFonts w:eastAsiaTheme="minorEastAsia" w:cstheme="minorBidi"/>
          <w:i w:val="0"/>
          <w:iCs w:val="0"/>
          <w:noProof/>
          <w:kern w:val="2"/>
          <w:sz w:val="24"/>
          <w:szCs w:val="24"/>
          <w:lang w:eastAsia="is-IS"/>
        </w:rPr>
        <w:tab/>
      </w:r>
      <w:r>
        <w:rPr>
          <w:noProof/>
        </w:rPr>
        <w:t>Vöktunarkerfi hitaveitu (lekavírar)</w:t>
      </w:r>
      <w:r>
        <w:rPr>
          <w:noProof/>
        </w:rPr>
        <w:tab/>
      </w:r>
      <w:r>
        <w:rPr>
          <w:noProof/>
        </w:rPr>
        <w:fldChar w:fldCharType="begin"/>
      </w:r>
      <w:r>
        <w:rPr>
          <w:noProof/>
        </w:rPr>
        <w:instrText xml:space="preserve"> PAGEREF _Toc232150452 \h </w:instrText>
      </w:r>
      <w:r>
        <w:rPr>
          <w:noProof/>
        </w:rPr>
      </w:r>
      <w:r>
        <w:rPr>
          <w:noProof/>
        </w:rPr>
        <w:fldChar w:fldCharType="separate"/>
      </w:r>
      <w:r>
        <w:rPr>
          <w:noProof/>
        </w:rPr>
        <w:t>79</w:t>
      </w:r>
      <w:r>
        <w:rPr>
          <w:noProof/>
        </w:rPr>
        <w:fldChar w:fldCharType="end"/>
      </w:r>
    </w:p>
    <w:p w14:paraId="0EB1AB0F" w14:textId="1F011353" w:rsidR="00077F71" w:rsidRDefault="00077F71">
      <w:pPr>
        <w:pStyle w:val="TOC4"/>
        <w:rPr>
          <w:rFonts w:eastAsiaTheme="minorEastAsia" w:cstheme="minorBidi"/>
          <w:noProof/>
          <w:kern w:val="2"/>
          <w:sz w:val="24"/>
          <w:szCs w:val="24"/>
          <w:lang w:eastAsia="is-IS"/>
        </w:rPr>
      </w:pPr>
      <w:r w:rsidRPr="00AC055D">
        <w:rPr>
          <w:noProof/>
          <w:color w:val="000000"/>
        </w:rPr>
        <w:t>3.5.4.1</w:t>
      </w:r>
      <w:r>
        <w:rPr>
          <w:rFonts w:eastAsiaTheme="minorEastAsia" w:cstheme="minorBidi"/>
          <w:noProof/>
          <w:kern w:val="2"/>
          <w:sz w:val="24"/>
          <w:szCs w:val="24"/>
          <w:lang w:eastAsia="is-IS"/>
        </w:rPr>
        <w:tab/>
      </w:r>
      <w:r>
        <w:rPr>
          <w:noProof/>
        </w:rPr>
        <w:t>Samsetningar ásamt viðnámsmælingum</w:t>
      </w:r>
      <w:r>
        <w:rPr>
          <w:noProof/>
        </w:rPr>
        <w:tab/>
      </w:r>
      <w:r>
        <w:rPr>
          <w:noProof/>
        </w:rPr>
        <w:fldChar w:fldCharType="begin"/>
      </w:r>
      <w:r>
        <w:rPr>
          <w:noProof/>
        </w:rPr>
        <w:instrText xml:space="preserve"> PAGEREF _Toc232150453 \h </w:instrText>
      </w:r>
      <w:r>
        <w:rPr>
          <w:noProof/>
        </w:rPr>
      </w:r>
      <w:r>
        <w:rPr>
          <w:noProof/>
        </w:rPr>
        <w:fldChar w:fldCharType="separate"/>
      </w:r>
      <w:r>
        <w:rPr>
          <w:noProof/>
        </w:rPr>
        <w:t>80</w:t>
      </w:r>
      <w:r>
        <w:rPr>
          <w:noProof/>
        </w:rPr>
        <w:fldChar w:fldCharType="end"/>
      </w:r>
    </w:p>
    <w:p w14:paraId="50FC1A2B" w14:textId="7EA250CB" w:rsidR="00077F71" w:rsidRDefault="00077F71">
      <w:pPr>
        <w:pStyle w:val="TOC4"/>
        <w:rPr>
          <w:rFonts w:eastAsiaTheme="minorEastAsia" w:cstheme="minorBidi"/>
          <w:noProof/>
          <w:kern w:val="2"/>
          <w:sz w:val="24"/>
          <w:szCs w:val="24"/>
          <w:lang w:eastAsia="is-IS"/>
        </w:rPr>
      </w:pPr>
      <w:r w:rsidRPr="00AC055D">
        <w:rPr>
          <w:noProof/>
          <w:color w:val="000000"/>
        </w:rPr>
        <w:t>3.5.4.2</w:t>
      </w:r>
      <w:r>
        <w:rPr>
          <w:rFonts w:eastAsiaTheme="minorEastAsia" w:cstheme="minorBidi"/>
          <w:noProof/>
          <w:kern w:val="2"/>
          <w:sz w:val="24"/>
          <w:szCs w:val="24"/>
          <w:lang w:eastAsia="is-IS"/>
        </w:rPr>
        <w:tab/>
      </w:r>
      <w:r>
        <w:rPr>
          <w:noProof/>
        </w:rPr>
        <w:t>Úrtak vöktunarvíra</w:t>
      </w:r>
      <w:r>
        <w:rPr>
          <w:noProof/>
        </w:rPr>
        <w:tab/>
      </w:r>
      <w:r>
        <w:rPr>
          <w:noProof/>
        </w:rPr>
        <w:fldChar w:fldCharType="begin"/>
      </w:r>
      <w:r>
        <w:rPr>
          <w:noProof/>
        </w:rPr>
        <w:instrText xml:space="preserve"> PAGEREF _Toc232150454 \h </w:instrText>
      </w:r>
      <w:r>
        <w:rPr>
          <w:noProof/>
        </w:rPr>
      </w:r>
      <w:r>
        <w:rPr>
          <w:noProof/>
        </w:rPr>
        <w:fldChar w:fldCharType="separate"/>
      </w:r>
      <w:r>
        <w:rPr>
          <w:noProof/>
        </w:rPr>
        <w:t>80</w:t>
      </w:r>
      <w:r>
        <w:rPr>
          <w:noProof/>
        </w:rPr>
        <w:fldChar w:fldCharType="end"/>
      </w:r>
    </w:p>
    <w:p w14:paraId="7284B48A" w14:textId="5F795E17" w:rsidR="00077F71" w:rsidRDefault="00077F71">
      <w:pPr>
        <w:pStyle w:val="TOC4"/>
        <w:rPr>
          <w:rFonts w:eastAsiaTheme="minorEastAsia" w:cstheme="minorBidi"/>
          <w:noProof/>
          <w:kern w:val="2"/>
          <w:sz w:val="24"/>
          <w:szCs w:val="24"/>
          <w:lang w:eastAsia="is-IS"/>
        </w:rPr>
      </w:pPr>
      <w:r w:rsidRPr="00AC055D">
        <w:rPr>
          <w:noProof/>
          <w:color w:val="000000"/>
        </w:rPr>
        <w:t>3.5.4.3</w:t>
      </w:r>
      <w:r>
        <w:rPr>
          <w:rFonts w:eastAsiaTheme="minorEastAsia" w:cstheme="minorBidi"/>
          <w:noProof/>
          <w:kern w:val="2"/>
          <w:sz w:val="24"/>
          <w:szCs w:val="24"/>
          <w:lang w:eastAsia="is-IS"/>
        </w:rPr>
        <w:tab/>
      </w:r>
      <w:r>
        <w:rPr>
          <w:noProof/>
        </w:rPr>
        <w:t>Uppsetning á tengiskáp</w:t>
      </w:r>
      <w:r>
        <w:rPr>
          <w:noProof/>
        </w:rPr>
        <w:tab/>
      </w:r>
      <w:r>
        <w:rPr>
          <w:noProof/>
        </w:rPr>
        <w:fldChar w:fldCharType="begin"/>
      </w:r>
      <w:r>
        <w:rPr>
          <w:noProof/>
        </w:rPr>
        <w:instrText xml:space="preserve"> PAGEREF _Toc232150455 \h </w:instrText>
      </w:r>
      <w:r>
        <w:rPr>
          <w:noProof/>
        </w:rPr>
      </w:r>
      <w:r>
        <w:rPr>
          <w:noProof/>
        </w:rPr>
        <w:fldChar w:fldCharType="separate"/>
      </w:r>
      <w:r>
        <w:rPr>
          <w:noProof/>
        </w:rPr>
        <w:t>80</w:t>
      </w:r>
      <w:r>
        <w:rPr>
          <w:noProof/>
        </w:rPr>
        <w:fldChar w:fldCharType="end"/>
      </w:r>
    </w:p>
    <w:p w14:paraId="680F18ED" w14:textId="106E3D84" w:rsidR="00077F71" w:rsidRDefault="00077F71">
      <w:pPr>
        <w:pStyle w:val="TOC3"/>
        <w:rPr>
          <w:rFonts w:eastAsiaTheme="minorEastAsia" w:cstheme="minorBidi"/>
          <w:i w:val="0"/>
          <w:iCs w:val="0"/>
          <w:noProof/>
          <w:kern w:val="2"/>
          <w:sz w:val="24"/>
          <w:szCs w:val="24"/>
          <w:lang w:eastAsia="is-IS"/>
        </w:rPr>
      </w:pPr>
      <w:r>
        <w:rPr>
          <w:noProof/>
        </w:rPr>
        <w:t>3.5.5</w:t>
      </w:r>
      <w:r>
        <w:rPr>
          <w:rFonts w:eastAsiaTheme="minorEastAsia" w:cstheme="minorBidi"/>
          <w:i w:val="0"/>
          <w:iCs w:val="0"/>
          <w:noProof/>
          <w:kern w:val="2"/>
          <w:sz w:val="24"/>
          <w:szCs w:val="24"/>
          <w:lang w:eastAsia="is-IS"/>
        </w:rPr>
        <w:tab/>
      </w:r>
      <w:r>
        <w:rPr>
          <w:noProof/>
        </w:rPr>
        <w:t>Undirbúningur eldra hitaveituefnis fyrir suðu</w:t>
      </w:r>
      <w:r>
        <w:rPr>
          <w:noProof/>
        </w:rPr>
        <w:tab/>
      </w:r>
      <w:r>
        <w:rPr>
          <w:noProof/>
        </w:rPr>
        <w:fldChar w:fldCharType="begin"/>
      </w:r>
      <w:r>
        <w:rPr>
          <w:noProof/>
        </w:rPr>
        <w:instrText xml:space="preserve"> PAGEREF _Toc232150456 \h </w:instrText>
      </w:r>
      <w:r>
        <w:rPr>
          <w:noProof/>
        </w:rPr>
      </w:r>
      <w:r>
        <w:rPr>
          <w:noProof/>
        </w:rPr>
        <w:fldChar w:fldCharType="separate"/>
      </w:r>
      <w:r>
        <w:rPr>
          <w:noProof/>
        </w:rPr>
        <w:t>80</w:t>
      </w:r>
      <w:r>
        <w:rPr>
          <w:noProof/>
        </w:rPr>
        <w:fldChar w:fldCharType="end"/>
      </w:r>
    </w:p>
    <w:p w14:paraId="263C339C" w14:textId="176C22FC" w:rsidR="00077F71" w:rsidRDefault="00077F71">
      <w:pPr>
        <w:pStyle w:val="TOC3"/>
        <w:rPr>
          <w:rFonts w:eastAsiaTheme="minorEastAsia" w:cstheme="minorBidi"/>
          <w:i w:val="0"/>
          <w:iCs w:val="0"/>
          <w:noProof/>
          <w:kern w:val="2"/>
          <w:sz w:val="24"/>
          <w:szCs w:val="24"/>
          <w:lang w:eastAsia="is-IS"/>
        </w:rPr>
      </w:pPr>
      <w:r w:rsidRPr="00AC055D">
        <w:rPr>
          <w:rFonts w:cs="Arial"/>
          <w:noProof/>
        </w:rPr>
        <w:t>3.5.6</w:t>
      </w:r>
      <w:r>
        <w:rPr>
          <w:rFonts w:eastAsiaTheme="minorEastAsia" w:cstheme="minorBidi"/>
          <w:i w:val="0"/>
          <w:iCs w:val="0"/>
          <w:noProof/>
          <w:kern w:val="2"/>
          <w:sz w:val="24"/>
          <w:szCs w:val="24"/>
          <w:lang w:eastAsia="is-IS"/>
        </w:rPr>
        <w:tab/>
      </w:r>
      <w:r w:rsidRPr="00AC055D">
        <w:rPr>
          <w:rFonts w:cs="Arial"/>
          <w:noProof/>
        </w:rPr>
        <w:t>Upphitun á stálrörum</w:t>
      </w:r>
      <w:r>
        <w:rPr>
          <w:noProof/>
        </w:rPr>
        <w:tab/>
      </w:r>
      <w:r>
        <w:rPr>
          <w:noProof/>
        </w:rPr>
        <w:fldChar w:fldCharType="begin"/>
      </w:r>
      <w:r>
        <w:rPr>
          <w:noProof/>
        </w:rPr>
        <w:instrText xml:space="preserve"> PAGEREF _Toc232150457 \h </w:instrText>
      </w:r>
      <w:r>
        <w:rPr>
          <w:noProof/>
        </w:rPr>
      </w:r>
      <w:r>
        <w:rPr>
          <w:noProof/>
        </w:rPr>
        <w:fldChar w:fldCharType="separate"/>
      </w:r>
      <w:r>
        <w:rPr>
          <w:noProof/>
        </w:rPr>
        <w:t>81</w:t>
      </w:r>
      <w:r>
        <w:rPr>
          <w:noProof/>
        </w:rPr>
        <w:fldChar w:fldCharType="end"/>
      </w:r>
    </w:p>
    <w:p w14:paraId="6E94B6A5" w14:textId="141B81AE" w:rsidR="00077F71" w:rsidRDefault="00077F71">
      <w:pPr>
        <w:pStyle w:val="TOC3"/>
        <w:rPr>
          <w:rFonts w:eastAsiaTheme="minorEastAsia" w:cstheme="minorBidi"/>
          <w:i w:val="0"/>
          <w:iCs w:val="0"/>
          <w:noProof/>
          <w:kern w:val="2"/>
          <w:sz w:val="24"/>
          <w:szCs w:val="24"/>
          <w:lang w:eastAsia="is-IS"/>
        </w:rPr>
      </w:pPr>
      <w:r w:rsidRPr="00AC055D">
        <w:rPr>
          <w:rFonts w:cs="Arial"/>
          <w:noProof/>
        </w:rPr>
        <w:t>3.5.7</w:t>
      </w:r>
      <w:r>
        <w:rPr>
          <w:rFonts w:eastAsiaTheme="minorEastAsia" w:cstheme="minorBidi"/>
          <w:i w:val="0"/>
          <w:iCs w:val="0"/>
          <w:noProof/>
          <w:kern w:val="2"/>
          <w:sz w:val="24"/>
          <w:szCs w:val="24"/>
          <w:lang w:eastAsia="is-IS"/>
        </w:rPr>
        <w:tab/>
      </w:r>
      <w:r w:rsidRPr="00AC055D">
        <w:rPr>
          <w:rFonts w:cs="Arial"/>
          <w:noProof/>
        </w:rPr>
        <w:t>Styrkpróf (Þrýstiprófun með vatni)</w:t>
      </w:r>
      <w:r>
        <w:rPr>
          <w:noProof/>
        </w:rPr>
        <w:tab/>
      </w:r>
      <w:r>
        <w:rPr>
          <w:noProof/>
        </w:rPr>
        <w:fldChar w:fldCharType="begin"/>
      </w:r>
      <w:r>
        <w:rPr>
          <w:noProof/>
        </w:rPr>
        <w:instrText xml:space="preserve"> PAGEREF _Toc232150458 \h </w:instrText>
      </w:r>
      <w:r>
        <w:rPr>
          <w:noProof/>
        </w:rPr>
      </w:r>
      <w:r>
        <w:rPr>
          <w:noProof/>
        </w:rPr>
        <w:fldChar w:fldCharType="separate"/>
      </w:r>
      <w:r>
        <w:rPr>
          <w:noProof/>
        </w:rPr>
        <w:t>81</w:t>
      </w:r>
      <w:r>
        <w:rPr>
          <w:noProof/>
        </w:rPr>
        <w:fldChar w:fldCharType="end"/>
      </w:r>
    </w:p>
    <w:p w14:paraId="5A2FC303" w14:textId="0F2337E0" w:rsidR="00077F71" w:rsidRDefault="00077F71">
      <w:pPr>
        <w:pStyle w:val="TOC3"/>
        <w:rPr>
          <w:rFonts w:eastAsiaTheme="minorEastAsia" w:cstheme="minorBidi"/>
          <w:i w:val="0"/>
          <w:iCs w:val="0"/>
          <w:noProof/>
          <w:kern w:val="2"/>
          <w:sz w:val="24"/>
          <w:szCs w:val="24"/>
          <w:lang w:eastAsia="is-IS"/>
        </w:rPr>
      </w:pPr>
      <w:r>
        <w:rPr>
          <w:noProof/>
        </w:rPr>
        <w:t>3.5.8</w:t>
      </w:r>
      <w:r>
        <w:rPr>
          <w:rFonts w:eastAsiaTheme="minorEastAsia" w:cstheme="minorBidi"/>
          <w:i w:val="0"/>
          <w:iCs w:val="0"/>
          <w:noProof/>
          <w:kern w:val="2"/>
          <w:sz w:val="24"/>
          <w:szCs w:val="24"/>
          <w:lang w:eastAsia="is-IS"/>
        </w:rPr>
        <w:tab/>
      </w:r>
      <w:r>
        <w:rPr>
          <w:noProof/>
        </w:rPr>
        <w:t>Jarðlokar</w:t>
      </w:r>
      <w:r>
        <w:rPr>
          <w:noProof/>
        </w:rPr>
        <w:tab/>
      </w:r>
      <w:r>
        <w:rPr>
          <w:noProof/>
        </w:rPr>
        <w:fldChar w:fldCharType="begin"/>
      </w:r>
      <w:r>
        <w:rPr>
          <w:noProof/>
        </w:rPr>
        <w:instrText xml:space="preserve"> PAGEREF _Toc232150459 \h </w:instrText>
      </w:r>
      <w:r>
        <w:rPr>
          <w:noProof/>
        </w:rPr>
      </w:r>
      <w:r>
        <w:rPr>
          <w:noProof/>
        </w:rPr>
        <w:fldChar w:fldCharType="separate"/>
      </w:r>
      <w:r>
        <w:rPr>
          <w:noProof/>
        </w:rPr>
        <w:t>82</w:t>
      </w:r>
      <w:r>
        <w:rPr>
          <w:noProof/>
        </w:rPr>
        <w:fldChar w:fldCharType="end"/>
      </w:r>
    </w:p>
    <w:p w14:paraId="755939A8" w14:textId="4266F61D" w:rsidR="00077F71" w:rsidRDefault="00077F71">
      <w:pPr>
        <w:pStyle w:val="TOC3"/>
        <w:rPr>
          <w:rFonts w:eastAsiaTheme="minorEastAsia" w:cstheme="minorBidi"/>
          <w:i w:val="0"/>
          <w:iCs w:val="0"/>
          <w:noProof/>
          <w:kern w:val="2"/>
          <w:sz w:val="24"/>
          <w:szCs w:val="24"/>
          <w:lang w:eastAsia="is-IS"/>
        </w:rPr>
      </w:pPr>
      <w:r>
        <w:rPr>
          <w:noProof/>
        </w:rPr>
        <w:t>3.5.9</w:t>
      </w:r>
      <w:r>
        <w:rPr>
          <w:rFonts w:eastAsiaTheme="minorEastAsia" w:cstheme="minorBidi"/>
          <w:i w:val="0"/>
          <w:iCs w:val="0"/>
          <w:noProof/>
          <w:kern w:val="2"/>
          <w:sz w:val="24"/>
          <w:szCs w:val="24"/>
          <w:lang w:eastAsia="is-IS"/>
        </w:rPr>
        <w:tab/>
      </w:r>
      <w:r>
        <w:rPr>
          <w:noProof/>
        </w:rPr>
        <w:t>Jarðlokar með þjónustulokum</w:t>
      </w:r>
      <w:r>
        <w:rPr>
          <w:noProof/>
        </w:rPr>
        <w:tab/>
      </w:r>
      <w:r>
        <w:rPr>
          <w:noProof/>
        </w:rPr>
        <w:fldChar w:fldCharType="begin"/>
      </w:r>
      <w:r>
        <w:rPr>
          <w:noProof/>
        </w:rPr>
        <w:instrText xml:space="preserve"> PAGEREF _Toc232150460 \h </w:instrText>
      </w:r>
      <w:r>
        <w:rPr>
          <w:noProof/>
        </w:rPr>
      </w:r>
      <w:r>
        <w:rPr>
          <w:noProof/>
        </w:rPr>
        <w:fldChar w:fldCharType="separate"/>
      </w:r>
      <w:r>
        <w:rPr>
          <w:noProof/>
        </w:rPr>
        <w:t>82</w:t>
      </w:r>
      <w:r>
        <w:rPr>
          <w:noProof/>
        </w:rPr>
        <w:fldChar w:fldCharType="end"/>
      </w:r>
    </w:p>
    <w:p w14:paraId="7B05CDA0" w14:textId="2B27E7FC" w:rsidR="00077F71" w:rsidRDefault="00077F71">
      <w:pPr>
        <w:pStyle w:val="TOC3"/>
        <w:rPr>
          <w:rFonts w:eastAsiaTheme="minorEastAsia" w:cstheme="minorBidi"/>
          <w:i w:val="0"/>
          <w:iCs w:val="0"/>
          <w:noProof/>
          <w:kern w:val="2"/>
          <w:sz w:val="24"/>
          <w:szCs w:val="24"/>
          <w:lang w:eastAsia="is-IS"/>
        </w:rPr>
      </w:pPr>
      <w:r>
        <w:rPr>
          <w:noProof/>
        </w:rPr>
        <w:t>3.5.10</w:t>
      </w:r>
      <w:r>
        <w:rPr>
          <w:rFonts w:eastAsiaTheme="minorEastAsia" w:cstheme="minorBidi"/>
          <w:i w:val="0"/>
          <w:iCs w:val="0"/>
          <w:noProof/>
          <w:kern w:val="2"/>
          <w:sz w:val="24"/>
          <w:szCs w:val="24"/>
          <w:lang w:eastAsia="is-IS"/>
        </w:rPr>
        <w:tab/>
      </w:r>
      <w:r>
        <w:rPr>
          <w:noProof/>
        </w:rPr>
        <w:t>Heimæðalokar</w:t>
      </w:r>
      <w:r>
        <w:rPr>
          <w:noProof/>
        </w:rPr>
        <w:tab/>
      </w:r>
      <w:r>
        <w:rPr>
          <w:noProof/>
        </w:rPr>
        <w:fldChar w:fldCharType="begin"/>
      </w:r>
      <w:r>
        <w:rPr>
          <w:noProof/>
        </w:rPr>
        <w:instrText xml:space="preserve"> PAGEREF _Toc232150461 \h </w:instrText>
      </w:r>
      <w:r>
        <w:rPr>
          <w:noProof/>
        </w:rPr>
      </w:r>
      <w:r>
        <w:rPr>
          <w:noProof/>
        </w:rPr>
        <w:fldChar w:fldCharType="separate"/>
      </w:r>
      <w:r>
        <w:rPr>
          <w:noProof/>
        </w:rPr>
        <w:t>83</w:t>
      </w:r>
      <w:r>
        <w:rPr>
          <w:noProof/>
        </w:rPr>
        <w:fldChar w:fldCharType="end"/>
      </w:r>
    </w:p>
    <w:p w14:paraId="28AE6D09" w14:textId="2D594CEC" w:rsidR="00077F71" w:rsidRDefault="00077F71">
      <w:pPr>
        <w:pStyle w:val="TOC3"/>
        <w:rPr>
          <w:rFonts w:eastAsiaTheme="minorEastAsia" w:cstheme="minorBidi"/>
          <w:i w:val="0"/>
          <w:iCs w:val="0"/>
          <w:noProof/>
          <w:kern w:val="2"/>
          <w:sz w:val="24"/>
          <w:szCs w:val="24"/>
          <w:lang w:eastAsia="is-IS"/>
        </w:rPr>
      </w:pPr>
      <w:r>
        <w:rPr>
          <w:noProof/>
        </w:rPr>
        <w:t>3.5.11</w:t>
      </w:r>
      <w:r>
        <w:rPr>
          <w:rFonts w:eastAsiaTheme="minorEastAsia" w:cstheme="minorBidi"/>
          <w:i w:val="0"/>
          <w:iCs w:val="0"/>
          <w:noProof/>
          <w:kern w:val="2"/>
          <w:sz w:val="24"/>
          <w:szCs w:val="24"/>
          <w:lang w:eastAsia="is-IS"/>
        </w:rPr>
        <w:tab/>
      </w:r>
      <w:r>
        <w:rPr>
          <w:noProof/>
        </w:rPr>
        <w:t>Tæmingar</w:t>
      </w:r>
      <w:r>
        <w:rPr>
          <w:noProof/>
        </w:rPr>
        <w:tab/>
      </w:r>
      <w:r>
        <w:rPr>
          <w:noProof/>
        </w:rPr>
        <w:fldChar w:fldCharType="begin"/>
      </w:r>
      <w:r>
        <w:rPr>
          <w:noProof/>
        </w:rPr>
        <w:instrText xml:space="preserve"> PAGEREF _Toc232150462 \h </w:instrText>
      </w:r>
      <w:r>
        <w:rPr>
          <w:noProof/>
        </w:rPr>
      </w:r>
      <w:r>
        <w:rPr>
          <w:noProof/>
        </w:rPr>
        <w:fldChar w:fldCharType="separate"/>
      </w:r>
      <w:r>
        <w:rPr>
          <w:noProof/>
        </w:rPr>
        <w:t>83</w:t>
      </w:r>
      <w:r>
        <w:rPr>
          <w:noProof/>
        </w:rPr>
        <w:fldChar w:fldCharType="end"/>
      </w:r>
    </w:p>
    <w:p w14:paraId="4699BA20" w14:textId="5D717DF2" w:rsidR="00077F71" w:rsidRDefault="00077F71">
      <w:pPr>
        <w:pStyle w:val="TOC3"/>
        <w:rPr>
          <w:rFonts w:eastAsiaTheme="minorEastAsia" w:cstheme="minorBidi"/>
          <w:i w:val="0"/>
          <w:iCs w:val="0"/>
          <w:noProof/>
          <w:kern w:val="2"/>
          <w:sz w:val="24"/>
          <w:szCs w:val="24"/>
          <w:lang w:eastAsia="is-IS"/>
        </w:rPr>
      </w:pPr>
      <w:r w:rsidRPr="00AC055D">
        <w:rPr>
          <w:rFonts w:cs="Arial"/>
          <w:noProof/>
        </w:rPr>
        <w:t>3.5.12</w:t>
      </w:r>
      <w:r>
        <w:rPr>
          <w:rFonts w:eastAsiaTheme="minorEastAsia" w:cstheme="minorBidi"/>
          <w:i w:val="0"/>
          <w:iCs w:val="0"/>
          <w:noProof/>
          <w:kern w:val="2"/>
          <w:sz w:val="24"/>
          <w:szCs w:val="24"/>
          <w:lang w:eastAsia="is-IS"/>
        </w:rPr>
        <w:tab/>
      </w:r>
      <w:r w:rsidRPr="00AC055D">
        <w:rPr>
          <w:rFonts w:cs="Arial"/>
          <w:noProof/>
        </w:rPr>
        <w:t>Upphitunarþanar</w:t>
      </w:r>
      <w:r>
        <w:rPr>
          <w:noProof/>
        </w:rPr>
        <w:tab/>
      </w:r>
      <w:r>
        <w:rPr>
          <w:noProof/>
        </w:rPr>
        <w:fldChar w:fldCharType="begin"/>
      </w:r>
      <w:r>
        <w:rPr>
          <w:noProof/>
        </w:rPr>
        <w:instrText xml:space="preserve"> PAGEREF _Toc232150463 \h </w:instrText>
      </w:r>
      <w:r>
        <w:rPr>
          <w:noProof/>
        </w:rPr>
      </w:r>
      <w:r>
        <w:rPr>
          <w:noProof/>
        </w:rPr>
        <w:fldChar w:fldCharType="separate"/>
      </w:r>
      <w:r>
        <w:rPr>
          <w:noProof/>
        </w:rPr>
        <w:t>83</w:t>
      </w:r>
      <w:r>
        <w:rPr>
          <w:noProof/>
        </w:rPr>
        <w:fldChar w:fldCharType="end"/>
      </w:r>
    </w:p>
    <w:p w14:paraId="12863EE3" w14:textId="3550D6A2" w:rsidR="00077F71" w:rsidRDefault="00077F71">
      <w:pPr>
        <w:pStyle w:val="TOC3"/>
        <w:rPr>
          <w:rFonts w:eastAsiaTheme="minorEastAsia" w:cstheme="minorBidi"/>
          <w:i w:val="0"/>
          <w:iCs w:val="0"/>
          <w:noProof/>
          <w:kern w:val="2"/>
          <w:sz w:val="24"/>
          <w:szCs w:val="24"/>
          <w:lang w:eastAsia="is-IS"/>
        </w:rPr>
      </w:pPr>
      <w:r w:rsidRPr="00AC055D">
        <w:rPr>
          <w:rFonts w:cs="Arial"/>
          <w:noProof/>
        </w:rPr>
        <w:t>3.5.13</w:t>
      </w:r>
      <w:r>
        <w:rPr>
          <w:rFonts w:eastAsiaTheme="minorEastAsia" w:cstheme="minorBidi"/>
          <w:i w:val="0"/>
          <w:iCs w:val="0"/>
          <w:noProof/>
          <w:kern w:val="2"/>
          <w:sz w:val="24"/>
          <w:szCs w:val="24"/>
          <w:lang w:eastAsia="is-IS"/>
        </w:rPr>
        <w:tab/>
      </w:r>
      <w:r w:rsidRPr="00AC055D">
        <w:rPr>
          <w:rFonts w:cs="Arial"/>
          <w:noProof/>
        </w:rPr>
        <w:t>Tengingar við núverandi lagnir</w:t>
      </w:r>
      <w:r>
        <w:rPr>
          <w:noProof/>
        </w:rPr>
        <w:tab/>
      </w:r>
      <w:r>
        <w:rPr>
          <w:noProof/>
        </w:rPr>
        <w:fldChar w:fldCharType="begin"/>
      </w:r>
      <w:r>
        <w:rPr>
          <w:noProof/>
        </w:rPr>
        <w:instrText xml:space="preserve"> PAGEREF _Toc232150464 \h </w:instrText>
      </w:r>
      <w:r>
        <w:rPr>
          <w:noProof/>
        </w:rPr>
      </w:r>
      <w:r>
        <w:rPr>
          <w:noProof/>
        </w:rPr>
        <w:fldChar w:fldCharType="separate"/>
      </w:r>
      <w:r>
        <w:rPr>
          <w:noProof/>
        </w:rPr>
        <w:t>83</w:t>
      </w:r>
      <w:r>
        <w:rPr>
          <w:noProof/>
        </w:rPr>
        <w:fldChar w:fldCharType="end"/>
      </w:r>
    </w:p>
    <w:p w14:paraId="43273519" w14:textId="2DEB68B5" w:rsidR="00077F71" w:rsidRDefault="00077F71">
      <w:pPr>
        <w:pStyle w:val="TOC3"/>
        <w:rPr>
          <w:rFonts w:eastAsiaTheme="minorEastAsia" w:cstheme="minorBidi"/>
          <w:i w:val="0"/>
          <w:iCs w:val="0"/>
          <w:noProof/>
          <w:kern w:val="2"/>
          <w:sz w:val="24"/>
          <w:szCs w:val="24"/>
          <w:lang w:eastAsia="is-IS"/>
        </w:rPr>
      </w:pPr>
      <w:r>
        <w:rPr>
          <w:noProof/>
        </w:rPr>
        <w:t>3.5.14</w:t>
      </w:r>
      <w:r>
        <w:rPr>
          <w:rFonts w:eastAsiaTheme="minorEastAsia" w:cstheme="minorBidi"/>
          <w:i w:val="0"/>
          <w:iCs w:val="0"/>
          <w:noProof/>
          <w:kern w:val="2"/>
          <w:sz w:val="24"/>
          <w:szCs w:val="24"/>
          <w:lang w:eastAsia="is-IS"/>
        </w:rPr>
        <w:tab/>
      </w:r>
      <w:r>
        <w:rPr>
          <w:noProof/>
        </w:rPr>
        <w:t>Tengingar í hitaveitubrunnum</w:t>
      </w:r>
      <w:r>
        <w:rPr>
          <w:noProof/>
        </w:rPr>
        <w:tab/>
      </w:r>
      <w:r>
        <w:rPr>
          <w:noProof/>
        </w:rPr>
        <w:fldChar w:fldCharType="begin"/>
      </w:r>
      <w:r>
        <w:rPr>
          <w:noProof/>
        </w:rPr>
        <w:instrText xml:space="preserve"> PAGEREF _Toc232150465 \h </w:instrText>
      </w:r>
      <w:r>
        <w:rPr>
          <w:noProof/>
        </w:rPr>
      </w:r>
      <w:r>
        <w:rPr>
          <w:noProof/>
        </w:rPr>
        <w:fldChar w:fldCharType="separate"/>
      </w:r>
      <w:r>
        <w:rPr>
          <w:noProof/>
        </w:rPr>
        <w:t>84</w:t>
      </w:r>
      <w:r>
        <w:rPr>
          <w:noProof/>
        </w:rPr>
        <w:fldChar w:fldCharType="end"/>
      </w:r>
    </w:p>
    <w:p w14:paraId="522CE77B" w14:textId="58B1BC19" w:rsidR="00077F71" w:rsidRDefault="00077F71">
      <w:pPr>
        <w:pStyle w:val="TOC3"/>
        <w:rPr>
          <w:rFonts w:eastAsiaTheme="minorEastAsia" w:cstheme="minorBidi"/>
          <w:i w:val="0"/>
          <w:iCs w:val="0"/>
          <w:noProof/>
          <w:kern w:val="2"/>
          <w:sz w:val="24"/>
          <w:szCs w:val="24"/>
          <w:lang w:eastAsia="is-IS"/>
        </w:rPr>
      </w:pPr>
      <w:r>
        <w:rPr>
          <w:noProof/>
        </w:rPr>
        <w:t>3.5.15</w:t>
      </w:r>
      <w:r>
        <w:rPr>
          <w:rFonts w:eastAsiaTheme="minorEastAsia" w:cstheme="minorBidi"/>
          <w:i w:val="0"/>
          <w:iCs w:val="0"/>
          <w:noProof/>
          <w:kern w:val="2"/>
          <w:sz w:val="24"/>
          <w:szCs w:val="24"/>
          <w:lang w:eastAsia="is-IS"/>
        </w:rPr>
        <w:tab/>
      </w:r>
      <w:r w:rsidRPr="00AC055D">
        <w:rPr>
          <w:rFonts w:eastAsiaTheme="minorEastAsia"/>
          <w:noProof/>
        </w:rPr>
        <w:t>Tengingar foreinangraðra lagna við lagnir í stokk</w:t>
      </w:r>
      <w:r>
        <w:rPr>
          <w:noProof/>
        </w:rPr>
        <w:tab/>
      </w:r>
      <w:r>
        <w:rPr>
          <w:noProof/>
        </w:rPr>
        <w:fldChar w:fldCharType="begin"/>
      </w:r>
      <w:r>
        <w:rPr>
          <w:noProof/>
        </w:rPr>
        <w:instrText xml:space="preserve"> PAGEREF _Toc232150466 \h </w:instrText>
      </w:r>
      <w:r>
        <w:rPr>
          <w:noProof/>
        </w:rPr>
      </w:r>
      <w:r>
        <w:rPr>
          <w:noProof/>
        </w:rPr>
        <w:fldChar w:fldCharType="separate"/>
      </w:r>
      <w:r>
        <w:rPr>
          <w:noProof/>
        </w:rPr>
        <w:t>84</w:t>
      </w:r>
      <w:r>
        <w:rPr>
          <w:noProof/>
        </w:rPr>
        <w:fldChar w:fldCharType="end"/>
      </w:r>
    </w:p>
    <w:p w14:paraId="1FB94D00" w14:textId="06F4B9D7" w:rsidR="00077F71" w:rsidRDefault="00077F71">
      <w:pPr>
        <w:pStyle w:val="TOC3"/>
        <w:rPr>
          <w:rFonts w:eastAsiaTheme="minorEastAsia" w:cstheme="minorBidi"/>
          <w:i w:val="0"/>
          <w:iCs w:val="0"/>
          <w:noProof/>
          <w:kern w:val="2"/>
          <w:sz w:val="24"/>
          <w:szCs w:val="24"/>
          <w:lang w:eastAsia="is-IS"/>
        </w:rPr>
      </w:pPr>
      <w:r w:rsidRPr="00AC055D">
        <w:rPr>
          <w:rFonts w:cs="Arial"/>
          <w:noProof/>
        </w:rPr>
        <w:t>3.5.16</w:t>
      </w:r>
      <w:r>
        <w:rPr>
          <w:rFonts w:eastAsiaTheme="minorEastAsia" w:cstheme="minorBidi"/>
          <w:i w:val="0"/>
          <w:iCs w:val="0"/>
          <w:noProof/>
          <w:kern w:val="2"/>
          <w:sz w:val="24"/>
          <w:szCs w:val="24"/>
          <w:lang w:eastAsia="is-IS"/>
        </w:rPr>
        <w:tab/>
      </w:r>
      <w:r w:rsidRPr="00AC055D">
        <w:rPr>
          <w:rFonts w:cs="Arial"/>
          <w:noProof/>
        </w:rPr>
        <w:t>Bráðabirgðatengingar</w:t>
      </w:r>
      <w:r>
        <w:rPr>
          <w:noProof/>
        </w:rPr>
        <w:tab/>
      </w:r>
      <w:r>
        <w:rPr>
          <w:noProof/>
        </w:rPr>
        <w:fldChar w:fldCharType="begin"/>
      </w:r>
      <w:r>
        <w:rPr>
          <w:noProof/>
        </w:rPr>
        <w:instrText xml:space="preserve"> PAGEREF _Toc232150467 \h </w:instrText>
      </w:r>
      <w:r>
        <w:rPr>
          <w:noProof/>
        </w:rPr>
      </w:r>
      <w:r>
        <w:rPr>
          <w:noProof/>
        </w:rPr>
        <w:fldChar w:fldCharType="separate"/>
      </w:r>
      <w:r>
        <w:rPr>
          <w:noProof/>
        </w:rPr>
        <w:t>84</w:t>
      </w:r>
      <w:r>
        <w:rPr>
          <w:noProof/>
        </w:rPr>
        <w:fldChar w:fldCharType="end"/>
      </w:r>
    </w:p>
    <w:p w14:paraId="22CBC162" w14:textId="4F4A4337" w:rsidR="00077F71" w:rsidRDefault="00077F71">
      <w:pPr>
        <w:pStyle w:val="TOC3"/>
        <w:rPr>
          <w:rFonts w:eastAsiaTheme="minorEastAsia" w:cstheme="minorBidi"/>
          <w:i w:val="0"/>
          <w:iCs w:val="0"/>
          <w:noProof/>
          <w:kern w:val="2"/>
          <w:sz w:val="24"/>
          <w:szCs w:val="24"/>
          <w:lang w:eastAsia="is-IS"/>
        </w:rPr>
      </w:pPr>
      <w:r w:rsidRPr="00AC055D">
        <w:rPr>
          <w:rFonts w:cs="Arial"/>
          <w:noProof/>
        </w:rPr>
        <w:t>3.5.17</w:t>
      </w:r>
      <w:r>
        <w:rPr>
          <w:rFonts w:eastAsiaTheme="minorEastAsia" w:cstheme="minorBidi"/>
          <w:i w:val="0"/>
          <w:iCs w:val="0"/>
          <w:noProof/>
          <w:kern w:val="2"/>
          <w:sz w:val="24"/>
          <w:szCs w:val="24"/>
          <w:lang w:eastAsia="is-IS"/>
        </w:rPr>
        <w:tab/>
      </w:r>
      <w:r w:rsidRPr="00AC055D">
        <w:rPr>
          <w:rFonts w:cs="Arial"/>
          <w:noProof/>
        </w:rPr>
        <w:t>Frauðplötur</w:t>
      </w:r>
      <w:r>
        <w:rPr>
          <w:noProof/>
        </w:rPr>
        <w:tab/>
      </w:r>
      <w:r>
        <w:rPr>
          <w:noProof/>
        </w:rPr>
        <w:fldChar w:fldCharType="begin"/>
      </w:r>
      <w:r>
        <w:rPr>
          <w:noProof/>
        </w:rPr>
        <w:instrText xml:space="preserve"> PAGEREF _Toc232150468 \h </w:instrText>
      </w:r>
      <w:r>
        <w:rPr>
          <w:noProof/>
        </w:rPr>
      </w:r>
      <w:r>
        <w:rPr>
          <w:noProof/>
        </w:rPr>
        <w:fldChar w:fldCharType="separate"/>
      </w:r>
      <w:r>
        <w:rPr>
          <w:noProof/>
        </w:rPr>
        <w:t>85</w:t>
      </w:r>
      <w:r>
        <w:rPr>
          <w:noProof/>
        </w:rPr>
        <w:fldChar w:fldCharType="end"/>
      </w:r>
    </w:p>
    <w:p w14:paraId="7DC691E8" w14:textId="241F4A4F" w:rsidR="00077F71" w:rsidRDefault="00077F71">
      <w:pPr>
        <w:pStyle w:val="TOC3"/>
        <w:rPr>
          <w:rFonts w:eastAsiaTheme="minorEastAsia" w:cstheme="minorBidi"/>
          <w:i w:val="0"/>
          <w:iCs w:val="0"/>
          <w:noProof/>
          <w:kern w:val="2"/>
          <w:sz w:val="24"/>
          <w:szCs w:val="24"/>
          <w:lang w:eastAsia="is-IS"/>
        </w:rPr>
      </w:pPr>
      <w:r>
        <w:rPr>
          <w:noProof/>
        </w:rPr>
        <w:t>3.5.18</w:t>
      </w:r>
      <w:r>
        <w:rPr>
          <w:rFonts w:eastAsiaTheme="minorEastAsia" w:cstheme="minorBidi"/>
          <w:i w:val="0"/>
          <w:iCs w:val="0"/>
          <w:noProof/>
          <w:kern w:val="2"/>
          <w:sz w:val="24"/>
          <w:szCs w:val="24"/>
          <w:lang w:eastAsia="is-IS"/>
        </w:rPr>
        <w:tab/>
      </w:r>
      <w:r>
        <w:rPr>
          <w:noProof/>
        </w:rPr>
        <w:t>Fjarlægja eldri lagnir</w:t>
      </w:r>
      <w:r>
        <w:rPr>
          <w:noProof/>
        </w:rPr>
        <w:tab/>
      </w:r>
      <w:r>
        <w:rPr>
          <w:noProof/>
        </w:rPr>
        <w:fldChar w:fldCharType="begin"/>
      </w:r>
      <w:r>
        <w:rPr>
          <w:noProof/>
        </w:rPr>
        <w:instrText xml:space="preserve"> PAGEREF _Toc232150469 \h </w:instrText>
      </w:r>
      <w:r>
        <w:rPr>
          <w:noProof/>
        </w:rPr>
      </w:r>
      <w:r>
        <w:rPr>
          <w:noProof/>
        </w:rPr>
        <w:fldChar w:fldCharType="separate"/>
      </w:r>
      <w:r>
        <w:rPr>
          <w:noProof/>
        </w:rPr>
        <w:t>85</w:t>
      </w:r>
      <w:r>
        <w:rPr>
          <w:noProof/>
        </w:rPr>
        <w:fldChar w:fldCharType="end"/>
      </w:r>
    </w:p>
    <w:p w14:paraId="45D87228" w14:textId="470B2539" w:rsidR="00077F71" w:rsidRDefault="00077F71">
      <w:pPr>
        <w:pStyle w:val="TOC3"/>
        <w:rPr>
          <w:rFonts w:eastAsiaTheme="minorEastAsia" w:cstheme="minorBidi"/>
          <w:i w:val="0"/>
          <w:iCs w:val="0"/>
          <w:noProof/>
          <w:kern w:val="2"/>
          <w:sz w:val="24"/>
          <w:szCs w:val="24"/>
          <w:lang w:eastAsia="is-IS"/>
        </w:rPr>
      </w:pPr>
      <w:r>
        <w:rPr>
          <w:noProof/>
        </w:rPr>
        <w:t>3.5.19</w:t>
      </w:r>
      <w:r>
        <w:rPr>
          <w:rFonts w:eastAsiaTheme="minorEastAsia" w:cstheme="minorBidi"/>
          <w:i w:val="0"/>
          <w:iCs w:val="0"/>
          <w:noProof/>
          <w:kern w:val="2"/>
          <w:sz w:val="24"/>
          <w:szCs w:val="24"/>
          <w:lang w:eastAsia="is-IS"/>
        </w:rPr>
        <w:tab/>
      </w:r>
      <w:r>
        <w:rPr>
          <w:noProof/>
        </w:rPr>
        <w:t>Hitaveitustokkur fjarlægður</w:t>
      </w:r>
      <w:r>
        <w:rPr>
          <w:noProof/>
        </w:rPr>
        <w:tab/>
      </w:r>
      <w:r>
        <w:rPr>
          <w:noProof/>
        </w:rPr>
        <w:fldChar w:fldCharType="begin"/>
      </w:r>
      <w:r>
        <w:rPr>
          <w:noProof/>
        </w:rPr>
        <w:instrText xml:space="preserve"> PAGEREF _Toc232150470 \h </w:instrText>
      </w:r>
      <w:r>
        <w:rPr>
          <w:noProof/>
        </w:rPr>
      </w:r>
      <w:r>
        <w:rPr>
          <w:noProof/>
        </w:rPr>
        <w:fldChar w:fldCharType="separate"/>
      </w:r>
      <w:r>
        <w:rPr>
          <w:noProof/>
        </w:rPr>
        <w:t>85</w:t>
      </w:r>
      <w:r>
        <w:rPr>
          <w:noProof/>
        </w:rPr>
        <w:fldChar w:fldCharType="end"/>
      </w:r>
    </w:p>
    <w:p w14:paraId="1BA0528F" w14:textId="3A717D4F" w:rsidR="00077F71" w:rsidRDefault="00077F71">
      <w:pPr>
        <w:pStyle w:val="TOC3"/>
        <w:rPr>
          <w:rFonts w:eastAsiaTheme="minorEastAsia" w:cstheme="minorBidi"/>
          <w:i w:val="0"/>
          <w:iCs w:val="0"/>
          <w:noProof/>
          <w:kern w:val="2"/>
          <w:sz w:val="24"/>
          <w:szCs w:val="24"/>
          <w:lang w:eastAsia="is-IS"/>
        </w:rPr>
      </w:pPr>
      <w:r>
        <w:rPr>
          <w:noProof/>
        </w:rPr>
        <w:t>3.5.20</w:t>
      </w:r>
      <w:r>
        <w:rPr>
          <w:rFonts w:eastAsiaTheme="minorEastAsia" w:cstheme="minorBidi"/>
          <w:i w:val="0"/>
          <w:iCs w:val="0"/>
          <w:noProof/>
          <w:kern w:val="2"/>
          <w:sz w:val="24"/>
          <w:szCs w:val="24"/>
          <w:lang w:eastAsia="is-IS"/>
        </w:rPr>
        <w:tab/>
      </w:r>
      <w:r>
        <w:rPr>
          <w:noProof/>
        </w:rPr>
        <w:t>Afleggja hitaveitubrunn</w:t>
      </w:r>
      <w:r>
        <w:rPr>
          <w:noProof/>
        </w:rPr>
        <w:tab/>
      </w:r>
      <w:r>
        <w:rPr>
          <w:noProof/>
        </w:rPr>
        <w:fldChar w:fldCharType="begin"/>
      </w:r>
      <w:r>
        <w:rPr>
          <w:noProof/>
        </w:rPr>
        <w:instrText xml:space="preserve"> PAGEREF _Toc232150471 \h </w:instrText>
      </w:r>
      <w:r>
        <w:rPr>
          <w:noProof/>
        </w:rPr>
      </w:r>
      <w:r>
        <w:rPr>
          <w:noProof/>
        </w:rPr>
        <w:fldChar w:fldCharType="separate"/>
      </w:r>
      <w:r>
        <w:rPr>
          <w:noProof/>
        </w:rPr>
        <w:t>86</w:t>
      </w:r>
      <w:r>
        <w:rPr>
          <w:noProof/>
        </w:rPr>
        <w:fldChar w:fldCharType="end"/>
      </w:r>
    </w:p>
    <w:p w14:paraId="708BEC3F" w14:textId="0D278E9A" w:rsidR="00077F71" w:rsidRDefault="00077F71">
      <w:pPr>
        <w:pStyle w:val="TOC3"/>
        <w:rPr>
          <w:rFonts w:eastAsiaTheme="minorEastAsia" w:cstheme="minorBidi"/>
          <w:i w:val="0"/>
          <w:iCs w:val="0"/>
          <w:noProof/>
          <w:kern w:val="2"/>
          <w:sz w:val="24"/>
          <w:szCs w:val="24"/>
          <w:lang w:eastAsia="is-IS"/>
        </w:rPr>
      </w:pPr>
      <w:r w:rsidRPr="00AC055D">
        <w:rPr>
          <w:rFonts w:cs="Arial"/>
          <w:noProof/>
        </w:rPr>
        <w:t>3.5.21</w:t>
      </w:r>
      <w:r>
        <w:rPr>
          <w:rFonts w:eastAsiaTheme="minorEastAsia" w:cstheme="minorBidi"/>
          <w:i w:val="0"/>
          <w:iCs w:val="0"/>
          <w:noProof/>
          <w:kern w:val="2"/>
          <w:sz w:val="24"/>
          <w:szCs w:val="24"/>
          <w:lang w:eastAsia="is-IS"/>
        </w:rPr>
        <w:tab/>
      </w:r>
      <w:r w:rsidRPr="00AC055D">
        <w:rPr>
          <w:rFonts w:cs="Arial"/>
          <w:noProof/>
        </w:rPr>
        <w:t>Stýristrengir</w:t>
      </w:r>
      <w:r>
        <w:rPr>
          <w:noProof/>
        </w:rPr>
        <w:tab/>
      </w:r>
      <w:r>
        <w:rPr>
          <w:noProof/>
        </w:rPr>
        <w:fldChar w:fldCharType="begin"/>
      </w:r>
      <w:r>
        <w:rPr>
          <w:noProof/>
        </w:rPr>
        <w:instrText xml:space="preserve"> PAGEREF _Toc232150472 \h </w:instrText>
      </w:r>
      <w:r>
        <w:rPr>
          <w:noProof/>
        </w:rPr>
      </w:r>
      <w:r>
        <w:rPr>
          <w:noProof/>
        </w:rPr>
        <w:fldChar w:fldCharType="separate"/>
      </w:r>
      <w:r>
        <w:rPr>
          <w:noProof/>
        </w:rPr>
        <w:t>86</w:t>
      </w:r>
      <w:r>
        <w:rPr>
          <w:noProof/>
        </w:rPr>
        <w:fldChar w:fldCharType="end"/>
      </w:r>
    </w:p>
    <w:p w14:paraId="42F324D9" w14:textId="3F939507" w:rsidR="00077F71" w:rsidRDefault="00077F71">
      <w:pPr>
        <w:pStyle w:val="TOC3"/>
        <w:rPr>
          <w:rFonts w:eastAsiaTheme="minorEastAsia" w:cstheme="minorBidi"/>
          <w:i w:val="0"/>
          <w:iCs w:val="0"/>
          <w:noProof/>
          <w:kern w:val="2"/>
          <w:sz w:val="24"/>
          <w:szCs w:val="24"/>
          <w:lang w:eastAsia="is-IS"/>
        </w:rPr>
      </w:pPr>
      <w:r>
        <w:rPr>
          <w:noProof/>
        </w:rPr>
        <w:t>3.5.22</w:t>
      </w:r>
      <w:r>
        <w:rPr>
          <w:rFonts w:eastAsiaTheme="minorEastAsia" w:cstheme="minorBidi"/>
          <w:i w:val="0"/>
          <w:iCs w:val="0"/>
          <w:noProof/>
          <w:kern w:val="2"/>
          <w:sz w:val="24"/>
          <w:szCs w:val="24"/>
          <w:lang w:eastAsia="is-IS"/>
        </w:rPr>
        <w:tab/>
      </w:r>
      <w:r>
        <w:rPr>
          <w:noProof/>
        </w:rPr>
        <w:t>Ídráttarrör</w:t>
      </w:r>
      <w:r>
        <w:rPr>
          <w:noProof/>
        </w:rPr>
        <w:tab/>
      </w:r>
      <w:r>
        <w:rPr>
          <w:noProof/>
        </w:rPr>
        <w:fldChar w:fldCharType="begin"/>
      </w:r>
      <w:r>
        <w:rPr>
          <w:noProof/>
        </w:rPr>
        <w:instrText xml:space="preserve"> PAGEREF _Toc232150473 \h </w:instrText>
      </w:r>
      <w:r>
        <w:rPr>
          <w:noProof/>
        </w:rPr>
      </w:r>
      <w:r>
        <w:rPr>
          <w:noProof/>
        </w:rPr>
        <w:fldChar w:fldCharType="separate"/>
      </w:r>
      <w:r>
        <w:rPr>
          <w:noProof/>
        </w:rPr>
        <w:t>86</w:t>
      </w:r>
      <w:r>
        <w:rPr>
          <w:noProof/>
        </w:rPr>
        <w:fldChar w:fldCharType="end"/>
      </w:r>
    </w:p>
    <w:p w14:paraId="04D96B55" w14:textId="0B7A7D46" w:rsidR="00077F71" w:rsidRDefault="00077F71">
      <w:pPr>
        <w:pStyle w:val="TOC3"/>
        <w:rPr>
          <w:rFonts w:eastAsiaTheme="minorEastAsia" w:cstheme="minorBidi"/>
          <w:i w:val="0"/>
          <w:iCs w:val="0"/>
          <w:noProof/>
          <w:kern w:val="2"/>
          <w:sz w:val="24"/>
          <w:szCs w:val="24"/>
          <w:lang w:eastAsia="is-IS"/>
        </w:rPr>
      </w:pPr>
      <w:r>
        <w:rPr>
          <w:noProof/>
        </w:rPr>
        <w:t>3.5.23</w:t>
      </w:r>
      <w:r>
        <w:rPr>
          <w:rFonts w:eastAsiaTheme="minorEastAsia" w:cstheme="minorBidi"/>
          <w:i w:val="0"/>
          <w:iCs w:val="0"/>
          <w:noProof/>
          <w:kern w:val="2"/>
          <w:sz w:val="24"/>
          <w:szCs w:val="24"/>
          <w:lang w:eastAsia="is-IS"/>
        </w:rPr>
        <w:tab/>
      </w:r>
      <w:r>
        <w:rPr>
          <w:noProof/>
        </w:rPr>
        <w:t>Brunnar</w:t>
      </w:r>
      <w:r>
        <w:rPr>
          <w:noProof/>
        </w:rPr>
        <w:tab/>
      </w:r>
      <w:r>
        <w:rPr>
          <w:noProof/>
        </w:rPr>
        <w:fldChar w:fldCharType="begin"/>
      </w:r>
      <w:r>
        <w:rPr>
          <w:noProof/>
        </w:rPr>
        <w:instrText xml:space="preserve"> PAGEREF _Toc232150474 \h </w:instrText>
      </w:r>
      <w:r>
        <w:rPr>
          <w:noProof/>
        </w:rPr>
      </w:r>
      <w:r>
        <w:rPr>
          <w:noProof/>
        </w:rPr>
        <w:fldChar w:fldCharType="separate"/>
      </w:r>
      <w:r>
        <w:rPr>
          <w:noProof/>
        </w:rPr>
        <w:t>87</w:t>
      </w:r>
      <w:r>
        <w:rPr>
          <w:noProof/>
        </w:rPr>
        <w:fldChar w:fldCharType="end"/>
      </w:r>
    </w:p>
    <w:p w14:paraId="23F74ED5" w14:textId="1B39480A" w:rsidR="00077F71" w:rsidRDefault="00077F71">
      <w:pPr>
        <w:pStyle w:val="TOC3"/>
        <w:rPr>
          <w:rFonts w:eastAsiaTheme="minorEastAsia" w:cstheme="minorBidi"/>
          <w:i w:val="0"/>
          <w:iCs w:val="0"/>
          <w:noProof/>
          <w:kern w:val="2"/>
          <w:sz w:val="24"/>
          <w:szCs w:val="24"/>
          <w:lang w:eastAsia="is-IS"/>
        </w:rPr>
      </w:pPr>
      <w:r>
        <w:rPr>
          <w:noProof/>
        </w:rPr>
        <w:t>3.5.24</w:t>
      </w:r>
      <w:r>
        <w:rPr>
          <w:rFonts w:eastAsiaTheme="minorEastAsia" w:cstheme="minorBidi"/>
          <w:i w:val="0"/>
          <w:iCs w:val="0"/>
          <w:noProof/>
          <w:kern w:val="2"/>
          <w:sz w:val="24"/>
          <w:szCs w:val="24"/>
          <w:lang w:eastAsia="is-IS"/>
        </w:rPr>
        <w:tab/>
      </w:r>
      <w:r>
        <w:rPr>
          <w:noProof/>
        </w:rPr>
        <w:t>Nýjar heimlagnir</w:t>
      </w:r>
      <w:r>
        <w:rPr>
          <w:noProof/>
        </w:rPr>
        <w:tab/>
      </w:r>
      <w:r>
        <w:rPr>
          <w:noProof/>
        </w:rPr>
        <w:fldChar w:fldCharType="begin"/>
      </w:r>
      <w:r>
        <w:rPr>
          <w:noProof/>
        </w:rPr>
        <w:instrText xml:space="preserve"> PAGEREF _Toc232150475 \h </w:instrText>
      </w:r>
      <w:r>
        <w:rPr>
          <w:noProof/>
        </w:rPr>
      </w:r>
      <w:r>
        <w:rPr>
          <w:noProof/>
        </w:rPr>
        <w:fldChar w:fldCharType="separate"/>
      </w:r>
      <w:r>
        <w:rPr>
          <w:noProof/>
        </w:rPr>
        <w:t>88</w:t>
      </w:r>
      <w:r>
        <w:rPr>
          <w:noProof/>
        </w:rPr>
        <w:fldChar w:fldCharType="end"/>
      </w:r>
    </w:p>
    <w:p w14:paraId="619808A2" w14:textId="6CD613E0" w:rsidR="00077F71" w:rsidRDefault="00077F71">
      <w:pPr>
        <w:pStyle w:val="TOC3"/>
        <w:rPr>
          <w:rFonts w:eastAsiaTheme="minorEastAsia" w:cstheme="minorBidi"/>
          <w:i w:val="0"/>
          <w:iCs w:val="0"/>
          <w:noProof/>
          <w:kern w:val="2"/>
          <w:sz w:val="24"/>
          <w:szCs w:val="24"/>
          <w:lang w:eastAsia="is-IS"/>
        </w:rPr>
      </w:pPr>
      <w:r>
        <w:rPr>
          <w:noProof/>
        </w:rPr>
        <w:t>3.5.25</w:t>
      </w:r>
      <w:r>
        <w:rPr>
          <w:rFonts w:eastAsiaTheme="minorEastAsia" w:cstheme="minorBidi"/>
          <w:i w:val="0"/>
          <w:iCs w:val="0"/>
          <w:noProof/>
          <w:kern w:val="2"/>
          <w:sz w:val="24"/>
          <w:szCs w:val="24"/>
          <w:lang w:eastAsia="is-IS"/>
        </w:rPr>
        <w:tab/>
      </w:r>
      <w:r>
        <w:rPr>
          <w:noProof/>
        </w:rPr>
        <w:t>Endurnýjun heimlagna</w:t>
      </w:r>
      <w:r>
        <w:rPr>
          <w:noProof/>
        </w:rPr>
        <w:tab/>
      </w:r>
      <w:r>
        <w:rPr>
          <w:noProof/>
        </w:rPr>
        <w:fldChar w:fldCharType="begin"/>
      </w:r>
      <w:r>
        <w:rPr>
          <w:noProof/>
        </w:rPr>
        <w:instrText xml:space="preserve"> PAGEREF _Toc232150476 \h </w:instrText>
      </w:r>
      <w:r>
        <w:rPr>
          <w:noProof/>
        </w:rPr>
      </w:r>
      <w:r>
        <w:rPr>
          <w:noProof/>
        </w:rPr>
        <w:fldChar w:fldCharType="separate"/>
      </w:r>
      <w:r>
        <w:rPr>
          <w:noProof/>
        </w:rPr>
        <w:t>89</w:t>
      </w:r>
      <w:r>
        <w:rPr>
          <w:noProof/>
        </w:rPr>
        <w:fldChar w:fldCharType="end"/>
      </w:r>
    </w:p>
    <w:p w14:paraId="20902517" w14:textId="10D52158" w:rsidR="00077F71" w:rsidRDefault="00077F71">
      <w:pPr>
        <w:pStyle w:val="TOC3"/>
        <w:rPr>
          <w:rFonts w:eastAsiaTheme="minorEastAsia" w:cstheme="minorBidi"/>
          <w:i w:val="0"/>
          <w:iCs w:val="0"/>
          <w:noProof/>
          <w:kern w:val="2"/>
          <w:sz w:val="24"/>
          <w:szCs w:val="24"/>
          <w:lang w:eastAsia="is-IS"/>
        </w:rPr>
      </w:pPr>
      <w:r>
        <w:rPr>
          <w:noProof/>
        </w:rPr>
        <w:t>3.5.26</w:t>
      </w:r>
      <w:r>
        <w:rPr>
          <w:rFonts w:eastAsiaTheme="minorEastAsia" w:cstheme="minorBidi"/>
          <w:i w:val="0"/>
          <w:iCs w:val="0"/>
          <w:noProof/>
          <w:kern w:val="2"/>
          <w:sz w:val="24"/>
          <w:szCs w:val="24"/>
          <w:lang w:eastAsia="is-IS"/>
        </w:rPr>
        <w:tab/>
      </w:r>
      <w:r>
        <w:rPr>
          <w:noProof/>
        </w:rPr>
        <w:t>Ótengdar heimlagnir</w:t>
      </w:r>
      <w:r>
        <w:rPr>
          <w:noProof/>
        </w:rPr>
        <w:tab/>
      </w:r>
      <w:r>
        <w:rPr>
          <w:noProof/>
        </w:rPr>
        <w:fldChar w:fldCharType="begin"/>
      </w:r>
      <w:r>
        <w:rPr>
          <w:noProof/>
        </w:rPr>
        <w:instrText xml:space="preserve"> PAGEREF _Toc232150477 \h </w:instrText>
      </w:r>
      <w:r>
        <w:rPr>
          <w:noProof/>
        </w:rPr>
      </w:r>
      <w:r>
        <w:rPr>
          <w:noProof/>
        </w:rPr>
        <w:fldChar w:fldCharType="separate"/>
      </w:r>
      <w:r>
        <w:rPr>
          <w:noProof/>
        </w:rPr>
        <w:t>89</w:t>
      </w:r>
      <w:r>
        <w:rPr>
          <w:noProof/>
        </w:rPr>
        <w:fldChar w:fldCharType="end"/>
      </w:r>
    </w:p>
    <w:p w14:paraId="54EBAEF5" w14:textId="7CD9B0D7" w:rsidR="00077F71" w:rsidRDefault="00077F71">
      <w:pPr>
        <w:pStyle w:val="TOC2"/>
        <w:tabs>
          <w:tab w:val="left" w:pos="800"/>
          <w:tab w:val="right" w:leader="dot" w:pos="9062"/>
        </w:tabs>
        <w:rPr>
          <w:rFonts w:eastAsiaTheme="minorEastAsia" w:cstheme="minorBidi"/>
          <w:smallCaps w:val="0"/>
          <w:noProof/>
          <w:kern w:val="2"/>
          <w:sz w:val="24"/>
          <w:szCs w:val="24"/>
          <w:lang w:eastAsia="is-IS"/>
        </w:rPr>
      </w:pPr>
      <w:r w:rsidRPr="00AC055D">
        <w:rPr>
          <w:noProof/>
          <w:color w:val="000000"/>
          <w14:ligatures w14:val="none"/>
        </w:rPr>
        <w:t>3.6</w:t>
      </w:r>
      <w:r>
        <w:rPr>
          <w:rFonts w:eastAsiaTheme="minorEastAsia" w:cstheme="minorBidi"/>
          <w:smallCaps w:val="0"/>
          <w:noProof/>
          <w:kern w:val="2"/>
          <w:sz w:val="24"/>
          <w:szCs w:val="24"/>
          <w:lang w:eastAsia="is-IS"/>
        </w:rPr>
        <w:tab/>
      </w:r>
      <w:r>
        <w:rPr>
          <w:noProof/>
        </w:rPr>
        <w:t>Raflagnir</w:t>
      </w:r>
      <w:r>
        <w:rPr>
          <w:noProof/>
        </w:rPr>
        <w:tab/>
      </w:r>
      <w:r>
        <w:rPr>
          <w:noProof/>
        </w:rPr>
        <w:fldChar w:fldCharType="begin"/>
      </w:r>
      <w:r>
        <w:rPr>
          <w:noProof/>
        </w:rPr>
        <w:instrText xml:space="preserve"> PAGEREF _Toc232150478 \h </w:instrText>
      </w:r>
      <w:r>
        <w:rPr>
          <w:noProof/>
        </w:rPr>
      </w:r>
      <w:r>
        <w:rPr>
          <w:noProof/>
        </w:rPr>
        <w:fldChar w:fldCharType="separate"/>
      </w:r>
      <w:r>
        <w:rPr>
          <w:noProof/>
        </w:rPr>
        <w:t>91</w:t>
      </w:r>
      <w:r>
        <w:rPr>
          <w:noProof/>
        </w:rPr>
        <w:fldChar w:fldCharType="end"/>
      </w:r>
    </w:p>
    <w:p w14:paraId="70A3D168" w14:textId="3BE290C7" w:rsidR="00077F71" w:rsidRDefault="00077F71">
      <w:pPr>
        <w:pStyle w:val="TOC3"/>
        <w:rPr>
          <w:rFonts w:eastAsiaTheme="minorEastAsia" w:cstheme="minorBidi"/>
          <w:i w:val="0"/>
          <w:iCs w:val="0"/>
          <w:noProof/>
          <w:kern w:val="2"/>
          <w:sz w:val="24"/>
          <w:szCs w:val="24"/>
          <w:lang w:eastAsia="is-IS"/>
        </w:rPr>
      </w:pPr>
      <w:r w:rsidRPr="00AC055D">
        <w:rPr>
          <w:rFonts w:cs="Arial"/>
          <w:noProof/>
        </w:rPr>
        <w:t>3.6.1</w:t>
      </w:r>
      <w:r>
        <w:rPr>
          <w:rFonts w:eastAsiaTheme="minorEastAsia" w:cstheme="minorBidi"/>
          <w:i w:val="0"/>
          <w:iCs w:val="0"/>
          <w:noProof/>
          <w:kern w:val="2"/>
          <w:sz w:val="24"/>
          <w:szCs w:val="24"/>
          <w:lang w:eastAsia="is-IS"/>
        </w:rPr>
        <w:tab/>
      </w:r>
      <w:r w:rsidRPr="00AC055D">
        <w:rPr>
          <w:rFonts w:cs="Arial"/>
          <w:noProof/>
        </w:rPr>
        <w:t>Almennt</w:t>
      </w:r>
      <w:r>
        <w:rPr>
          <w:noProof/>
        </w:rPr>
        <w:tab/>
      </w:r>
      <w:r>
        <w:rPr>
          <w:noProof/>
        </w:rPr>
        <w:fldChar w:fldCharType="begin"/>
      </w:r>
      <w:r>
        <w:rPr>
          <w:noProof/>
        </w:rPr>
        <w:instrText xml:space="preserve"> PAGEREF _Toc232150479 \h </w:instrText>
      </w:r>
      <w:r>
        <w:rPr>
          <w:noProof/>
        </w:rPr>
      </w:r>
      <w:r>
        <w:rPr>
          <w:noProof/>
        </w:rPr>
        <w:fldChar w:fldCharType="separate"/>
      </w:r>
      <w:r>
        <w:rPr>
          <w:noProof/>
        </w:rPr>
        <w:t>91</w:t>
      </w:r>
      <w:r>
        <w:rPr>
          <w:noProof/>
        </w:rPr>
        <w:fldChar w:fldCharType="end"/>
      </w:r>
    </w:p>
    <w:p w14:paraId="57A56BE8" w14:textId="0872D459" w:rsidR="00077F71" w:rsidRDefault="00077F71">
      <w:pPr>
        <w:pStyle w:val="TOC3"/>
        <w:rPr>
          <w:rFonts w:eastAsiaTheme="minorEastAsia" w:cstheme="minorBidi"/>
          <w:i w:val="0"/>
          <w:iCs w:val="0"/>
          <w:noProof/>
          <w:kern w:val="2"/>
          <w:sz w:val="24"/>
          <w:szCs w:val="24"/>
          <w:lang w:eastAsia="is-IS"/>
        </w:rPr>
      </w:pPr>
      <w:r w:rsidRPr="00AC055D">
        <w:rPr>
          <w:rFonts w:cs="Arial"/>
          <w:noProof/>
        </w:rPr>
        <w:t>3.6.2</w:t>
      </w:r>
      <w:r>
        <w:rPr>
          <w:rFonts w:eastAsiaTheme="minorEastAsia" w:cstheme="minorBidi"/>
          <w:i w:val="0"/>
          <w:iCs w:val="0"/>
          <w:noProof/>
          <w:kern w:val="2"/>
          <w:sz w:val="24"/>
          <w:szCs w:val="24"/>
          <w:lang w:eastAsia="is-IS"/>
        </w:rPr>
        <w:tab/>
      </w:r>
      <w:r w:rsidRPr="00AC055D">
        <w:rPr>
          <w:rFonts w:cs="Arial"/>
          <w:noProof/>
        </w:rPr>
        <w:t>Ídráttarör</w:t>
      </w:r>
      <w:r>
        <w:rPr>
          <w:noProof/>
        </w:rPr>
        <w:tab/>
      </w:r>
      <w:r>
        <w:rPr>
          <w:noProof/>
        </w:rPr>
        <w:fldChar w:fldCharType="begin"/>
      </w:r>
      <w:r>
        <w:rPr>
          <w:noProof/>
        </w:rPr>
        <w:instrText xml:space="preserve"> PAGEREF _Toc232150480 \h </w:instrText>
      </w:r>
      <w:r>
        <w:rPr>
          <w:noProof/>
        </w:rPr>
      </w:r>
      <w:r>
        <w:rPr>
          <w:noProof/>
        </w:rPr>
        <w:fldChar w:fldCharType="separate"/>
      </w:r>
      <w:r>
        <w:rPr>
          <w:noProof/>
        </w:rPr>
        <w:t>91</w:t>
      </w:r>
      <w:r>
        <w:rPr>
          <w:noProof/>
        </w:rPr>
        <w:fldChar w:fldCharType="end"/>
      </w:r>
    </w:p>
    <w:p w14:paraId="00297721" w14:textId="634DAAC5" w:rsidR="00077F71" w:rsidRDefault="00077F71">
      <w:pPr>
        <w:pStyle w:val="TOC3"/>
        <w:rPr>
          <w:rFonts w:eastAsiaTheme="minorEastAsia" w:cstheme="minorBidi"/>
          <w:i w:val="0"/>
          <w:iCs w:val="0"/>
          <w:noProof/>
          <w:kern w:val="2"/>
          <w:sz w:val="24"/>
          <w:szCs w:val="24"/>
          <w:lang w:eastAsia="is-IS"/>
        </w:rPr>
      </w:pPr>
      <w:r w:rsidRPr="00AC055D">
        <w:rPr>
          <w:rFonts w:cs="Arial"/>
          <w:noProof/>
        </w:rPr>
        <w:t>3.6.3</w:t>
      </w:r>
      <w:r>
        <w:rPr>
          <w:rFonts w:eastAsiaTheme="minorEastAsia" w:cstheme="minorBidi"/>
          <w:i w:val="0"/>
          <w:iCs w:val="0"/>
          <w:noProof/>
          <w:kern w:val="2"/>
          <w:sz w:val="24"/>
          <w:szCs w:val="24"/>
          <w:lang w:eastAsia="is-IS"/>
        </w:rPr>
        <w:tab/>
      </w:r>
      <w:r w:rsidRPr="00AC055D">
        <w:rPr>
          <w:rFonts w:cs="Arial"/>
          <w:noProof/>
        </w:rPr>
        <w:t>Tengiskápar</w:t>
      </w:r>
      <w:r>
        <w:rPr>
          <w:noProof/>
        </w:rPr>
        <w:tab/>
      </w:r>
      <w:r>
        <w:rPr>
          <w:noProof/>
        </w:rPr>
        <w:fldChar w:fldCharType="begin"/>
      </w:r>
      <w:r>
        <w:rPr>
          <w:noProof/>
        </w:rPr>
        <w:instrText xml:space="preserve"> PAGEREF _Toc232150481 \h </w:instrText>
      </w:r>
      <w:r>
        <w:rPr>
          <w:noProof/>
        </w:rPr>
      </w:r>
      <w:r>
        <w:rPr>
          <w:noProof/>
        </w:rPr>
        <w:fldChar w:fldCharType="separate"/>
      </w:r>
      <w:r>
        <w:rPr>
          <w:noProof/>
        </w:rPr>
        <w:t>91</w:t>
      </w:r>
      <w:r>
        <w:rPr>
          <w:noProof/>
        </w:rPr>
        <w:fldChar w:fldCharType="end"/>
      </w:r>
    </w:p>
    <w:p w14:paraId="51CBEA47" w14:textId="6A000E77" w:rsidR="00077F71" w:rsidRDefault="00077F71">
      <w:pPr>
        <w:pStyle w:val="TOC3"/>
        <w:rPr>
          <w:rFonts w:eastAsiaTheme="minorEastAsia" w:cstheme="minorBidi"/>
          <w:i w:val="0"/>
          <w:iCs w:val="0"/>
          <w:noProof/>
          <w:kern w:val="2"/>
          <w:sz w:val="24"/>
          <w:szCs w:val="24"/>
          <w:lang w:eastAsia="is-IS"/>
        </w:rPr>
      </w:pPr>
      <w:r w:rsidRPr="00AC055D">
        <w:rPr>
          <w:rFonts w:cs="Arial"/>
          <w:noProof/>
        </w:rPr>
        <w:t>3.6.4</w:t>
      </w:r>
      <w:r>
        <w:rPr>
          <w:rFonts w:eastAsiaTheme="minorEastAsia" w:cstheme="minorBidi"/>
          <w:i w:val="0"/>
          <w:iCs w:val="0"/>
          <w:noProof/>
          <w:kern w:val="2"/>
          <w:sz w:val="24"/>
          <w:szCs w:val="24"/>
          <w:lang w:eastAsia="is-IS"/>
        </w:rPr>
        <w:tab/>
      </w:r>
      <w:r w:rsidRPr="00AC055D">
        <w:rPr>
          <w:rFonts w:cs="Arial"/>
          <w:noProof/>
        </w:rPr>
        <w:t>Jarðstrengir og jarðvírar</w:t>
      </w:r>
      <w:r>
        <w:rPr>
          <w:noProof/>
        </w:rPr>
        <w:tab/>
      </w:r>
      <w:r>
        <w:rPr>
          <w:noProof/>
        </w:rPr>
        <w:fldChar w:fldCharType="begin"/>
      </w:r>
      <w:r>
        <w:rPr>
          <w:noProof/>
        </w:rPr>
        <w:instrText xml:space="preserve"> PAGEREF _Toc232150482 \h </w:instrText>
      </w:r>
      <w:r>
        <w:rPr>
          <w:noProof/>
        </w:rPr>
      </w:r>
      <w:r>
        <w:rPr>
          <w:noProof/>
        </w:rPr>
        <w:fldChar w:fldCharType="separate"/>
      </w:r>
      <w:r>
        <w:rPr>
          <w:noProof/>
        </w:rPr>
        <w:t>92</w:t>
      </w:r>
      <w:r>
        <w:rPr>
          <w:noProof/>
        </w:rPr>
        <w:fldChar w:fldCharType="end"/>
      </w:r>
    </w:p>
    <w:p w14:paraId="16E795F7" w14:textId="3DBD651A" w:rsidR="00077F71" w:rsidRDefault="00077F71">
      <w:pPr>
        <w:pStyle w:val="TOC3"/>
        <w:rPr>
          <w:rFonts w:eastAsiaTheme="minorEastAsia" w:cstheme="minorBidi"/>
          <w:i w:val="0"/>
          <w:iCs w:val="0"/>
          <w:noProof/>
          <w:kern w:val="2"/>
          <w:sz w:val="24"/>
          <w:szCs w:val="24"/>
          <w:lang w:eastAsia="is-IS"/>
        </w:rPr>
      </w:pPr>
      <w:r>
        <w:rPr>
          <w:noProof/>
        </w:rPr>
        <w:t>3.6.5</w:t>
      </w:r>
      <w:r>
        <w:rPr>
          <w:rFonts w:eastAsiaTheme="minorEastAsia" w:cstheme="minorBidi"/>
          <w:i w:val="0"/>
          <w:iCs w:val="0"/>
          <w:noProof/>
          <w:kern w:val="2"/>
          <w:sz w:val="24"/>
          <w:szCs w:val="24"/>
          <w:lang w:eastAsia="is-IS"/>
        </w:rPr>
        <w:tab/>
      </w:r>
      <w:r>
        <w:rPr>
          <w:noProof/>
        </w:rPr>
        <w:t>Frágangur ótengdra strengenda</w:t>
      </w:r>
      <w:r>
        <w:rPr>
          <w:noProof/>
        </w:rPr>
        <w:tab/>
      </w:r>
      <w:r>
        <w:rPr>
          <w:noProof/>
        </w:rPr>
        <w:fldChar w:fldCharType="begin"/>
      </w:r>
      <w:r>
        <w:rPr>
          <w:noProof/>
        </w:rPr>
        <w:instrText xml:space="preserve"> PAGEREF _Toc232150483 \h </w:instrText>
      </w:r>
      <w:r>
        <w:rPr>
          <w:noProof/>
        </w:rPr>
      </w:r>
      <w:r>
        <w:rPr>
          <w:noProof/>
        </w:rPr>
        <w:fldChar w:fldCharType="separate"/>
      </w:r>
      <w:r>
        <w:rPr>
          <w:noProof/>
        </w:rPr>
        <w:t>94</w:t>
      </w:r>
      <w:r>
        <w:rPr>
          <w:noProof/>
        </w:rPr>
        <w:fldChar w:fldCharType="end"/>
      </w:r>
    </w:p>
    <w:p w14:paraId="4D70E35F" w14:textId="14F4B062" w:rsidR="00077F71" w:rsidRDefault="00077F71">
      <w:pPr>
        <w:pStyle w:val="TOC3"/>
        <w:rPr>
          <w:rFonts w:eastAsiaTheme="minorEastAsia" w:cstheme="minorBidi"/>
          <w:i w:val="0"/>
          <w:iCs w:val="0"/>
          <w:noProof/>
          <w:kern w:val="2"/>
          <w:sz w:val="24"/>
          <w:szCs w:val="24"/>
          <w:lang w:eastAsia="is-IS"/>
        </w:rPr>
      </w:pPr>
      <w:r>
        <w:rPr>
          <w:noProof/>
        </w:rPr>
        <w:lastRenderedPageBreak/>
        <w:t>3.6.6</w:t>
      </w:r>
      <w:r>
        <w:rPr>
          <w:rFonts w:eastAsiaTheme="minorEastAsia" w:cstheme="minorBidi"/>
          <w:i w:val="0"/>
          <w:iCs w:val="0"/>
          <w:noProof/>
          <w:kern w:val="2"/>
          <w:sz w:val="24"/>
          <w:szCs w:val="24"/>
          <w:lang w:eastAsia="is-IS"/>
        </w:rPr>
        <w:tab/>
      </w:r>
      <w:r>
        <w:rPr>
          <w:noProof/>
        </w:rPr>
        <w:t>Fjarlægja eldri strengi</w:t>
      </w:r>
      <w:r>
        <w:rPr>
          <w:noProof/>
        </w:rPr>
        <w:tab/>
      </w:r>
      <w:r>
        <w:rPr>
          <w:noProof/>
        </w:rPr>
        <w:fldChar w:fldCharType="begin"/>
      </w:r>
      <w:r>
        <w:rPr>
          <w:noProof/>
        </w:rPr>
        <w:instrText xml:space="preserve"> PAGEREF _Toc232150484 \h </w:instrText>
      </w:r>
      <w:r>
        <w:rPr>
          <w:noProof/>
        </w:rPr>
      </w:r>
      <w:r>
        <w:rPr>
          <w:noProof/>
        </w:rPr>
        <w:fldChar w:fldCharType="separate"/>
      </w:r>
      <w:r>
        <w:rPr>
          <w:noProof/>
        </w:rPr>
        <w:t>94</w:t>
      </w:r>
      <w:r>
        <w:rPr>
          <w:noProof/>
        </w:rPr>
        <w:fldChar w:fldCharType="end"/>
      </w:r>
    </w:p>
    <w:p w14:paraId="7ECF87A7" w14:textId="718BD7DD" w:rsidR="00077F71" w:rsidRDefault="00077F71">
      <w:pPr>
        <w:pStyle w:val="TOC3"/>
        <w:rPr>
          <w:rFonts w:eastAsiaTheme="minorEastAsia" w:cstheme="minorBidi"/>
          <w:i w:val="0"/>
          <w:iCs w:val="0"/>
          <w:noProof/>
          <w:kern w:val="2"/>
          <w:sz w:val="24"/>
          <w:szCs w:val="24"/>
          <w:lang w:eastAsia="is-IS"/>
        </w:rPr>
      </w:pPr>
      <w:r>
        <w:rPr>
          <w:noProof/>
        </w:rPr>
        <w:t>3.6.7</w:t>
      </w:r>
      <w:r>
        <w:rPr>
          <w:rFonts w:eastAsiaTheme="minorEastAsia" w:cstheme="minorBidi"/>
          <w:i w:val="0"/>
          <w:iCs w:val="0"/>
          <w:noProof/>
          <w:kern w:val="2"/>
          <w:sz w:val="24"/>
          <w:szCs w:val="24"/>
          <w:lang w:eastAsia="is-IS"/>
        </w:rPr>
        <w:tab/>
      </w:r>
      <w:r>
        <w:rPr>
          <w:noProof/>
        </w:rPr>
        <w:t>Nýjar heimlagnir</w:t>
      </w:r>
      <w:r>
        <w:rPr>
          <w:noProof/>
        </w:rPr>
        <w:tab/>
      </w:r>
      <w:r>
        <w:rPr>
          <w:noProof/>
        </w:rPr>
        <w:fldChar w:fldCharType="begin"/>
      </w:r>
      <w:r>
        <w:rPr>
          <w:noProof/>
        </w:rPr>
        <w:instrText xml:space="preserve"> PAGEREF _Toc232150485 \h </w:instrText>
      </w:r>
      <w:r>
        <w:rPr>
          <w:noProof/>
        </w:rPr>
      </w:r>
      <w:r>
        <w:rPr>
          <w:noProof/>
        </w:rPr>
        <w:fldChar w:fldCharType="separate"/>
      </w:r>
      <w:r>
        <w:rPr>
          <w:noProof/>
        </w:rPr>
        <w:t>94</w:t>
      </w:r>
      <w:r>
        <w:rPr>
          <w:noProof/>
        </w:rPr>
        <w:fldChar w:fldCharType="end"/>
      </w:r>
    </w:p>
    <w:p w14:paraId="7A941131" w14:textId="1D1B2D5B" w:rsidR="00077F71" w:rsidRDefault="00077F71">
      <w:pPr>
        <w:pStyle w:val="TOC3"/>
        <w:rPr>
          <w:rFonts w:eastAsiaTheme="minorEastAsia" w:cstheme="minorBidi"/>
          <w:i w:val="0"/>
          <w:iCs w:val="0"/>
          <w:noProof/>
          <w:kern w:val="2"/>
          <w:sz w:val="24"/>
          <w:szCs w:val="24"/>
          <w:lang w:eastAsia="is-IS"/>
        </w:rPr>
      </w:pPr>
      <w:r>
        <w:rPr>
          <w:noProof/>
        </w:rPr>
        <w:t>3.6.8</w:t>
      </w:r>
      <w:r>
        <w:rPr>
          <w:rFonts w:eastAsiaTheme="minorEastAsia" w:cstheme="minorBidi"/>
          <w:i w:val="0"/>
          <w:iCs w:val="0"/>
          <w:noProof/>
          <w:kern w:val="2"/>
          <w:sz w:val="24"/>
          <w:szCs w:val="24"/>
          <w:lang w:eastAsia="is-IS"/>
        </w:rPr>
        <w:tab/>
      </w:r>
      <w:r>
        <w:rPr>
          <w:noProof/>
        </w:rPr>
        <w:t>Ótengdar heimlagnir</w:t>
      </w:r>
      <w:r>
        <w:rPr>
          <w:noProof/>
        </w:rPr>
        <w:tab/>
      </w:r>
      <w:r>
        <w:rPr>
          <w:noProof/>
        </w:rPr>
        <w:fldChar w:fldCharType="begin"/>
      </w:r>
      <w:r>
        <w:rPr>
          <w:noProof/>
        </w:rPr>
        <w:instrText xml:space="preserve"> PAGEREF _Toc232150486 \h </w:instrText>
      </w:r>
      <w:r>
        <w:rPr>
          <w:noProof/>
        </w:rPr>
      </w:r>
      <w:r>
        <w:rPr>
          <w:noProof/>
        </w:rPr>
        <w:fldChar w:fldCharType="separate"/>
      </w:r>
      <w:r>
        <w:rPr>
          <w:noProof/>
        </w:rPr>
        <w:t>95</w:t>
      </w:r>
      <w:r>
        <w:rPr>
          <w:noProof/>
        </w:rPr>
        <w:fldChar w:fldCharType="end"/>
      </w:r>
    </w:p>
    <w:p w14:paraId="1D648B00" w14:textId="5A4DC935" w:rsidR="00077F71" w:rsidRDefault="00077F71">
      <w:pPr>
        <w:pStyle w:val="TOC3"/>
        <w:rPr>
          <w:rFonts w:eastAsiaTheme="minorEastAsia" w:cstheme="minorBidi"/>
          <w:i w:val="0"/>
          <w:iCs w:val="0"/>
          <w:noProof/>
          <w:kern w:val="2"/>
          <w:sz w:val="24"/>
          <w:szCs w:val="24"/>
          <w:lang w:eastAsia="is-IS"/>
        </w:rPr>
      </w:pPr>
      <w:r>
        <w:rPr>
          <w:noProof/>
        </w:rPr>
        <w:t>3.6.9</w:t>
      </w:r>
      <w:r>
        <w:rPr>
          <w:rFonts w:eastAsiaTheme="minorEastAsia" w:cstheme="minorBidi"/>
          <w:i w:val="0"/>
          <w:iCs w:val="0"/>
          <w:noProof/>
          <w:kern w:val="2"/>
          <w:sz w:val="24"/>
          <w:szCs w:val="24"/>
          <w:lang w:eastAsia="is-IS"/>
        </w:rPr>
        <w:tab/>
      </w:r>
      <w:r>
        <w:rPr>
          <w:noProof/>
        </w:rPr>
        <w:t>Tengivinna</w:t>
      </w:r>
      <w:r>
        <w:rPr>
          <w:noProof/>
        </w:rPr>
        <w:tab/>
      </w:r>
      <w:r>
        <w:rPr>
          <w:noProof/>
        </w:rPr>
        <w:fldChar w:fldCharType="begin"/>
      </w:r>
      <w:r>
        <w:rPr>
          <w:noProof/>
        </w:rPr>
        <w:instrText xml:space="preserve"> PAGEREF _Toc232150487 \h </w:instrText>
      </w:r>
      <w:r>
        <w:rPr>
          <w:noProof/>
        </w:rPr>
      </w:r>
      <w:r>
        <w:rPr>
          <w:noProof/>
        </w:rPr>
        <w:fldChar w:fldCharType="separate"/>
      </w:r>
      <w:r>
        <w:rPr>
          <w:noProof/>
        </w:rPr>
        <w:t>95</w:t>
      </w:r>
      <w:r>
        <w:rPr>
          <w:noProof/>
        </w:rPr>
        <w:fldChar w:fldCharType="end"/>
      </w:r>
    </w:p>
    <w:p w14:paraId="35353EC4" w14:textId="54F58658" w:rsidR="00077F71" w:rsidRDefault="00077F71">
      <w:pPr>
        <w:pStyle w:val="TOC3"/>
        <w:rPr>
          <w:rFonts w:eastAsiaTheme="minorEastAsia" w:cstheme="minorBidi"/>
          <w:i w:val="0"/>
          <w:iCs w:val="0"/>
          <w:noProof/>
          <w:kern w:val="2"/>
          <w:sz w:val="24"/>
          <w:szCs w:val="24"/>
          <w:lang w:eastAsia="is-IS"/>
        </w:rPr>
      </w:pPr>
      <w:r>
        <w:rPr>
          <w:noProof/>
        </w:rPr>
        <w:t>3.6.10</w:t>
      </w:r>
      <w:r>
        <w:rPr>
          <w:rFonts w:eastAsiaTheme="minorEastAsia" w:cstheme="minorBidi"/>
          <w:i w:val="0"/>
          <w:iCs w:val="0"/>
          <w:noProof/>
          <w:kern w:val="2"/>
          <w:sz w:val="24"/>
          <w:szCs w:val="24"/>
          <w:lang w:eastAsia="is-IS"/>
        </w:rPr>
        <w:tab/>
      </w:r>
      <w:r>
        <w:rPr>
          <w:noProof/>
        </w:rPr>
        <w:t>Tengingar í tengiskápum</w:t>
      </w:r>
      <w:r>
        <w:rPr>
          <w:noProof/>
        </w:rPr>
        <w:tab/>
      </w:r>
      <w:r>
        <w:rPr>
          <w:noProof/>
        </w:rPr>
        <w:fldChar w:fldCharType="begin"/>
      </w:r>
      <w:r>
        <w:rPr>
          <w:noProof/>
        </w:rPr>
        <w:instrText xml:space="preserve"> PAGEREF _Toc232150488 \h </w:instrText>
      </w:r>
      <w:r>
        <w:rPr>
          <w:noProof/>
        </w:rPr>
      </w:r>
      <w:r>
        <w:rPr>
          <w:noProof/>
        </w:rPr>
        <w:fldChar w:fldCharType="separate"/>
      </w:r>
      <w:r>
        <w:rPr>
          <w:noProof/>
        </w:rPr>
        <w:t>96</w:t>
      </w:r>
      <w:r>
        <w:rPr>
          <w:noProof/>
        </w:rPr>
        <w:fldChar w:fldCharType="end"/>
      </w:r>
    </w:p>
    <w:p w14:paraId="56B5AEC8" w14:textId="459F7B5E" w:rsidR="00077F71" w:rsidRDefault="00077F71">
      <w:pPr>
        <w:pStyle w:val="TOC1"/>
        <w:tabs>
          <w:tab w:val="left" w:pos="600"/>
          <w:tab w:val="right" w:leader="dot" w:pos="9062"/>
        </w:tabs>
        <w:rPr>
          <w:rFonts w:eastAsiaTheme="minorEastAsia" w:cstheme="minorBidi"/>
          <w:b w:val="0"/>
          <w:bCs w:val="0"/>
          <w:caps w:val="0"/>
          <w:noProof/>
          <w:kern w:val="2"/>
          <w:sz w:val="24"/>
          <w:szCs w:val="24"/>
          <w:lang w:eastAsia="is-IS"/>
        </w:rPr>
      </w:pPr>
      <w:r>
        <w:rPr>
          <w:noProof/>
        </w:rPr>
        <w:t>4.</w:t>
      </w:r>
      <w:r>
        <w:rPr>
          <w:rFonts w:eastAsiaTheme="minorEastAsia" w:cstheme="minorBidi"/>
          <w:b w:val="0"/>
          <w:bCs w:val="0"/>
          <w:caps w:val="0"/>
          <w:noProof/>
          <w:kern w:val="2"/>
          <w:sz w:val="24"/>
          <w:szCs w:val="24"/>
          <w:lang w:eastAsia="is-IS"/>
        </w:rPr>
        <w:tab/>
      </w:r>
      <w:r>
        <w:rPr>
          <w:noProof/>
        </w:rPr>
        <w:t>Almennir Samningsskilmálar Veitna ohf. vegna verkframkvæmda</w:t>
      </w:r>
      <w:r>
        <w:rPr>
          <w:noProof/>
        </w:rPr>
        <w:tab/>
      </w:r>
      <w:r>
        <w:rPr>
          <w:noProof/>
        </w:rPr>
        <w:fldChar w:fldCharType="begin"/>
      </w:r>
      <w:r>
        <w:rPr>
          <w:noProof/>
        </w:rPr>
        <w:instrText xml:space="preserve"> PAGEREF _Toc232150489 \h </w:instrText>
      </w:r>
      <w:r>
        <w:rPr>
          <w:noProof/>
        </w:rPr>
      </w:r>
      <w:r>
        <w:rPr>
          <w:noProof/>
        </w:rPr>
        <w:fldChar w:fldCharType="separate"/>
      </w:r>
      <w:r>
        <w:rPr>
          <w:noProof/>
        </w:rPr>
        <w:t>98</w:t>
      </w:r>
      <w:r>
        <w:rPr>
          <w:noProof/>
        </w:rPr>
        <w:fldChar w:fldCharType="end"/>
      </w:r>
    </w:p>
    <w:p w14:paraId="12FF16BC" w14:textId="22310DED" w:rsidR="00077F71" w:rsidRDefault="00077F71">
      <w:pPr>
        <w:pStyle w:val="TOC2"/>
        <w:tabs>
          <w:tab w:val="left" w:pos="800"/>
          <w:tab w:val="right" w:leader="dot" w:pos="9062"/>
        </w:tabs>
        <w:rPr>
          <w:rFonts w:eastAsiaTheme="minorEastAsia" w:cstheme="minorBidi"/>
          <w:smallCaps w:val="0"/>
          <w:noProof/>
          <w:kern w:val="2"/>
          <w:sz w:val="24"/>
          <w:szCs w:val="24"/>
          <w:lang w:eastAsia="is-IS"/>
        </w:rPr>
      </w:pPr>
      <w:r w:rsidRPr="00AC055D">
        <w:rPr>
          <w:noProof/>
          <w:color w:val="000000"/>
          <w14:ligatures w14:val="none"/>
        </w:rPr>
        <w:t>4.1</w:t>
      </w:r>
      <w:r>
        <w:rPr>
          <w:rFonts w:eastAsiaTheme="minorEastAsia" w:cstheme="minorBidi"/>
          <w:smallCaps w:val="0"/>
          <w:noProof/>
          <w:kern w:val="2"/>
          <w:sz w:val="24"/>
          <w:szCs w:val="24"/>
          <w:lang w:eastAsia="is-IS"/>
        </w:rPr>
        <w:tab/>
      </w:r>
      <w:r>
        <w:rPr>
          <w:noProof/>
        </w:rPr>
        <w:t>Almennt</w:t>
      </w:r>
      <w:r>
        <w:rPr>
          <w:noProof/>
        </w:rPr>
        <w:tab/>
      </w:r>
      <w:r>
        <w:rPr>
          <w:noProof/>
        </w:rPr>
        <w:fldChar w:fldCharType="begin"/>
      </w:r>
      <w:r>
        <w:rPr>
          <w:noProof/>
        </w:rPr>
        <w:instrText xml:space="preserve"> PAGEREF _Toc232150490 \h </w:instrText>
      </w:r>
      <w:r>
        <w:rPr>
          <w:noProof/>
        </w:rPr>
      </w:r>
      <w:r>
        <w:rPr>
          <w:noProof/>
        </w:rPr>
        <w:fldChar w:fldCharType="separate"/>
      </w:r>
      <w:r>
        <w:rPr>
          <w:noProof/>
        </w:rPr>
        <w:t>98</w:t>
      </w:r>
      <w:r>
        <w:rPr>
          <w:noProof/>
        </w:rPr>
        <w:fldChar w:fldCharType="end"/>
      </w:r>
    </w:p>
    <w:p w14:paraId="5F17E93C" w14:textId="69B89D5C" w:rsidR="00077F71" w:rsidRDefault="00077F71">
      <w:pPr>
        <w:pStyle w:val="TOC3"/>
        <w:rPr>
          <w:rFonts w:eastAsiaTheme="minorEastAsia" w:cstheme="minorBidi"/>
          <w:i w:val="0"/>
          <w:iCs w:val="0"/>
          <w:noProof/>
          <w:kern w:val="2"/>
          <w:sz w:val="24"/>
          <w:szCs w:val="24"/>
          <w:lang w:eastAsia="is-IS"/>
        </w:rPr>
      </w:pPr>
      <w:r w:rsidRPr="00AC055D">
        <w:rPr>
          <w:rFonts w:cs="Arial"/>
          <w:noProof/>
        </w:rPr>
        <w:t>4.1.1</w:t>
      </w:r>
      <w:r>
        <w:rPr>
          <w:rFonts w:eastAsiaTheme="minorEastAsia" w:cstheme="minorBidi"/>
          <w:i w:val="0"/>
          <w:iCs w:val="0"/>
          <w:noProof/>
          <w:kern w:val="2"/>
          <w:sz w:val="24"/>
          <w:szCs w:val="24"/>
          <w:lang w:eastAsia="is-IS"/>
        </w:rPr>
        <w:tab/>
      </w:r>
      <w:r w:rsidRPr="00AC055D">
        <w:rPr>
          <w:rFonts w:cs="Arial"/>
          <w:noProof/>
        </w:rPr>
        <w:t>Lögsaga</w:t>
      </w:r>
      <w:r>
        <w:rPr>
          <w:noProof/>
        </w:rPr>
        <w:tab/>
      </w:r>
      <w:r>
        <w:rPr>
          <w:noProof/>
        </w:rPr>
        <w:fldChar w:fldCharType="begin"/>
      </w:r>
      <w:r>
        <w:rPr>
          <w:noProof/>
        </w:rPr>
        <w:instrText xml:space="preserve"> PAGEREF _Toc232150491 \h </w:instrText>
      </w:r>
      <w:r>
        <w:rPr>
          <w:noProof/>
        </w:rPr>
      </w:r>
      <w:r>
        <w:rPr>
          <w:noProof/>
        </w:rPr>
        <w:fldChar w:fldCharType="separate"/>
      </w:r>
      <w:r>
        <w:rPr>
          <w:noProof/>
        </w:rPr>
        <w:t>98</w:t>
      </w:r>
      <w:r>
        <w:rPr>
          <w:noProof/>
        </w:rPr>
        <w:fldChar w:fldCharType="end"/>
      </w:r>
    </w:p>
    <w:p w14:paraId="335B92D1" w14:textId="5CBAAB01" w:rsidR="00077F71" w:rsidRDefault="00077F71">
      <w:pPr>
        <w:pStyle w:val="TOC3"/>
        <w:rPr>
          <w:rFonts w:eastAsiaTheme="minorEastAsia" w:cstheme="minorBidi"/>
          <w:i w:val="0"/>
          <w:iCs w:val="0"/>
          <w:noProof/>
          <w:kern w:val="2"/>
          <w:sz w:val="24"/>
          <w:szCs w:val="24"/>
          <w:lang w:eastAsia="is-IS"/>
        </w:rPr>
      </w:pPr>
      <w:r w:rsidRPr="00AC055D">
        <w:rPr>
          <w:rFonts w:cs="Arial"/>
          <w:noProof/>
        </w:rPr>
        <w:t>4.1.2</w:t>
      </w:r>
      <w:r>
        <w:rPr>
          <w:rFonts w:eastAsiaTheme="minorEastAsia" w:cstheme="minorBidi"/>
          <w:i w:val="0"/>
          <w:iCs w:val="0"/>
          <w:noProof/>
          <w:kern w:val="2"/>
          <w:sz w:val="24"/>
          <w:szCs w:val="24"/>
          <w:lang w:eastAsia="is-IS"/>
        </w:rPr>
        <w:tab/>
      </w:r>
      <w:r w:rsidRPr="00AC055D">
        <w:rPr>
          <w:rFonts w:cs="Arial"/>
          <w:noProof/>
        </w:rPr>
        <w:t>Lög, reglugerðir og reglur</w:t>
      </w:r>
      <w:r>
        <w:rPr>
          <w:noProof/>
        </w:rPr>
        <w:tab/>
      </w:r>
      <w:r>
        <w:rPr>
          <w:noProof/>
        </w:rPr>
        <w:fldChar w:fldCharType="begin"/>
      </w:r>
      <w:r>
        <w:rPr>
          <w:noProof/>
        </w:rPr>
        <w:instrText xml:space="preserve"> PAGEREF _Toc232150492 \h </w:instrText>
      </w:r>
      <w:r>
        <w:rPr>
          <w:noProof/>
        </w:rPr>
      </w:r>
      <w:r>
        <w:rPr>
          <w:noProof/>
        </w:rPr>
        <w:fldChar w:fldCharType="separate"/>
      </w:r>
      <w:r>
        <w:rPr>
          <w:noProof/>
        </w:rPr>
        <w:t>98</w:t>
      </w:r>
      <w:r>
        <w:rPr>
          <w:noProof/>
        </w:rPr>
        <w:fldChar w:fldCharType="end"/>
      </w:r>
    </w:p>
    <w:p w14:paraId="5B1C249B" w14:textId="1417F779" w:rsidR="00077F71" w:rsidRDefault="00077F71">
      <w:pPr>
        <w:pStyle w:val="TOC3"/>
        <w:rPr>
          <w:rFonts w:eastAsiaTheme="minorEastAsia" w:cstheme="minorBidi"/>
          <w:i w:val="0"/>
          <w:iCs w:val="0"/>
          <w:noProof/>
          <w:kern w:val="2"/>
          <w:sz w:val="24"/>
          <w:szCs w:val="24"/>
          <w:lang w:eastAsia="is-IS"/>
        </w:rPr>
      </w:pPr>
      <w:r w:rsidRPr="00AC055D">
        <w:rPr>
          <w:rFonts w:cs="Arial"/>
          <w:noProof/>
        </w:rPr>
        <w:t>4.1.3</w:t>
      </w:r>
      <w:r>
        <w:rPr>
          <w:rFonts w:eastAsiaTheme="minorEastAsia" w:cstheme="minorBidi"/>
          <w:i w:val="0"/>
          <w:iCs w:val="0"/>
          <w:noProof/>
          <w:kern w:val="2"/>
          <w:sz w:val="24"/>
          <w:szCs w:val="24"/>
          <w:lang w:eastAsia="is-IS"/>
        </w:rPr>
        <w:tab/>
      </w:r>
      <w:r w:rsidRPr="00AC055D">
        <w:rPr>
          <w:rFonts w:cs="Arial"/>
          <w:noProof/>
        </w:rPr>
        <w:t>Persónuvernd</w:t>
      </w:r>
      <w:r>
        <w:rPr>
          <w:noProof/>
        </w:rPr>
        <w:tab/>
      </w:r>
      <w:r>
        <w:rPr>
          <w:noProof/>
        </w:rPr>
        <w:fldChar w:fldCharType="begin"/>
      </w:r>
      <w:r>
        <w:rPr>
          <w:noProof/>
        </w:rPr>
        <w:instrText xml:space="preserve"> PAGEREF _Toc232150493 \h </w:instrText>
      </w:r>
      <w:r>
        <w:rPr>
          <w:noProof/>
        </w:rPr>
      </w:r>
      <w:r>
        <w:rPr>
          <w:noProof/>
        </w:rPr>
        <w:fldChar w:fldCharType="separate"/>
      </w:r>
      <w:r>
        <w:rPr>
          <w:noProof/>
        </w:rPr>
        <w:t>98</w:t>
      </w:r>
      <w:r>
        <w:rPr>
          <w:noProof/>
        </w:rPr>
        <w:fldChar w:fldCharType="end"/>
      </w:r>
    </w:p>
    <w:p w14:paraId="61B52F7D" w14:textId="4E0EA4D7" w:rsidR="00077F71" w:rsidRDefault="00077F71">
      <w:pPr>
        <w:pStyle w:val="TOC3"/>
        <w:rPr>
          <w:rFonts w:eastAsiaTheme="minorEastAsia" w:cstheme="minorBidi"/>
          <w:i w:val="0"/>
          <w:iCs w:val="0"/>
          <w:noProof/>
          <w:kern w:val="2"/>
          <w:sz w:val="24"/>
          <w:szCs w:val="24"/>
          <w:lang w:eastAsia="is-IS"/>
        </w:rPr>
      </w:pPr>
      <w:r w:rsidRPr="00AC055D">
        <w:rPr>
          <w:rFonts w:cs="Arial"/>
          <w:noProof/>
        </w:rPr>
        <w:t>4.1.4</w:t>
      </w:r>
      <w:r>
        <w:rPr>
          <w:rFonts w:eastAsiaTheme="minorEastAsia" w:cstheme="minorBidi"/>
          <w:i w:val="0"/>
          <w:iCs w:val="0"/>
          <w:noProof/>
          <w:kern w:val="2"/>
          <w:sz w:val="24"/>
          <w:szCs w:val="24"/>
          <w:lang w:eastAsia="is-IS"/>
        </w:rPr>
        <w:tab/>
      </w:r>
      <w:r w:rsidRPr="00AC055D">
        <w:rPr>
          <w:rFonts w:cs="Arial"/>
          <w:noProof/>
        </w:rPr>
        <w:t>Breytingar, aukaverk og viðbótaverk</w:t>
      </w:r>
      <w:r>
        <w:rPr>
          <w:noProof/>
        </w:rPr>
        <w:tab/>
      </w:r>
      <w:r>
        <w:rPr>
          <w:noProof/>
        </w:rPr>
        <w:fldChar w:fldCharType="begin"/>
      </w:r>
      <w:r>
        <w:rPr>
          <w:noProof/>
        </w:rPr>
        <w:instrText xml:space="preserve"> PAGEREF _Toc232150494 \h </w:instrText>
      </w:r>
      <w:r>
        <w:rPr>
          <w:noProof/>
        </w:rPr>
      </w:r>
      <w:r>
        <w:rPr>
          <w:noProof/>
        </w:rPr>
        <w:fldChar w:fldCharType="separate"/>
      </w:r>
      <w:r>
        <w:rPr>
          <w:noProof/>
        </w:rPr>
        <w:t>98</w:t>
      </w:r>
      <w:r>
        <w:rPr>
          <w:noProof/>
        </w:rPr>
        <w:fldChar w:fldCharType="end"/>
      </w:r>
    </w:p>
    <w:p w14:paraId="7EEBBECD" w14:textId="21247584" w:rsidR="00077F71" w:rsidRDefault="00077F71">
      <w:pPr>
        <w:pStyle w:val="TOC3"/>
        <w:rPr>
          <w:rFonts w:eastAsiaTheme="minorEastAsia" w:cstheme="minorBidi"/>
          <w:i w:val="0"/>
          <w:iCs w:val="0"/>
          <w:noProof/>
          <w:kern w:val="2"/>
          <w:sz w:val="24"/>
          <w:szCs w:val="24"/>
          <w:lang w:eastAsia="is-IS"/>
        </w:rPr>
      </w:pPr>
      <w:r w:rsidRPr="00AC055D">
        <w:rPr>
          <w:rFonts w:cs="Arial"/>
          <w:noProof/>
        </w:rPr>
        <w:t>4.1.5</w:t>
      </w:r>
      <w:r>
        <w:rPr>
          <w:rFonts w:eastAsiaTheme="minorEastAsia" w:cstheme="minorBidi"/>
          <w:i w:val="0"/>
          <w:iCs w:val="0"/>
          <w:noProof/>
          <w:kern w:val="2"/>
          <w:sz w:val="24"/>
          <w:szCs w:val="24"/>
          <w:lang w:eastAsia="is-IS"/>
        </w:rPr>
        <w:tab/>
      </w:r>
      <w:r w:rsidRPr="00AC055D">
        <w:rPr>
          <w:rFonts w:cs="Arial"/>
          <w:noProof/>
        </w:rPr>
        <w:t>Óviðráðanleg ytri atvik (Force Majeure)</w:t>
      </w:r>
      <w:r>
        <w:rPr>
          <w:noProof/>
        </w:rPr>
        <w:tab/>
      </w:r>
      <w:r>
        <w:rPr>
          <w:noProof/>
        </w:rPr>
        <w:fldChar w:fldCharType="begin"/>
      </w:r>
      <w:r>
        <w:rPr>
          <w:noProof/>
        </w:rPr>
        <w:instrText xml:space="preserve"> PAGEREF _Toc232150495 \h </w:instrText>
      </w:r>
      <w:r>
        <w:rPr>
          <w:noProof/>
        </w:rPr>
      </w:r>
      <w:r>
        <w:rPr>
          <w:noProof/>
        </w:rPr>
        <w:fldChar w:fldCharType="separate"/>
      </w:r>
      <w:r>
        <w:rPr>
          <w:noProof/>
        </w:rPr>
        <w:t>99</w:t>
      </w:r>
      <w:r>
        <w:rPr>
          <w:noProof/>
        </w:rPr>
        <w:fldChar w:fldCharType="end"/>
      </w:r>
    </w:p>
    <w:p w14:paraId="3503A9FF" w14:textId="07D2E418" w:rsidR="00077F71" w:rsidRDefault="00077F71">
      <w:pPr>
        <w:pStyle w:val="TOC3"/>
        <w:rPr>
          <w:rFonts w:eastAsiaTheme="minorEastAsia" w:cstheme="minorBidi"/>
          <w:i w:val="0"/>
          <w:iCs w:val="0"/>
          <w:noProof/>
          <w:kern w:val="2"/>
          <w:sz w:val="24"/>
          <w:szCs w:val="24"/>
          <w:lang w:eastAsia="is-IS"/>
        </w:rPr>
      </w:pPr>
      <w:r w:rsidRPr="00AC055D">
        <w:rPr>
          <w:rFonts w:cs="Arial"/>
          <w:noProof/>
        </w:rPr>
        <w:t>4.1.6</w:t>
      </w:r>
      <w:r>
        <w:rPr>
          <w:rFonts w:eastAsiaTheme="minorEastAsia" w:cstheme="minorBidi"/>
          <w:i w:val="0"/>
          <w:iCs w:val="0"/>
          <w:noProof/>
          <w:kern w:val="2"/>
          <w:sz w:val="24"/>
          <w:szCs w:val="24"/>
          <w:lang w:eastAsia="is-IS"/>
        </w:rPr>
        <w:tab/>
      </w:r>
      <w:r w:rsidRPr="00AC055D">
        <w:rPr>
          <w:rFonts w:cs="Arial"/>
          <w:noProof/>
        </w:rPr>
        <w:t>Framsal réttinda</w:t>
      </w:r>
      <w:r>
        <w:rPr>
          <w:noProof/>
        </w:rPr>
        <w:tab/>
      </w:r>
      <w:r>
        <w:rPr>
          <w:noProof/>
        </w:rPr>
        <w:fldChar w:fldCharType="begin"/>
      </w:r>
      <w:r>
        <w:rPr>
          <w:noProof/>
        </w:rPr>
        <w:instrText xml:space="preserve"> PAGEREF _Toc232150496 \h </w:instrText>
      </w:r>
      <w:r>
        <w:rPr>
          <w:noProof/>
        </w:rPr>
      </w:r>
      <w:r>
        <w:rPr>
          <w:noProof/>
        </w:rPr>
        <w:fldChar w:fldCharType="separate"/>
      </w:r>
      <w:r>
        <w:rPr>
          <w:noProof/>
        </w:rPr>
        <w:t>99</w:t>
      </w:r>
      <w:r>
        <w:rPr>
          <w:noProof/>
        </w:rPr>
        <w:fldChar w:fldCharType="end"/>
      </w:r>
    </w:p>
    <w:p w14:paraId="689D6849" w14:textId="5127CDB1" w:rsidR="00077F71" w:rsidRDefault="00077F71">
      <w:pPr>
        <w:pStyle w:val="TOC3"/>
        <w:rPr>
          <w:rFonts w:eastAsiaTheme="minorEastAsia" w:cstheme="minorBidi"/>
          <w:i w:val="0"/>
          <w:iCs w:val="0"/>
          <w:noProof/>
          <w:kern w:val="2"/>
          <w:sz w:val="24"/>
          <w:szCs w:val="24"/>
          <w:lang w:eastAsia="is-IS"/>
        </w:rPr>
      </w:pPr>
      <w:r w:rsidRPr="00AC055D">
        <w:rPr>
          <w:rFonts w:cs="Arial"/>
          <w:noProof/>
        </w:rPr>
        <w:t>4.1.7</w:t>
      </w:r>
      <w:r>
        <w:rPr>
          <w:rFonts w:eastAsiaTheme="minorEastAsia" w:cstheme="minorBidi"/>
          <w:i w:val="0"/>
          <w:iCs w:val="0"/>
          <w:noProof/>
          <w:kern w:val="2"/>
          <w:sz w:val="24"/>
          <w:szCs w:val="24"/>
          <w:lang w:eastAsia="is-IS"/>
        </w:rPr>
        <w:tab/>
      </w:r>
      <w:r w:rsidRPr="00AC055D">
        <w:rPr>
          <w:rFonts w:cs="Arial"/>
          <w:noProof/>
        </w:rPr>
        <w:t>Tímabundin stöðvun verks</w:t>
      </w:r>
      <w:r>
        <w:rPr>
          <w:noProof/>
        </w:rPr>
        <w:tab/>
      </w:r>
      <w:r>
        <w:rPr>
          <w:noProof/>
        </w:rPr>
        <w:fldChar w:fldCharType="begin"/>
      </w:r>
      <w:r>
        <w:rPr>
          <w:noProof/>
        </w:rPr>
        <w:instrText xml:space="preserve"> PAGEREF _Toc232150497 \h </w:instrText>
      </w:r>
      <w:r>
        <w:rPr>
          <w:noProof/>
        </w:rPr>
      </w:r>
      <w:r>
        <w:rPr>
          <w:noProof/>
        </w:rPr>
        <w:fldChar w:fldCharType="separate"/>
      </w:r>
      <w:r>
        <w:rPr>
          <w:noProof/>
        </w:rPr>
        <w:t>99</w:t>
      </w:r>
      <w:r>
        <w:rPr>
          <w:noProof/>
        </w:rPr>
        <w:fldChar w:fldCharType="end"/>
      </w:r>
    </w:p>
    <w:p w14:paraId="79B6B1C0" w14:textId="61D6A21B" w:rsidR="00077F71" w:rsidRDefault="00077F71">
      <w:pPr>
        <w:pStyle w:val="TOC2"/>
        <w:tabs>
          <w:tab w:val="left" w:pos="800"/>
          <w:tab w:val="right" w:leader="dot" w:pos="9062"/>
        </w:tabs>
        <w:rPr>
          <w:rFonts w:eastAsiaTheme="minorEastAsia" w:cstheme="minorBidi"/>
          <w:smallCaps w:val="0"/>
          <w:noProof/>
          <w:kern w:val="2"/>
          <w:sz w:val="24"/>
          <w:szCs w:val="24"/>
          <w:lang w:eastAsia="is-IS"/>
        </w:rPr>
      </w:pPr>
      <w:r w:rsidRPr="00AC055D">
        <w:rPr>
          <w:noProof/>
          <w:color w:val="000000"/>
          <w14:ligatures w14:val="none"/>
        </w:rPr>
        <w:t>4.2</w:t>
      </w:r>
      <w:r>
        <w:rPr>
          <w:rFonts w:eastAsiaTheme="minorEastAsia" w:cstheme="minorBidi"/>
          <w:smallCaps w:val="0"/>
          <w:noProof/>
          <w:kern w:val="2"/>
          <w:sz w:val="24"/>
          <w:szCs w:val="24"/>
          <w:lang w:eastAsia="is-IS"/>
        </w:rPr>
        <w:tab/>
      </w:r>
      <w:r>
        <w:rPr>
          <w:noProof/>
        </w:rPr>
        <w:t>Samfélagsleg ábyrgð</w:t>
      </w:r>
      <w:r>
        <w:rPr>
          <w:noProof/>
        </w:rPr>
        <w:tab/>
      </w:r>
      <w:r>
        <w:rPr>
          <w:noProof/>
        </w:rPr>
        <w:fldChar w:fldCharType="begin"/>
      </w:r>
      <w:r>
        <w:rPr>
          <w:noProof/>
        </w:rPr>
        <w:instrText xml:space="preserve"> PAGEREF _Toc232150498 \h </w:instrText>
      </w:r>
      <w:r>
        <w:rPr>
          <w:noProof/>
        </w:rPr>
      </w:r>
      <w:r>
        <w:rPr>
          <w:noProof/>
        </w:rPr>
        <w:fldChar w:fldCharType="separate"/>
      </w:r>
      <w:r>
        <w:rPr>
          <w:noProof/>
        </w:rPr>
        <w:t>99</w:t>
      </w:r>
      <w:r>
        <w:rPr>
          <w:noProof/>
        </w:rPr>
        <w:fldChar w:fldCharType="end"/>
      </w:r>
    </w:p>
    <w:p w14:paraId="70CE0EE7" w14:textId="19B07A99" w:rsidR="00077F71" w:rsidRDefault="00077F71">
      <w:pPr>
        <w:pStyle w:val="TOC3"/>
        <w:rPr>
          <w:rFonts w:eastAsiaTheme="minorEastAsia" w:cstheme="minorBidi"/>
          <w:i w:val="0"/>
          <w:iCs w:val="0"/>
          <w:noProof/>
          <w:kern w:val="2"/>
          <w:sz w:val="24"/>
          <w:szCs w:val="24"/>
          <w:lang w:eastAsia="is-IS"/>
        </w:rPr>
      </w:pPr>
      <w:r w:rsidRPr="00AC055D">
        <w:rPr>
          <w:rFonts w:cs="Arial"/>
          <w:noProof/>
        </w:rPr>
        <w:t>4.2.1</w:t>
      </w:r>
      <w:r>
        <w:rPr>
          <w:rFonts w:eastAsiaTheme="minorEastAsia" w:cstheme="minorBidi"/>
          <w:i w:val="0"/>
          <w:iCs w:val="0"/>
          <w:noProof/>
          <w:kern w:val="2"/>
          <w:sz w:val="24"/>
          <w:szCs w:val="24"/>
          <w:lang w:eastAsia="is-IS"/>
        </w:rPr>
        <w:tab/>
      </w:r>
      <w:r w:rsidRPr="00AC055D">
        <w:rPr>
          <w:rFonts w:cs="Arial"/>
          <w:noProof/>
        </w:rPr>
        <w:t>Launakjör starfsfólks og undirverktaka</w:t>
      </w:r>
      <w:r>
        <w:rPr>
          <w:noProof/>
        </w:rPr>
        <w:tab/>
      </w:r>
      <w:r>
        <w:rPr>
          <w:noProof/>
        </w:rPr>
        <w:fldChar w:fldCharType="begin"/>
      </w:r>
      <w:r>
        <w:rPr>
          <w:noProof/>
        </w:rPr>
        <w:instrText xml:space="preserve"> PAGEREF _Toc232150499 \h </w:instrText>
      </w:r>
      <w:r>
        <w:rPr>
          <w:noProof/>
        </w:rPr>
      </w:r>
      <w:r>
        <w:rPr>
          <w:noProof/>
        </w:rPr>
        <w:fldChar w:fldCharType="separate"/>
      </w:r>
      <w:r>
        <w:rPr>
          <w:noProof/>
        </w:rPr>
        <w:t>99</w:t>
      </w:r>
      <w:r>
        <w:rPr>
          <w:noProof/>
        </w:rPr>
        <w:fldChar w:fldCharType="end"/>
      </w:r>
    </w:p>
    <w:p w14:paraId="2C1EB35F" w14:textId="3CF5AA36" w:rsidR="00077F71" w:rsidRDefault="00077F71">
      <w:pPr>
        <w:pStyle w:val="TOC2"/>
        <w:tabs>
          <w:tab w:val="left" w:pos="800"/>
          <w:tab w:val="right" w:leader="dot" w:pos="9062"/>
        </w:tabs>
        <w:rPr>
          <w:rFonts w:eastAsiaTheme="minorEastAsia" w:cstheme="minorBidi"/>
          <w:smallCaps w:val="0"/>
          <w:noProof/>
          <w:kern w:val="2"/>
          <w:sz w:val="24"/>
          <w:szCs w:val="24"/>
          <w:lang w:eastAsia="is-IS"/>
        </w:rPr>
      </w:pPr>
      <w:r w:rsidRPr="00AC055D">
        <w:rPr>
          <w:noProof/>
          <w:color w:val="000000"/>
          <w14:ligatures w14:val="none"/>
        </w:rPr>
        <w:t>4.3</w:t>
      </w:r>
      <w:r>
        <w:rPr>
          <w:rFonts w:eastAsiaTheme="minorEastAsia" w:cstheme="minorBidi"/>
          <w:smallCaps w:val="0"/>
          <w:noProof/>
          <w:kern w:val="2"/>
          <w:sz w:val="24"/>
          <w:szCs w:val="24"/>
          <w:lang w:eastAsia="is-IS"/>
        </w:rPr>
        <w:tab/>
      </w:r>
      <w:r>
        <w:rPr>
          <w:noProof/>
        </w:rPr>
        <w:t>Ábyrgðir og tryggingar</w:t>
      </w:r>
      <w:r>
        <w:rPr>
          <w:noProof/>
        </w:rPr>
        <w:tab/>
      </w:r>
      <w:r>
        <w:rPr>
          <w:noProof/>
        </w:rPr>
        <w:fldChar w:fldCharType="begin"/>
      </w:r>
      <w:r>
        <w:rPr>
          <w:noProof/>
        </w:rPr>
        <w:instrText xml:space="preserve"> PAGEREF _Toc232150500 \h </w:instrText>
      </w:r>
      <w:r>
        <w:rPr>
          <w:noProof/>
        </w:rPr>
      </w:r>
      <w:r>
        <w:rPr>
          <w:noProof/>
        </w:rPr>
        <w:fldChar w:fldCharType="separate"/>
      </w:r>
      <w:r>
        <w:rPr>
          <w:noProof/>
        </w:rPr>
        <w:t>100</w:t>
      </w:r>
      <w:r>
        <w:rPr>
          <w:noProof/>
        </w:rPr>
        <w:fldChar w:fldCharType="end"/>
      </w:r>
    </w:p>
    <w:p w14:paraId="30D41C4E" w14:textId="1CFE9709" w:rsidR="00077F71" w:rsidRDefault="00077F71">
      <w:pPr>
        <w:pStyle w:val="TOC3"/>
        <w:rPr>
          <w:rFonts w:eastAsiaTheme="minorEastAsia" w:cstheme="minorBidi"/>
          <w:i w:val="0"/>
          <w:iCs w:val="0"/>
          <w:noProof/>
          <w:kern w:val="2"/>
          <w:sz w:val="24"/>
          <w:szCs w:val="24"/>
          <w:lang w:eastAsia="is-IS"/>
        </w:rPr>
      </w:pPr>
      <w:r w:rsidRPr="00AC055D">
        <w:rPr>
          <w:rFonts w:cs="Arial"/>
          <w:noProof/>
        </w:rPr>
        <w:t>4.3.1</w:t>
      </w:r>
      <w:r>
        <w:rPr>
          <w:rFonts w:eastAsiaTheme="minorEastAsia" w:cstheme="minorBidi"/>
          <w:i w:val="0"/>
          <w:iCs w:val="0"/>
          <w:noProof/>
          <w:kern w:val="2"/>
          <w:sz w:val="24"/>
          <w:szCs w:val="24"/>
          <w:lang w:eastAsia="is-IS"/>
        </w:rPr>
        <w:tab/>
      </w:r>
      <w:r w:rsidRPr="00AC055D">
        <w:rPr>
          <w:rFonts w:cs="Arial"/>
          <w:noProof/>
        </w:rPr>
        <w:t>Slysa- og líftryggingar</w:t>
      </w:r>
      <w:r>
        <w:rPr>
          <w:noProof/>
        </w:rPr>
        <w:tab/>
      </w:r>
      <w:r>
        <w:rPr>
          <w:noProof/>
        </w:rPr>
        <w:fldChar w:fldCharType="begin"/>
      </w:r>
      <w:r>
        <w:rPr>
          <w:noProof/>
        </w:rPr>
        <w:instrText xml:space="preserve"> PAGEREF _Toc232150501 \h </w:instrText>
      </w:r>
      <w:r>
        <w:rPr>
          <w:noProof/>
        </w:rPr>
      </w:r>
      <w:r>
        <w:rPr>
          <w:noProof/>
        </w:rPr>
        <w:fldChar w:fldCharType="separate"/>
      </w:r>
      <w:r>
        <w:rPr>
          <w:noProof/>
        </w:rPr>
        <w:t>100</w:t>
      </w:r>
      <w:r>
        <w:rPr>
          <w:noProof/>
        </w:rPr>
        <w:fldChar w:fldCharType="end"/>
      </w:r>
    </w:p>
    <w:p w14:paraId="544E992D" w14:textId="683D329E" w:rsidR="00077F71" w:rsidRDefault="00077F71">
      <w:pPr>
        <w:pStyle w:val="TOC3"/>
        <w:rPr>
          <w:rFonts w:eastAsiaTheme="minorEastAsia" w:cstheme="minorBidi"/>
          <w:i w:val="0"/>
          <w:iCs w:val="0"/>
          <w:noProof/>
          <w:kern w:val="2"/>
          <w:sz w:val="24"/>
          <w:szCs w:val="24"/>
          <w:lang w:eastAsia="is-IS"/>
        </w:rPr>
      </w:pPr>
      <w:r w:rsidRPr="00AC055D">
        <w:rPr>
          <w:rFonts w:cs="Arial"/>
          <w:noProof/>
        </w:rPr>
        <w:t>4.3.2</w:t>
      </w:r>
      <w:r>
        <w:rPr>
          <w:rFonts w:eastAsiaTheme="minorEastAsia" w:cstheme="minorBidi"/>
          <w:i w:val="0"/>
          <w:iCs w:val="0"/>
          <w:noProof/>
          <w:kern w:val="2"/>
          <w:sz w:val="24"/>
          <w:szCs w:val="24"/>
          <w:lang w:eastAsia="is-IS"/>
        </w:rPr>
        <w:tab/>
      </w:r>
      <w:r w:rsidRPr="00AC055D">
        <w:rPr>
          <w:rFonts w:cs="Arial"/>
          <w:noProof/>
        </w:rPr>
        <w:t>Frjáls ábyrgðartrygging</w:t>
      </w:r>
      <w:r>
        <w:rPr>
          <w:noProof/>
        </w:rPr>
        <w:tab/>
      </w:r>
      <w:r>
        <w:rPr>
          <w:noProof/>
        </w:rPr>
        <w:fldChar w:fldCharType="begin"/>
      </w:r>
      <w:r>
        <w:rPr>
          <w:noProof/>
        </w:rPr>
        <w:instrText xml:space="preserve"> PAGEREF _Toc232150502 \h </w:instrText>
      </w:r>
      <w:r>
        <w:rPr>
          <w:noProof/>
        </w:rPr>
      </w:r>
      <w:r>
        <w:rPr>
          <w:noProof/>
        </w:rPr>
        <w:fldChar w:fldCharType="separate"/>
      </w:r>
      <w:r>
        <w:rPr>
          <w:noProof/>
        </w:rPr>
        <w:t>100</w:t>
      </w:r>
      <w:r>
        <w:rPr>
          <w:noProof/>
        </w:rPr>
        <w:fldChar w:fldCharType="end"/>
      </w:r>
    </w:p>
    <w:p w14:paraId="66574011" w14:textId="3835B901" w:rsidR="00077F71" w:rsidRDefault="00077F71">
      <w:pPr>
        <w:pStyle w:val="TOC3"/>
        <w:rPr>
          <w:rFonts w:eastAsiaTheme="minorEastAsia" w:cstheme="minorBidi"/>
          <w:i w:val="0"/>
          <w:iCs w:val="0"/>
          <w:noProof/>
          <w:kern w:val="2"/>
          <w:sz w:val="24"/>
          <w:szCs w:val="24"/>
          <w:lang w:eastAsia="is-IS"/>
        </w:rPr>
      </w:pPr>
      <w:r w:rsidRPr="00AC055D">
        <w:rPr>
          <w:rFonts w:cs="Arial"/>
          <w:noProof/>
        </w:rPr>
        <w:t>4.3.3</w:t>
      </w:r>
      <w:r>
        <w:rPr>
          <w:rFonts w:eastAsiaTheme="minorEastAsia" w:cstheme="minorBidi"/>
          <w:i w:val="0"/>
          <w:iCs w:val="0"/>
          <w:noProof/>
          <w:kern w:val="2"/>
          <w:sz w:val="24"/>
          <w:szCs w:val="24"/>
          <w:lang w:eastAsia="is-IS"/>
        </w:rPr>
        <w:tab/>
      </w:r>
      <w:r w:rsidRPr="00AC055D">
        <w:rPr>
          <w:rFonts w:cs="Arial"/>
          <w:noProof/>
        </w:rPr>
        <w:t>Verktrygging</w:t>
      </w:r>
      <w:r>
        <w:rPr>
          <w:noProof/>
        </w:rPr>
        <w:tab/>
      </w:r>
      <w:r>
        <w:rPr>
          <w:noProof/>
        </w:rPr>
        <w:fldChar w:fldCharType="begin"/>
      </w:r>
      <w:r>
        <w:rPr>
          <w:noProof/>
        </w:rPr>
        <w:instrText xml:space="preserve"> PAGEREF _Toc232150503 \h </w:instrText>
      </w:r>
      <w:r>
        <w:rPr>
          <w:noProof/>
        </w:rPr>
      </w:r>
      <w:r>
        <w:rPr>
          <w:noProof/>
        </w:rPr>
        <w:fldChar w:fldCharType="separate"/>
      </w:r>
      <w:r>
        <w:rPr>
          <w:noProof/>
        </w:rPr>
        <w:t>100</w:t>
      </w:r>
      <w:r>
        <w:rPr>
          <w:noProof/>
        </w:rPr>
        <w:fldChar w:fldCharType="end"/>
      </w:r>
    </w:p>
    <w:p w14:paraId="3C41BB85" w14:textId="2E8E2934" w:rsidR="00077F71" w:rsidRDefault="00077F71">
      <w:pPr>
        <w:pStyle w:val="TOC2"/>
        <w:tabs>
          <w:tab w:val="left" w:pos="800"/>
          <w:tab w:val="right" w:leader="dot" w:pos="9062"/>
        </w:tabs>
        <w:rPr>
          <w:rFonts w:eastAsiaTheme="minorEastAsia" w:cstheme="minorBidi"/>
          <w:smallCaps w:val="0"/>
          <w:noProof/>
          <w:kern w:val="2"/>
          <w:sz w:val="24"/>
          <w:szCs w:val="24"/>
          <w:lang w:eastAsia="is-IS"/>
        </w:rPr>
      </w:pPr>
      <w:r w:rsidRPr="00AC055D">
        <w:rPr>
          <w:noProof/>
          <w:color w:val="000000"/>
          <w14:ligatures w14:val="none"/>
        </w:rPr>
        <w:t>4.4</w:t>
      </w:r>
      <w:r>
        <w:rPr>
          <w:rFonts w:eastAsiaTheme="minorEastAsia" w:cstheme="minorBidi"/>
          <w:smallCaps w:val="0"/>
          <w:noProof/>
          <w:kern w:val="2"/>
          <w:sz w:val="24"/>
          <w:szCs w:val="24"/>
          <w:lang w:eastAsia="is-IS"/>
        </w:rPr>
        <w:tab/>
      </w:r>
      <w:r>
        <w:rPr>
          <w:noProof/>
        </w:rPr>
        <w:t>Greiðslur</w:t>
      </w:r>
      <w:r>
        <w:rPr>
          <w:noProof/>
        </w:rPr>
        <w:tab/>
      </w:r>
      <w:r>
        <w:rPr>
          <w:noProof/>
        </w:rPr>
        <w:fldChar w:fldCharType="begin"/>
      </w:r>
      <w:r>
        <w:rPr>
          <w:noProof/>
        </w:rPr>
        <w:instrText xml:space="preserve"> PAGEREF _Toc232150504 \h </w:instrText>
      </w:r>
      <w:r>
        <w:rPr>
          <w:noProof/>
        </w:rPr>
      </w:r>
      <w:r>
        <w:rPr>
          <w:noProof/>
        </w:rPr>
        <w:fldChar w:fldCharType="separate"/>
      </w:r>
      <w:r>
        <w:rPr>
          <w:noProof/>
        </w:rPr>
        <w:t>101</w:t>
      </w:r>
      <w:r>
        <w:rPr>
          <w:noProof/>
        </w:rPr>
        <w:fldChar w:fldCharType="end"/>
      </w:r>
    </w:p>
    <w:p w14:paraId="40C3B402" w14:textId="18E9C102" w:rsidR="00077F71" w:rsidRDefault="00077F71">
      <w:pPr>
        <w:pStyle w:val="TOC3"/>
        <w:rPr>
          <w:rFonts w:eastAsiaTheme="minorEastAsia" w:cstheme="minorBidi"/>
          <w:i w:val="0"/>
          <w:iCs w:val="0"/>
          <w:noProof/>
          <w:kern w:val="2"/>
          <w:sz w:val="24"/>
          <w:szCs w:val="24"/>
          <w:lang w:eastAsia="is-IS"/>
        </w:rPr>
      </w:pPr>
      <w:r w:rsidRPr="00AC055D">
        <w:rPr>
          <w:rFonts w:cs="Arial"/>
          <w:noProof/>
        </w:rPr>
        <w:t>4.4.1</w:t>
      </w:r>
      <w:r>
        <w:rPr>
          <w:rFonts w:eastAsiaTheme="minorEastAsia" w:cstheme="minorBidi"/>
          <w:i w:val="0"/>
          <w:iCs w:val="0"/>
          <w:noProof/>
          <w:kern w:val="2"/>
          <w:sz w:val="24"/>
          <w:szCs w:val="24"/>
          <w:lang w:eastAsia="is-IS"/>
        </w:rPr>
        <w:tab/>
      </w:r>
      <w:r w:rsidRPr="00AC055D">
        <w:rPr>
          <w:rFonts w:cs="Arial"/>
          <w:noProof/>
        </w:rPr>
        <w:t>Verðlagsgrundvöllur</w:t>
      </w:r>
      <w:r>
        <w:rPr>
          <w:noProof/>
        </w:rPr>
        <w:tab/>
      </w:r>
      <w:r>
        <w:rPr>
          <w:noProof/>
        </w:rPr>
        <w:fldChar w:fldCharType="begin"/>
      </w:r>
      <w:r>
        <w:rPr>
          <w:noProof/>
        </w:rPr>
        <w:instrText xml:space="preserve"> PAGEREF _Toc232150505 \h </w:instrText>
      </w:r>
      <w:r>
        <w:rPr>
          <w:noProof/>
        </w:rPr>
      </w:r>
      <w:r>
        <w:rPr>
          <w:noProof/>
        </w:rPr>
        <w:fldChar w:fldCharType="separate"/>
      </w:r>
      <w:r>
        <w:rPr>
          <w:noProof/>
        </w:rPr>
        <w:t>101</w:t>
      </w:r>
      <w:r>
        <w:rPr>
          <w:noProof/>
        </w:rPr>
        <w:fldChar w:fldCharType="end"/>
      </w:r>
    </w:p>
    <w:p w14:paraId="2EDD90A3" w14:textId="7E8E28AA" w:rsidR="00077F71" w:rsidRDefault="00077F71">
      <w:pPr>
        <w:pStyle w:val="TOC3"/>
        <w:rPr>
          <w:rFonts w:eastAsiaTheme="minorEastAsia" w:cstheme="minorBidi"/>
          <w:i w:val="0"/>
          <w:iCs w:val="0"/>
          <w:noProof/>
          <w:kern w:val="2"/>
          <w:sz w:val="24"/>
          <w:szCs w:val="24"/>
          <w:lang w:eastAsia="is-IS"/>
        </w:rPr>
      </w:pPr>
      <w:r w:rsidRPr="00AC055D">
        <w:rPr>
          <w:rFonts w:cs="Arial"/>
          <w:noProof/>
        </w:rPr>
        <w:t>4.4.2</w:t>
      </w:r>
      <w:r>
        <w:rPr>
          <w:rFonts w:eastAsiaTheme="minorEastAsia" w:cstheme="minorBidi"/>
          <w:i w:val="0"/>
          <w:iCs w:val="0"/>
          <w:noProof/>
          <w:kern w:val="2"/>
          <w:sz w:val="24"/>
          <w:szCs w:val="24"/>
          <w:lang w:eastAsia="is-IS"/>
        </w:rPr>
        <w:tab/>
      </w:r>
      <w:r w:rsidRPr="00AC055D">
        <w:rPr>
          <w:rFonts w:cs="Arial"/>
          <w:noProof/>
        </w:rPr>
        <w:t>Gerð framvindureikninga</w:t>
      </w:r>
      <w:r>
        <w:rPr>
          <w:noProof/>
        </w:rPr>
        <w:tab/>
      </w:r>
      <w:r>
        <w:rPr>
          <w:noProof/>
        </w:rPr>
        <w:fldChar w:fldCharType="begin"/>
      </w:r>
      <w:r>
        <w:rPr>
          <w:noProof/>
        </w:rPr>
        <w:instrText xml:space="preserve"> PAGEREF _Toc232150506 \h </w:instrText>
      </w:r>
      <w:r>
        <w:rPr>
          <w:noProof/>
        </w:rPr>
      </w:r>
      <w:r>
        <w:rPr>
          <w:noProof/>
        </w:rPr>
        <w:fldChar w:fldCharType="separate"/>
      </w:r>
      <w:r>
        <w:rPr>
          <w:noProof/>
        </w:rPr>
        <w:t>101</w:t>
      </w:r>
      <w:r>
        <w:rPr>
          <w:noProof/>
        </w:rPr>
        <w:fldChar w:fldCharType="end"/>
      </w:r>
    </w:p>
    <w:p w14:paraId="050283E0" w14:textId="54C8E8D3" w:rsidR="00077F71" w:rsidRDefault="00077F71">
      <w:pPr>
        <w:pStyle w:val="TOC2"/>
        <w:tabs>
          <w:tab w:val="left" w:pos="800"/>
          <w:tab w:val="right" w:leader="dot" w:pos="9062"/>
        </w:tabs>
        <w:rPr>
          <w:rFonts w:eastAsiaTheme="minorEastAsia" w:cstheme="minorBidi"/>
          <w:smallCaps w:val="0"/>
          <w:noProof/>
          <w:kern w:val="2"/>
          <w:sz w:val="24"/>
          <w:szCs w:val="24"/>
          <w:lang w:eastAsia="is-IS"/>
        </w:rPr>
      </w:pPr>
      <w:r w:rsidRPr="00AC055D">
        <w:rPr>
          <w:noProof/>
          <w:color w:val="000000"/>
          <w14:ligatures w14:val="none"/>
        </w:rPr>
        <w:t>4.5</w:t>
      </w:r>
      <w:r>
        <w:rPr>
          <w:rFonts w:eastAsiaTheme="minorEastAsia" w:cstheme="minorBidi"/>
          <w:smallCaps w:val="0"/>
          <w:noProof/>
          <w:kern w:val="2"/>
          <w:sz w:val="24"/>
          <w:szCs w:val="24"/>
          <w:lang w:eastAsia="is-IS"/>
        </w:rPr>
        <w:tab/>
      </w:r>
      <w:r>
        <w:rPr>
          <w:noProof/>
        </w:rPr>
        <w:t>Upplýsingaöryggi</w:t>
      </w:r>
      <w:r>
        <w:rPr>
          <w:noProof/>
        </w:rPr>
        <w:tab/>
      </w:r>
      <w:r>
        <w:rPr>
          <w:noProof/>
        </w:rPr>
        <w:fldChar w:fldCharType="begin"/>
      </w:r>
      <w:r>
        <w:rPr>
          <w:noProof/>
        </w:rPr>
        <w:instrText xml:space="preserve"> PAGEREF _Toc232150507 \h </w:instrText>
      </w:r>
      <w:r>
        <w:rPr>
          <w:noProof/>
        </w:rPr>
      </w:r>
      <w:r>
        <w:rPr>
          <w:noProof/>
        </w:rPr>
        <w:fldChar w:fldCharType="separate"/>
      </w:r>
      <w:r>
        <w:rPr>
          <w:noProof/>
        </w:rPr>
        <w:t>101</w:t>
      </w:r>
      <w:r>
        <w:rPr>
          <w:noProof/>
        </w:rPr>
        <w:fldChar w:fldCharType="end"/>
      </w:r>
    </w:p>
    <w:p w14:paraId="4C89E6DD" w14:textId="11375249" w:rsidR="00077F71" w:rsidRDefault="00077F71">
      <w:pPr>
        <w:pStyle w:val="TOC3"/>
        <w:rPr>
          <w:rFonts w:eastAsiaTheme="minorEastAsia" w:cstheme="minorBidi"/>
          <w:i w:val="0"/>
          <w:iCs w:val="0"/>
          <w:noProof/>
          <w:kern w:val="2"/>
          <w:sz w:val="24"/>
          <w:szCs w:val="24"/>
          <w:lang w:eastAsia="is-IS"/>
        </w:rPr>
      </w:pPr>
      <w:r w:rsidRPr="00AC055D">
        <w:rPr>
          <w:rFonts w:cs="Arial"/>
          <w:noProof/>
        </w:rPr>
        <w:t>4.5.1 Öryggisatvik</w:t>
      </w:r>
      <w:r>
        <w:rPr>
          <w:noProof/>
        </w:rPr>
        <w:tab/>
      </w:r>
      <w:r>
        <w:rPr>
          <w:noProof/>
        </w:rPr>
        <w:fldChar w:fldCharType="begin"/>
      </w:r>
      <w:r>
        <w:rPr>
          <w:noProof/>
        </w:rPr>
        <w:instrText xml:space="preserve"> PAGEREF _Toc232150508 \h </w:instrText>
      </w:r>
      <w:r>
        <w:rPr>
          <w:noProof/>
        </w:rPr>
      </w:r>
      <w:r>
        <w:rPr>
          <w:noProof/>
        </w:rPr>
        <w:fldChar w:fldCharType="separate"/>
      </w:r>
      <w:r>
        <w:rPr>
          <w:noProof/>
        </w:rPr>
        <w:t>102</w:t>
      </w:r>
      <w:r>
        <w:rPr>
          <w:noProof/>
        </w:rPr>
        <w:fldChar w:fldCharType="end"/>
      </w:r>
    </w:p>
    <w:p w14:paraId="616A98DB" w14:textId="7F143FE2" w:rsidR="00077F71" w:rsidRDefault="00077F71">
      <w:pPr>
        <w:pStyle w:val="TOC3"/>
        <w:rPr>
          <w:rFonts w:eastAsiaTheme="minorEastAsia" w:cstheme="minorBidi"/>
          <w:i w:val="0"/>
          <w:iCs w:val="0"/>
          <w:noProof/>
          <w:kern w:val="2"/>
          <w:sz w:val="24"/>
          <w:szCs w:val="24"/>
          <w:lang w:eastAsia="is-IS"/>
        </w:rPr>
      </w:pPr>
      <w:r w:rsidRPr="00AC055D">
        <w:rPr>
          <w:rFonts w:cs="Arial"/>
          <w:noProof/>
        </w:rPr>
        <w:t>4.5.2</w:t>
      </w:r>
      <w:r w:rsidRPr="00AC055D">
        <w:rPr>
          <w:rFonts w:ascii="Calibri" w:eastAsia="Calibri" w:hAnsi="Calibri" w:cs="Calibri"/>
          <w:noProof/>
          <w:lang w:val="da-DK"/>
        </w:rPr>
        <w:t xml:space="preserve"> </w:t>
      </w:r>
      <w:r w:rsidRPr="00AC055D">
        <w:rPr>
          <w:rFonts w:ascii="Arial Nova" w:eastAsia="Arial Nova" w:hAnsi="Arial Nova" w:cs="Arial Nova"/>
          <w:noProof/>
          <w:lang w:val="da-DK"/>
        </w:rPr>
        <w:t>Verkefnavefur og skráning gagna í autodesk forma</w:t>
      </w:r>
      <w:r>
        <w:rPr>
          <w:noProof/>
        </w:rPr>
        <w:tab/>
      </w:r>
      <w:r>
        <w:rPr>
          <w:noProof/>
        </w:rPr>
        <w:fldChar w:fldCharType="begin"/>
      </w:r>
      <w:r>
        <w:rPr>
          <w:noProof/>
        </w:rPr>
        <w:instrText xml:space="preserve"> PAGEREF _Toc232150509 \h </w:instrText>
      </w:r>
      <w:r>
        <w:rPr>
          <w:noProof/>
        </w:rPr>
      </w:r>
      <w:r>
        <w:rPr>
          <w:noProof/>
        </w:rPr>
        <w:fldChar w:fldCharType="separate"/>
      </w:r>
      <w:r>
        <w:rPr>
          <w:noProof/>
        </w:rPr>
        <w:t>102</w:t>
      </w:r>
      <w:r>
        <w:rPr>
          <w:noProof/>
        </w:rPr>
        <w:fldChar w:fldCharType="end"/>
      </w:r>
    </w:p>
    <w:p w14:paraId="5176EAF7" w14:textId="295F0BD0" w:rsidR="00077F71" w:rsidRDefault="00077F71">
      <w:pPr>
        <w:pStyle w:val="TOC2"/>
        <w:tabs>
          <w:tab w:val="left" w:pos="800"/>
          <w:tab w:val="right" w:leader="dot" w:pos="9062"/>
        </w:tabs>
        <w:rPr>
          <w:rFonts w:eastAsiaTheme="minorEastAsia" w:cstheme="minorBidi"/>
          <w:smallCaps w:val="0"/>
          <w:noProof/>
          <w:kern w:val="2"/>
          <w:sz w:val="24"/>
          <w:szCs w:val="24"/>
          <w:lang w:eastAsia="is-IS"/>
        </w:rPr>
      </w:pPr>
      <w:r w:rsidRPr="00AC055D">
        <w:rPr>
          <w:noProof/>
          <w:color w:val="000000"/>
          <w14:ligatures w14:val="none"/>
        </w:rPr>
        <w:t>4.6</w:t>
      </w:r>
      <w:r>
        <w:rPr>
          <w:rFonts w:eastAsiaTheme="minorEastAsia" w:cstheme="minorBidi"/>
          <w:smallCaps w:val="0"/>
          <w:noProof/>
          <w:kern w:val="2"/>
          <w:sz w:val="24"/>
          <w:szCs w:val="24"/>
          <w:lang w:eastAsia="is-IS"/>
        </w:rPr>
        <w:tab/>
      </w:r>
      <w:r>
        <w:rPr>
          <w:noProof/>
        </w:rPr>
        <w:t>Öryggis- og heilsumálefni</w:t>
      </w:r>
      <w:r>
        <w:rPr>
          <w:noProof/>
        </w:rPr>
        <w:tab/>
      </w:r>
      <w:r>
        <w:rPr>
          <w:noProof/>
        </w:rPr>
        <w:fldChar w:fldCharType="begin"/>
      </w:r>
      <w:r>
        <w:rPr>
          <w:noProof/>
        </w:rPr>
        <w:instrText xml:space="preserve"> PAGEREF _Toc232150510 \h </w:instrText>
      </w:r>
      <w:r>
        <w:rPr>
          <w:noProof/>
        </w:rPr>
      </w:r>
      <w:r>
        <w:rPr>
          <w:noProof/>
        </w:rPr>
        <w:fldChar w:fldCharType="separate"/>
      </w:r>
      <w:r>
        <w:rPr>
          <w:noProof/>
        </w:rPr>
        <w:t>104</w:t>
      </w:r>
      <w:r>
        <w:rPr>
          <w:noProof/>
        </w:rPr>
        <w:fldChar w:fldCharType="end"/>
      </w:r>
    </w:p>
    <w:p w14:paraId="5A20E4AA" w14:textId="5C6BEE0C" w:rsidR="00077F71" w:rsidRDefault="00077F71">
      <w:pPr>
        <w:pStyle w:val="TOC3"/>
        <w:rPr>
          <w:rFonts w:eastAsiaTheme="minorEastAsia" w:cstheme="minorBidi"/>
          <w:i w:val="0"/>
          <w:iCs w:val="0"/>
          <w:noProof/>
          <w:kern w:val="2"/>
          <w:sz w:val="24"/>
          <w:szCs w:val="24"/>
          <w:lang w:eastAsia="is-IS"/>
        </w:rPr>
      </w:pPr>
      <w:r w:rsidRPr="00AC055D">
        <w:rPr>
          <w:rFonts w:cs="Arial"/>
          <w:noProof/>
        </w:rPr>
        <w:t>4.6.1</w:t>
      </w:r>
      <w:r>
        <w:rPr>
          <w:rFonts w:eastAsiaTheme="minorEastAsia" w:cstheme="minorBidi"/>
          <w:i w:val="0"/>
          <w:iCs w:val="0"/>
          <w:noProof/>
          <w:kern w:val="2"/>
          <w:sz w:val="24"/>
          <w:szCs w:val="24"/>
          <w:lang w:eastAsia="is-IS"/>
        </w:rPr>
        <w:tab/>
      </w:r>
      <w:r w:rsidRPr="00AC055D">
        <w:rPr>
          <w:rFonts w:cs="Arial"/>
          <w:noProof/>
        </w:rPr>
        <w:t>Öryggi og heilsa á vinnustað</w:t>
      </w:r>
      <w:r>
        <w:rPr>
          <w:noProof/>
        </w:rPr>
        <w:tab/>
      </w:r>
      <w:r>
        <w:rPr>
          <w:noProof/>
        </w:rPr>
        <w:fldChar w:fldCharType="begin"/>
      </w:r>
      <w:r>
        <w:rPr>
          <w:noProof/>
        </w:rPr>
        <w:instrText xml:space="preserve"> PAGEREF _Toc232150511 \h </w:instrText>
      </w:r>
      <w:r>
        <w:rPr>
          <w:noProof/>
        </w:rPr>
      </w:r>
      <w:r>
        <w:rPr>
          <w:noProof/>
        </w:rPr>
        <w:fldChar w:fldCharType="separate"/>
      </w:r>
      <w:r>
        <w:rPr>
          <w:noProof/>
        </w:rPr>
        <w:t>104</w:t>
      </w:r>
      <w:r>
        <w:rPr>
          <w:noProof/>
        </w:rPr>
        <w:fldChar w:fldCharType="end"/>
      </w:r>
    </w:p>
    <w:p w14:paraId="3AF12CEB" w14:textId="71A3527A" w:rsidR="00077F71" w:rsidRDefault="00077F71">
      <w:pPr>
        <w:pStyle w:val="TOC4"/>
        <w:rPr>
          <w:rFonts w:eastAsiaTheme="minorEastAsia" w:cstheme="minorBidi"/>
          <w:noProof/>
          <w:kern w:val="2"/>
          <w:sz w:val="24"/>
          <w:szCs w:val="24"/>
          <w:lang w:eastAsia="is-IS"/>
        </w:rPr>
      </w:pPr>
      <w:r w:rsidRPr="00AC055D">
        <w:rPr>
          <w:noProof/>
          <w:color w:val="000000"/>
        </w:rPr>
        <w:t>4.6.1.1</w:t>
      </w:r>
      <w:r>
        <w:rPr>
          <w:rFonts w:eastAsiaTheme="minorEastAsia" w:cstheme="minorBidi"/>
          <w:noProof/>
          <w:kern w:val="2"/>
          <w:sz w:val="24"/>
          <w:szCs w:val="24"/>
          <w:lang w:eastAsia="is-IS"/>
        </w:rPr>
        <w:tab/>
      </w:r>
      <w:r>
        <w:rPr>
          <w:noProof/>
        </w:rPr>
        <w:t>Gullnu reglurnar</w:t>
      </w:r>
      <w:r>
        <w:rPr>
          <w:noProof/>
        </w:rPr>
        <w:tab/>
      </w:r>
      <w:r>
        <w:rPr>
          <w:noProof/>
        </w:rPr>
        <w:fldChar w:fldCharType="begin"/>
      </w:r>
      <w:r>
        <w:rPr>
          <w:noProof/>
        </w:rPr>
        <w:instrText xml:space="preserve"> PAGEREF _Toc232150512 \h </w:instrText>
      </w:r>
      <w:r>
        <w:rPr>
          <w:noProof/>
        </w:rPr>
      </w:r>
      <w:r>
        <w:rPr>
          <w:noProof/>
        </w:rPr>
        <w:fldChar w:fldCharType="separate"/>
      </w:r>
      <w:r>
        <w:rPr>
          <w:noProof/>
        </w:rPr>
        <w:t>105</w:t>
      </w:r>
      <w:r>
        <w:rPr>
          <w:noProof/>
        </w:rPr>
        <w:fldChar w:fldCharType="end"/>
      </w:r>
    </w:p>
    <w:p w14:paraId="51550112" w14:textId="11363B92" w:rsidR="00077F71" w:rsidRDefault="00077F71">
      <w:pPr>
        <w:pStyle w:val="TOC3"/>
        <w:rPr>
          <w:rFonts w:eastAsiaTheme="minorEastAsia" w:cstheme="minorBidi"/>
          <w:i w:val="0"/>
          <w:iCs w:val="0"/>
          <w:noProof/>
          <w:kern w:val="2"/>
          <w:sz w:val="24"/>
          <w:szCs w:val="24"/>
          <w:lang w:eastAsia="is-IS"/>
        </w:rPr>
      </w:pPr>
      <w:r w:rsidRPr="00AC055D">
        <w:rPr>
          <w:rFonts w:cs="Arial"/>
          <w:noProof/>
        </w:rPr>
        <w:t>4.6.2</w:t>
      </w:r>
      <w:r>
        <w:rPr>
          <w:rFonts w:eastAsiaTheme="minorEastAsia" w:cstheme="minorBidi"/>
          <w:i w:val="0"/>
          <w:iCs w:val="0"/>
          <w:noProof/>
          <w:kern w:val="2"/>
          <w:sz w:val="24"/>
          <w:szCs w:val="24"/>
          <w:lang w:eastAsia="is-IS"/>
        </w:rPr>
        <w:tab/>
      </w:r>
      <w:r w:rsidRPr="00AC055D">
        <w:rPr>
          <w:rFonts w:cs="Arial"/>
          <w:noProof/>
        </w:rPr>
        <w:t>Áhættumat</w:t>
      </w:r>
      <w:r>
        <w:rPr>
          <w:noProof/>
        </w:rPr>
        <w:tab/>
      </w:r>
      <w:r>
        <w:rPr>
          <w:noProof/>
        </w:rPr>
        <w:fldChar w:fldCharType="begin"/>
      </w:r>
      <w:r>
        <w:rPr>
          <w:noProof/>
        </w:rPr>
        <w:instrText xml:space="preserve"> PAGEREF _Toc232150513 \h </w:instrText>
      </w:r>
      <w:r>
        <w:rPr>
          <w:noProof/>
        </w:rPr>
      </w:r>
      <w:r>
        <w:rPr>
          <w:noProof/>
        </w:rPr>
        <w:fldChar w:fldCharType="separate"/>
      </w:r>
      <w:r>
        <w:rPr>
          <w:noProof/>
        </w:rPr>
        <w:t>106</w:t>
      </w:r>
      <w:r>
        <w:rPr>
          <w:noProof/>
        </w:rPr>
        <w:fldChar w:fldCharType="end"/>
      </w:r>
    </w:p>
    <w:p w14:paraId="4516F73D" w14:textId="2B80C87B" w:rsidR="00077F71" w:rsidRDefault="00077F71">
      <w:pPr>
        <w:pStyle w:val="TOC3"/>
        <w:rPr>
          <w:rFonts w:eastAsiaTheme="minorEastAsia" w:cstheme="minorBidi"/>
          <w:i w:val="0"/>
          <w:iCs w:val="0"/>
          <w:noProof/>
          <w:kern w:val="2"/>
          <w:sz w:val="24"/>
          <w:szCs w:val="24"/>
          <w:lang w:eastAsia="is-IS"/>
        </w:rPr>
      </w:pPr>
      <w:r w:rsidRPr="00AC055D">
        <w:rPr>
          <w:rFonts w:cs="Arial"/>
          <w:noProof/>
        </w:rPr>
        <w:t>4.6.3</w:t>
      </w:r>
      <w:r>
        <w:rPr>
          <w:rFonts w:eastAsiaTheme="minorEastAsia" w:cstheme="minorBidi"/>
          <w:i w:val="0"/>
          <w:iCs w:val="0"/>
          <w:noProof/>
          <w:kern w:val="2"/>
          <w:sz w:val="24"/>
          <w:szCs w:val="24"/>
          <w:lang w:eastAsia="is-IS"/>
        </w:rPr>
        <w:tab/>
      </w:r>
      <w:r w:rsidRPr="00AC055D">
        <w:rPr>
          <w:rFonts w:cs="Arial"/>
          <w:noProof/>
        </w:rPr>
        <w:t>Námskeið</w:t>
      </w:r>
      <w:r>
        <w:rPr>
          <w:noProof/>
        </w:rPr>
        <w:tab/>
      </w:r>
      <w:r>
        <w:rPr>
          <w:noProof/>
        </w:rPr>
        <w:fldChar w:fldCharType="begin"/>
      </w:r>
      <w:r>
        <w:rPr>
          <w:noProof/>
        </w:rPr>
        <w:instrText xml:space="preserve"> PAGEREF _Toc232150514 \h </w:instrText>
      </w:r>
      <w:r>
        <w:rPr>
          <w:noProof/>
        </w:rPr>
      </w:r>
      <w:r>
        <w:rPr>
          <w:noProof/>
        </w:rPr>
        <w:fldChar w:fldCharType="separate"/>
      </w:r>
      <w:r>
        <w:rPr>
          <w:noProof/>
        </w:rPr>
        <w:t>106</w:t>
      </w:r>
      <w:r>
        <w:rPr>
          <w:noProof/>
        </w:rPr>
        <w:fldChar w:fldCharType="end"/>
      </w:r>
    </w:p>
    <w:p w14:paraId="1D17C7FD" w14:textId="097829F5" w:rsidR="00077F71" w:rsidRDefault="00077F71">
      <w:pPr>
        <w:pStyle w:val="TOC4"/>
        <w:rPr>
          <w:rFonts w:eastAsiaTheme="minorEastAsia" w:cstheme="minorBidi"/>
          <w:noProof/>
          <w:kern w:val="2"/>
          <w:sz w:val="24"/>
          <w:szCs w:val="24"/>
          <w:lang w:eastAsia="is-IS"/>
        </w:rPr>
      </w:pPr>
      <w:r w:rsidRPr="00AC055D">
        <w:rPr>
          <w:rFonts w:cs="Arial"/>
          <w:noProof/>
          <w:color w:val="000000"/>
        </w:rPr>
        <w:t>4.6.3.1</w:t>
      </w:r>
      <w:r>
        <w:rPr>
          <w:rFonts w:eastAsiaTheme="minorEastAsia" w:cstheme="minorBidi"/>
          <w:noProof/>
          <w:kern w:val="2"/>
          <w:sz w:val="24"/>
          <w:szCs w:val="24"/>
          <w:lang w:eastAsia="is-IS"/>
        </w:rPr>
        <w:tab/>
      </w:r>
      <w:r w:rsidRPr="00AC055D">
        <w:rPr>
          <w:rFonts w:cs="Arial"/>
          <w:noProof/>
        </w:rPr>
        <w:t>Öryggis-, umhverfis-, og heilsunámskeið</w:t>
      </w:r>
      <w:r>
        <w:rPr>
          <w:noProof/>
        </w:rPr>
        <w:tab/>
      </w:r>
      <w:r>
        <w:rPr>
          <w:noProof/>
        </w:rPr>
        <w:fldChar w:fldCharType="begin"/>
      </w:r>
      <w:r>
        <w:rPr>
          <w:noProof/>
        </w:rPr>
        <w:instrText xml:space="preserve"> PAGEREF _Toc232150515 \h </w:instrText>
      </w:r>
      <w:r>
        <w:rPr>
          <w:noProof/>
        </w:rPr>
      </w:r>
      <w:r>
        <w:rPr>
          <w:noProof/>
        </w:rPr>
        <w:fldChar w:fldCharType="separate"/>
      </w:r>
      <w:r>
        <w:rPr>
          <w:noProof/>
        </w:rPr>
        <w:t>106</w:t>
      </w:r>
      <w:r>
        <w:rPr>
          <w:noProof/>
        </w:rPr>
        <w:fldChar w:fldCharType="end"/>
      </w:r>
    </w:p>
    <w:p w14:paraId="345FECCF" w14:textId="0D8E9D51" w:rsidR="00077F71" w:rsidRDefault="00077F71">
      <w:pPr>
        <w:pStyle w:val="TOC4"/>
        <w:rPr>
          <w:rFonts w:eastAsiaTheme="minorEastAsia" w:cstheme="minorBidi"/>
          <w:noProof/>
          <w:kern w:val="2"/>
          <w:sz w:val="24"/>
          <w:szCs w:val="24"/>
          <w:lang w:eastAsia="is-IS"/>
        </w:rPr>
      </w:pPr>
      <w:r w:rsidRPr="00AC055D">
        <w:rPr>
          <w:rFonts w:cs="Arial"/>
          <w:noProof/>
          <w:color w:val="000000"/>
        </w:rPr>
        <w:t>4.6.3.2</w:t>
      </w:r>
      <w:r>
        <w:rPr>
          <w:rFonts w:eastAsiaTheme="minorEastAsia" w:cstheme="minorBidi"/>
          <w:noProof/>
          <w:kern w:val="2"/>
          <w:sz w:val="24"/>
          <w:szCs w:val="24"/>
          <w:lang w:eastAsia="is-IS"/>
        </w:rPr>
        <w:tab/>
      </w:r>
      <w:r w:rsidRPr="00AC055D">
        <w:rPr>
          <w:rFonts w:cs="Arial"/>
          <w:noProof/>
        </w:rPr>
        <w:t>Skyndihjálparnámskeið</w:t>
      </w:r>
      <w:r>
        <w:rPr>
          <w:noProof/>
        </w:rPr>
        <w:tab/>
      </w:r>
      <w:r>
        <w:rPr>
          <w:noProof/>
        </w:rPr>
        <w:fldChar w:fldCharType="begin"/>
      </w:r>
      <w:r>
        <w:rPr>
          <w:noProof/>
        </w:rPr>
        <w:instrText xml:space="preserve"> PAGEREF _Toc232150516 \h </w:instrText>
      </w:r>
      <w:r>
        <w:rPr>
          <w:noProof/>
        </w:rPr>
      </w:r>
      <w:r>
        <w:rPr>
          <w:noProof/>
        </w:rPr>
        <w:fldChar w:fldCharType="separate"/>
      </w:r>
      <w:r>
        <w:rPr>
          <w:noProof/>
        </w:rPr>
        <w:t>106</w:t>
      </w:r>
      <w:r>
        <w:rPr>
          <w:noProof/>
        </w:rPr>
        <w:fldChar w:fldCharType="end"/>
      </w:r>
    </w:p>
    <w:p w14:paraId="5F0C8801" w14:textId="3659C164" w:rsidR="00077F71" w:rsidRDefault="00077F71">
      <w:pPr>
        <w:pStyle w:val="TOC4"/>
        <w:rPr>
          <w:rFonts w:eastAsiaTheme="minorEastAsia" w:cstheme="minorBidi"/>
          <w:noProof/>
          <w:kern w:val="2"/>
          <w:sz w:val="24"/>
          <w:szCs w:val="24"/>
          <w:lang w:eastAsia="is-IS"/>
        </w:rPr>
      </w:pPr>
      <w:r w:rsidRPr="00AC055D">
        <w:rPr>
          <w:rFonts w:cs="Arial"/>
          <w:noProof/>
          <w:color w:val="000000"/>
        </w:rPr>
        <w:t>4.6.3.3</w:t>
      </w:r>
      <w:r>
        <w:rPr>
          <w:rFonts w:eastAsiaTheme="minorEastAsia" w:cstheme="minorBidi"/>
          <w:noProof/>
          <w:kern w:val="2"/>
          <w:sz w:val="24"/>
          <w:szCs w:val="24"/>
          <w:lang w:eastAsia="is-IS"/>
        </w:rPr>
        <w:tab/>
      </w:r>
      <w:r w:rsidRPr="00AC055D">
        <w:rPr>
          <w:rFonts w:cs="Arial"/>
          <w:noProof/>
        </w:rPr>
        <w:t>Önnur námskeið</w:t>
      </w:r>
      <w:r>
        <w:rPr>
          <w:noProof/>
        </w:rPr>
        <w:tab/>
      </w:r>
      <w:r>
        <w:rPr>
          <w:noProof/>
        </w:rPr>
        <w:fldChar w:fldCharType="begin"/>
      </w:r>
      <w:r>
        <w:rPr>
          <w:noProof/>
        </w:rPr>
        <w:instrText xml:space="preserve"> PAGEREF _Toc232150517 \h </w:instrText>
      </w:r>
      <w:r>
        <w:rPr>
          <w:noProof/>
        </w:rPr>
      </w:r>
      <w:r>
        <w:rPr>
          <w:noProof/>
        </w:rPr>
        <w:fldChar w:fldCharType="separate"/>
      </w:r>
      <w:r>
        <w:rPr>
          <w:noProof/>
        </w:rPr>
        <w:t>107</w:t>
      </w:r>
      <w:r>
        <w:rPr>
          <w:noProof/>
        </w:rPr>
        <w:fldChar w:fldCharType="end"/>
      </w:r>
    </w:p>
    <w:p w14:paraId="7ECA8126" w14:textId="0331BE15" w:rsidR="00077F71" w:rsidRDefault="00077F71">
      <w:pPr>
        <w:pStyle w:val="TOC5"/>
        <w:tabs>
          <w:tab w:val="left" w:pos="1726"/>
          <w:tab w:val="right" w:leader="dot" w:pos="9062"/>
        </w:tabs>
        <w:rPr>
          <w:rFonts w:eastAsiaTheme="minorEastAsia" w:cstheme="minorBidi"/>
          <w:noProof/>
          <w:kern w:val="2"/>
          <w:sz w:val="24"/>
          <w:szCs w:val="24"/>
          <w:lang w:eastAsia="is-IS"/>
        </w:rPr>
      </w:pPr>
      <w:r w:rsidRPr="00AC055D">
        <w:rPr>
          <w:noProof/>
          <w:color w:val="000000"/>
          <w14:scene3d>
            <w14:camera w14:prst="orthographicFront"/>
            <w14:lightRig w14:rig="threePt" w14:dir="t">
              <w14:rot w14:lat="0" w14:lon="0" w14:rev="0"/>
            </w14:lightRig>
          </w14:scene3d>
          <w14:ligatures w14:val="none"/>
        </w:rPr>
        <w:t>4.6.3.3.1</w:t>
      </w:r>
      <w:r>
        <w:rPr>
          <w:rFonts w:eastAsiaTheme="minorEastAsia" w:cstheme="minorBidi"/>
          <w:noProof/>
          <w:kern w:val="2"/>
          <w:sz w:val="24"/>
          <w:szCs w:val="24"/>
          <w:lang w:eastAsia="is-IS"/>
        </w:rPr>
        <w:tab/>
      </w:r>
      <w:r>
        <w:rPr>
          <w:noProof/>
        </w:rPr>
        <w:t>Háhitanámskeið</w:t>
      </w:r>
      <w:r>
        <w:rPr>
          <w:noProof/>
        </w:rPr>
        <w:tab/>
      </w:r>
      <w:r>
        <w:rPr>
          <w:noProof/>
        </w:rPr>
        <w:fldChar w:fldCharType="begin"/>
      </w:r>
      <w:r>
        <w:rPr>
          <w:noProof/>
        </w:rPr>
        <w:instrText xml:space="preserve"> PAGEREF _Toc232150518 \h </w:instrText>
      </w:r>
      <w:r>
        <w:rPr>
          <w:noProof/>
        </w:rPr>
      </w:r>
      <w:r>
        <w:rPr>
          <w:noProof/>
        </w:rPr>
        <w:fldChar w:fldCharType="separate"/>
      </w:r>
      <w:r>
        <w:rPr>
          <w:noProof/>
        </w:rPr>
        <w:t>107</w:t>
      </w:r>
      <w:r>
        <w:rPr>
          <w:noProof/>
        </w:rPr>
        <w:fldChar w:fldCharType="end"/>
      </w:r>
    </w:p>
    <w:p w14:paraId="39C9997F" w14:textId="49CCA46B" w:rsidR="00077F71" w:rsidRDefault="00077F71">
      <w:pPr>
        <w:pStyle w:val="TOC5"/>
        <w:tabs>
          <w:tab w:val="left" w:pos="1726"/>
          <w:tab w:val="right" w:leader="dot" w:pos="9062"/>
        </w:tabs>
        <w:rPr>
          <w:rFonts w:eastAsiaTheme="minorEastAsia" w:cstheme="minorBidi"/>
          <w:noProof/>
          <w:kern w:val="2"/>
          <w:sz w:val="24"/>
          <w:szCs w:val="24"/>
          <w:lang w:eastAsia="is-IS"/>
        </w:rPr>
      </w:pPr>
      <w:r w:rsidRPr="00AC055D">
        <w:rPr>
          <w:noProof/>
          <w:color w:val="000000"/>
          <w14:scene3d>
            <w14:camera w14:prst="orthographicFront"/>
            <w14:lightRig w14:rig="threePt" w14:dir="t">
              <w14:rot w14:lat="0" w14:lon="0" w14:rev="0"/>
            </w14:lightRig>
          </w14:scene3d>
          <w14:ligatures w14:val="none"/>
        </w:rPr>
        <w:t>4.6.3.3.2</w:t>
      </w:r>
      <w:r>
        <w:rPr>
          <w:rFonts w:eastAsiaTheme="minorEastAsia" w:cstheme="minorBidi"/>
          <w:noProof/>
          <w:kern w:val="2"/>
          <w:sz w:val="24"/>
          <w:szCs w:val="24"/>
          <w:lang w:eastAsia="is-IS"/>
        </w:rPr>
        <w:tab/>
      </w:r>
      <w:r>
        <w:rPr>
          <w:noProof/>
        </w:rPr>
        <w:t>Námskeið í fallvörnum</w:t>
      </w:r>
      <w:r>
        <w:rPr>
          <w:noProof/>
        </w:rPr>
        <w:tab/>
      </w:r>
      <w:r>
        <w:rPr>
          <w:noProof/>
        </w:rPr>
        <w:fldChar w:fldCharType="begin"/>
      </w:r>
      <w:r>
        <w:rPr>
          <w:noProof/>
        </w:rPr>
        <w:instrText xml:space="preserve"> PAGEREF _Toc232150519 \h </w:instrText>
      </w:r>
      <w:r>
        <w:rPr>
          <w:noProof/>
        </w:rPr>
      </w:r>
      <w:r>
        <w:rPr>
          <w:noProof/>
        </w:rPr>
        <w:fldChar w:fldCharType="separate"/>
      </w:r>
      <w:r>
        <w:rPr>
          <w:noProof/>
        </w:rPr>
        <w:t>107</w:t>
      </w:r>
      <w:r>
        <w:rPr>
          <w:noProof/>
        </w:rPr>
        <w:fldChar w:fldCharType="end"/>
      </w:r>
    </w:p>
    <w:p w14:paraId="06127F5F" w14:textId="228B236D" w:rsidR="00077F71" w:rsidRDefault="00077F71">
      <w:pPr>
        <w:pStyle w:val="TOC5"/>
        <w:tabs>
          <w:tab w:val="left" w:pos="1726"/>
          <w:tab w:val="right" w:leader="dot" w:pos="9062"/>
        </w:tabs>
        <w:rPr>
          <w:rFonts w:eastAsiaTheme="minorEastAsia" w:cstheme="minorBidi"/>
          <w:noProof/>
          <w:kern w:val="2"/>
          <w:sz w:val="24"/>
          <w:szCs w:val="24"/>
          <w:lang w:eastAsia="is-IS"/>
        </w:rPr>
      </w:pPr>
      <w:r w:rsidRPr="00AC055D">
        <w:rPr>
          <w:noProof/>
          <w:color w:val="000000"/>
          <w14:scene3d>
            <w14:camera w14:prst="orthographicFront"/>
            <w14:lightRig w14:rig="threePt" w14:dir="t">
              <w14:rot w14:lat="0" w14:lon="0" w14:rev="0"/>
            </w14:lightRig>
          </w14:scene3d>
          <w14:ligatures w14:val="none"/>
        </w:rPr>
        <w:t>4.6.3.3.3</w:t>
      </w:r>
      <w:r>
        <w:rPr>
          <w:rFonts w:eastAsiaTheme="minorEastAsia" w:cstheme="minorBidi"/>
          <w:noProof/>
          <w:kern w:val="2"/>
          <w:sz w:val="24"/>
          <w:szCs w:val="24"/>
          <w:lang w:eastAsia="is-IS"/>
        </w:rPr>
        <w:tab/>
      </w:r>
      <w:r>
        <w:rPr>
          <w:noProof/>
        </w:rPr>
        <w:t>Námskeið til að vinna í háspennurými</w:t>
      </w:r>
      <w:r>
        <w:rPr>
          <w:noProof/>
        </w:rPr>
        <w:tab/>
      </w:r>
      <w:r>
        <w:rPr>
          <w:noProof/>
        </w:rPr>
        <w:fldChar w:fldCharType="begin"/>
      </w:r>
      <w:r>
        <w:rPr>
          <w:noProof/>
        </w:rPr>
        <w:instrText xml:space="preserve"> PAGEREF _Toc232150520 \h </w:instrText>
      </w:r>
      <w:r>
        <w:rPr>
          <w:noProof/>
        </w:rPr>
      </w:r>
      <w:r>
        <w:rPr>
          <w:noProof/>
        </w:rPr>
        <w:fldChar w:fldCharType="separate"/>
      </w:r>
      <w:r>
        <w:rPr>
          <w:noProof/>
        </w:rPr>
        <w:t>107</w:t>
      </w:r>
      <w:r>
        <w:rPr>
          <w:noProof/>
        </w:rPr>
        <w:fldChar w:fldCharType="end"/>
      </w:r>
    </w:p>
    <w:p w14:paraId="0EAD1803" w14:textId="3D4039F3" w:rsidR="00077F71" w:rsidRDefault="00077F71">
      <w:pPr>
        <w:pStyle w:val="TOC5"/>
        <w:tabs>
          <w:tab w:val="left" w:pos="1726"/>
          <w:tab w:val="right" w:leader="dot" w:pos="9062"/>
        </w:tabs>
        <w:rPr>
          <w:rFonts w:eastAsiaTheme="minorEastAsia" w:cstheme="minorBidi"/>
          <w:noProof/>
          <w:kern w:val="2"/>
          <w:sz w:val="24"/>
          <w:szCs w:val="24"/>
          <w:lang w:eastAsia="is-IS"/>
        </w:rPr>
      </w:pPr>
      <w:r w:rsidRPr="00AC055D">
        <w:rPr>
          <w:noProof/>
          <w:color w:val="000000"/>
          <w14:scene3d>
            <w14:camera w14:prst="orthographicFront"/>
            <w14:lightRig w14:rig="threePt" w14:dir="t">
              <w14:rot w14:lat="0" w14:lon="0" w14:rev="0"/>
            </w14:lightRig>
          </w14:scene3d>
          <w14:ligatures w14:val="none"/>
        </w:rPr>
        <w:t>4.6.3.3.4</w:t>
      </w:r>
      <w:r>
        <w:rPr>
          <w:rFonts w:eastAsiaTheme="minorEastAsia" w:cstheme="minorBidi"/>
          <w:noProof/>
          <w:kern w:val="2"/>
          <w:sz w:val="24"/>
          <w:szCs w:val="24"/>
          <w:lang w:eastAsia="is-IS"/>
        </w:rPr>
        <w:tab/>
      </w:r>
      <w:r>
        <w:rPr>
          <w:noProof/>
        </w:rPr>
        <w:t>Námskeið til að vinna í lokuðum rýmum</w:t>
      </w:r>
      <w:r>
        <w:rPr>
          <w:noProof/>
        </w:rPr>
        <w:tab/>
      </w:r>
      <w:r>
        <w:rPr>
          <w:noProof/>
        </w:rPr>
        <w:fldChar w:fldCharType="begin"/>
      </w:r>
      <w:r>
        <w:rPr>
          <w:noProof/>
        </w:rPr>
        <w:instrText xml:space="preserve"> PAGEREF _Toc232150521 \h </w:instrText>
      </w:r>
      <w:r>
        <w:rPr>
          <w:noProof/>
        </w:rPr>
      </w:r>
      <w:r>
        <w:rPr>
          <w:noProof/>
        </w:rPr>
        <w:fldChar w:fldCharType="separate"/>
      </w:r>
      <w:r>
        <w:rPr>
          <w:noProof/>
        </w:rPr>
        <w:t>107</w:t>
      </w:r>
      <w:r>
        <w:rPr>
          <w:noProof/>
        </w:rPr>
        <w:fldChar w:fldCharType="end"/>
      </w:r>
    </w:p>
    <w:p w14:paraId="217EDCEB" w14:textId="5240A036" w:rsidR="00077F71" w:rsidRDefault="00077F71">
      <w:pPr>
        <w:pStyle w:val="TOC5"/>
        <w:tabs>
          <w:tab w:val="left" w:pos="1726"/>
          <w:tab w:val="right" w:leader="dot" w:pos="9062"/>
        </w:tabs>
        <w:rPr>
          <w:rFonts w:eastAsiaTheme="minorEastAsia" w:cstheme="minorBidi"/>
          <w:noProof/>
          <w:kern w:val="2"/>
          <w:sz w:val="24"/>
          <w:szCs w:val="24"/>
          <w:lang w:eastAsia="is-IS"/>
        </w:rPr>
      </w:pPr>
      <w:r w:rsidRPr="00AC055D">
        <w:rPr>
          <w:noProof/>
          <w:color w:val="000000"/>
          <w14:scene3d>
            <w14:camera w14:prst="orthographicFront"/>
            <w14:lightRig w14:rig="threePt" w14:dir="t">
              <w14:rot w14:lat="0" w14:lon="0" w14:rev="0"/>
            </w14:lightRig>
          </w14:scene3d>
          <w14:ligatures w14:val="none"/>
        </w:rPr>
        <w:t>4.6.3.3.5</w:t>
      </w:r>
      <w:r>
        <w:rPr>
          <w:rFonts w:eastAsiaTheme="minorEastAsia" w:cstheme="minorBidi"/>
          <w:noProof/>
          <w:kern w:val="2"/>
          <w:sz w:val="24"/>
          <w:szCs w:val="24"/>
          <w:lang w:eastAsia="is-IS"/>
        </w:rPr>
        <w:tab/>
      </w:r>
      <w:r>
        <w:rPr>
          <w:noProof/>
        </w:rPr>
        <w:t>Námskeið til að vinna við óbeislaða orku</w:t>
      </w:r>
      <w:r>
        <w:rPr>
          <w:noProof/>
        </w:rPr>
        <w:tab/>
      </w:r>
      <w:r>
        <w:rPr>
          <w:noProof/>
        </w:rPr>
        <w:fldChar w:fldCharType="begin"/>
      </w:r>
      <w:r>
        <w:rPr>
          <w:noProof/>
        </w:rPr>
        <w:instrText xml:space="preserve"> PAGEREF _Toc232150522 \h </w:instrText>
      </w:r>
      <w:r>
        <w:rPr>
          <w:noProof/>
        </w:rPr>
      </w:r>
      <w:r>
        <w:rPr>
          <w:noProof/>
        </w:rPr>
        <w:fldChar w:fldCharType="separate"/>
      </w:r>
      <w:r>
        <w:rPr>
          <w:noProof/>
        </w:rPr>
        <w:t>107</w:t>
      </w:r>
      <w:r>
        <w:rPr>
          <w:noProof/>
        </w:rPr>
        <w:fldChar w:fldCharType="end"/>
      </w:r>
    </w:p>
    <w:p w14:paraId="1AEDF532" w14:textId="3909FF6B" w:rsidR="00077F71" w:rsidRDefault="00077F71">
      <w:pPr>
        <w:pStyle w:val="TOC5"/>
        <w:tabs>
          <w:tab w:val="left" w:pos="1726"/>
          <w:tab w:val="right" w:leader="dot" w:pos="9062"/>
        </w:tabs>
        <w:rPr>
          <w:rFonts w:eastAsiaTheme="minorEastAsia" w:cstheme="minorBidi"/>
          <w:noProof/>
          <w:kern w:val="2"/>
          <w:sz w:val="24"/>
          <w:szCs w:val="24"/>
          <w:lang w:eastAsia="is-IS"/>
        </w:rPr>
      </w:pPr>
      <w:r w:rsidRPr="00AC055D">
        <w:rPr>
          <w:noProof/>
          <w:color w:val="000000"/>
          <w14:scene3d>
            <w14:camera w14:prst="orthographicFront"/>
            <w14:lightRig w14:rig="threePt" w14:dir="t">
              <w14:rot w14:lat="0" w14:lon="0" w14:rev="0"/>
            </w14:lightRig>
          </w14:scene3d>
          <w14:ligatures w14:val="none"/>
        </w:rPr>
        <w:t>4.6.3.3.6</w:t>
      </w:r>
      <w:r>
        <w:rPr>
          <w:rFonts w:eastAsiaTheme="minorEastAsia" w:cstheme="minorBidi"/>
          <w:noProof/>
          <w:kern w:val="2"/>
          <w:sz w:val="24"/>
          <w:szCs w:val="24"/>
          <w:lang w:eastAsia="is-IS"/>
        </w:rPr>
        <w:tab/>
      </w:r>
      <w:r>
        <w:rPr>
          <w:noProof/>
        </w:rPr>
        <w:t>Umhverfismál Virkjana</w:t>
      </w:r>
      <w:r>
        <w:rPr>
          <w:noProof/>
        </w:rPr>
        <w:tab/>
      </w:r>
      <w:r>
        <w:rPr>
          <w:noProof/>
        </w:rPr>
        <w:fldChar w:fldCharType="begin"/>
      </w:r>
      <w:r>
        <w:rPr>
          <w:noProof/>
        </w:rPr>
        <w:instrText xml:space="preserve"> PAGEREF _Toc232150523 \h </w:instrText>
      </w:r>
      <w:r>
        <w:rPr>
          <w:noProof/>
        </w:rPr>
      </w:r>
      <w:r>
        <w:rPr>
          <w:noProof/>
        </w:rPr>
        <w:fldChar w:fldCharType="separate"/>
      </w:r>
      <w:r>
        <w:rPr>
          <w:noProof/>
        </w:rPr>
        <w:t>107</w:t>
      </w:r>
      <w:r>
        <w:rPr>
          <w:noProof/>
        </w:rPr>
        <w:fldChar w:fldCharType="end"/>
      </w:r>
    </w:p>
    <w:p w14:paraId="35E44021" w14:textId="26ADC70E" w:rsidR="00077F71" w:rsidRDefault="00077F71">
      <w:pPr>
        <w:pStyle w:val="TOC5"/>
        <w:tabs>
          <w:tab w:val="left" w:pos="1726"/>
          <w:tab w:val="right" w:leader="dot" w:pos="9062"/>
        </w:tabs>
        <w:rPr>
          <w:rFonts w:eastAsiaTheme="minorEastAsia" w:cstheme="minorBidi"/>
          <w:noProof/>
          <w:kern w:val="2"/>
          <w:sz w:val="24"/>
          <w:szCs w:val="24"/>
          <w:lang w:eastAsia="is-IS"/>
        </w:rPr>
      </w:pPr>
      <w:r w:rsidRPr="00AC055D">
        <w:rPr>
          <w:noProof/>
          <w:color w:val="000000"/>
          <w14:scene3d>
            <w14:camera w14:prst="orthographicFront"/>
            <w14:lightRig w14:rig="threePt" w14:dir="t">
              <w14:rot w14:lat="0" w14:lon="0" w14:rev="0"/>
            </w14:lightRig>
          </w14:scene3d>
          <w14:ligatures w14:val="none"/>
        </w:rPr>
        <w:t>4.6.3.3.7</w:t>
      </w:r>
      <w:r>
        <w:rPr>
          <w:rFonts w:eastAsiaTheme="minorEastAsia" w:cstheme="minorBidi"/>
          <w:noProof/>
          <w:kern w:val="2"/>
          <w:sz w:val="24"/>
          <w:szCs w:val="24"/>
          <w:lang w:eastAsia="is-IS"/>
        </w:rPr>
        <w:tab/>
      </w:r>
      <w:r>
        <w:rPr>
          <w:noProof/>
        </w:rPr>
        <w:t>Umhverfisnámskeið vegna vinnu á verndarsvæðum</w:t>
      </w:r>
      <w:r>
        <w:rPr>
          <w:noProof/>
        </w:rPr>
        <w:tab/>
      </w:r>
      <w:r>
        <w:rPr>
          <w:noProof/>
        </w:rPr>
        <w:fldChar w:fldCharType="begin"/>
      </w:r>
      <w:r>
        <w:rPr>
          <w:noProof/>
        </w:rPr>
        <w:instrText xml:space="preserve"> PAGEREF _Toc232150524 \h </w:instrText>
      </w:r>
      <w:r>
        <w:rPr>
          <w:noProof/>
        </w:rPr>
      </w:r>
      <w:r>
        <w:rPr>
          <w:noProof/>
        </w:rPr>
        <w:fldChar w:fldCharType="separate"/>
      </w:r>
      <w:r>
        <w:rPr>
          <w:noProof/>
        </w:rPr>
        <w:t>107</w:t>
      </w:r>
      <w:r>
        <w:rPr>
          <w:noProof/>
        </w:rPr>
        <w:fldChar w:fldCharType="end"/>
      </w:r>
    </w:p>
    <w:p w14:paraId="107CF7F9" w14:textId="45DEB8B5" w:rsidR="00077F71" w:rsidRDefault="00077F71">
      <w:pPr>
        <w:pStyle w:val="TOC3"/>
        <w:rPr>
          <w:rFonts w:eastAsiaTheme="minorEastAsia" w:cstheme="minorBidi"/>
          <w:i w:val="0"/>
          <w:iCs w:val="0"/>
          <w:noProof/>
          <w:kern w:val="2"/>
          <w:sz w:val="24"/>
          <w:szCs w:val="24"/>
          <w:lang w:eastAsia="is-IS"/>
        </w:rPr>
      </w:pPr>
      <w:r w:rsidRPr="00AC055D">
        <w:rPr>
          <w:rFonts w:cs="Arial"/>
          <w:noProof/>
        </w:rPr>
        <w:t>4.6.4</w:t>
      </w:r>
      <w:r>
        <w:rPr>
          <w:rFonts w:eastAsiaTheme="minorEastAsia" w:cstheme="minorBidi"/>
          <w:i w:val="0"/>
          <w:iCs w:val="0"/>
          <w:noProof/>
          <w:kern w:val="2"/>
          <w:sz w:val="24"/>
          <w:szCs w:val="24"/>
          <w:lang w:eastAsia="is-IS"/>
        </w:rPr>
        <w:tab/>
      </w:r>
      <w:r w:rsidRPr="00AC055D">
        <w:rPr>
          <w:rFonts w:cs="Arial"/>
          <w:noProof/>
        </w:rPr>
        <w:t>Afmörkun athafnasvæðis og merkingar</w:t>
      </w:r>
      <w:r>
        <w:rPr>
          <w:noProof/>
        </w:rPr>
        <w:tab/>
      </w:r>
      <w:r>
        <w:rPr>
          <w:noProof/>
        </w:rPr>
        <w:fldChar w:fldCharType="begin"/>
      </w:r>
      <w:r>
        <w:rPr>
          <w:noProof/>
        </w:rPr>
        <w:instrText xml:space="preserve"> PAGEREF _Toc232150525 \h </w:instrText>
      </w:r>
      <w:r>
        <w:rPr>
          <w:noProof/>
        </w:rPr>
      </w:r>
      <w:r>
        <w:rPr>
          <w:noProof/>
        </w:rPr>
        <w:fldChar w:fldCharType="separate"/>
      </w:r>
      <w:r>
        <w:rPr>
          <w:noProof/>
        </w:rPr>
        <w:t>107</w:t>
      </w:r>
      <w:r>
        <w:rPr>
          <w:noProof/>
        </w:rPr>
        <w:fldChar w:fldCharType="end"/>
      </w:r>
    </w:p>
    <w:p w14:paraId="2541D7F6" w14:textId="7A01FE21" w:rsidR="00077F71" w:rsidRDefault="00077F71">
      <w:pPr>
        <w:pStyle w:val="TOC3"/>
        <w:rPr>
          <w:rFonts w:eastAsiaTheme="minorEastAsia" w:cstheme="minorBidi"/>
          <w:i w:val="0"/>
          <w:iCs w:val="0"/>
          <w:noProof/>
          <w:kern w:val="2"/>
          <w:sz w:val="24"/>
          <w:szCs w:val="24"/>
          <w:lang w:eastAsia="is-IS"/>
        </w:rPr>
      </w:pPr>
      <w:r w:rsidRPr="00AC055D">
        <w:rPr>
          <w:rFonts w:cs="Arial"/>
          <w:noProof/>
        </w:rPr>
        <w:t>4.6.5</w:t>
      </w:r>
      <w:r>
        <w:rPr>
          <w:rFonts w:eastAsiaTheme="minorEastAsia" w:cstheme="minorBidi"/>
          <w:i w:val="0"/>
          <w:iCs w:val="0"/>
          <w:noProof/>
          <w:kern w:val="2"/>
          <w:sz w:val="24"/>
          <w:szCs w:val="24"/>
          <w:lang w:eastAsia="is-IS"/>
        </w:rPr>
        <w:tab/>
      </w:r>
      <w:r w:rsidRPr="00AC055D">
        <w:rPr>
          <w:rFonts w:cs="Arial"/>
          <w:noProof/>
        </w:rPr>
        <w:t>Varasöm efni</w:t>
      </w:r>
      <w:r>
        <w:rPr>
          <w:noProof/>
        </w:rPr>
        <w:tab/>
      </w:r>
      <w:r>
        <w:rPr>
          <w:noProof/>
        </w:rPr>
        <w:fldChar w:fldCharType="begin"/>
      </w:r>
      <w:r>
        <w:rPr>
          <w:noProof/>
        </w:rPr>
        <w:instrText xml:space="preserve"> PAGEREF _Toc232150526 \h </w:instrText>
      </w:r>
      <w:r>
        <w:rPr>
          <w:noProof/>
        </w:rPr>
      </w:r>
      <w:r>
        <w:rPr>
          <w:noProof/>
        </w:rPr>
        <w:fldChar w:fldCharType="separate"/>
      </w:r>
      <w:r>
        <w:rPr>
          <w:noProof/>
        </w:rPr>
        <w:t>107</w:t>
      </w:r>
      <w:r>
        <w:rPr>
          <w:noProof/>
        </w:rPr>
        <w:fldChar w:fldCharType="end"/>
      </w:r>
    </w:p>
    <w:p w14:paraId="6A06BD4D" w14:textId="5DFADFCF" w:rsidR="00077F71" w:rsidRDefault="00077F71">
      <w:pPr>
        <w:pStyle w:val="TOC3"/>
        <w:rPr>
          <w:rFonts w:eastAsiaTheme="minorEastAsia" w:cstheme="minorBidi"/>
          <w:i w:val="0"/>
          <w:iCs w:val="0"/>
          <w:noProof/>
          <w:kern w:val="2"/>
          <w:sz w:val="24"/>
          <w:szCs w:val="24"/>
          <w:lang w:eastAsia="is-IS"/>
        </w:rPr>
      </w:pPr>
      <w:r w:rsidRPr="00AC055D">
        <w:rPr>
          <w:rFonts w:cs="Arial"/>
          <w:noProof/>
        </w:rPr>
        <w:t>4.6.6</w:t>
      </w:r>
      <w:r>
        <w:rPr>
          <w:rFonts w:eastAsiaTheme="minorEastAsia" w:cstheme="minorBidi"/>
          <w:i w:val="0"/>
          <w:iCs w:val="0"/>
          <w:noProof/>
          <w:kern w:val="2"/>
          <w:sz w:val="24"/>
          <w:szCs w:val="24"/>
          <w:lang w:eastAsia="is-IS"/>
        </w:rPr>
        <w:tab/>
      </w:r>
      <w:r w:rsidRPr="00AC055D">
        <w:rPr>
          <w:rFonts w:cs="Arial"/>
          <w:noProof/>
        </w:rPr>
        <w:t>Persónuhlífar og öryggisráðstafanir fyrir starfsfólk</w:t>
      </w:r>
      <w:r>
        <w:rPr>
          <w:noProof/>
        </w:rPr>
        <w:tab/>
      </w:r>
      <w:r>
        <w:rPr>
          <w:noProof/>
        </w:rPr>
        <w:fldChar w:fldCharType="begin"/>
      </w:r>
      <w:r>
        <w:rPr>
          <w:noProof/>
        </w:rPr>
        <w:instrText xml:space="preserve"> PAGEREF _Toc232150527 \h </w:instrText>
      </w:r>
      <w:r>
        <w:rPr>
          <w:noProof/>
        </w:rPr>
      </w:r>
      <w:r>
        <w:rPr>
          <w:noProof/>
        </w:rPr>
        <w:fldChar w:fldCharType="separate"/>
      </w:r>
      <w:r>
        <w:rPr>
          <w:noProof/>
        </w:rPr>
        <w:t>107</w:t>
      </w:r>
      <w:r>
        <w:rPr>
          <w:noProof/>
        </w:rPr>
        <w:fldChar w:fldCharType="end"/>
      </w:r>
    </w:p>
    <w:p w14:paraId="1F991103" w14:textId="6077B700" w:rsidR="00077F71" w:rsidRDefault="00077F71">
      <w:pPr>
        <w:pStyle w:val="TOC3"/>
        <w:rPr>
          <w:rFonts w:eastAsiaTheme="minorEastAsia" w:cstheme="minorBidi"/>
          <w:i w:val="0"/>
          <w:iCs w:val="0"/>
          <w:noProof/>
          <w:kern w:val="2"/>
          <w:sz w:val="24"/>
          <w:szCs w:val="24"/>
          <w:lang w:eastAsia="is-IS"/>
        </w:rPr>
      </w:pPr>
      <w:r w:rsidRPr="00AC055D">
        <w:rPr>
          <w:rFonts w:cs="Arial"/>
          <w:noProof/>
        </w:rPr>
        <w:t>4.6.7</w:t>
      </w:r>
      <w:r>
        <w:rPr>
          <w:rFonts w:eastAsiaTheme="minorEastAsia" w:cstheme="minorBidi"/>
          <w:i w:val="0"/>
          <w:iCs w:val="0"/>
          <w:noProof/>
          <w:kern w:val="2"/>
          <w:sz w:val="24"/>
          <w:szCs w:val="24"/>
          <w:lang w:eastAsia="is-IS"/>
        </w:rPr>
        <w:tab/>
      </w:r>
      <w:r w:rsidRPr="00AC055D">
        <w:rPr>
          <w:rFonts w:cs="Arial"/>
          <w:noProof/>
        </w:rPr>
        <w:t>Öryggis- umhverfis- og gæðaúttektir</w:t>
      </w:r>
      <w:r>
        <w:rPr>
          <w:noProof/>
        </w:rPr>
        <w:tab/>
      </w:r>
      <w:r>
        <w:rPr>
          <w:noProof/>
        </w:rPr>
        <w:fldChar w:fldCharType="begin"/>
      </w:r>
      <w:r>
        <w:rPr>
          <w:noProof/>
        </w:rPr>
        <w:instrText xml:space="preserve"> PAGEREF _Toc232150528 \h </w:instrText>
      </w:r>
      <w:r>
        <w:rPr>
          <w:noProof/>
        </w:rPr>
      </w:r>
      <w:r>
        <w:rPr>
          <w:noProof/>
        </w:rPr>
        <w:fldChar w:fldCharType="separate"/>
      </w:r>
      <w:r>
        <w:rPr>
          <w:noProof/>
        </w:rPr>
        <w:t>108</w:t>
      </w:r>
      <w:r>
        <w:rPr>
          <w:noProof/>
        </w:rPr>
        <w:fldChar w:fldCharType="end"/>
      </w:r>
    </w:p>
    <w:p w14:paraId="4E2E51FE" w14:textId="00DF8581" w:rsidR="00077F71" w:rsidRDefault="00077F71">
      <w:pPr>
        <w:pStyle w:val="TOC3"/>
        <w:rPr>
          <w:rFonts w:eastAsiaTheme="minorEastAsia" w:cstheme="minorBidi"/>
          <w:i w:val="0"/>
          <w:iCs w:val="0"/>
          <w:noProof/>
          <w:kern w:val="2"/>
          <w:sz w:val="24"/>
          <w:szCs w:val="24"/>
          <w:lang w:eastAsia="is-IS"/>
        </w:rPr>
      </w:pPr>
      <w:r w:rsidRPr="00AC055D">
        <w:rPr>
          <w:rFonts w:cs="Arial"/>
          <w:noProof/>
        </w:rPr>
        <w:t>4.6.8</w:t>
      </w:r>
      <w:r>
        <w:rPr>
          <w:rFonts w:eastAsiaTheme="minorEastAsia" w:cstheme="minorBidi"/>
          <w:i w:val="0"/>
          <w:iCs w:val="0"/>
          <w:noProof/>
          <w:kern w:val="2"/>
          <w:sz w:val="24"/>
          <w:szCs w:val="24"/>
          <w:lang w:eastAsia="is-IS"/>
        </w:rPr>
        <w:tab/>
      </w:r>
      <w:r w:rsidRPr="00AC055D">
        <w:rPr>
          <w:rFonts w:cs="Arial"/>
          <w:noProof/>
        </w:rPr>
        <w:t>Viðurlög við brotum á öryggisreglum</w:t>
      </w:r>
      <w:r>
        <w:rPr>
          <w:noProof/>
        </w:rPr>
        <w:tab/>
      </w:r>
      <w:r>
        <w:rPr>
          <w:noProof/>
        </w:rPr>
        <w:fldChar w:fldCharType="begin"/>
      </w:r>
      <w:r>
        <w:rPr>
          <w:noProof/>
        </w:rPr>
        <w:instrText xml:space="preserve"> PAGEREF _Toc232150529 \h </w:instrText>
      </w:r>
      <w:r>
        <w:rPr>
          <w:noProof/>
        </w:rPr>
      </w:r>
      <w:r>
        <w:rPr>
          <w:noProof/>
        </w:rPr>
        <w:fldChar w:fldCharType="separate"/>
      </w:r>
      <w:r>
        <w:rPr>
          <w:noProof/>
        </w:rPr>
        <w:t>108</w:t>
      </w:r>
      <w:r>
        <w:rPr>
          <w:noProof/>
        </w:rPr>
        <w:fldChar w:fldCharType="end"/>
      </w:r>
    </w:p>
    <w:p w14:paraId="620C5610" w14:textId="2749A885" w:rsidR="00077F71" w:rsidRDefault="00077F71">
      <w:pPr>
        <w:pStyle w:val="TOC3"/>
        <w:rPr>
          <w:rFonts w:eastAsiaTheme="minorEastAsia" w:cstheme="minorBidi"/>
          <w:i w:val="0"/>
          <w:iCs w:val="0"/>
          <w:noProof/>
          <w:kern w:val="2"/>
          <w:sz w:val="24"/>
          <w:szCs w:val="24"/>
          <w:lang w:eastAsia="is-IS"/>
        </w:rPr>
      </w:pPr>
      <w:r w:rsidRPr="00AC055D">
        <w:rPr>
          <w:rFonts w:cs="Arial"/>
          <w:noProof/>
        </w:rPr>
        <w:t>4.6.9</w:t>
      </w:r>
      <w:r>
        <w:rPr>
          <w:rFonts w:eastAsiaTheme="minorEastAsia" w:cstheme="minorBidi"/>
          <w:i w:val="0"/>
          <w:iCs w:val="0"/>
          <w:noProof/>
          <w:kern w:val="2"/>
          <w:sz w:val="24"/>
          <w:szCs w:val="24"/>
          <w:lang w:eastAsia="is-IS"/>
        </w:rPr>
        <w:tab/>
      </w:r>
      <w:r w:rsidRPr="00AC055D">
        <w:rPr>
          <w:rFonts w:cs="Arial"/>
          <w:noProof/>
        </w:rPr>
        <w:t>Óásættanleg hegðun</w:t>
      </w:r>
      <w:r>
        <w:rPr>
          <w:noProof/>
        </w:rPr>
        <w:tab/>
      </w:r>
      <w:r>
        <w:rPr>
          <w:noProof/>
        </w:rPr>
        <w:fldChar w:fldCharType="begin"/>
      </w:r>
      <w:r>
        <w:rPr>
          <w:noProof/>
        </w:rPr>
        <w:instrText xml:space="preserve"> PAGEREF _Toc232150530 \h </w:instrText>
      </w:r>
      <w:r>
        <w:rPr>
          <w:noProof/>
        </w:rPr>
      </w:r>
      <w:r>
        <w:rPr>
          <w:noProof/>
        </w:rPr>
        <w:fldChar w:fldCharType="separate"/>
      </w:r>
      <w:r>
        <w:rPr>
          <w:noProof/>
        </w:rPr>
        <w:t>108</w:t>
      </w:r>
      <w:r>
        <w:rPr>
          <w:noProof/>
        </w:rPr>
        <w:fldChar w:fldCharType="end"/>
      </w:r>
    </w:p>
    <w:p w14:paraId="0E4E8705" w14:textId="64A0FA9D" w:rsidR="00077F71" w:rsidRDefault="00077F71">
      <w:pPr>
        <w:pStyle w:val="TOC4"/>
        <w:rPr>
          <w:rFonts w:eastAsiaTheme="minorEastAsia" w:cstheme="minorBidi"/>
          <w:noProof/>
          <w:kern w:val="2"/>
          <w:sz w:val="24"/>
          <w:szCs w:val="24"/>
          <w:lang w:eastAsia="is-IS"/>
        </w:rPr>
      </w:pPr>
      <w:r w:rsidRPr="00AC055D">
        <w:rPr>
          <w:rFonts w:cs="Arial"/>
          <w:noProof/>
          <w:color w:val="000000"/>
        </w:rPr>
        <w:t>4.6.9.1</w:t>
      </w:r>
      <w:r>
        <w:rPr>
          <w:rFonts w:eastAsiaTheme="minorEastAsia" w:cstheme="minorBidi"/>
          <w:noProof/>
          <w:kern w:val="2"/>
          <w:sz w:val="24"/>
          <w:szCs w:val="24"/>
          <w:lang w:eastAsia="is-IS"/>
        </w:rPr>
        <w:tab/>
      </w:r>
      <w:r w:rsidRPr="00AC055D">
        <w:rPr>
          <w:rFonts w:cs="Arial"/>
          <w:noProof/>
        </w:rPr>
        <w:t>Viðurlög við óásættanlegri hegðun</w:t>
      </w:r>
      <w:r>
        <w:rPr>
          <w:noProof/>
        </w:rPr>
        <w:tab/>
      </w:r>
      <w:r>
        <w:rPr>
          <w:noProof/>
        </w:rPr>
        <w:fldChar w:fldCharType="begin"/>
      </w:r>
      <w:r>
        <w:rPr>
          <w:noProof/>
        </w:rPr>
        <w:instrText xml:space="preserve"> PAGEREF _Toc232150531 \h </w:instrText>
      </w:r>
      <w:r>
        <w:rPr>
          <w:noProof/>
        </w:rPr>
      </w:r>
      <w:r>
        <w:rPr>
          <w:noProof/>
        </w:rPr>
        <w:fldChar w:fldCharType="separate"/>
      </w:r>
      <w:r>
        <w:rPr>
          <w:noProof/>
        </w:rPr>
        <w:t>109</w:t>
      </w:r>
      <w:r>
        <w:rPr>
          <w:noProof/>
        </w:rPr>
        <w:fldChar w:fldCharType="end"/>
      </w:r>
    </w:p>
    <w:p w14:paraId="759E912C" w14:textId="3F61E420" w:rsidR="00077F71" w:rsidRDefault="00077F71">
      <w:pPr>
        <w:pStyle w:val="TOC4"/>
        <w:rPr>
          <w:rFonts w:eastAsiaTheme="minorEastAsia" w:cstheme="minorBidi"/>
          <w:noProof/>
          <w:kern w:val="2"/>
          <w:sz w:val="24"/>
          <w:szCs w:val="24"/>
          <w:lang w:eastAsia="is-IS"/>
        </w:rPr>
      </w:pPr>
      <w:r w:rsidRPr="00AC055D">
        <w:rPr>
          <w:rFonts w:cs="Arial"/>
          <w:noProof/>
          <w:color w:val="000000"/>
        </w:rPr>
        <w:t>4.6.9.2</w:t>
      </w:r>
      <w:r>
        <w:rPr>
          <w:rFonts w:eastAsiaTheme="minorEastAsia" w:cstheme="minorBidi"/>
          <w:noProof/>
          <w:kern w:val="2"/>
          <w:sz w:val="24"/>
          <w:szCs w:val="24"/>
          <w:lang w:eastAsia="is-IS"/>
        </w:rPr>
        <w:tab/>
      </w:r>
      <w:r w:rsidRPr="00AC055D">
        <w:rPr>
          <w:rFonts w:cs="Arial"/>
          <w:noProof/>
        </w:rPr>
        <w:t>Skilgreiningar</w:t>
      </w:r>
      <w:r>
        <w:rPr>
          <w:noProof/>
        </w:rPr>
        <w:tab/>
      </w:r>
      <w:r>
        <w:rPr>
          <w:noProof/>
        </w:rPr>
        <w:fldChar w:fldCharType="begin"/>
      </w:r>
      <w:r>
        <w:rPr>
          <w:noProof/>
        </w:rPr>
        <w:instrText xml:space="preserve"> PAGEREF _Toc232150532 \h </w:instrText>
      </w:r>
      <w:r>
        <w:rPr>
          <w:noProof/>
        </w:rPr>
      </w:r>
      <w:r>
        <w:rPr>
          <w:noProof/>
        </w:rPr>
        <w:fldChar w:fldCharType="separate"/>
      </w:r>
      <w:r>
        <w:rPr>
          <w:noProof/>
        </w:rPr>
        <w:t>109</w:t>
      </w:r>
      <w:r>
        <w:rPr>
          <w:noProof/>
        </w:rPr>
        <w:fldChar w:fldCharType="end"/>
      </w:r>
    </w:p>
    <w:p w14:paraId="5F343454" w14:textId="31C5D7F8" w:rsidR="00077F71" w:rsidRDefault="00077F71">
      <w:pPr>
        <w:pStyle w:val="TOC5"/>
        <w:tabs>
          <w:tab w:val="left" w:pos="1726"/>
          <w:tab w:val="right" w:leader="dot" w:pos="9062"/>
        </w:tabs>
        <w:rPr>
          <w:rFonts w:eastAsiaTheme="minorEastAsia" w:cstheme="minorBidi"/>
          <w:noProof/>
          <w:kern w:val="2"/>
          <w:sz w:val="24"/>
          <w:szCs w:val="24"/>
          <w:lang w:eastAsia="is-IS"/>
        </w:rPr>
      </w:pPr>
      <w:r w:rsidRPr="00AC055D">
        <w:rPr>
          <w:noProof/>
          <w:color w:val="000000"/>
          <w14:scene3d>
            <w14:camera w14:prst="orthographicFront"/>
            <w14:lightRig w14:rig="threePt" w14:dir="t">
              <w14:rot w14:lat="0" w14:lon="0" w14:rev="0"/>
            </w14:lightRig>
          </w14:scene3d>
          <w14:ligatures w14:val="none"/>
        </w:rPr>
        <w:t>4.6.9.2.1</w:t>
      </w:r>
      <w:r>
        <w:rPr>
          <w:rFonts w:eastAsiaTheme="minorEastAsia" w:cstheme="minorBidi"/>
          <w:noProof/>
          <w:kern w:val="2"/>
          <w:sz w:val="24"/>
          <w:szCs w:val="24"/>
          <w:lang w:eastAsia="is-IS"/>
        </w:rPr>
        <w:tab/>
      </w:r>
      <w:r>
        <w:rPr>
          <w:noProof/>
        </w:rPr>
        <w:t>Einelti</w:t>
      </w:r>
      <w:r>
        <w:rPr>
          <w:noProof/>
        </w:rPr>
        <w:tab/>
      </w:r>
      <w:r>
        <w:rPr>
          <w:noProof/>
        </w:rPr>
        <w:fldChar w:fldCharType="begin"/>
      </w:r>
      <w:r>
        <w:rPr>
          <w:noProof/>
        </w:rPr>
        <w:instrText xml:space="preserve"> PAGEREF _Toc232150533 \h </w:instrText>
      </w:r>
      <w:r>
        <w:rPr>
          <w:noProof/>
        </w:rPr>
      </w:r>
      <w:r>
        <w:rPr>
          <w:noProof/>
        </w:rPr>
        <w:fldChar w:fldCharType="separate"/>
      </w:r>
      <w:r>
        <w:rPr>
          <w:noProof/>
        </w:rPr>
        <w:t>109</w:t>
      </w:r>
      <w:r>
        <w:rPr>
          <w:noProof/>
        </w:rPr>
        <w:fldChar w:fldCharType="end"/>
      </w:r>
    </w:p>
    <w:p w14:paraId="70C8515B" w14:textId="71D696EC" w:rsidR="00077F71" w:rsidRDefault="00077F71">
      <w:pPr>
        <w:pStyle w:val="TOC5"/>
        <w:tabs>
          <w:tab w:val="left" w:pos="1726"/>
          <w:tab w:val="right" w:leader="dot" w:pos="9062"/>
        </w:tabs>
        <w:rPr>
          <w:rFonts w:eastAsiaTheme="minorEastAsia" w:cstheme="minorBidi"/>
          <w:noProof/>
          <w:kern w:val="2"/>
          <w:sz w:val="24"/>
          <w:szCs w:val="24"/>
          <w:lang w:eastAsia="is-IS"/>
        </w:rPr>
      </w:pPr>
      <w:r w:rsidRPr="00AC055D">
        <w:rPr>
          <w:noProof/>
          <w:color w:val="000000"/>
          <w14:scene3d>
            <w14:camera w14:prst="orthographicFront"/>
            <w14:lightRig w14:rig="threePt" w14:dir="t">
              <w14:rot w14:lat="0" w14:lon="0" w14:rev="0"/>
            </w14:lightRig>
          </w14:scene3d>
          <w14:ligatures w14:val="none"/>
        </w:rPr>
        <w:t>4.6.9.2.2</w:t>
      </w:r>
      <w:r>
        <w:rPr>
          <w:rFonts w:eastAsiaTheme="minorEastAsia" w:cstheme="minorBidi"/>
          <w:noProof/>
          <w:kern w:val="2"/>
          <w:sz w:val="24"/>
          <w:szCs w:val="24"/>
          <w:lang w:eastAsia="is-IS"/>
        </w:rPr>
        <w:tab/>
      </w:r>
      <w:r>
        <w:rPr>
          <w:noProof/>
        </w:rPr>
        <w:t>Kynbundin áreitni</w:t>
      </w:r>
      <w:r>
        <w:rPr>
          <w:noProof/>
        </w:rPr>
        <w:tab/>
      </w:r>
      <w:r>
        <w:rPr>
          <w:noProof/>
        </w:rPr>
        <w:fldChar w:fldCharType="begin"/>
      </w:r>
      <w:r>
        <w:rPr>
          <w:noProof/>
        </w:rPr>
        <w:instrText xml:space="preserve"> PAGEREF _Toc232150534 \h </w:instrText>
      </w:r>
      <w:r>
        <w:rPr>
          <w:noProof/>
        </w:rPr>
      </w:r>
      <w:r>
        <w:rPr>
          <w:noProof/>
        </w:rPr>
        <w:fldChar w:fldCharType="separate"/>
      </w:r>
      <w:r>
        <w:rPr>
          <w:noProof/>
        </w:rPr>
        <w:t>110</w:t>
      </w:r>
      <w:r>
        <w:rPr>
          <w:noProof/>
        </w:rPr>
        <w:fldChar w:fldCharType="end"/>
      </w:r>
    </w:p>
    <w:p w14:paraId="4FE5FDE7" w14:textId="5F3815A0" w:rsidR="00077F71" w:rsidRDefault="00077F71">
      <w:pPr>
        <w:pStyle w:val="TOC5"/>
        <w:tabs>
          <w:tab w:val="left" w:pos="1726"/>
          <w:tab w:val="right" w:leader="dot" w:pos="9062"/>
        </w:tabs>
        <w:rPr>
          <w:rFonts w:eastAsiaTheme="minorEastAsia" w:cstheme="minorBidi"/>
          <w:noProof/>
          <w:kern w:val="2"/>
          <w:sz w:val="24"/>
          <w:szCs w:val="24"/>
          <w:lang w:eastAsia="is-IS"/>
        </w:rPr>
      </w:pPr>
      <w:r w:rsidRPr="00AC055D">
        <w:rPr>
          <w:noProof/>
          <w:color w:val="000000"/>
          <w14:scene3d>
            <w14:camera w14:prst="orthographicFront"/>
            <w14:lightRig w14:rig="threePt" w14:dir="t">
              <w14:rot w14:lat="0" w14:lon="0" w14:rev="0"/>
            </w14:lightRig>
          </w14:scene3d>
          <w14:ligatures w14:val="none"/>
        </w:rPr>
        <w:t>4.6.9.2.3</w:t>
      </w:r>
      <w:r>
        <w:rPr>
          <w:rFonts w:eastAsiaTheme="minorEastAsia" w:cstheme="minorBidi"/>
          <w:noProof/>
          <w:kern w:val="2"/>
          <w:sz w:val="24"/>
          <w:szCs w:val="24"/>
          <w:lang w:eastAsia="is-IS"/>
        </w:rPr>
        <w:tab/>
      </w:r>
      <w:r>
        <w:rPr>
          <w:noProof/>
        </w:rPr>
        <w:t>Kynferðisleg áreitni</w:t>
      </w:r>
      <w:r>
        <w:rPr>
          <w:noProof/>
        </w:rPr>
        <w:tab/>
      </w:r>
      <w:r>
        <w:rPr>
          <w:noProof/>
        </w:rPr>
        <w:fldChar w:fldCharType="begin"/>
      </w:r>
      <w:r>
        <w:rPr>
          <w:noProof/>
        </w:rPr>
        <w:instrText xml:space="preserve"> PAGEREF _Toc232150535 \h </w:instrText>
      </w:r>
      <w:r>
        <w:rPr>
          <w:noProof/>
        </w:rPr>
      </w:r>
      <w:r>
        <w:rPr>
          <w:noProof/>
        </w:rPr>
        <w:fldChar w:fldCharType="separate"/>
      </w:r>
      <w:r>
        <w:rPr>
          <w:noProof/>
        </w:rPr>
        <w:t>110</w:t>
      </w:r>
      <w:r>
        <w:rPr>
          <w:noProof/>
        </w:rPr>
        <w:fldChar w:fldCharType="end"/>
      </w:r>
    </w:p>
    <w:p w14:paraId="454A6BD9" w14:textId="44261CA3" w:rsidR="00077F71" w:rsidRDefault="00077F71">
      <w:pPr>
        <w:pStyle w:val="TOC5"/>
        <w:tabs>
          <w:tab w:val="left" w:pos="1726"/>
          <w:tab w:val="right" w:leader="dot" w:pos="9062"/>
        </w:tabs>
        <w:rPr>
          <w:rFonts w:eastAsiaTheme="minorEastAsia" w:cstheme="minorBidi"/>
          <w:noProof/>
          <w:kern w:val="2"/>
          <w:sz w:val="24"/>
          <w:szCs w:val="24"/>
          <w:lang w:eastAsia="is-IS"/>
        </w:rPr>
      </w:pPr>
      <w:r w:rsidRPr="00AC055D">
        <w:rPr>
          <w:noProof/>
          <w:color w:val="000000"/>
          <w14:scene3d>
            <w14:camera w14:prst="orthographicFront"/>
            <w14:lightRig w14:rig="threePt" w14:dir="t">
              <w14:rot w14:lat="0" w14:lon="0" w14:rev="0"/>
            </w14:lightRig>
          </w14:scene3d>
          <w14:ligatures w14:val="none"/>
        </w:rPr>
        <w:t>4.6.9.2.4</w:t>
      </w:r>
      <w:r>
        <w:rPr>
          <w:rFonts w:eastAsiaTheme="minorEastAsia" w:cstheme="minorBidi"/>
          <w:noProof/>
          <w:kern w:val="2"/>
          <w:sz w:val="24"/>
          <w:szCs w:val="24"/>
          <w:lang w:eastAsia="is-IS"/>
        </w:rPr>
        <w:tab/>
      </w:r>
      <w:r>
        <w:rPr>
          <w:noProof/>
        </w:rPr>
        <w:t>Ofbeldi</w:t>
      </w:r>
      <w:r>
        <w:rPr>
          <w:noProof/>
        </w:rPr>
        <w:tab/>
      </w:r>
      <w:r>
        <w:rPr>
          <w:noProof/>
        </w:rPr>
        <w:fldChar w:fldCharType="begin"/>
      </w:r>
      <w:r>
        <w:rPr>
          <w:noProof/>
        </w:rPr>
        <w:instrText xml:space="preserve"> PAGEREF _Toc232150536 \h </w:instrText>
      </w:r>
      <w:r>
        <w:rPr>
          <w:noProof/>
        </w:rPr>
      </w:r>
      <w:r>
        <w:rPr>
          <w:noProof/>
        </w:rPr>
        <w:fldChar w:fldCharType="separate"/>
      </w:r>
      <w:r>
        <w:rPr>
          <w:noProof/>
        </w:rPr>
        <w:t>110</w:t>
      </w:r>
      <w:r>
        <w:rPr>
          <w:noProof/>
        </w:rPr>
        <w:fldChar w:fldCharType="end"/>
      </w:r>
    </w:p>
    <w:p w14:paraId="53183102" w14:textId="06DBA75C" w:rsidR="00077F71" w:rsidRDefault="00077F71">
      <w:pPr>
        <w:pStyle w:val="TOC5"/>
        <w:tabs>
          <w:tab w:val="left" w:pos="1726"/>
          <w:tab w:val="right" w:leader="dot" w:pos="9062"/>
        </w:tabs>
        <w:rPr>
          <w:rFonts w:eastAsiaTheme="minorEastAsia" w:cstheme="minorBidi"/>
          <w:noProof/>
          <w:kern w:val="2"/>
          <w:sz w:val="24"/>
          <w:szCs w:val="24"/>
          <w:lang w:eastAsia="is-IS"/>
        </w:rPr>
      </w:pPr>
      <w:r w:rsidRPr="00AC055D">
        <w:rPr>
          <w:noProof/>
          <w:color w:val="000000"/>
          <w14:scene3d>
            <w14:camera w14:prst="orthographicFront"/>
            <w14:lightRig w14:rig="threePt" w14:dir="t">
              <w14:rot w14:lat="0" w14:lon="0" w14:rev="0"/>
            </w14:lightRig>
          </w14:scene3d>
          <w14:ligatures w14:val="none"/>
        </w:rPr>
        <w:t>4.6.9.2.5</w:t>
      </w:r>
      <w:r>
        <w:rPr>
          <w:rFonts w:eastAsiaTheme="minorEastAsia" w:cstheme="minorBidi"/>
          <w:noProof/>
          <w:kern w:val="2"/>
          <w:sz w:val="24"/>
          <w:szCs w:val="24"/>
          <w:lang w:eastAsia="is-IS"/>
        </w:rPr>
        <w:tab/>
      </w:r>
      <w:r>
        <w:rPr>
          <w:noProof/>
        </w:rPr>
        <w:t>Óviðeigandi samskipti</w:t>
      </w:r>
      <w:r>
        <w:rPr>
          <w:noProof/>
        </w:rPr>
        <w:tab/>
      </w:r>
      <w:r>
        <w:rPr>
          <w:noProof/>
        </w:rPr>
        <w:fldChar w:fldCharType="begin"/>
      </w:r>
      <w:r>
        <w:rPr>
          <w:noProof/>
        </w:rPr>
        <w:instrText xml:space="preserve"> PAGEREF _Toc232150537 \h </w:instrText>
      </w:r>
      <w:r>
        <w:rPr>
          <w:noProof/>
        </w:rPr>
      </w:r>
      <w:r>
        <w:rPr>
          <w:noProof/>
        </w:rPr>
        <w:fldChar w:fldCharType="separate"/>
      </w:r>
      <w:r>
        <w:rPr>
          <w:noProof/>
        </w:rPr>
        <w:t>110</w:t>
      </w:r>
      <w:r>
        <w:rPr>
          <w:noProof/>
        </w:rPr>
        <w:fldChar w:fldCharType="end"/>
      </w:r>
    </w:p>
    <w:p w14:paraId="621CF703" w14:textId="078D1904" w:rsidR="00077F71" w:rsidRDefault="00077F71">
      <w:pPr>
        <w:pStyle w:val="TOC4"/>
        <w:rPr>
          <w:rFonts w:eastAsiaTheme="minorEastAsia" w:cstheme="minorBidi"/>
          <w:noProof/>
          <w:kern w:val="2"/>
          <w:sz w:val="24"/>
          <w:szCs w:val="24"/>
          <w:lang w:eastAsia="is-IS"/>
        </w:rPr>
      </w:pPr>
      <w:r w:rsidRPr="00AC055D">
        <w:rPr>
          <w:rFonts w:cs="Arial"/>
          <w:noProof/>
          <w:color w:val="000000"/>
        </w:rPr>
        <w:t>4.6.9.3</w:t>
      </w:r>
      <w:r>
        <w:rPr>
          <w:rFonts w:eastAsiaTheme="minorEastAsia" w:cstheme="minorBidi"/>
          <w:noProof/>
          <w:kern w:val="2"/>
          <w:sz w:val="24"/>
          <w:szCs w:val="24"/>
          <w:lang w:eastAsia="is-IS"/>
        </w:rPr>
        <w:tab/>
      </w:r>
      <w:r w:rsidRPr="00AC055D">
        <w:rPr>
          <w:rFonts w:cs="Arial"/>
          <w:noProof/>
        </w:rPr>
        <w:t>Viðbrögð við kvörtun um samskipti</w:t>
      </w:r>
      <w:r>
        <w:rPr>
          <w:noProof/>
        </w:rPr>
        <w:tab/>
      </w:r>
      <w:r>
        <w:rPr>
          <w:noProof/>
        </w:rPr>
        <w:fldChar w:fldCharType="begin"/>
      </w:r>
      <w:r>
        <w:rPr>
          <w:noProof/>
        </w:rPr>
        <w:instrText xml:space="preserve"> PAGEREF _Toc232150538 \h </w:instrText>
      </w:r>
      <w:r>
        <w:rPr>
          <w:noProof/>
        </w:rPr>
      </w:r>
      <w:r>
        <w:rPr>
          <w:noProof/>
        </w:rPr>
        <w:fldChar w:fldCharType="separate"/>
      </w:r>
      <w:r>
        <w:rPr>
          <w:noProof/>
        </w:rPr>
        <w:t>111</w:t>
      </w:r>
      <w:r>
        <w:rPr>
          <w:noProof/>
        </w:rPr>
        <w:fldChar w:fldCharType="end"/>
      </w:r>
    </w:p>
    <w:p w14:paraId="0C3D0D67" w14:textId="28541B97" w:rsidR="00077F71" w:rsidRDefault="00077F71">
      <w:pPr>
        <w:pStyle w:val="TOC2"/>
        <w:tabs>
          <w:tab w:val="left" w:pos="800"/>
          <w:tab w:val="right" w:leader="dot" w:pos="9062"/>
        </w:tabs>
        <w:rPr>
          <w:rFonts w:eastAsiaTheme="minorEastAsia" w:cstheme="minorBidi"/>
          <w:smallCaps w:val="0"/>
          <w:noProof/>
          <w:kern w:val="2"/>
          <w:sz w:val="24"/>
          <w:szCs w:val="24"/>
          <w:lang w:eastAsia="is-IS"/>
        </w:rPr>
      </w:pPr>
      <w:r w:rsidRPr="00AC055D">
        <w:rPr>
          <w:noProof/>
          <w:color w:val="000000"/>
          <w14:ligatures w14:val="none"/>
        </w:rPr>
        <w:lastRenderedPageBreak/>
        <w:t>4.7</w:t>
      </w:r>
      <w:r>
        <w:rPr>
          <w:rFonts w:eastAsiaTheme="minorEastAsia" w:cstheme="minorBidi"/>
          <w:smallCaps w:val="0"/>
          <w:noProof/>
          <w:kern w:val="2"/>
          <w:sz w:val="24"/>
          <w:szCs w:val="24"/>
          <w:lang w:eastAsia="is-IS"/>
        </w:rPr>
        <w:tab/>
      </w:r>
      <w:r>
        <w:rPr>
          <w:noProof/>
        </w:rPr>
        <w:t>Efni og aðföng</w:t>
      </w:r>
      <w:r>
        <w:rPr>
          <w:noProof/>
        </w:rPr>
        <w:tab/>
      </w:r>
      <w:r>
        <w:rPr>
          <w:noProof/>
        </w:rPr>
        <w:fldChar w:fldCharType="begin"/>
      </w:r>
      <w:r>
        <w:rPr>
          <w:noProof/>
        </w:rPr>
        <w:instrText xml:space="preserve"> PAGEREF _Toc232150539 \h </w:instrText>
      </w:r>
      <w:r>
        <w:rPr>
          <w:noProof/>
        </w:rPr>
      </w:r>
      <w:r>
        <w:rPr>
          <w:noProof/>
        </w:rPr>
        <w:fldChar w:fldCharType="separate"/>
      </w:r>
      <w:r>
        <w:rPr>
          <w:noProof/>
        </w:rPr>
        <w:t>111</w:t>
      </w:r>
      <w:r>
        <w:rPr>
          <w:noProof/>
        </w:rPr>
        <w:fldChar w:fldCharType="end"/>
      </w:r>
    </w:p>
    <w:p w14:paraId="1D37DDB2" w14:textId="224A2166" w:rsidR="00077F71" w:rsidRDefault="00077F71">
      <w:pPr>
        <w:pStyle w:val="TOC3"/>
        <w:rPr>
          <w:rFonts w:eastAsiaTheme="minorEastAsia" w:cstheme="minorBidi"/>
          <w:i w:val="0"/>
          <w:iCs w:val="0"/>
          <w:noProof/>
          <w:kern w:val="2"/>
          <w:sz w:val="24"/>
          <w:szCs w:val="24"/>
          <w:lang w:eastAsia="is-IS"/>
        </w:rPr>
      </w:pPr>
      <w:r w:rsidRPr="00AC055D">
        <w:rPr>
          <w:rFonts w:cs="Arial"/>
          <w:noProof/>
        </w:rPr>
        <w:t>4.7.1</w:t>
      </w:r>
      <w:r>
        <w:rPr>
          <w:rFonts w:eastAsiaTheme="minorEastAsia" w:cstheme="minorBidi"/>
          <w:i w:val="0"/>
          <w:iCs w:val="0"/>
          <w:noProof/>
          <w:kern w:val="2"/>
          <w:sz w:val="24"/>
          <w:szCs w:val="24"/>
          <w:lang w:eastAsia="is-IS"/>
        </w:rPr>
        <w:tab/>
      </w:r>
      <w:r w:rsidRPr="00AC055D">
        <w:rPr>
          <w:rFonts w:cs="Arial"/>
          <w:noProof/>
        </w:rPr>
        <w:t>Aðföng sem verktaki leggur til</w:t>
      </w:r>
      <w:r>
        <w:rPr>
          <w:noProof/>
        </w:rPr>
        <w:tab/>
      </w:r>
      <w:r>
        <w:rPr>
          <w:noProof/>
        </w:rPr>
        <w:fldChar w:fldCharType="begin"/>
      </w:r>
      <w:r>
        <w:rPr>
          <w:noProof/>
        </w:rPr>
        <w:instrText xml:space="preserve"> PAGEREF _Toc232150540 \h </w:instrText>
      </w:r>
      <w:r>
        <w:rPr>
          <w:noProof/>
        </w:rPr>
      </w:r>
      <w:r>
        <w:rPr>
          <w:noProof/>
        </w:rPr>
        <w:fldChar w:fldCharType="separate"/>
      </w:r>
      <w:r>
        <w:rPr>
          <w:noProof/>
        </w:rPr>
        <w:t>111</w:t>
      </w:r>
      <w:r>
        <w:rPr>
          <w:noProof/>
        </w:rPr>
        <w:fldChar w:fldCharType="end"/>
      </w:r>
    </w:p>
    <w:p w14:paraId="0340AEC3" w14:textId="636F6F1E" w:rsidR="00077F71" w:rsidRDefault="00077F71">
      <w:pPr>
        <w:pStyle w:val="TOC3"/>
        <w:rPr>
          <w:rFonts w:eastAsiaTheme="minorEastAsia" w:cstheme="minorBidi"/>
          <w:i w:val="0"/>
          <w:iCs w:val="0"/>
          <w:noProof/>
          <w:kern w:val="2"/>
          <w:sz w:val="24"/>
          <w:szCs w:val="24"/>
          <w:lang w:eastAsia="is-IS"/>
        </w:rPr>
      </w:pPr>
      <w:r w:rsidRPr="00AC055D">
        <w:rPr>
          <w:rFonts w:cs="Arial"/>
          <w:noProof/>
        </w:rPr>
        <w:t>4.7.2</w:t>
      </w:r>
      <w:r>
        <w:rPr>
          <w:rFonts w:eastAsiaTheme="minorEastAsia" w:cstheme="minorBidi"/>
          <w:i w:val="0"/>
          <w:iCs w:val="0"/>
          <w:noProof/>
          <w:kern w:val="2"/>
          <w:sz w:val="24"/>
          <w:szCs w:val="24"/>
          <w:lang w:eastAsia="is-IS"/>
        </w:rPr>
        <w:tab/>
      </w:r>
      <w:r w:rsidRPr="00AC055D">
        <w:rPr>
          <w:rFonts w:cs="Arial"/>
          <w:noProof/>
        </w:rPr>
        <w:t>Aðföng sem verkkaupi leggur til</w:t>
      </w:r>
      <w:r>
        <w:rPr>
          <w:noProof/>
        </w:rPr>
        <w:tab/>
      </w:r>
      <w:r>
        <w:rPr>
          <w:noProof/>
        </w:rPr>
        <w:fldChar w:fldCharType="begin"/>
      </w:r>
      <w:r>
        <w:rPr>
          <w:noProof/>
        </w:rPr>
        <w:instrText xml:space="preserve"> PAGEREF _Toc232150541 \h </w:instrText>
      </w:r>
      <w:r>
        <w:rPr>
          <w:noProof/>
        </w:rPr>
      </w:r>
      <w:r>
        <w:rPr>
          <w:noProof/>
        </w:rPr>
        <w:fldChar w:fldCharType="separate"/>
      </w:r>
      <w:r>
        <w:rPr>
          <w:noProof/>
        </w:rPr>
        <w:t>111</w:t>
      </w:r>
      <w:r>
        <w:rPr>
          <w:noProof/>
        </w:rPr>
        <w:fldChar w:fldCharType="end"/>
      </w:r>
    </w:p>
    <w:p w14:paraId="637D320C" w14:textId="2D6FD264" w:rsidR="00077F71" w:rsidRDefault="00077F71">
      <w:pPr>
        <w:pStyle w:val="TOC3"/>
        <w:rPr>
          <w:rFonts w:eastAsiaTheme="minorEastAsia" w:cstheme="minorBidi"/>
          <w:i w:val="0"/>
          <w:iCs w:val="0"/>
          <w:noProof/>
          <w:kern w:val="2"/>
          <w:sz w:val="24"/>
          <w:szCs w:val="24"/>
          <w:lang w:eastAsia="is-IS"/>
        </w:rPr>
      </w:pPr>
      <w:r w:rsidRPr="00AC055D">
        <w:rPr>
          <w:rFonts w:cs="Arial"/>
          <w:noProof/>
        </w:rPr>
        <w:t>4.7.3</w:t>
      </w:r>
      <w:r>
        <w:rPr>
          <w:rFonts w:eastAsiaTheme="minorEastAsia" w:cstheme="minorBidi"/>
          <w:i w:val="0"/>
          <w:iCs w:val="0"/>
          <w:noProof/>
          <w:kern w:val="2"/>
          <w:sz w:val="24"/>
          <w:szCs w:val="24"/>
          <w:lang w:eastAsia="is-IS"/>
        </w:rPr>
        <w:tab/>
      </w:r>
      <w:r w:rsidRPr="00AC055D">
        <w:rPr>
          <w:rFonts w:cs="Arial"/>
          <w:noProof/>
        </w:rPr>
        <w:t>Efni afhent af lager verkkaupa</w:t>
      </w:r>
      <w:r>
        <w:rPr>
          <w:noProof/>
        </w:rPr>
        <w:tab/>
      </w:r>
      <w:r>
        <w:rPr>
          <w:noProof/>
        </w:rPr>
        <w:fldChar w:fldCharType="begin"/>
      </w:r>
      <w:r>
        <w:rPr>
          <w:noProof/>
        </w:rPr>
        <w:instrText xml:space="preserve"> PAGEREF _Toc232150542 \h </w:instrText>
      </w:r>
      <w:r>
        <w:rPr>
          <w:noProof/>
        </w:rPr>
      </w:r>
      <w:r>
        <w:rPr>
          <w:noProof/>
        </w:rPr>
        <w:fldChar w:fldCharType="separate"/>
      </w:r>
      <w:r>
        <w:rPr>
          <w:noProof/>
        </w:rPr>
        <w:t>111</w:t>
      </w:r>
      <w:r>
        <w:rPr>
          <w:noProof/>
        </w:rPr>
        <w:fldChar w:fldCharType="end"/>
      </w:r>
    </w:p>
    <w:p w14:paraId="54F5F3F1" w14:textId="7E4E48DA" w:rsidR="00077F71" w:rsidRDefault="00077F71">
      <w:pPr>
        <w:pStyle w:val="TOC3"/>
        <w:rPr>
          <w:rFonts w:eastAsiaTheme="minorEastAsia" w:cstheme="minorBidi"/>
          <w:i w:val="0"/>
          <w:iCs w:val="0"/>
          <w:noProof/>
          <w:kern w:val="2"/>
          <w:sz w:val="24"/>
          <w:szCs w:val="24"/>
          <w:lang w:eastAsia="is-IS"/>
        </w:rPr>
      </w:pPr>
      <w:r w:rsidRPr="00AC055D">
        <w:rPr>
          <w:rFonts w:cs="Arial"/>
          <w:noProof/>
        </w:rPr>
        <w:t>4.7.4</w:t>
      </w:r>
      <w:r>
        <w:rPr>
          <w:rFonts w:eastAsiaTheme="minorEastAsia" w:cstheme="minorBidi"/>
          <w:i w:val="0"/>
          <w:iCs w:val="0"/>
          <w:noProof/>
          <w:kern w:val="2"/>
          <w:sz w:val="24"/>
          <w:szCs w:val="24"/>
          <w:lang w:eastAsia="is-IS"/>
        </w:rPr>
        <w:tab/>
      </w:r>
      <w:r w:rsidRPr="00AC055D">
        <w:rPr>
          <w:rFonts w:cs="Arial"/>
          <w:noProof/>
        </w:rPr>
        <w:t>Efni sem afhent er verktaka á öðrum stað</w:t>
      </w:r>
      <w:r>
        <w:rPr>
          <w:noProof/>
        </w:rPr>
        <w:tab/>
      </w:r>
      <w:r>
        <w:rPr>
          <w:noProof/>
        </w:rPr>
        <w:fldChar w:fldCharType="begin"/>
      </w:r>
      <w:r>
        <w:rPr>
          <w:noProof/>
        </w:rPr>
        <w:instrText xml:space="preserve"> PAGEREF _Toc232150543 \h </w:instrText>
      </w:r>
      <w:r>
        <w:rPr>
          <w:noProof/>
        </w:rPr>
      </w:r>
      <w:r>
        <w:rPr>
          <w:noProof/>
        </w:rPr>
        <w:fldChar w:fldCharType="separate"/>
      </w:r>
      <w:r>
        <w:rPr>
          <w:noProof/>
        </w:rPr>
        <w:t>112</w:t>
      </w:r>
      <w:r>
        <w:rPr>
          <w:noProof/>
        </w:rPr>
        <w:fldChar w:fldCharType="end"/>
      </w:r>
    </w:p>
    <w:p w14:paraId="7A9C3F83" w14:textId="6E71FBDE" w:rsidR="00077F71" w:rsidRDefault="00077F71">
      <w:pPr>
        <w:pStyle w:val="TOC3"/>
        <w:rPr>
          <w:rFonts w:eastAsiaTheme="minorEastAsia" w:cstheme="minorBidi"/>
          <w:i w:val="0"/>
          <w:iCs w:val="0"/>
          <w:noProof/>
          <w:kern w:val="2"/>
          <w:sz w:val="24"/>
          <w:szCs w:val="24"/>
          <w:lang w:eastAsia="is-IS"/>
        </w:rPr>
      </w:pPr>
      <w:r w:rsidRPr="00AC055D">
        <w:rPr>
          <w:rFonts w:cs="Arial"/>
          <w:noProof/>
        </w:rPr>
        <w:t>4.7.5</w:t>
      </w:r>
      <w:r>
        <w:rPr>
          <w:rFonts w:eastAsiaTheme="minorEastAsia" w:cstheme="minorBidi"/>
          <w:i w:val="0"/>
          <w:iCs w:val="0"/>
          <w:noProof/>
          <w:kern w:val="2"/>
          <w:sz w:val="24"/>
          <w:szCs w:val="24"/>
          <w:lang w:eastAsia="is-IS"/>
        </w:rPr>
        <w:tab/>
      </w:r>
      <w:r w:rsidRPr="00AC055D">
        <w:rPr>
          <w:rFonts w:cs="Arial"/>
          <w:noProof/>
        </w:rPr>
        <w:t>Efni sem afhent er beint á verkstað</w:t>
      </w:r>
      <w:r>
        <w:rPr>
          <w:noProof/>
        </w:rPr>
        <w:tab/>
      </w:r>
      <w:r>
        <w:rPr>
          <w:noProof/>
        </w:rPr>
        <w:fldChar w:fldCharType="begin"/>
      </w:r>
      <w:r>
        <w:rPr>
          <w:noProof/>
        </w:rPr>
        <w:instrText xml:space="preserve"> PAGEREF _Toc232150544 \h </w:instrText>
      </w:r>
      <w:r>
        <w:rPr>
          <w:noProof/>
        </w:rPr>
      </w:r>
      <w:r>
        <w:rPr>
          <w:noProof/>
        </w:rPr>
        <w:fldChar w:fldCharType="separate"/>
      </w:r>
      <w:r>
        <w:rPr>
          <w:noProof/>
        </w:rPr>
        <w:t>112</w:t>
      </w:r>
      <w:r>
        <w:rPr>
          <w:noProof/>
        </w:rPr>
        <w:fldChar w:fldCharType="end"/>
      </w:r>
    </w:p>
    <w:p w14:paraId="573D720F" w14:textId="7B8DE7C4" w:rsidR="00077F71" w:rsidRDefault="00077F71">
      <w:pPr>
        <w:pStyle w:val="TOC2"/>
        <w:tabs>
          <w:tab w:val="left" w:pos="800"/>
          <w:tab w:val="right" w:leader="dot" w:pos="9062"/>
        </w:tabs>
        <w:rPr>
          <w:rFonts w:eastAsiaTheme="minorEastAsia" w:cstheme="minorBidi"/>
          <w:smallCaps w:val="0"/>
          <w:noProof/>
          <w:kern w:val="2"/>
          <w:sz w:val="24"/>
          <w:szCs w:val="24"/>
          <w:lang w:eastAsia="is-IS"/>
        </w:rPr>
      </w:pPr>
      <w:r w:rsidRPr="00AC055D">
        <w:rPr>
          <w:noProof/>
          <w:color w:val="000000"/>
          <w14:ligatures w14:val="none"/>
        </w:rPr>
        <w:t>4.8</w:t>
      </w:r>
      <w:r>
        <w:rPr>
          <w:rFonts w:eastAsiaTheme="minorEastAsia" w:cstheme="minorBidi"/>
          <w:smallCaps w:val="0"/>
          <w:noProof/>
          <w:kern w:val="2"/>
          <w:sz w:val="24"/>
          <w:szCs w:val="24"/>
          <w:lang w:eastAsia="is-IS"/>
        </w:rPr>
        <w:tab/>
      </w:r>
      <w:r>
        <w:rPr>
          <w:noProof/>
        </w:rPr>
        <w:t>Vinnusvæðið</w:t>
      </w:r>
      <w:r>
        <w:rPr>
          <w:noProof/>
        </w:rPr>
        <w:tab/>
      </w:r>
      <w:r>
        <w:rPr>
          <w:noProof/>
        </w:rPr>
        <w:fldChar w:fldCharType="begin"/>
      </w:r>
      <w:r>
        <w:rPr>
          <w:noProof/>
        </w:rPr>
        <w:instrText xml:space="preserve"> PAGEREF _Toc232150545 \h </w:instrText>
      </w:r>
      <w:r>
        <w:rPr>
          <w:noProof/>
        </w:rPr>
      </w:r>
      <w:r>
        <w:rPr>
          <w:noProof/>
        </w:rPr>
        <w:fldChar w:fldCharType="separate"/>
      </w:r>
      <w:r>
        <w:rPr>
          <w:noProof/>
        </w:rPr>
        <w:t>112</w:t>
      </w:r>
      <w:r>
        <w:rPr>
          <w:noProof/>
        </w:rPr>
        <w:fldChar w:fldCharType="end"/>
      </w:r>
    </w:p>
    <w:p w14:paraId="6B4D91D2" w14:textId="5F7F8CE8" w:rsidR="00077F71" w:rsidRDefault="00077F71">
      <w:pPr>
        <w:pStyle w:val="TOC3"/>
        <w:rPr>
          <w:rFonts w:eastAsiaTheme="minorEastAsia" w:cstheme="minorBidi"/>
          <w:i w:val="0"/>
          <w:iCs w:val="0"/>
          <w:noProof/>
          <w:kern w:val="2"/>
          <w:sz w:val="24"/>
          <w:szCs w:val="24"/>
          <w:lang w:eastAsia="is-IS"/>
        </w:rPr>
      </w:pPr>
      <w:r w:rsidRPr="00AC055D">
        <w:rPr>
          <w:rFonts w:cs="Arial"/>
          <w:noProof/>
        </w:rPr>
        <w:t>4.8.1</w:t>
      </w:r>
      <w:r>
        <w:rPr>
          <w:rFonts w:eastAsiaTheme="minorEastAsia" w:cstheme="minorBidi"/>
          <w:i w:val="0"/>
          <w:iCs w:val="0"/>
          <w:noProof/>
          <w:kern w:val="2"/>
          <w:sz w:val="24"/>
          <w:szCs w:val="24"/>
          <w:lang w:eastAsia="is-IS"/>
        </w:rPr>
        <w:tab/>
      </w:r>
      <w:r w:rsidRPr="00AC055D">
        <w:rPr>
          <w:rFonts w:cs="Arial"/>
          <w:noProof/>
        </w:rPr>
        <w:t>Almennt</w:t>
      </w:r>
      <w:r>
        <w:rPr>
          <w:noProof/>
        </w:rPr>
        <w:tab/>
      </w:r>
      <w:r>
        <w:rPr>
          <w:noProof/>
        </w:rPr>
        <w:fldChar w:fldCharType="begin"/>
      </w:r>
      <w:r>
        <w:rPr>
          <w:noProof/>
        </w:rPr>
        <w:instrText xml:space="preserve"> PAGEREF _Toc232150546 \h </w:instrText>
      </w:r>
      <w:r>
        <w:rPr>
          <w:noProof/>
        </w:rPr>
      </w:r>
      <w:r>
        <w:rPr>
          <w:noProof/>
        </w:rPr>
        <w:fldChar w:fldCharType="separate"/>
      </w:r>
      <w:r>
        <w:rPr>
          <w:noProof/>
        </w:rPr>
        <w:t>112</w:t>
      </w:r>
      <w:r>
        <w:rPr>
          <w:noProof/>
        </w:rPr>
        <w:fldChar w:fldCharType="end"/>
      </w:r>
    </w:p>
    <w:p w14:paraId="19E02678" w14:textId="2A383C0F" w:rsidR="00077F71" w:rsidRDefault="00077F71">
      <w:pPr>
        <w:pStyle w:val="TOC3"/>
        <w:rPr>
          <w:rFonts w:eastAsiaTheme="minorEastAsia" w:cstheme="minorBidi"/>
          <w:i w:val="0"/>
          <w:iCs w:val="0"/>
          <w:noProof/>
          <w:kern w:val="2"/>
          <w:sz w:val="24"/>
          <w:szCs w:val="24"/>
          <w:lang w:eastAsia="is-IS"/>
        </w:rPr>
      </w:pPr>
      <w:r w:rsidRPr="00AC055D">
        <w:rPr>
          <w:rFonts w:cs="Arial"/>
          <w:noProof/>
        </w:rPr>
        <w:t>4.8.2</w:t>
      </w:r>
      <w:r>
        <w:rPr>
          <w:rFonts w:eastAsiaTheme="minorEastAsia" w:cstheme="minorBidi"/>
          <w:i w:val="0"/>
          <w:iCs w:val="0"/>
          <w:noProof/>
          <w:kern w:val="2"/>
          <w:sz w:val="24"/>
          <w:szCs w:val="24"/>
          <w:lang w:eastAsia="is-IS"/>
        </w:rPr>
        <w:tab/>
      </w:r>
      <w:r w:rsidRPr="00AC055D">
        <w:rPr>
          <w:rFonts w:cs="Arial"/>
          <w:noProof/>
        </w:rPr>
        <w:t>Athafnasvæði og vinnuaðstaða</w:t>
      </w:r>
      <w:r>
        <w:rPr>
          <w:noProof/>
        </w:rPr>
        <w:tab/>
      </w:r>
      <w:r>
        <w:rPr>
          <w:noProof/>
        </w:rPr>
        <w:fldChar w:fldCharType="begin"/>
      </w:r>
      <w:r>
        <w:rPr>
          <w:noProof/>
        </w:rPr>
        <w:instrText xml:space="preserve"> PAGEREF _Toc232150547 \h </w:instrText>
      </w:r>
      <w:r>
        <w:rPr>
          <w:noProof/>
        </w:rPr>
      </w:r>
      <w:r>
        <w:rPr>
          <w:noProof/>
        </w:rPr>
        <w:fldChar w:fldCharType="separate"/>
      </w:r>
      <w:r>
        <w:rPr>
          <w:noProof/>
        </w:rPr>
        <w:t>112</w:t>
      </w:r>
      <w:r>
        <w:rPr>
          <w:noProof/>
        </w:rPr>
        <w:fldChar w:fldCharType="end"/>
      </w:r>
    </w:p>
    <w:p w14:paraId="473082C4" w14:textId="1A168C91" w:rsidR="00077F71" w:rsidRDefault="00077F71">
      <w:pPr>
        <w:pStyle w:val="TOC3"/>
        <w:rPr>
          <w:rFonts w:eastAsiaTheme="minorEastAsia" w:cstheme="minorBidi"/>
          <w:i w:val="0"/>
          <w:iCs w:val="0"/>
          <w:noProof/>
          <w:kern w:val="2"/>
          <w:sz w:val="24"/>
          <w:szCs w:val="24"/>
          <w:lang w:eastAsia="is-IS"/>
        </w:rPr>
      </w:pPr>
      <w:r w:rsidRPr="00AC055D">
        <w:rPr>
          <w:rFonts w:cs="Arial"/>
          <w:noProof/>
        </w:rPr>
        <w:t>4.8.3</w:t>
      </w:r>
      <w:r>
        <w:rPr>
          <w:rFonts w:eastAsiaTheme="minorEastAsia" w:cstheme="minorBidi"/>
          <w:i w:val="0"/>
          <w:iCs w:val="0"/>
          <w:noProof/>
          <w:kern w:val="2"/>
          <w:sz w:val="24"/>
          <w:szCs w:val="24"/>
          <w:lang w:eastAsia="is-IS"/>
        </w:rPr>
        <w:tab/>
      </w:r>
      <w:r w:rsidRPr="00AC055D">
        <w:rPr>
          <w:rFonts w:cs="Arial"/>
          <w:noProof/>
        </w:rPr>
        <w:t>Húsnæði fyrir starfsfólk</w:t>
      </w:r>
      <w:r>
        <w:rPr>
          <w:noProof/>
        </w:rPr>
        <w:tab/>
      </w:r>
      <w:r>
        <w:rPr>
          <w:noProof/>
        </w:rPr>
        <w:fldChar w:fldCharType="begin"/>
      </w:r>
      <w:r>
        <w:rPr>
          <w:noProof/>
        </w:rPr>
        <w:instrText xml:space="preserve"> PAGEREF _Toc232150548 \h </w:instrText>
      </w:r>
      <w:r>
        <w:rPr>
          <w:noProof/>
        </w:rPr>
      </w:r>
      <w:r>
        <w:rPr>
          <w:noProof/>
        </w:rPr>
        <w:fldChar w:fldCharType="separate"/>
      </w:r>
      <w:r>
        <w:rPr>
          <w:noProof/>
        </w:rPr>
        <w:t>113</w:t>
      </w:r>
      <w:r>
        <w:rPr>
          <w:noProof/>
        </w:rPr>
        <w:fldChar w:fldCharType="end"/>
      </w:r>
    </w:p>
    <w:p w14:paraId="2B156362" w14:textId="2C73783E" w:rsidR="00077F71" w:rsidRDefault="00077F71">
      <w:pPr>
        <w:pStyle w:val="TOC2"/>
        <w:tabs>
          <w:tab w:val="left" w:pos="800"/>
          <w:tab w:val="right" w:leader="dot" w:pos="9062"/>
        </w:tabs>
        <w:rPr>
          <w:rFonts w:eastAsiaTheme="minorEastAsia" w:cstheme="minorBidi"/>
          <w:smallCaps w:val="0"/>
          <w:noProof/>
          <w:kern w:val="2"/>
          <w:sz w:val="24"/>
          <w:szCs w:val="24"/>
          <w:lang w:eastAsia="is-IS"/>
        </w:rPr>
      </w:pPr>
      <w:r w:rsidRPr="00AC055D">
        <w:rPr>
          <w:noProof/>
          <w:color w:val="000000"/>
          <w14:ligatures w14:val="none"/>
        </w:rPr>
        <w:t>4.9</w:t>
      </w:r>
      <w:r>
        <w:rPr>
          <w:rFonts w:eastAsiaTheme="minorEastAsia" w:cstheme="minorBidi"/>
          <w:smallCaps w:val="0"/>
          <w:noProof/>
          <w:kern w:val="2"/>
          <w:sz w:val="24"/>
          <w:szCs w:val="24"/>
          <w:lang w:eastAsia="is-IS"/>
        </w:rPr>
        <w:tab/>
      </w:r>
      <w:r>
        <w:rPr>
          <w:noProof/>
        </w:rPr>
        <w:t>Umhverfismál</w:t>
      </w:r>
      <w:r>
        <w:rPr>
          <w:noProof/>
        </w:rPr>
        <w:tab/>
      </w:r>
      <w:r>
        <w:rPr>
          <w:noProof/>
        </w:rPr>
        <w:fldChar w:fldCharType="begin"/>
      </w:r>
      <w:r>
        <w:rPr>
          <w:noProof/>
        </w:rPr>
        <w:instrText xml:space="preserve"> PAGEREF _Toc232150549 \h </w:instrText>
      </w:r>
      <w:r>
        <w:rPr>
          <w:noProof/>
        </w:rPr>
      </w:r>
      <w:r>
        <w:rPr>
          <w:noProof/>
        </w:rPr>
        <w:fldChar w:fldCharType="separate"/>
      </w:r>
      <w:r>
        <w:rPr>
          <w:noProof/>
        </w:rPr>
        <w:t>113</w:t>
      </w:r>
      <w:r>
        <w:rPr>
          <w:noProof/>
        </w:rPr>
        <w:fldChar w:fldCharType="end"/>
      </w:r>
    </w:p>
    <w:p w14:paraId="6E9279B2" w14:textId="64BD0722" w:rsidR="00077F71" w:rsidRDefault="00077F71">
      <w:pPr>
        <w:pStyle w:val="TOC3"/>
        <w:rPr>
          <w:rFonts w:eastAsiaTheme="minorEastAsia" w:cstheme="minorBidi"/>
          <w:i w:val="0"/>
          <w:iCs w:val="0"/>
          <w:noProof/>
          <w:kern w:val="2"/>
          <w:sz w:val="24"/>
          <w:szCs w:val="24"/>
          <w:lang w:eastAsia="is-IS"/>
        </w:rPr>
      </w:pPr>
      <w:r w:rsidRPr="00AC055D">
        <w:rPr>
          <w:rFonts w:cs="Arial"/>
          <w:noProof/>
        </w:rPr>
        <w:t>4.9.1</w:t>
      </w:r>
      <w:r>
        <w:rPr>
          <w:rFonts w:eastAsiaTheme="minorEastAsia" w:cstheme="minorBidi"/>
          <w:i w:val="0"/>
          <w:iCs w:val="0"/>
          <w:noProof/>
          <w:kern w:val="2"/>
          <w:sz w:val="24"/>
          <w:szCs w:val="24"/>
          <w:lang w:eastAsia="is-IS"/>
        </w:rPr>
        <w:tab/>
      </w:r>
      <w:r w:rsidRPr="00AC055D">
        <w:rPr>
          <w:rFonts w:cs="Arial"/>
          <w:noProof/>
        </w:rPr>
        <w:t>Almennt</w:t>
      </w:r>
      <w:r>
        <w:rPr>
          <w:noProof/>
        </w:rPr>
        <w:tab/>
      </w:r>
      <w:r>
        <w:rPr>
          <w:noProof/>
        </w:rPr>
        <w:fldChar w:fldCharType="begin"/>
      </w:r>
      <w:r>
        <w:rPr>
          <w:noProof/>
        </w:rPr>
        <w:instrText xml:space="preserve"> PAGEREF _Toc232150550 \h </w:instrText>
      </w:r>
      <w:r>
        <w:rPr>
          <w:noProof/>
        </w:rPr>
      </w:r>
      <w:r>
        <w:rPr>
          <w:noProof/>
        </w:rPr>
        <w:fldChar w:fldCharType="separate"/>
      </w:r>
      <w:r>
        <w:rPr>
          <w:noProof/>
        </w:rPr>
        <w:t>113</w:t>
      </w:r>
      <w:r>
        <w:rPr>
          <w:noProof/>
        </w:rPr>
        <w:fldChar w:fldCharType="end"/>
      </w:r>
    </w:p>
    <w:p w14:paraId="04538C5E" w14:textId="7F44D6FB" w:rsidR="00077F71" w:rsidRDefault="00077F71">
      <w:pPr>
        <w:pStyle w:val="TOC3"/>
        <w:rPr>
          <w:rFonts w:eastAsiaTheme="minorEastAsia" w:cstheme="minorBidi"/>
          <w:i w:val="0"/>
          <w:iCs w:val="0"/>
          <w:noProof/>
          <w:kern w:val="2"/>
          <w:sz w:val="24"/>
          <w:szCs w:val="24"/>
          <w:lang w:eastAsia="is-IS"/>
        </w:rPr>
      </w:pPr>
      <w:r>
        <w:rPr>
          <w:noProof/>
        </w:rPr>
        <w:t>4.9.2</w:t>
      </w:r>
      <w:r>
        <w:rPr>
          <w:rFonts w:eastAsiaTheme="minorEastAsia" w:cstheme="minorBidi"/>
          <w:i w:val="0"/>
          <w:iCs w:val="0"/>
          <w:noProof/>
          <w:kern w:val="2"/>
          <w:sz w:val="24"/>
          <w:szCs w:val="24"/>
          <w:lang w:eastAsia="is-IS"/>
        </w:rPr>
        <w:tab/>
      </w:r>
      <w:r>
        <w:rPr>
          <w:noProof/>
        </w:rPr>
        <w:t>Umhverfisbókhald</w:t>
      </w:r>
      <w:r>
        <w:rPr>
          <w:noProof/>
        </w:rPr>
        <w:tab/>
      </w:r>
      <w:r>
        <w:rPr>
          <w:noProof/>
        </w:rPr>
        <w:fldChar w:fldCharType="begin"/>
      </w:r>
      <w:r>
        <w:rPr>
          <w:noProof/>
        </w:rPr>
        <w:instrText xml:space="preserve"> PAGEREF _Toc232150551 \h </w:instrText>
      </w:r>
      <w:r>
        <w:rPr>
          <w:noProof/>
        </w:rPr>
      </w:r>
      <w:r>
        <w:rPr>
          <w:noProof/>
        </w:rPr>
        <w:fldChar w:fldCharType="separate"/>
      </w:r>
      <w:r>
        <w:rPr>
          <w:noProof/>
        </w:rPr>
        <w:t>113</w:t>
      </w:r>
      <w:r>
        <w:rPr>
          <w:noProof/>
        </w:rPr>
        <w:fldChar w:fldCharType="end"/>
      </w:r>
    </w:p>
    <w:p w14:paraId="143C9871" w14:textId="666412E7" w:rsidR="00077F71" w:rsidRDefault="00077F71">
      <w:pPr>
        <w:pStyle w:val="TOC3"/>
        <w:rPr>
          <w:rFonts w:eastAsiaTheme="minorEastAsia" w:cstheme="minorBidi"/>
          <w:i w:val="0"/>
          <w:iCs w:val="0"/>
          <w:noProof/>
          <w:kern w:val="2"/>
          <w:sz w:val="24"/>
          <w:szCs w:val="24"/>
          <w:lang w:eastAsia="is-IS"/>
        </w:rPr>
      </w:pPr>
      <w:r w:rsidRPr="00AC055D">
        <w:rPr>
          <w:rFonts w:cs="Arial"/>
          <w:noProof/>
        </w:rPr>
        <w:t>4.9.3</w:t>
      </w:r>
      <w:r>
        <w:rPr>
          <w:rFonts w:eastAsiaTheme="minorEastAsia" w:cstheme="minorBidi"/>
          <w:i w:val="0"/>
          <w:iCs w:val="0"/>
          <w:noProof/>
          <w:kern w:val="2"/>
          <w:sz w:val="24"/>
          <w:szCs w:val="24"/>
          <w:lang w:eastAsia="is-IS"/>
        </w:rPr>
        <w:tab/>
      </w:r>
      <w:r w:rsidRPr="00AC055D">
        <w:rPr>
          <w:rFonts w:cs="Arial"/>
          <w:noProof/>
        </w:rPr>
        <w:t>Vatnsverndarsvæði</w:t>
      </w:r>
      <w:r>
        <w:rPr>
          <w:noProof/>
        </w:rPr>
        <w:tab/>
      </w:r>
      <w:r>
        <w:rPr>
          <w:noProof/>
        </w:rPr>
        <w:fldChar w:fldCharType="begin"/>
      </w:r>
      <w:r>
        <w:rPr>
          <w:noProof/>
        </w:rPr>
        <w:instrText xml:space="preserve"> PAGEREF _Toc232150552 \h </w:instrText>
      </w:r>
      <w:r>
        <w:rPr>
          <w:noProof/>
        </w:rPr>
      </w:r>
      <w:r>
        <w:rPr>
          <w:noProof/>
        </w:rPr>
        <w:fldChar w:fldCharType="separate"/>
      </w:r>
      <w:r>
        <w:rPr>
          <w:noProof/>
        </w:rPr>
        <w:t>113</w:t>
      </w:r>
      <w:r>
        <w:rPr>
          <w:noProof/>
        </w:rPr>
        <w:fldChar w:fldCharType="end"/>
      </w:r>
    </w:p>
    <w:p w14:paraId="73B0D38E" w14:textId="3E4F7A39" w:rsidR="00077F71" w:rsidRDefault="00077F71">
      <w:pPr>
        <w:pStyle w:val="TOC4"/>
        <w:rPr>
          <w:rFonts w:eastAsiaTheme="minorEastAsia" w:cstheme="minorBidi"/>
          <w:noProof/>
          <w:kern w:val="2"/>
          <w:sz w:val="24"/>
          <w:szCs w:val="24"/>
          <w:lang w:eastAsia="is-IS"/>
        </w:rPr>
      </w:pPr>
      <w:r w:rsidRPr="00AC055D">
        <w:rPr>
          <w:rFonts w:cs="Arial"/>
          <w:noProof/>
          <w:color w:val="000000"/>
        </w:rPr>
        <w:t>4.9.3.1</w:t>
      </w:r>
      <w:r>
        <w:rPr>
          <w:rFonts w:eastAsiaTheme="minorEastAsia" w:cstheme="minorBidi"/>
          <w:noProof/>
          <w:kern w:val="2"/>
          <w:sz w:val="24"/>
          <w:szCs w:val="24"/>
          <w:lang w:eastAsia="is-IS"/>
        </w:rPr>
        <w:tab/>
      </w:r>
      <w:r w:rsidRPr="00AC055D">
        <w:rPr>
          <w:rFonts w:cs="Arial"/>
          <w:noProof/>
        </w:rPr>
        <w:t>Almennar reglur um svæðið</w:t>
      </w:r>
      <w:r>
        <w:rPr>
          <w:noProof/>
        </w:rPr>
        <w:tab/>
      </w:r>
      <w:r>
        <w:rPr>
          <w:noProof/>
        </w:rPr>
        <w:fldChar w:fldCharType="begin"/>
      </w:r>
      <w:r>
        <w:rPr>
          <w:noProof/>
        </w:rPr>
        <w:instrText xml:space="preserve"> PAGEREF _Toc232150553 \h </w:instrText>
      </w:r>
      <w:r>
        <w:rPr>
          <w:noProof/>
        </w:rPr>
      </w:r>
      <w:r>
        <w:rPr>
          <w:noProof/>
        </w:rPr>
        <w:fldChar w:fldCharType="separate"/>
      </w:r>
      <w:r>
        <w:rPr>
          <w:noProof/>
        </w:rPr>
        <w:t>113</w:t>
      </w:r>
      <w:r>
        <w:rPr>
          <w:noProof/>
        </w:rPr>
        <w:fldChar w:fldCharType="end"/>
      </w:r>
    </w:p>
    <w:p w14:paraId="61B0EABE" w14:textId="3C3B216C" w:rsidR="00077F71" w:rsidRDefault="00077F71">
      <w:pPr>
        <w:pStyle w:val="TOC4"/>
        <w:rPr>
          <w:rFonts w:eastAsiaTheme="minorEastAsia" w:cstheme="minorBidi"/>
          <w:noProof/>
          <w:kern w:val="2"/>
          <w:sz w:val="24"/>
          <w:szCs w:val="24"/>
          <w:lang w:eastAsia="is-IS"/>
        </w:rPr>
      </w:pPr>
      <w:r w:rsidRPr="00AC055D">
        <w:rPr>
          <w:noProof/>
          <w:color w:val="000000"/>
        </w:rPr>
        <w:t>4.9.3.2</w:t>
      </w:r>
      <w:r>
        <w:rPr>
          <w:rFonts w:eastAsiaTheme="minorEastAsia" w:cstheme="minorBidi"/>
          <w:noProof/>
          <w:kern w:val="2"/>
          <w:sz w:val="24"/>
          <w:szCs w:val="24"/>
          <w:lang w:eastAsia="is-IS"/>
        </w:rPr>
        <w:tab/>
      </w:r>
      <w:r w:rsidRPr="00AC055D">
        <w:rPr>
          <w:rFonts w:cs="Arial"/>
          <w:noProof/>
        </w:rPr>
        <w:t>Mengunarvarnarbúnaður</w:t>
      </w:r>
      <w:r>
        <w:rPr>
          <w:noProof/>
        </w:rPr>
        <w:tab/>
      </w:r>
      <w:r>
        <w:rPr>
          <w:noProof/>
        </w:rPr>
        <w:fldChar w:fldCharType="begin"/>
      </w:r>
      <w:r>
        <w:rPr>
          <w:noProof/>
        </w:rPr>
        <w:instrText xml:space="preserve"> PAGEREF _Toc232150554 \h </w:instrText>
      </w:r>
      <w:r>
        <w:rPr>
          <w:noProof/>
        </w:rPr>
      </w:r>
      <w:r>
        <w:rPr>
          <w:noProof/>
        </w:rPr>
        <w:fldChar w:fldCharType="separate"/>
      </w:r>
      <w:r>
        <w:rPr>
          <w:noProof/>
        </w:rPr>
        <w:t>114</w:t>
      </w:r>
      <w:r>
        <w:rPr>
          <w:noProof/>
        </w:rPr>
        <w:fldChar w:fldCharType="end"/>
      </w:r>
    </w:p>
    <w:p w14:paraId="5B2A541D" w14:textId="54BEB872" w:rsidR="00077F71" w:rsidRDefault="00077F71">
      <w:pPr>
        <w:pStyle w:val="TOC4"/>
        <w:rPr>
          <w:rFonts w:eastAsiaTheme="minorEastAsia" w:cstheme="minorBidi"/>
          <w:noProof/>
          <w:kern w:val="2"/>
          <w:sz w:val="24"/>
          <w:szCs w:val="24"/>
          <w:lang w:eastAsia="is-IS"/>
        </w:rPr>
      </w:pPr>
      <w:r w:rsidRPr="00AC055D">
        <w:rPr>
          <w:rFonts w:cs="Arial"/>
          <w:noProof/>
          <w:color w:val="000000"/>
        </w:rPr>
        <w:t>4.9.3.3</w:t>
      </w:r>
      <w:r>
        <w:rPr>
          <w:rFonts w:eastAsiaTheme="minorEastAsia" w:cstheme="minorBidi"/>
          <w:noProof/>
          <w:kern w:val="2"/>
          <w:sz w:val="24"/>
          <w:szCs w:val="24"/>
          <w:lang w:eastAsia="is-IS"/>
        </w:rPr>
        <w:tab/>
      </w:r>
      <w:r w:rsidRPr="00AC055D">
        <w:rPr>
          <w:rFonts w:cs="Arial"/>
          <w:noProof/>
        </w:rPr>
        <w:t>Vélbúnaður á vatnsverndarsvæðum og grannsvæðum</w:t>
      </w:r>
      <w:r>
        <w:rPr>
          <w:noProof/>
        </w:rPr>
        <w:tab/>
      </w:r>
      <w:r>
        <w:rPr>
          <w:noProof/>
        </w:rPr>
        <w:fldChar w:fldCharType="begin"/>
      </w:r>
      <w:r>
        <w:rPr>
          <w:noProof/>
        </w:rPr>
        <w:instrText xml:space="preserve"> PAGEREF _Toc232150555 \h </w:instrText>
      </w:r>
      <w:r>
        <w:rPr>
          <w:noProof/>
        </w:rPr>
      </w:r>
      <w:r>
        <w:rPr>
          <w:noProof/>
        </w:rPr>
        <w:fldChar w:fldCharType="separate"/>
      </w:r>
      <w:r>
        <w:rPr>
          <w:noProof/>
        </w:rPr>
        <w:t>114</w:t>
      </w:r>
      <w:r>
        <w:rPr>
          <w:noProof/>
        </w:rPr>
        <w:fldChar w:fldCharType="end"/>
      </w:r>
    </w:p>
    <w:p w14:paraId="01E9B541" w14:textId="0557822E" w:rsidR="00077F71" w:rsidRDefault="00077F71">
      <w:pPr>
        <w:pStyle w:val="TOC4"/>
        <w:rPr>
          <w:rFonts w:eastAsiaTheme="minorEastAsia" w:cstheme="minorBidi"/>
          <w:noProof/>
          <w:kern w:val="2"/>
          <w:sz w:val="24"/>
          <w:szCs w:val="24"/>
          <w:lang w:eastAsia="is-IS"/>
        </w:rPr>
      </w:pPr>
      <w:r w:rsidRPr="00AC055D">
        <w:rPr>
          <w:rFonts w:cs="Arial"/>
          <w:noProof/>
          <w:color w:val="000000"/>
        </w:rPr>
        <w:t>4.9.3.4</w:t>
      </w:r>
      <w:r>
        <w:rPr>
          <w:rFonts w:eastAsiaTheme="minorEastAsia" w:cstheme="minorBidi"/>
          <w:noProof/>
          <w:kern w:val="2"/>
          <w:sz w:val="24"/>
          <w:szCs w:val="24"/>
          <w:lang w:eastAsia="is-IS"/>
        </w:rPr>
        <w:tab/>
      </w:r>
      <w:r w:rsidRPr="00AC055D">
        <w:rPr>
          <w:rFonts w:cs="Arial"/>
          <w:noProof/>
        </w:rPr>
        <w:t>Heilsufarsskýrslur</w:t>
      </w:r>
      <w:r>
        <w:rPr>
          <w:noProof/>
        </w:rPr>
        <w:tab/>
      </w:r>
      <w:r>
        <w:rPr>
          <w:noProof/>
        </w:rPr>
        <w:fldChar w:fldCharType="begin"/>
      </w:r>
      <w:r>
        <w:rPr>
          <w:noProof/>
        </w:rPr>
        <w:instrText xml:space="preserve"> PAGEREF _Toc232150556 \h </w:instrText>
      </w:r>
      <w:r>
        <w:rPr>
          <w:noProof/>
        </w:rPr>
      </w:r>
      <w:r>
        <w:rPr>
          <w:noProof/>
        </w:rPr>
        <w:fldChar w:fldCharType="separate"/>
      </w:r>
      <w:r>
        <w:rPr>
          <w:noProof/>
        </w:rPr>
        <w:t>114</w:t>
      </w:r>
      <w:r>
        <w:rPr>
          <w:noProof/>
        </w:rPr>
        <w:fldChar w:fldCharType="end"/>
      </w:r>
    </w:p>
    <w:p w14:paraId="7DDB347C" w14:textId="21CDCB81" w:rsidR="00077F71" w:rsidRDefault="00077F71">
      <w:pPr>
        <w:pStyle w:val="TOC4"/>
        <w:rPr>
          <w:rFonts w:eastAsiaTheme="minorEastAsia" w:cstheme="minorBidi"/>
          <w:noProof/>
          <w:kern w:val="2"/>
          <w:sz w:val="24"/>
          <w:szCs w:val="24"/>
          <w:lang w:eastAsia="is-IS"/>
        </w:rPr>
      </w:pPr>
      <w:r w:rsidRPr="00AC055D">
        <w:rPr>
          <w:rFonts w:cs="Arial"/>
          <w:noProof/>
          <w:color w:val="000000"/>
        </w:rPr>
        <w:t>4.9.3.5</w:t>
      </w:r>
      <w:r>
        <w:rPr>
          <w:rFonts w:eastAsiaTheme="minorEastAsia" w:cstheme="minorBidi"/>
          <w:noProof/>
          <w:kern w:val="2"/>
          <w:sz w:val="24"/>
          <w:szCs w:val="24"/>
          <w:lang w:eastAsia="is-IS"/>
        </w:rPr>
        <w:tab/>
      </w:r>
      <w:r w:rsidRPr="00AC055D">
        <w:rPr>
          <w:rFonts w:cs="Arial"/>
          <w:noProof/>
        </w:rPr>
        <w:t>Áhættumat</w:t>
      </w:r>
      <w:r>
        <w:rPr>
          <w:noProof/>
        </w:rPr>
        <w:tab/>
      </w:r>
      <w:r>
        <w:rPr>
          <w:noProof/>
        </w:rPr>
        <w:fldChar w:fldCharType="begin"/>
      </w:r>
      <w:r>
        <w:rPr>
          <w:noProof/>
        </w:rPr>
        <w:instrText xml:space="preserve"> PAGEREF _Toc232150557 \h </w:instrText>
      </w:r>
      <w:r>
        <w:rPr>
          <w:noProof/>
        </w:rPr>
      </w:r>
      <w:r>
        <w:rPr>
          <w:noProof/>
        </w:rPr>
        <w:fldChar w:fldCharType="separate"/>
      </w:r>
      <w:r>
        <w:rPr>
          <w:noProof/>
        </w:rPr>
        <w:t>114</w:t>
      </w:r>
      <w:r>
        <w:rPr>
          <w:noProof/>
        </w:rPr>
        <w:fldChar w:fldCharType="end"/>
      </w:r>
    </w:p>
    <w:p w14:paraId="5D7969E4" w14:textId="26B636E4" w:rsidR="00077F71" w:rsidRDefault="00077F71">
      <w:pPr>
        <w:pStyle w:val="TOC2"/>
        <w:tabs>
          <w:tab w:val="left" w:pos="1000"/>
          <w:tab w:val="right" w:leader="dot" w:pos="9062"/>
        </w:tabs>
        <w:rPr>
          <w:rFonts w:eastAsiaTheme="minorEastAsia" w:cstheme="minorBidi"/>
          <w:smallCaps w:val="0"/>
          <w:noProof/>
          <w:kern w:val="2"/>
          <w:sz w:val="24"/>
          <w:szCs w:val="24"/>
          <w:lang w:eastAsia="is-IS"/>
        </w:rPr>
      </w:pPr>
      <w:r w:rsidRPr="00AC055D">
        <w:rPr>
          <w:noProof/>
          <w:color w:val="000000"/>
          <w14:ligatures w14:val="none"/>
        </w:rPr>
        <w:t>4.10</w:t>
      </w:r>
      <w:r>
        <w:rPr>
          <w:rFonts w:eastAsiaTheme="minorEastAsia" w:cstheme="minorBidi"/>
          <w:smallCaps w:val="0"/>
          <w:noProof/>
          <w:kern w:val="2"/>
          <w:sz w:val="24"/>
          <w:szCs w:val="24"/>
          <w:lang w:eastAsia="is-IS"/>
        </w:rPr>
        <w:tab/>
      </w:r>
      <w:r>
        <w:rPr>
          <w:noProof/>
        </w:rPr>
        <w:t>Frágangur og gæði verks</w:t>
      </w:r>
      <w:r>
        <w:rPr>
          <w:noProof/>
        </w:rPr>
        <w:tab/>
      </w:r>
      <w:r>
        <w:rPr>
          <w:noProof/>
        </w:rPr>
        <w:fldChar w:fldCharType="begin"/>
      </w:r>
      <w:r>
        <w:rPr>
          <w:noProof/>
        </w:rPr>
        <w:instrText xml:space="preserve"> PAGEREF _Toc232150558 \h </w:instrText>
      </w:r>
      <w:r>
        <w:rPr>
          <w:noProof/>
        </w:rPr>
      </w:r>
      <w:r>
        <w:rPr>
          <w:noProof/>
        </w:rPr>
        <w:fldChar w:fldCharType="separate"/>
      </w:r>
      <w:r>
        <w:rPr>
          <w:noProof/>
        </w:rPr>
        <w:t>115</w:t>
      </w:r>
      <w:r>
        <w:rPr>
          <w:noProof/>
        </w:rPr>
        <w:fldChar w:fldCharType="end"/>
      </w:r>
    </w:p>
    <w:p w14:paraId="15E02F84" w14:textId="2632404D" w:rsidR="00077F71" w:rsidRDefault="00077F71">
      <w:pPr>
        <w:pStyle w:val="TOC3"/>
        <w:rPr>
          <w:rFonts w:eastAsiaTheme="minorEastAsia" w:cstheme="minorBidi"/>
          <w:i w:val="0"/>
          <w:iCs w:val="0"/>
          <w:noProof/>
          <w:kern w:val="2"/>
          <w:sz w:val="24"/>
          <w:szCs w:val="24"/>
          <w:lang w:eastAsia="is-IS"/>
        </w:rPr>
      </w:pPr>
      <w:r w:rsidRPr="00AC055D">
        <w:rPr>
          <w:rFonts w:cs="Arial"/>
          <w:noProof/>
        </w:rPr>
        <w:t>4.10.1</w:t>
      </w:r>
      <w:r>
        <w:rPr>
          <w:rFonts w:eastAsiaTheme="minorEastAsia" w:cstheme="minorBidi"/>
          <w:i w:val="0"/>
          <w:iCs w:val="0"/>
          <w:noProof/>
          <w:kern w:val="2"/>
          <w:sz w:val="24"/>
          <w:szCs w:val="24"/>
          <w:lang w:eastAsia="is-IS"/>
        </w:rPr>
        <w:tab/>
      </w:r>
      <w:r w:rsidRPr="00AC055D">
        <w:rPr>
          <w:rFonts w:cs="Arial"/>
          <w:noProof/>
        </w:rPr>
        <w:t>Morgunfundir verktaka</w:t>
      </w:r>
      <w:r>
        <w:rPr>
          <w:noProof/>
        </w:rPr>
        <w:tab/>
      </w:r>
      <w:r>
        <w:rPr>
          <w:noProof/>
        </w:rPr>
        <w:fldChar w:fldCharType="begin"/>
      </w:r>
      <w:r>
        <w:rPr>
          <w:noProof/>
        </w:rPr>
        <w:instrText xml:space="preserve"> PAGEREF _Toc232150559 \h </w:instrText>
      </w:r>
      <w:r>
        <w:rPr>
          <w:noProof/>
        </w:rPr>
      </w:r>
      <w:r>
        <w:rPr>
          <w:noProof/>
        </w:rPr>
        <w:fldChar w:fldCharType="separate"/>
      </w:r>
      <w:r>
        <w:rPr>
          <w:noProof/>
        </w:rPr>
        <w:t>115</w:t>
      </w:r>
      <w:r>
        <w:rPr>
          <w:noProof/>
        </w:rPr>
        <w:fldChar w:fldCharType="end"/>
      </w:r>
    </w:p>
    <w:p w14:paraId="548B8CB4" w14:textId="6623CE9D" w:rsidR="00077F71" w:rsidRDefault="00077F71">
      <w:pPr>
        <w:pStyle w:val="TOC3"/>
        <w:rPr>
          <w:rFonts w:eastAsiaTheme="minorEastAsia" w:cstheme="minorBidi"/>
          <w:i w:val="0"/>
          <w:iCs w:val="0"/>
          <w:noProof/>
          <w:kern w:val="2"/>
          <w:sz w:val="24"/>
          <w:szCs w:val="24"/>
          <w:lang w:eastAsia="is-IS"/>
        </w:rPr>
      </w:pPr>
      <w:r w:rsidRPr="00AC055D">
        <w:rPr>
          <w:rFonts w:cs="Arial"/>
          <w:noProof/>
        </w:rPr>
        <w:t>4.10.2</w:t>
      </w:r>
      <w:r>
        <w:rPr>
          <w:rFonts w:eastAsiaTheme="minorEastAsia" w:cstheme="minorBidi"/>
          <w:i w:val="0"/>
          <w:iCs w:val="0"/>
          <w:noProof/>
          <w:kern w:val="2"/>
          <w:sz w:val="24"/>
          <w:szCs w:val="24"/>
          <w:lang w:eastAsia="is-IS"/>
        </w:rPr>
        <w:tab/>
      </w:r>
      <w:r w:rsidRPr="00AC055D">
        <w:rPr>
          <w:rFonts w:cs="Arial"/>
          <w:noProof/>
        </w:rPr>
        <w:t>Verkfundir og dagbók</w:t>
      </w:r>
      <w:r>
        <w:rPr>
          <w:noProof/>
        </w:rPr>
        <w:tab/>
      </w:r>
      <w:r>
        <w:rPr>
          <w:noProof/>
        </w:rPr>
        <w:fldChar w:fldCharType="begin"/>
      </w:r>
      <w:r>
        <w:rPr>
          <w:noProof/>
        </w:rPr>
        <w:instrText xml:space="preserve"> PAGEREF _Toc232150560 \h </w:instrText>
      </w:r>
      <w:r>
        <w:rPr>
          <w:noProof/>
        </w:rPr>
      </w:r>
      <w:r>
        <w:rPr>
          <w:noProof/>
        </w:rPr>
        <w:fldChar w:fldCharType="separate"/>
      </w:r>
      <w:r>
        <w:rPr>
          <w:noProof/>
        </w:rPr>
        <w:t>115</w:t>
      </w:r>
      <w:r>
        <w:rPr>
          <w:noProof/>
        </w:rPr>
        <w:fldChar w:fldCharType="end"/>
      </w:r>
    </w:p>
    <w:p w14:paraId="08A1C69C" w14:textId="360DC50A" w:rsidR="00077F71" w:rsidRDefault="00077F71">
      <w:pPr>
        <w:pStyle w:val="TOC3"/>
        <w:rPr>
          <w:rFonts w:eastAsiaTheme="minorEastAsia" w:cstheme="minorBidi"/>
          <w:i w:val="0"/>
          <w:iCs w:val="0"/>
          <w:noProof/>
          <w:kern w:val="2"/>
          <w:sz w:val="24"/>
          <w:szCs w:val="24"/>
          <w:lang w:eastAsia="is-IS"/>
        </w:rPr>
      </w:pPr>
      <w:r w:rsidRPr="00AC055D">
        <w:rPr>
          <w:rFonts w:cs="Arial"/>
          <w:noProof/>
        </w:rPr>
        <w:t>4.10.3</w:t>
      </w:r>
      <w:r>
        <w:rPr>
          <w:rFonts w:eastAsiaTheme="minorEastAsia" w:cstheme="minorBidi"/>
          <w:i w:val="0"/>
          <w:iCs w:val="0"/>
          <w:noProof/>
          <w:kern w:val="2"/>
          <w:sz w:val="24"/>
          <w:szCs w:val="24"/>
          <w:lang w:eastAsia="is-IS"/>
        </w:rPr>
        <w:tab/>
      </w:r>
      <w:r w:rsidRPr="00AC055D">
        <w:rPr>
          <w:rFonts w:cs="Arial"/>
          <w:noProof/>
        </w:rPr>
        <w:t>Verkmappa</w:t>
      </w:r>
      <w:r>
        <w:rPr>
          <w:noProof/>
        </w:rPr>
        <w:tab/>
      </w:r>
      <w:r>
        <w:rPr>
          <w:noProof/>
        </w:rPr>
        <w:fldChar w:fldCharType="begin"/>
      </w:r>
      <w:r>
        <w:rPr>
          <w:noProof/>
        </w:rPr>
        <w:instrText xml:space="preserve"> PAGEREF _Toc232150561 \h </w:instrText>
      </w:r>
      <w:r>
        <w:rPr>
          <w:noProof/>
        </w:rPr>
      </w:r>
      <w:r>
        <w:rPr>
          <w:noProof/>
        </w:rPr>
        <w:fldChar w:fldCharType="separate"/>
      </w:r>
      <w:r>
        <w:rPr>
          <w:noProof/>
        </w:rPr>
        <w:t>116</w:t>
      </w:r>
      <w:r>
        <w:rPr>
          <w:noProof/>
        </w:rPr>
        <w:fldChar w:fldCharType="end"/>
      </w:r>
    </w:p>
    <w:p w14:paraId="414D13C2" w14:textId="27A0AC10" w:rsidR="00077F71" w:rsidRDefault="00077F71">
      <w:pPr>
        <w:pStyle w:val="TOC3"/>
        <w:rPr>
          <w:rFonts w:eastAsiaTheme="minorEastAsia" w:cstheme="minorBidi"/>
          <w:i w:val="0"/>
          <w:iCs w:val="0"/>
          <w:noProof/>
          <w:kern w:val="2"/>
          <w:sz w:val="24"/>
          <w:szCs w:val="24"/>
          <w:lang w:eastAsia="is-IS"/>
        </w:rPr>
      </w:pPr>
      <w:r w:rsidRPr="00AC055D">
        <w:rPr>
          <w:rFonts w:cs="Arial"/>
          <w:noProof/>
        </w:rPr>
        <w:t>4.10.4</w:t>
      </w:r>
      <w:r>
        <w:rPr>
          <w:rFonts w:eastAsiaTheme="minorEastAsia" w:cstheme="minorBidi"/>
          <w:i w:val="0"/>
          <w:iCs w:val="0"/>
          <w:noProof/>
          <w:kern w:val="2"/>
          <w:sz w:val="24"/>
          <w:szCs w:val="24"/>
          <w:lang w:eastAsia="is-IS"/>
        </w:rPr>
        <w:tab/>
      </w:r>
      <w:r w:rsidRPr="00AC055D">
        <w:rPr>
          <w:rFonts w:cs="Arial"/>
          <w:noProof/>
        </w:rPr>
        <w:t>Eftirlit og úttektir verkkaupa</w:t>
      </w:r>
      <w:r>
        <w:rPr>
          <w:noProof/>
        </w:rPr>
        <w:tab/>
      </w:r>
      <w:r>
        <w:rPr>
          <w:noProof/>
        </w:rPr>
        <w:fldChar w:fldCharType="begin"/>
      </w:r>
      <w:r>
        <w:rPr>
          <w:noProof/>
        </w:rPr>
        <w:instrText xml:space="preserve"> PAGEREF _Toc232150562 \h </w:instrText>
      </w:r>
      <w:r>
        <w:rPr>
          <w:noProof/>
        </w:rPr>
      </w:r>
      <w:r>
        <w:rPr>
          <w:noProof/>
        </w:rPr>
        <w:fldChar w:fldCharType="separate"/>
      </w:r>
      <w:r>
        <w:rPr>
          <w:noProof/>
        </w:rPr>
        <w:t>116</w:t>
      </w:r>
      <w:r>
        <w:rPr>
          <w:noProof/>
        </w:rPr>
        <w:fldChar w:fldCharType="end"/>
      </w:r>
    </w:p>
    <w:p w14:paraId="44FBBF16" w14:textId="3DA686F8" w:rsidR="00077F71" w:rsidRDefault="00077F71">
      <w:pPr>
        <w:pStyle w:val="TOC3"/>
        <w:rPr>
          <w:rFonts w:eastAsiaTheme="minorEastAsia" w:cstheme="minorBidi"/>
          <w:i w:val="0"/>
          <w:iCs w:val="0"/>
          <w:noProof/>
          <w:kern w:val="2"/>
          <w:sz w:val="24"/>
          <w:szCs w:val="24"/>
          <w:lang w:eastAsia="is-IS"/>
        </w:rPr>
      </w:pPr>
      <w:r>
        <w:rPr>
          <w:noProof/>
        </w:rPr>
        <w:t>4.10.5</w:t>
      </w:r>
      <w:r>
        <w:rPr>
          <w:rFonts w:eastAsiaTheme="minorEastAsia" w:cstheme="minorBidi"/>
          <w:i w:val="0"/>
          <w:iCs w:val="0"/>
          <w:noProof/>
          <w:kern w:val="2"/>
          <w:sz w:val="24"/>
          <w:szCs w:val="24"/>
          <w:lang w:eastAsia="is-IS"/>
        </w:rPr>
        <w:tab/>
      </w:r>
      <w:r w:rsidRPr="00AC055D">
        <w:rPr>
          <w:rFonts w:cs="Arial"/>
          <w:noProof/>
        </w:rPr>
        <w:t>Gæði verks</w:t>
      </w:r>
      <w:r>
        <w:rPr>
          <w:noProof/>
        </w:rPr>
        <w:tab/>
      </w:r>
      <w:r>
        <w:rPr>
          <w:noProof/>
        </w:rPr>
        <w:fldChar w:fldCharType="begin"/>
      </w:r>
      <w:r>
        <w:rPr>
          <w:noProof/>
        </w:rPr>
        <w:instrText xml:space="preserve"> PAGEREF _Toc232150563 \h </w:instrText>
      </w:r>
      <w:r>
        <w:rPr>
          <w:noProof/>
        </w:rPr>
      </w:r>
      <w:r>
        <w:rPr>
          <w:noProof/>
        </w:rPr>
        <w:fldChar w:fldCharType="separate"/>
      </w:r>
      <w:r>
        <w:rPr>
          <w:noProof/>
        </w:rPr>
        <w:t>116</w:t>
      </w:r>
      <w:r>
        <w:rPr>
          <w:noProof/>
        </w:rPr>
        <w:fldChar w:fldCharType="end"/>
      </w:r>
    </w:p>
    <w:p w14:paraId="08DE7F05" w14:textId="3A8F3A1A" w:rsidR="00077F71" w:rsidRDefault="00077F71">
      <w:pPr>
        <w:pStyle w:val="TOC3"/>
        <w:rPr>
          <w:rFonts w:eastAsiaTheme="minorEastAsia" w:cstheme="minorBidi"/>
          <w:i w:val="0"/>
          <w:iCs w:val="0"/>
          <w:noProof/>
          <w:kern w:val="2"/>
          <w:sz w:val="24"/>
          <w:szCs w:val="24"/>
          <w:lang w:eastAsia="is-IS"/>
        </w:rPr>
      </w:pPr>
      <w:r w:rsidRPr="00AC055D">
        <w:rPr>
          <w:rFonts w:cs="Arial"/>
          <w:noProof/>
        </w:rPr>
        <w:t>4.10.6</w:t>
      </w:r>
      <w:r>
        <w:rPr>
          <w:rFonts w:eastAsiaTheme="minorEastAsia" w:cstheme="minorBidi"/>
          <w:i w:val="0"/>
          <w:iCs w:val="0"/>
          <w:noProof/>
          <w:kern w:val="2"/>
          <w:sz w:val="24"/>
          <w:szCs w:val="24"/>
          <w:lang w:eastAsia="is-IS"/>
        </w:rPr>
        <w:tab/>
      </w:r>
      <w:r w:rsidRPr="00AC055D">
        <w:rPr>
          <w:rFonts w:cs="Arial"/>
          <w:noProof/>
        </w:rPr>
        <w:t>Efnisval og vinnuaðferðir</w:t>
      </w:r>
      <w:r>
        <w:rPr>
          <w:noProof/>
        </w:rPr>
        <w:tab/>
      </w:r>
      <w:r>
        <w:rPr>
          <w:noProof/>
        </w:rPr>
        <w:fldChar w:fldCharType="begin"/>
      </w:r>
      <w:r>
        <w:rPr>
          <w:noProof/>
        </w:rPr>
        <w:instrText xml:space="preserve"> PAGEREF _Toc232150564 \h </w:instrText>
      </w:r>
      <w:r>
        <w:rPr>
          <w:noProof/>
        </w:rPr>
      </w:r>
      <w:r>
        <w:rPr>
          <w:noProof/>
        </w:rPr>
        <w:fldChar w:fldCharType="separate"/>
      </w:r>
      <w:r>
        <w:rPr>
          <w:noProof/>
        </w:rPr>
        <w:t>116</w:t>
      </w:r>
      <w:r>
        <w:rPr>
          <w:noProof/>
        </w:rPr>
        <w:fldChar w:fldCharType="end"/>
      </w:r>
    </w:p>
    <w:p w14:paraId="5ABB95FE" w14:textId="69A2BCA4" w:rsidR="00077F71" w:rsidRDefault="00077F71">
      <w:pPr>
        <w:pStyle w:val="TOC3"/>
        <w:rPr>
          <w:rFonts w:eastAsiaTheme="minorEastAsia" w:cstheme="minorBidi"/>
          <w:i w:val="0"/>
          <w:iCs w:val="0"/>
          <w:noProof/>
          <w:kern w:val="2"/>
          <w:sz w:val="24"/>
          <w:szCs w:val="24"/>
          <w:lang w:eastAsia="is-IS"/>
        </w:rPr>
      </w:pPr>
      <w:r w:rsidRPr="00AC055D">
        <w:rPr>
          <w:rFonts w:cs="Arial"/>
          <w:noProof/>
        </w:rPr>
        <w:t>4.10.7</w:t>
      </w:r>
      <w:r>
        <w:rPr>
          <w:rFonts w:eastAsiaTheme="minorEastAsia" w:cstheme="minorBidi"/>
          <w:i w:val="0"/>
          <w:iCs w:val="0"/>
          <w:noProof/>
          <w:kern w:val="2"/>
          <w:sz w:val="24"/>
          <w:szCs w:val="24"/>
          <w:lang w:eastAsia="is-IS"/>
        </w:rPr>
        <w:tab/>
      </w:r>
      <w:r w:rsidRPr="00AC055D">
        <w:rPr>
          <w:rFonts w:cs="Arial"/>
          <w:noProof/>
        </w:rPr>
        <w:t>Samskipti við yfirvöld</w:t>
      </w:r>
      <w:r>
        <w:rPr>
          <w:noProof/>
        </w:rPr>
        <w:tab/>
      </w:r>
      <w:r>
        <w:rPr>
          <w:noProof/>
        </w:rPr>
        <w:fldChar w:fldCharType="begin"/>
      </w:r>
      <w:r>
        <w:rPr>
          <w:noProof/>
        </w:rPr>
        <w:instrText xml:space="preserve"> PAGEREF _Toc232150565 \h </w:instrText>
      </w:r>
      <w:r>
        <w:rPr>
          <w:noProof/>
        </w:rPr>
      </w:r>
      <w:r>
        <w:rPr>
          <w:noProof/>
        </w:rPr>
        <w:fldChar w:fldCharType="separate"/>
      </w:r>
      <w:r>
        <w:rPr>
          <w:noProof/>
        </w:rPr>
        <w:t>117</w:t>
      </w:r>
      <w:r>
        <w:rPr>
          <w:noProof/>
        </w:rPr>
        <w:fldChar w:fldCharType="end"/>
      </w:r>
    </w:p>
    <w:p w14:paraId="69760D6F" w14:textId="6060C4F0" w:rsidR="00077F71" w:rsidRDefault="00077F71">
      <w:pPr>
        <w:pStyle w:val="TOC3"/>
        <w:rPr>
          <w:rFonts w:eastAsiaTheme="minorEastAsia" w:cstheme="minorBidi"/>
          <w:i w:val="0"/>
          <w:iCs w:val="0"/>
          <w:noProof/>
          <w:kern w:val="2"/>
          <w:sz w:val="24"/>
          <w:szCs w:val="24"/>
          <w:lang w:eastAsia="is-IS"/>
        </w:rPr>
      </w:pPr>
      <w:r w:rsidRPr="00AC055D">
        <w:rPr>
          <w:rFonts w:cs="Arial"/>
          <w:noProof/>
        </w:rPr>
        <w:t>4.10.8</w:t>
      </w:r>
      <w:r>
        <w:rPr>
          <w:rFonts w:eastAsiaTheme="minorEastAsia" w:cstheme="minorBidi"/>
          <w:i w:val="0"/>
          <w:iCs w:val="0"/>
          <w:noProof/>
          <w:kern w:val="2"/>
          <w:sz w:val="24"/>
          <w:szCs w:val="24"/>
          <w:lang w:eastAsia="is-IS"/>
        </w:rPr>
        <w:tab/>
      </w:r>
      <w:r w:rsidRPr="00AC055D">
        <w:rPr>
          <w:rFonts w:cs="Arial"/>
          <w:noProof/>
        </w:rPr>
        <w:t>Verkloka- og ábyrgðarúttekt</w:t>
      </w:r>
      <w:r>
        <w:rPr>
          <w:noProof/>
        </w:rPr>
        <w:tab/>
      </w:r>
      <w:r>
        <w:rPr>
          <w:noProof/>
        </w:rPr>
        <w:fldChar w:fldCharType="begin"/>
      </w:r>
      <w:r>
        <w:rPr>
          <w:noProof/>
        </w:rPr>
        <w:instrText xml:space="preserve"> PAGEREF _Toc232150566 \h </w:instrText>
      </w:r>
      <w:r>
        <w:rPr>
          <w:noProof/>
        </w:rPr>
      </w:r>
      <w:r>
        <w:rPr>
          <w:noProof/>
        </w:rPr>
        <w:fldChar w:fldCharType="separate"/>
      </w:r>
      <w:r>
        <w:rPr>
          <w:noProof/>
        </w:rPr>
        <w:t>117</w:t>
      </w:r>
      <w:r>
        <w:rPr>
          <w:noProof/>
        </w:rPr>
        <w:fldChar w:fldCharType="end"/>
      </w:r>
    </w:p>
    <w:p w14:paraId="70EE4532" w14:textId="14862352" w:rsidR="00077F71" w:rsidRDefault="00077F71">
      <w:pPr>
        <w:pStyle w:val="TOC2"/>
        <w:tabs>
          <w:tab w:val="left" w:pos="1000"/>
          <w:tab w:val="right" w:leader="dot" w:pos="9062"/>
        </w:tabs>
        <w:rPr>
          <w:rFonts w:eastAsiaTheme="minorEastAsia" w:cstheme="minorBidi"/>
          <w:smallCaps w:val="0"/>
          <w:noProof/>
          <w:kern w:val="2"/>
          <w:sz w:val="24"/>
          <w:szCs w:val="24"/>
          <w:lang w:eastAsia="is-IS"/>
        </w:rPr>
      </w:pPr>
      <w:r w:rsidRPr="00AC055D">
        <w:rPr>
          <w:noProof/>
          <w:color w:val="000000"/>
          <w14:ligatures w14:val="none"/>
        </w:rPr>
        <w:t>4.11</w:t>
      </w:r>
      <w:r>
        <w:rPr>
          <w:rFonts w:eastAsiaTheme="minorEastAsia" w:cstheme="minorBidi"/>
          <w:smallCaps w:val="0"/>
          <w:noProof/>
          <w:kern w:val="2"/>
          <w:sz w:val="24"/>
          <w:szCs w:val="24"/>
          <w:lang w:eastAsia="is-IS"/>
        </w:rPr>
        <w:tab/>
      </w:r>
      <w:r>
        <w:rPr>
          <w:noProof/>
        </w:rPr>
        <w:t>Verktakamat</w:t>
      </w:r>
      <w:r>
        <w:rPr>
          <w:noProof/>
        </w:rPr>
        <w:tab/>
      </w:r>
      <w:r>
        <w:rPr>
          <w:noProof/>
        </w:rPr>
        <w:fldChar w:fldCharType="begin"/>
      </w:r>
      <w:r>
        <w:rPr>
          <w:noProof/>
        </w:rPr>
        <w:instrText xml:space="preserve"> PAGEREF _Toc232150567 \h </w:instrText>
      </w:r>
      <w:r>
        <w:rPr>
          <w:noProof/>
        </w:rPr>
      </w:r>
      <w:r>
        <w:rPr>
          <w:noProof/>
        </w:rPr>
        <w:fldChar w:fldCharType="separate"/>
      </w:r>
      <w:r>
        <w:rPr>
          <w:noProof/>
        </w:rPr>
        <w:t>117</w:t>
      </w:r>
      <w:r>
        <w:rPr>
          <w:noProof/>
        </w:rPr>
        <w:fldChar w:fldCharType="end"/>
      </w:r>
    </w:p>
    <w:p w14:paraId="7FE18240" w14:textId="6B825F21" w:rsidR="00077F71" w:rsidRDefault="00077F71">
      <w:pPr>
        <w:pStyle w:val="TOC3"/>
        <w:rPr>
          <w:rFonts w:eastAsiaTheme="minorEastAsia" w:cstheme="minorBidi"/>
          <w:i w:val="0"/>
          <w:iCs w:val="0"/>
          <w:noProof/>
          <w:kern w:val="2"/>
          <w:sz w:val="24"/>
          <w:szCs w:val="24"/>
          <w:lang w:eastAsia="is-IS"/>
        </w:rPr>
      </w:pPr>
      <w:r w:rsidRPr="00AC055D">
        <w:rPr>
          <w:rFonts w:cs="Arial"/>
          <w:noProof/>
        </w:rPr>
        <w:t>4.11.1</w:t>
      </w:r>
      <w:r>
        <w:rPr>
          <w:rFonts w:eastAsiaTheme="minorEastAsia" w:cstheme="minorBidi"/>
          <w:i w:val="0"/>
          <w:iCs w:val="0"/>
          <w:noProof/>
          <w:kern w:val="2"/>
          <w:sz w:val="24"/>
          <w:szCs w:val="24"/>
          <w:lang w:eastAsia="is-IS"/>
        </w:rPr>
        <w:tab/>
      </w:r>
      <w:r w:rsidRPr="00AC055D">
        <w:rPr>
          <w:rFonts w:cs="Arial"/>
          <w:noProof/>
        </w:rPr>
        <w:t>Öryggismál, sbr. kafla 4.6.</w:t>
      </w:r>
      <w:r>
        <w:rPr>
          <w:noProof/>
        </w:rPr>
        <w:tab/>
      </w:r>
      <w:r>
        <w:rPr>
          <w:noProof/>
        </w:rPr>
        <w:fldChar w:fldCharType="begin"/>
      </w:r>
      <w:r>
        <w:rPr>
          <w:noProof/>
        </w:rPr>
        <w:instrText xml:space="preserve"> PAGEREF _Toc232150568 \h </w:instrText>
      </w:r>
      <w:r>
        <w:rPr>
          <w:noProof/>
        </w:rPr>
      </w:r>
      <w:r>
        <w:rPr>
          <w:noProof/>
        </w:rPr>
        <w:fldChar w:fldCharType="separate"/>
      </w:r>
      <w:r>
        <w:rPr>
          <w:noProof/>
        </w:rPr>
        <w:t>117</w:t>
      </w:r>
      <w:r>
        <w:rPr>
          <w:noProof/>
        </w:rPr>
        <w:fldChar w:fldCharType="end"/>
      </w:r>
    </w:p>
    <w:p w14:paraId="094ED175" w14:textId="24E22C1A" w:rsidR="00077F71" w:rsidRDefault="00077F71">
      <w:pPr>
        <w:pStyle w:val="TOC3"/>
        <w:rPr>
          <w:rFonts w:eastAsiaTheme="minorEastAsia" w:cstheme="minorBidi"/>
          <w:i w:val="0"/>
          <w:iCs w:val="0"/>
          <w:noProof/>
          <w:kern w:val="2"/>
          <w:sz w:val="24"/>
          <w:szCs w:val="24"/>
          <w:lang w:eastAsia="is-IS"/>
        </w:rPr>
      </w:pPr>
      <w:r w:rsidRPr="00AC055D">
        <w:rPr>
          <w:rFonts w:cs="Arial"/>
          <w:noProof/>
        </w:rPr>
        <w:t>4.11.2</w:t>
      </w:r>
      <w:r>
        <w:rPr>
          <w:rFonts w:eastAsiaTheme="minorEastAsia" w:cstheme="minorBidi"/>
          <w:i w:val="0"/>
          <w:iCs w:val="0"/>
          <w:noProof/>
          <w:kern w:val="2"/>
          <w:sz w:val="24"/>
          <w:szCs w:val="24"/>
          <w:lang w:eastAsia="is-IS"/>
        </w:rPr>
        <w:tab/>
      </w:r>
      <w:r w:rsidRPr="00AC055D">
        <w:rPr>
          <w:rFonts w:cs="Arial"/>
          <w:noProof/>
        </w:rPr>
        <w:t>Samræmi við forskrift</w:t>
      </w:r>
      <w:r>
        <w:rPr>
          <w:noProof/>
        </w:rPr>
        <w:tab/>
      </w:r>
      <w:r>
        <w:rPr>
          <w:noProof/>
        </w:rPr>
        <w:fldChar w:fldCharType="begin"/>
      </w:r>
      <w:r>
        <w:rPr>
          <w:noProof/>
        </w:rPr>
        <w:instrText xml:space="preserve"> PAGEREF _Toc232150569 \h </w:instrText>
      </w:r>
      <w:r>
        <w:rPr>
          <w:noProof/>
        </w:rPr>
      </w:r>
      <w:r>
        <w:rPr>
          <w:noProof/>
        </w:rPr>
        <w:fldChar w:fldCharType="separate"/>
      </w:r>
      <w:r>
        <w:rPr>
          <w:noProof/>
        </w:rPr>
        <w:t>118</w:t>
      </w:r>
      <w:r>
        <w:rPr>
          <w:noProof/>
        </w:rPr>
        <w:fldChar w:fldCharType="end"/>
      </w:r>
    </w:p>
    <w:p w14:paraId="2FC620E4" w14:textId="2D7B7504" w:rsidR="00077F71" w:rsidRDefault="00077F71">
      <w:pPr>
        <w:pStyle w:val="TOC3"/>
        <w:rPr>
          <w:rFonts w:eastAsiaTheme="minorEastAsia" w:cstheme="minorBidi"/>
          <w:i w:val="0"/>
          <w:iCs w:val="0"/>
          <w:noProof/>
          <w:kern w:val="2"/>
          <w:sz w:val="24"/>
          <w:szCs w:val="24"/>
          <w:lang w:eastAsia="is-IS"/>
        </w:rPr>
      </w:pPr>
      <w:r w:rsidRPr="00AC055D">
        <w:rPr>
          <w:rFonts w:cs="Arial"/>
          <w:noProof/>
        </w:rPr>
        <w:t>4.11.3</w:t>
      </w:r>
      <w:r>
        <w:rPr>
          <w:rFonts w:eastAsiaTheme="minorEastAsia" w:cstheme="minorBidi"/>
          <w:i w:val="0"/>
          <w:iCs w:val="0"/>
          <w:noProof/>
          <w:kern w:val="2"/>
          <w:sz w:val="24"/>
          <w:szCs w:val="24"/>
          <w:lang w:eastAsia="is-IS"/>
        </w:rPr>
        <w:tab/>
      </w:r>
      <w:r w:rsidRPr="00AC055D">
        <w:rPr>
          <w:rFonts w:cs="Arial"/>
          <w:noProof/>
        </w:rPr>
        <w:t>Samskipti</w:t>
      </w:r>
      <w:r>
        <w:rPr>
          <w:noProof/>
        </w:rPr>
        <w:tab/>
      </w:r>
      <w:r>
        <w:rPr>
          <w:noProof/>
        </w:rPr>
        <w:fldChar w:fldCharType="begin"/>
      </w:r>
      <w:r>
        <w:rPr>
          <w:noProof/>
        </w:rPr>
        <w:instrText xml:space="preserve"> PAGEREF _Toc232150570 \h </w:instrText>
      </w:r>
      <w:r>
        <w:rPr>
          <w:noProof/>
        </w:rPr>
      </w:r>
      <w:r>
        <w:rPr>
          <w:noProof/>
        </w:rPr>
        <w:fldChar w:fldCharType="separate"/>
      </w:r>
      <w:r>
        <w:rPr>
          <w:noProof/>
        </w:rPr>
        <w:t>118</w:t>
      </w:r>
      <w:r>
        <w:rPr>
          <w:noProof/>
        </w:rPr>
        <w:fldChar w:fldCharType="end"/>
      </w:r>
    </w:p>
    <w:p w14:paraId="5EE884D2" w14:textId="12E423DD" w:rsidR="00077F71" w:rsidRDefault="00077F71">
      <w:pPr>
        <w:pStyle w:val="TOC2"/>
        <w:tabs>
          <w:tab w:val="left" w:pos="1000"/>
          <w:tab w:val="right" w:leader="dot" w:pos="9062"/>
        </w:tabs>
        <w:rPr>
          <w:rFonts w:eastAsiaTheme="minorEastAsia" w:cstheme="minorBidi"/>
          <w:smallCaps w:val="0"/>
          <w:noProof/>
          <w:kern w:val="2"/>
          <w:sz w:val="24"/>
          <w:szCs w:val="24"/>
          <w:lang w:eastAsia="is-IS"/>
        </w:rPr>
      </w:pPr>
      <w:r w:rsidRPr="00AC055D">
        <w:rPr>
          <w:noProof/>
          <w:color w:val="000000"/>
          <w14:ligatures w14:val="none"/>
        </w:rPr>
        <w:t>4.12</w:t>
      </w:r>
      <w:r>
        <w:rPr>
          <w:rFonts w:eastAsiaTheme="minorEastAsia" w:cstheme="minorBidi"/>
          <w:smallCaps w:val="0"/>
          <w:noProof/>
          <w:kern w:val="2"/>
          <w:sz w:val="24"/>
          <w:szCs w:val="24"/>
          <w:lang w:eastAsia="is-IS"/>
        </w:rPr>
        <w:tab/>
      </w:r>
      <w:r>
        <w:rPr>
          <w:noProof/>
        </w:rPr>
        <w:t>Vanefndir</w:t>
      </w:r>
      <w:r>
        <w:rPr>
          <w:noProof/>
        </w:rPr>
        <w:tab/>
      </w:r>
      <w:r>
        <w:rPr>
          <w:noProof/>
        </w:rPr>
        <w:fldChar w:fldCharType="begin"/>
      </w:r>
      <w:r>
        <w:rPr>
          <w:noProof/>
        </w:rPr>
        <w:instrText xml:space="preserve"> PAGEREF _Toc232150571 \h </w:instrText>
      </w:r>
      <w:r>
        <w:rPr>
          <w:noProof/>
        </w:rPr>
      </w:r>
      <w:r>
        <w:rPr>
          <w:noProof/>
        </w:rPr>
        <w:fldChar w:fldCharType="separate"/>
      </w:r>
      <w:r>
        <w:rPr>
          <w:noProof/>
        </w:rPr>
        <w:t>118</w:t>
      </w:r>
      <w:r>
        <w:rPr>
          <w:noProof/>
        </w:rPr>
        <w:fldChar w:fldCharType="end"/>
      </w:r>
    </w:p>
    <w:p w14:paraId="193C5CC2" w14:textId="28276E60" w:rsidR="00077F71" w:rsidRDefault="00077F71">
      <w:pPr>
        <w:pStyle w:val="TOC3"/>
        <w:rPr>
          <w:rFonts w:eastAsiaTheme="minorEastAsia" w:cstheme="minorBidi"/>
          <w:i w:val="0"/>
          <w:iCs w:val="0"/>
          <w:noProof/>
          <w:kern w:val="2"/>
          <w:sz w:val="24"/>
          <w:szCs w:val="24"/>
          <w:lang w:eastAsia="is-IS"/>
        </w:rPr>
      </w:pPr>
      <w:r w:rsidRPr="00AC055D">
        <w:rPr>
          <w:rFonts w:cs="Arial"/>
          <w:noProof/>
        </w:rPr>
        <w:t>4.12.1</w:t>
      </w:r>
      <w:r>
        <w:rPr>
          <w:rFonts w:eastAsiaTheme="minorEastAsia" w:cstheme="minorBidi"/>
          <w:i w:val="0"/>
          <w:iCs w:val="0"/>
          <w:noProof/>
          <w:kern w:val="2"/>
          <w:sz w:val="24"/>
          <w:szCs w:val="24"/>
          <w:lang w:eastAsia="is-IS"/>
        </w:rPr>
        <w:tab/>
      </w:r>
      <w:r w:rsidRPr="00AC055D">
        <w:rPr>
          <w:rFonts w:cs="Arial"/>
          <w:noProof/>
        </w:rPr>
        <w:t>Tafabætur einstakra verkáfanga</w:t>
      </w:r>
      <w:r>
        <w:rPr>
          <w:noProof/>
        </w:rPr>
        <w:tab/>
      </w:r>
      <w:r>
        <w:rPr>
          <w:noProof/>
        </w:rPr>
        <w:fldChar w:fldCharType="begin"/>
      </w:r>
      <w:r>
        <w:rPr>
          <w:noProof/>
        </w:rPr>
        <w:instrText xml:space="preserve"> PAGEREF _Toc232150572 \h </w:instrText>
      </w:r>
      <w:r>
        <w:rPr>
          <w:noProof/>
        </w:rPr>
      </w:r>
      <w:r>
        <w:rPr>
          <w:noProof/>
        </w:rPr>
        <w:fldChar w:fldCharType="separate"/>
      </w:r>
      <w:r>
        <w:rPr>
          <w:noProof/>
        </w:rPr>
        <w:t>118</w:t>
      </w:r>
      <w:r>
        <w:rPr>
          <w:noProof/>
        </w:rPr>
        <w:fldChar w:fldCharType="end"/>
      </w:r>
    </w:p>
    <w:p w14:paraId="3BBF4A9B" w14:textId="318B45E6" w:rsidR="00077F71" w:rsidRDefault="00077F71">
      <w:pPr>
        <w:pStyle w:val="TOC2"/>
        <w:tabs>
          <w:tab w:val="left" w:pos="1000"/>
          <w:tab w:val="right" w:leader="dot" w:pos="9062"/>
        </w:tabs>
        <w:rPr>
          <w:rFonts w:eastAsiaTheme="minorEastAsia" w:cstheme="minorBidi"/>
          <w:smallCaps w:val="0"/>
          <w:noProof/>
          <w:kern w:val="2"/>
          <w:sz w:val="24"/>
          <w:szCs w:val="24"/>
          <w:lang w:eastAsia="is-IS"/>
        </w:rPr>
      </w:pPr>
      <w:r w:rsidRPr="00AC055D">
        <w:rPr>
          <w:noProof/>
          <w:color w:val="000000"/>
          <w14:ligatures w14:val="none"/>
        </w:rPr>
        <w:t>4.13</w:t>
      </w:r>
      <w:r>
        <w:rPr>
          <w:rFonts w:eastAsiaTheme="minorEastAsia" w:cstheme="minorBidi"/>
          <w:smallCaps w:val="0"/>
          <w:noProof/>
          <w:kern w:val="2"/>
          <w:sz w:val="24"/>
          <w:szCs w:val="24"/>
          <w:lang w:eastAsia="is-IS"/>
        </w:rPr>
        <w:tab/>
      </w:r>
      <w:r>
        <w:rPr>
          <w:noProof/>
        </w:rPr>
        <w:t>Uppsögn samnings</w:t>
      </w:r>
      <w:r>
        <w:rPr>
          <w:noProof/>
        </w:rPr>
        <w:tab/>
      </w:r>
      <w:r>
        <w:rPr>
          <w:noProof/>
        </w:rPr>
        <w:fldChar w:fldCharType="begin"/>
      </w:r>
      <w:r>
        <w:rPr>
          <w:noProof/>
        </w:rPr>
        <w:instrText xml:space="preserve"> PAGEREF _Toc232150573 \h </w:instrText>
      </w:r>
      <w:r>
        <w:rPr>
          <w:noProof/>
        </w:rPr>
      </w:r>
      <w:r>
        <w:rPr>
          <w:noProof/>
        </w:rPr>
        <w:fldChar w:fldCharType="separate"/>
      </w:r>
      <w:r>
        <w:rPr>
          <w:noProof/>
        </w:rPr>
        <w:t>118</w:t>
      </w:r>
      <w:r>
        <w:rPr>
          <w:noProof/>
        </w:rPr>
        <w:fldChar w:fldCharType="end"/>
      </w:r>
    </w:p>
    <w:p w14:paraId="349DE4C4" w14:textId="32DC228A" w:rsidR="00077F71" w:rsidRDefault="00077F71">
      <w:pPr>
        <w:pStyle w:val="TOC2"/>
        <w:tabs>
          <w:tab w:val="left" w:pos="1000"/>
          <w:tab w:val="right" w:leader="dot" w:pos="9062"/>
        </w:tabs>
        <w:rPr>
          <w:rFonts w:eastAsiaTheme="minorEastAsia" w:cstheme="minorBidi"/>
          <w:smallCaps w:val="0"/>
          <w:noProof/>
          <w:kern w:val="2"/>
          <w:sz w:val="24"/>
          <w:szCs w:val="24"/>
          <w:lang w:eastAsia="is-IS"/>
        </w:rPr>
      </w:pPr>
      <w:r w:rsidRPr="00AC055D">
        <w:rPr>
          <w:noProof/>
          <w:color w:val="000000"/>
          <w14:ligatures w14:val="none"/>
        </w:rPr>
        <w:t>4.14</w:t>
      </w:r>
      <w:r>
        <w:rPr>
          <w:rFonts w:eastAsiaTheme="minorEastAsia" w:cstheme="minorBidi"/>
          <w:smallCaps w:val="0"/>
          <w:noProof/>
          <w:kern w:val="2"/>
          <w:sz w:val="24"/>
          <w:szCs w:val="24"/>
          <w:lang w:eastAsia="is-IS"/>
        </w:rPr>
        <w:tab/>
      </w:r>
      <w:r>
        <w:rPr>
          <w:noProof/>
        </w:rPr>
        <w:t>Úrlausn ágreiningsmála</w:t>
      </w:r>
      <w:r>
        <w:rPr>
          <w:noProof/>
        </w:rPr>
        <w:tab/>
      </w:r>
      <w:r>
        <w:rPr>
          <w:noProof/>
        </w:rPr>
        <w:fldChar w:fldCharType="begin"/>
      </w:r>
      <w:r>
        <w:rPr>
          <w:noProof/>
        </w:rPr>
        <w:instrText xml:space="preserve"> PAGEREF _Toc232150574 \h </w:instrText>
      </w:r>
      <w:r>
        <w:rPr>
          <w:noProof/>
        </w:rPr>
      </w:r>
      <w:r>
        <w:rPr>
          <w:noProof/>
        </w:rPr>
        <w:fldChar w:fldCharType="separate"/>
      </w:r>
      <w:r>
        <w:rPr>
          <w:noProof/>
        </w:rPr>
        <w:t>119</w:t>
      </w:r>
      <w:r>
        <w:rPr>
          <w:noProof/>
        </w:rPr>
        <w:fldChar w:fldCharType="end"/>
      </w:r>
    </w:p>
    <w:p w14:paraId="285DFF7B" w14:textId="40E52FF1" w:rsidR="00077F71" w:rsidRDefault="00077F71">
      <w:pPr>
        <w:pStyle w:val="TOC3"/>
        <w:rPr>
          <w:rFonts w:eastAsiaTheme="minorEastAsia" w:cstheme="minorBidi"/>
          <w:i w:val="0"/>
          <w:iCs w:val="0"/>
          <w:noProof/>
          <w:kern w:val="2"/>
          <w:sz w:val="24"/>
          <w:szCs w:val="24"/>
          <w:lang w:eastAsia="is-IS"/>
        </w:rPr>
      </w:pPr>
      <w:r w:rsidRPr="00AC055D">
        <w:rPr>
          <w:rFonts w:cs="Arial"/>
          <w:noProof/>
        </w:rPr>
        <w:t>4.14.1</w:t>
      </w:r>
      <w:r>
        <w:rPr>
          <w:rFonts w:eastAsiaTheme="minorEastAsia" w:cstheme="minorBidi"/>
          <w:i w:val="0"/>
          <w:iCs w:val="0"/>
          <w:noProof/>
          <w:kern w:val="2"/>
          <w:sz w:val="24"/>
          <w:szCs w:val="24"/>
          <w:lang w:eastAsia="is-IS"/>
        </w:rPr>
        <w:tab/>
      </w:r>
      <w:r w:rsidRPr="00AC055D">
        <w:rPr>
          <w:rFonts w:cs="Arial"/>
          <w:noProof/>
        </w:rPr>
        <w:t>Kröfur</w:t>
      </w:r>
      <w:r>
        <w:rPr>
          <w:noProof/>
        </w:rPr>
        <w:tab/>
      </w:r>
      <w:r>
        <w:rPr>
          <w:noProof/>
        </w:rPr>
        <w:fldChar w:fldCharType="begin"/>
      </w:r>
      <w:r>
        <w:rPr>
          <w:noProof/>
        </w:rPr>
        <w:instrText xml:space="preserve"> PAGEREF _Toc232150575 \h </w:instrText>
      </w:r>
      <w:r>
        <w:rPr>
          <w:noProof/>
        </w:rPr>
      </w:r>
      <w:r>
        <w:rPr>
          <w:noProof/>
        </w:rPr>
        <w:fldChar w:fldCharType="separate"/>
      </w:r>
      <w:r>
        <w:rPr>
          <w:noProof/>
        </w:rPr>
        <w:t>119</w:t>
      </w:r>
      <w:r>
        <w:rPr>
          <w:noProof/>
        </w:rPr>
        <w:fldChar w:fldCharType="end"/>
      </w:r>
    </w:p>
    <w:p w14:paraId="391EE814" w14:textId="78EF731A" w:rsidR="00077F71" w:rsidRDefault="00077F71">
      <w:pPr>
        <w:pStyle w:val="TOC3"/>
        <w:rPr>
          <w:rFonts w:eastAsiaTheme="minorEastAsia" w:cstheme="minorBidi"/>
          <w:i w:val="0"/>
          <w:iCs w:val="0"/>
          <w:noProof/>
          <w:kern w:val="2"/>
          <w:sz w:val="24"/>
          <w:szCs w:val="24"/>
          <w:lang w:eastAsia="is-IS"/>
        </w:rPr>
      </w:pPr>
      <w:r w:rsidRPr="00AC055D">
        <w:rPr>
          <w:rFonts w:cs="Arial"/>
          <w:noProof/>
        </w:rPr>
        <w:t>4.14.2</w:t>
      </w:r>
      <w:r>
        <w:rPr>
          <w:rFonts w:eastAsiaTheme="minorEastAsia" w:cstheme="minorBidi"/>
          <w:i w:val="0"/>
          <w:iCs w:val="0"/>
          <w:noProof/>
          <w:kern w:val="2"/>
          <w:sz w:val="24"/>
          <w:szCs w:val="24"/>
          <w:lang w:eastAsia="is-IS"/>
        </w:rPr>
        <w:tab/>
      </w:r>
      <w:r w:rsidRPr="00AC055D">
        <w:rPr>
          <w:rFonts w:cs="Arial"/>
          <w:noProof/>
        </w:rPr>
        <w:t>Viðbrögð við kröfum</w:t>
      </w:r>
      <w:r>
        <w:rPr>
          <w:noProof/>
        </w:rPr>
        <w:tab/>
      </w:r>
      <w:r>
        <w:rPr>
          <w:noProof/>
        </w:rPr>
        <w:fldChar w:fldCharType="begin"/>
      </w:r>
      <w:r>
        <w:rPr>
          <w:noProof/>
        </w:rPr>
        <w:instrText xml:space="preserve"> PAGEREF _Toc232150576 \h </w:instrText>
      </w:r>
      <w:r>
        <w:rPr>
          <w:noProof/>
        </w:rPr>
      </w:r>
      <w:r>
        <w:rPr>
          <w:noProof/>
        </w:rPr>
        <w:fldChar w:fldCharType="separate"/>
      </w:r>
      <w:r>
        <w:rPr>
          <w:noProof/>
        </w:rPr>
        <w:t>119</w:t>
      </w:r>
      <w:r>
        <w:rPr>
          <w:noProof/>
        </w:rPr>
        <w:fldChar w:fldCharType="end"/>
      </w:r>
    </w:p>
    <w:p w14:paraId="71BA0B4C" w14:textId="78B10AC2" w:rsidR="00077F71" w:rsidRDefault="00077F71">
      <w:pPr>
        <w:pStyle w:val="TOC3"/>
        <w:rPr>
          <w:rFonts w:eastAsiaTheme="minorEastAsia" w:cstheme="minorBidi"/>
          <w:i w:val="0"/>
          <w:iCs w:val="0"/>
          <w:noProof/>
          <w:kern w:val="2"/>
          <w:sz w:val="24"/>
          <w:szCs w:val="24"/>
          <w:lang w:eastAsia="is-IS"/>
        </w:rPr>
      </w:pPr>
      <w:r w:rsidRPr="00AC055D">
        <w:rPr>
          <w:rFonts w:cs="Arial"/>
          <w:noProof/>
        </w:rPr>
        <w:t>4.14.3</w:t>
      </w:r>
      <w:r>
        <w:rPr>
          <w:rFonts w:eastAsiaTheme="minorEastAsia" w:cstheme="minorBidi"/>
          <w:i w:val="0"/>
          <w:iCs w:val="0"/>
          <w:noProof/>
          <w:kern w:val="2"/>
          <w:sz w:val="24"/>
          <w:szCs w:val="24"/>
          <w:lang w:eastAsia="is-IS"/>
        </w:rPr>
        <w:tab/>
      </w:r>
      <w:r w:rsidRPr="00AC055D">
        <w:rPr>
          <w:rFonts w:cs="Arial"/>
          <w:noProof/>
        </w:rPr>
        <w:t>Kröfur vegna fyrirmæla</w:t>
      </w:r>
      <w:r>
        <w:rPr>
          <w:noProof/>
        </w:rPr>
        <w:tab/>
      </w:r>
      <w:r>
        <w:rPr>
          <w:noProof/>
        </w:rPr>
        <w:fldChar w:fldCharType="begin"/>
      </w:r>
      <w:r>
        <w:rPr>
          <w:noProof/>
        </w:rPr>
        <w:instrText xml:space="preserve"> PAGEREF _Toc232150577 \h </w:instrText>
      </w:r>
      <w:r>
        <w:rPr>
          <w:noProof/>
        </w:rPr>
      </w:r>
      <w:r>
        <w:rPr>
          <w:noProof/>
        </w:rPr>
        <w:fldChar w:fldCharType="separate"/>
      </w:r>
      <w:r>
        <w:rPr>
          <w:noProof/>
        </w:rPr>
        <w:t>119</w:t>
      </w:r>
      <w:r>
        <w:rPr>
          <w:noProof/>
        </w:rPr>
        <w:fldChar w:fldCharType="end"/>
      </w:r>
    </w:p>
    <w:p w14:paraId="0950601E" w14:textId="259827B9" w:rsidR="00077F71" w:rsidRDefault="00077F71">
      <w:pPr>
        <w:pStyle w:val="TOC3"/>
        <w:rPr>
          <w:rFonts w:eastAsiaTheme="minorEastAsia" w:cstheme="minorBidi"/>
          <w:i w:val="0"/>
          <w:iCs w:val="0"/>
          <w:noProof/>
          <w:kern w:val="2"/>
          <w:sz w:val="24"/>
          <w:szCs w:val="24"/>
          <w:lang w:eastAsia="is-IS"/>
        </w:rPr>
      </w:pPr>
      <w:r w:rsidRPr="00AC055D">
        <w:rPr>
          <w:rFonts w:cs="Arial"/>
          <w:noProof/>
        </w:rPr>
        <w:t>4.14.4</w:t>
      </w:r>
      <w:r>
        <w:rPr>
          <w:rFonts w:eastAsiaTheme="minorEastAsia" w:cstheme="minorBidi"/>
          <w:i w:val="0"/>
          <w:iCs w:val="0"/>
          <w:noProof/>
          <w:kern w:val="2"/>
          <w:sz w:val="24"/>
          <w:szCs w:val="24"/>
          <w:lang w:eastAsia="is-IS"/>
        </w:rPr>
        <w:tab/>
      </w:r>
      <w:r w:rsidRPr="00AC055D">
        <w:rPr>
          <w:rFonts w:cs="Arial"/>
          <w:noProof/>
        </w:rPr>
        <w:t>Dómstóll til úrlausnar ágreiningsmála</w:t>
      </w:r>
      <w:r>
        <w:rPr>
          <w:noProof/>
        </w:rPr>
        <w:tab/>
      </w:r>
      <w:r>
        <w:rPr>
          <w:noProof/>
        </w:rPr>
        <w:fldChar w:fldCharType="begin"/>
      </w:r>
      <w:r>
        <w:rPr>
          <w:noProof/>
        </w:rPr>
        <w:instrText xml:space="preserve"> PAGEREF _Toc232150578 \h </w:instrText>
      </w:r>
      <w:r>
        <w:rPr>
          <w:noProof/>
        </w:rPr>
      </w:r>
      <w:r>
        <w:rPr>
          <w:noProof/>
        </w:rPr>
        <w:fldChar w:fldCharType="separate"/>
      </w:r>
      <w:r>
        <w:rPr>
          <w:noProof/>
        </w:rPr>
        <w:t>119</w:t>
      </w:r>
      <w:r>
        <w:rPr>
          <w:noProof/>
        </w:rPr>
        <w:fldChar w:fldCharType="end"/>
      </w:r>
    </w:p>
    <w:p w14:paraId="6B841BF6" w14:textId="6B3F84D2" w:rsidR="00077F71" w:rsidRDefault="00077F71">
      <w:pPr>
        <w:pStyle w:val="TOC1"/>
        <w:tabs>
          <w:tab w:val="right" w:leader="dot" w:pos="9062"/>
        </w:tabs>
        <w:rPr>
          <w:rFonts w:eastAsiaTheme="minorEastAsia" w:cstheme="minorBidi"/>
          <w:b w:val="0"/>
          <w:bCs w:val="0"/>
          <w:caps w:val="0"/>
          <w:noProof/>
          <w:kern w:val="2"/>
          <w:sz w:val="24"/>
          <w:szCs w:val="24"/>
          <w:lang w:eastAsia="is-IS"/>
        </w:rPr>
      </w:pPr>
      <w:r>
        <w:rPr>
          <w:noProof/>
        </w:rPr>
        <w:t>FORM AÐ BREYTINGABEIÐNI*</w:t>
      </w:r>
      <w:r>
        <w:rPr>
          <w:noProof/>
        </w:rPr>
        <w:tab/>
      </w:r>
      <w:r>
        <w:rPr>
          <w:noProof/>
        </w:rPr>
        <w:fldChar w:fldCharType="begin"/>
      </w:r>
      <w:r>
        <w:rPr>
          <w:noProof/>
        </w:rPr>
        <w:instrText xml:space="preserve"> PAGEREF _Toc232150579 \h </w:instrText>
      </w:r>
      <w:r>
        <w:rPr>
          <w:noProof/>
        </w:rPr>
      </w:r>
      <w:r>
        <w:rPr>
          <w:noProof/>
        </w:rPr>
        <w:fldChar w:fldCharType="separate"/>
      </w:r>
      <w:r>
        <w:rPr>
          <w:noProof/>
        </w:rPr>
        <w:t>120</w:t>
      </w:r>
      <w:r>
        <w:rPr>
          <w:noProof/>
        </w:rPr>
        <w:fldChar w:fldCharType="end"/>
      </w:r>
    </w:p>
    <w:p w14:paraId="32BF7E38" w14:textId="4631ADFE" w:rsidR="007A3584" w:rsidRDefault="007A3584" w:rsidP="007A3584">
      <w:pPr>
        <w:pStyle w:val="TOC3"/>
      </w:pPr>
      <w:r>
        <w:fldChar w:fldCharType="end"/>
      </w:r>
    </w:p>
    <w:p w14:paraId="775A06CD" w14:textId="77777777" w:rsidR="007A3584" w:rsidRPr="00540736" w:rsidRDefault="007A3584" w:rsidP="007A3584">
      <w:pPr>
        <w:jc w:val="left"/>
      </w:pPr>
      <w:r>
        <w:br w:type="page"/>
      </w:r>
    </w:p>
    <w:p w14:paraId="53C3EC38" w14:textId="77777777" w:rsidR="007A3584" w:rsidRPr="002572DF" w:rsidRDefault="007A3584" w:rsidP="007A3584">
      <w:pPr>
        <w:pStyle w:val="Heading1"/>
      </w:pPr>
      <w:bookmarkStart w:id="2" w:name="_Toc232150321"/>
      <w:r w:rsidRPr="007D516B">
        <w:lastRenderedPageBreak/>
        <w:t>ÚTBOÐSSKILMÁLAR</w:t>
      </w:r>
      <w:bookmarkEnd w:id="1"/>
      <w:bookmarkEnd w:id="2"/>
    </w:p>
    <w:p w14:paraId="1E4A0307" w14:textId="77777777" w:rsidR="007A3584" w:rsidRPr="007D516B" w:rsidRDefault="007A3584" w:rsidP="007A3584">
      <w:pPr>
        <w:pStyle w:val="Heading2"/>
      </w:pPr>
      <w:bookmarkStart w:id="3" w:name="_Toc232150322"/>
      <w:r w:rsidRPr="007D516B">
        <w:t>YFIRLIT ÚTBOÐS</w:t>
      </w:r>
      <w:bookmarkEnd w:id="3"/>
    </w:p>
    <w:p w14:paraId="1862DF7D" w14:textId="77777777" w:rsidR="007A3584" w:rsidRPr="007D516B" w:rsidRDefault="007A3584" w:rsidP="007A3584">
      <w:pPr>
        <w:pStyle w:val="Heading3"/>
      </w:pPr>
      <w:bookmarkStart w:id="4" w:name="_Toc232150323"/>
      <w:r w:rsidRPr="00AB48FF">
        <w:t>Verkkaupi</w:t>
      </w:r>
      <w:bookmarkEnd w:id="4"/>
    </w:p>
    <w:p w14:paraId="24247DE0" w14:textId="77777777" w:rsidR="007A3584" w:rsidRPr="007D516B" w:rsidRDefault="007A3584" w:rsidP="007A3584">
      <w:pPr>
        <w:tabs>
          <w:tab w:val="left" w:pos="3544"/>
        </w:tabs>
        <w:spacing w:after="0" w:line="240" w:lineRule="auto"/>
        <w:ind w:left="709" w:right="272"/>
        <w:rPr>
          <w:rFonts w:cs="Arial"/>
          <w:szCs w:val="20"/>
        </w:rPr>
      </w:pPr>
      <w:r w:rsidRPr="00BD39E8">
        <w:rPr>
          <w:rFonts w:cs="Arial"/>
          <w:szCs w:val="20"/>
        </w:rPr>
        <w:t xml:space="preserve">Veitur ohf. kt. 501213-1870 </w:t>
      </w:r>
      <w:r>
        <w:rPr>
          <w:rFonts w:cs="Arial"/>
          <w:szCs w:val="20"/>
        </w:rPr>
        <w:t>(„Verkkaupi“)</w:t>
      </w:r>
    </w:p>
    <w:p w14:paraId="26FDCE72" w14:textId="77777777" w:rsidR="007A3584" w:rsidRPr="007D516B" w:rsidRDefault="007A3584" w:rsidP="007A3584">
      <w:pPr>
        <w:tabs>
          <w:tab w:val="left" w:pos="3544"/>
        </w:tabs>
        <w:spacing w:after="0" w:line="240" w:lineRule="auto"/>
        <w:ind w:left="850" w:right="272" w:hanging="142"/>
        <w:rPr>
          <w:rFonts w:cs="Arial"/>
          <w:szCs w:val="20"/>
        </w:rPr>
      </w:pPr>
      <w:r w:rsidRPr="007D516B">
        <w:rPr>
          <w:rFonts w:cs="Arial"/>
          <w:szCs w:val="20"/>
        </w:rPr>
        <w:t>Bæjarhálsi 1, 110 Reykjavík</w:t>
      </w:r>
    </w:p>
    <w:p w14:paraId="71E5BD9C" w14:textId="77777777" w:rsidR="007A3584" w:rsidRPr="007D516B" w:rsidRDefault="007A3584" w:rsidP="007A3584">
      <w:pPr>
        <w:tabs>
          <w:tab w:val="left" w:pos="3544"/>
        </w:tabs>
        <w:spacing w:after="0" w:line="240" w:lineRule="auto"/>
        <w:ind w:left="850" w:right="272" w:hanging="142"/>
        <w:rPr>
          <w:rFonts w:cs="Arial"/>
          <w:szCs w:val="20"/>
        </w:rPr>
      </w:pPr>
      <w:r w:rsidRPr="007D516B">
        <w:rPr>
          <w:rFonts w:cs="Arial"/>
          <w:szCs w:val="20"/>
        </w:rPr>
        <w:t>Sími: 516</w:t>
      </w:r>
      <w:r>
        <w:rPr>
          <w:rFonts w:cs="Arial"/>
          <w:szCs w:val="20"/>
        </w:rPr>
        <w:t>-</w:t>
      </w:r>
      <w:r w:rsidRPr="007D516B">
        <w:rPr>
          <w:rFonts w:cs="Arial"/>
          <w:szCs w:val="20"/>
        </w:rPr>
        <w:t>6000</w:t>
      </w:r>
    </w:p>
    <w:p w14:paraId="15A7ED7B" w14:textId="77777777" w:rsidR="007A3584" w:rsidRPr="007D516B" w:rsidRDefault="007A3584" w:rsidP="007A3584">
      <w:pPr>
        <w:spacing w:after="0" w:line="240" w:lineRule="auto"/>
        <w:rPr>
          <w:rFonts w:cs="Arial"/>
          <w:szCs w:val="20"/>
        </w:rPr>
      </w:pPr>
    </w:p>
    <w:p w14:paraId="664E390F" w14:textId="77777777" w:rsidR="007A3584" w:rsidRPr="007D516B" w:rsidRDefault="007A3584" w:rsidP="007A3584">
      <w:pPr>
        <w:spacing w:after="200" w:line="240" w:lineRule="auto"/>
        <w:rPr>
          <w:rFonts w:cs="Arial"/>
          <w:szCs w:val="20"/>
        </w:rPr>
      </w:pPr>
      <w:r w:rsidRPr="00C303CF">
        <w:rPr>
          <w:rFonts w:cs="Arial"/>
          <w:szCs w:val="20"/>
        </w:rPr>
        <w:t xml:space="preserve">Verkkaupi óskar eftir </w:t>
      </w:r>
      <w:r w:rsidRPr="007D516B">
        <w:rPr>
          <w:rFonts w:cs="Arial"/>
          <w:szCs w:val="20"/>
        </w:rPr>
        <w:t xml:space="preserve">tilboðum í </w:t>
      </w:r>
      <w:r w:rsidRPr="007D516B">
        <w:rPr>
          <w:rFonts w:cs="Arial"/>
          <w:i/>
          <w:color w:val="FF0000"/>
          <w:szCs w:val="20"/>
        </w:rPr>
        <w:t>#(</w:t>
      </w:r>
      <w:r>
        <w:rPr>
          <w:rFonts w:cs="Arial"/>
          <w:i/>
          <w:color w:val="FF0000"/>
          <w:szCs w:val="20"/>
        </w:rPr>
        <w:t>heiti verkefnis</w:t>
      </w:r>
      <w:r w:rsidRPr="007D516B">
        <w:rPr>
          <w:rFonts w:cs="Arial"/>
          <w:i/>
          <w:color w:val="FF0000"/>
          <w:szCs w:val="20"/>
        </w:rPr>
        <w:t>)#</w:t>
      </w:r>
      <w:r w:rsidRPr="007D516B">
        <w:rPr>
          <w:rFonts w:cs="Arial"/>
          <w:color w:val="FF0000"/>
          <w:szCs w:val="20"/>
        </w:rPr>
        <w:t xml:space="preserve"> </w:t>
      </w:r>
      <w:r w:rsidRPr="007D516B">
        <w:rPr>
          <w:rFonts w:cs="Arial"/>
          <w:szCs w:val="20"/>
        </w:rPr>
        <w:t>í samræmi við útboðsgögn þessi.</w:t>
      </w:r>
    </w:p>
    <w:p w14:paraId="61EFE930" w14:textId="77777777" w:rsidR="007A3584" w:rsidRPr="007D516B" w:rsidRDefault="007A3584" w:rsidP="007A3584">
      <w:pPr>
        <w:spacing w:after="200" w:line="240" w:lineRule="auto"/>
        <w:rPr>
          <w:rFonts w:cs="Arial"/>
          <w:szCs w:val="20"/>
        </w:rPr>
      </w:pPr>
      <w:r w:rsidRPr="007D516B">
        <w:rPr>
          <w:rFonts w:cs="Arial"/>
          <w:szCs w:val="20"/>
        </w:rPr>
        <w:t>Innifalið í tilboði skal vera allt það sem til þarf til að ljúka verkinu eins og það er skilgreint í útboðsgögnum þessum. Tilboð skal gera í meðfylgjandi tilboðsskrá og fylla út öll eyðublöð í þeim.</w:t>
      </w:r>
    </w:p>
    <w:p w14:paraId="4BD1B020" w14:textId="77777777" w:rsidR="007A3584" w:rsidRDefault="007A3584" w:rsidP="007A3584">
      <w:pPr>
        <w:spacing w:after="200" w:line="240" w:lineRule="auto"/>
        <w:rPr>
          <w:rFonts w:cs="Arial"/>
          <w:szCs w:val="20"/>
        </w:rPr>
      </w:pPr>
      <w:r>
        <w:rPr>
          <w:rFonts w:cs="Arial"/>
          <w:szCs w:val="20"/>
        </w:rPr>
        <w:t>Þeir skilmálar sem koma fram í þessum útboðsgögnum gilda um þetta útboð og samninga sem kunna að vera gerðir í kjölfar þess.</w:t>
      </w:r>
      <w:r w:rsidRPr="008805B7">
        <w:t xml:space="preserve"> </w:t>
      </w:r>
      <w:r>
        <w:t>Þar sem þeim skilmálum sleppir gilda a</w:t>
      </w:r>
      <w:r w:rsidRPr="00416E15">
        <w:t>lmennir útboðs- og samningsskilmálar um verkframkvæmdir</w:t>
      </w:r>
      <w:r>
        <w:t xml:space="preserve">, </w:t>
      </w:r>
      <w:r w:rsidRPr="00416E15">
        <w:t>ÍST 30:2012</w:t>
      </w:r>
      <w:r>
        <w:t xml:space="preserve">, </w:t>
      </w:r>
      <w:r>
        <w:rPr>
          <w:rFonts w:eastAsia="Calibri" w:cs="Arial"/>
          <w:szCs w:val="20"/>
        </w:rPr>
        <w:t>að undanskildum kafla 2 varðandi útboð og tilboð</w:t>
      </w:r>
      <w:r w:rsidRPr="00550354">
        <w:rPr>
          <w:rFonts w:eastAsia="Calibri" w:cs="Arial"/>
          <w:szCs w:val="20"/>
        </w:rPr>
        <w:t>.</w:t>
      </w:r>
    </w:p>
    <w:p w14:paraId="465EA5B9" w14:textId="77777777" w:rsidR="007A3584" w:rsidRPr="007D516B" w:rsidRDefault="007A3584" w:rsidP="007A3584">
      <w:pPr>
        <w:pStyle w:val="Heading3"/>
      </w:pPr>
      <w:bookmarkStart w:id="5" w:name="_Ref536614368"/>
      <w:bookmarkStart w:id="6" w:name="_Ref536614712"/>
      <w:bookmarkStart w:id="7" w:name="_Toc232150324"/>
      <w:r>
        <w:t>Almenn lýsing</w:t>
      </w:r>
      <w:bookmarkEnd w:id="5"/>
      <w:bookmarkEnd w:id="6"/>
      <w:bookmarkEnd w:id="7"/>
    </w:p>
    <w:p w14:paraId="38088BD7" w14:textId="77777777" w:rsidR="007A3584" w:rsidRDefault="007A3584" w:rsidP="007A3584">
      <w:pPr>
        <w:rPr>
          <w:rFonts w:cs="Arial"/>
          <w:b/>
          <w:bCs/>
          <w:i/>
          <w:iCs/>
          <w:color w:val="FF0000"/>
        </w:rPr>
      </w:pPr>
    </w:p>
    <w:p w14:paraId="3AE98495" w14:textId="77777777" w:rsidR="007A3584" w:rsidRPr="005E7B24" w:rsidRDefault="007A3584" w:rsidP="007A3584">
      <w:pPr>
        <w:rPr>
          <w:rFonts w:cs="Arial"/>
          <w:b/>
          <w:bCs/>
          <w:i/>
          <w:iCs/>
          <w:color w:val="FF0000"/>
        </w:rPr>
      </w:pPr>
      <w:r w:rsidRPr="3095C2E4">
        <w:rPr>
          <w:rFonts w:cs="Arial"/>
          <w:b/>
          <w:bCs/>
          <w:i/>
          <w:iCs/>
          <w:color w:val="FF0000"/>
        </w:rPr>
        <w:t>Ef verktaki útvegar efni í verkið þá:</w:t>
      </w:r>
    </w:p>
    <w:p w14:paraId="2B901AED" w14:textId="77777777" w:rsidR="007A3584" w:rsidRPr="005E7B24" w:rsidRDefault="007A3584" w:rsidP="007A3584">
      <w:pPr>
        <w:rPr>
          <w:rFonts w:cs="Arial"/>
          <w:b/>
          <w:bCs/>
          <w:i/>
          <w:color w:val="FF0000"/>
          <w:szCs w:val="20"/>
        </w:rPr>
      </w:pPr>
      <w:r w:rsidRPr="005E7B24">
        <w:rPr>
          <w:b/>
          <w:bCs/>
          <w:color w:val="FF0000"/>
        </w:rPr>
        <w:t>Ekki er heimilt að bjóða efni sem framleitt er í Rússlandi eða Hvíta Rússlandi né sem selt er af rússneskum eða hvítrússneskum aðilum. Bjóðendur þurfa að geta útvegað upprunavottorð fyrir boðið efni eða geta sýnt með fullnægjandi hætti að viðkomandi skilmáli sé uppfylltur.</w:t>
      </w:r>
    </w:p>
    <w:p w14:paraId="5265C4EC" w14:textId="77777777" w:rsidR="007A3584" w:rsidRDefault="007A3584" w:rsidP="007A3584">
      <w:pPr>
        <w:rPr>
          <w:rFonts w:cs="Arial"/>
          <w:szCs w:val="20"/>
        </w:rPr>
      </w:pPr>
      <w:r w:rsidRPr="007D516B">
        <w:rPr>
          <w:rFonts w:cs="Arial"/>
          <w:i/>
          <w:color w:val="FF0000"/>
          <w:szCs w:val="20"/>
        </w:rPr>
        <w:t># Hér kemur lýsing á því verkefni sem útboðið nær til.  Sami texti skal notaður í auglýsingu.</w:t>
      </w:r>
      <w:r w:rsidRPr="007D516B">
        <w:rPr>
          <w:rFonts w:eastAsia="Times New Roman" w:cs="Arial"/>
          <w:i/>
          <w:snapToGrid w:val="0"/>
          <w:color w:val="FF0000"/>
          <w:szCs w:val="20"/>
        </w:rPr>
        <w:t xml:space="preserve"> </w:t>
      </w:r>
      <w:r w:rsidRPr="007D516B">
        <w:rPr>
          <w:rFonts w:cs="Arial"/>
          <w:i/>
          <w:color w:val="FF0000"/>
          <w:szCs w:val="20"/>
        </w:rPr>
        <w:t xml:space="preserve">Nefna skal m.a. </w:t>
      </w:r>
      <w:r>
        <w:rPr>
          <w:rFonts w:cs="Arial"/>
          <w:i/>
          <w:color w:val="FF0000"/>
          <w:szCs w:val="20"/>
        </w:rPr>
        <w:t>h</w:t>
      </w:r>
      <w:r w:rsidRPr="007D516B">
        <w:rPr>
          <w:rFonts w:cs="Arial"/>
          <w:i/>
          <w:color w:val="FF0000"/>
          <w:szCs w:val="20"/>
        </w:rPr>
        <w:t xml:space="preserve">vert verkið </w:t>
      </w:r>
      <w:r>
        <w:rPr>
          <w:rFonts w:cs="Arial"/>
          <w:i/>
          <w:color w:val="FF0000"/>
          <w:szCs w:val="20"/>
        </w:rPr>
        <w:t xml:space="preserve">er, </w:t>
      </w:r>
      <w:r w:rsidRPr="007D516B">
        <w:rPr>
          <w:rFonts w:cs="Arial"/>
          <w:i/>
          <w:color w:val="FF0000"/>
          <w:szCs w:val="20"/>
        </w:rPr>
        <w:t>staðsetningu þess</w:t>
      </w:r>
      <w:r>
        <w:rPr>
          <w:rFonts w:cs="Arial"/>
          <w:i/>
          <w:color w:val="FF0000"/>
          <w:szCs w:val="20"/>
        </w:rPr>
        <w:t>,</w:t>
      </w:r>
      <w:r w:rsidRPr="007D516B">
        <w:rPr>
          <w:rFonts w:cs="Arial"/>
          <w:i/>
          <w:color w:val="FF0000"/>
          <w:szCs w:val="20"/>
        </w:rPr>
        <w:t xml:space="preserve"> lýsing á helstu verkþáttum </w:t>
      </w:r>
      <w:r>
        <w:rPr>
          <w:rFonts w:cs="Arial"/>
          <w:i/>
          <w:color w:val="FF0000"/>
          <w:szCs w:val="20"/>
        </w:rPr>
        <w:t>og</w:t>
      </w:r>
      <w:r w:rsidRPr="007D516B">
        <w:rPr>
          <w:rFonts w:cs="Arial"/>
          <w:i/>
          <w:color w:val="FF0000"/>
          <w:szCs w:val="20"/>
        </w:rPr>
        <w:t>/</w:t>
      </w:r>
      <w:r>
        <w:rPr>
          <w:rFonts w:cs="Arial"/>
          <w:i/>
          <w:color w:val="FF0000"/>
          <w:szCs w:val="20"/>
        </w:rPr>
        <w:t>eða</w:t>
      </w:r>
      <w:r w:rsidRPr="007D516B">
        <w:rPr>
          <w:rFonts w:cs="Arial"/>
          <w:i/>
          <w:color w:val="FF0000"/>
          <w:szCs w:val="20"/>
        </w:rPr>
        <w:t xml:space="preserve"> magntölum</w:t>
      </w:r>
      <w:r>
        <w:rPr>
          <w:rFonts w:cs="Arial"/>
          <w:i/>
          <w:color w:val="FF0000"/>
          <w:szCs w:val="20"/>
        </w:rPr>
        <w:t xml:space="preserve"> og skiladagsetningar</w:t>
      </w:r>
      <w:r w:rsidRPr="007D516B">
        <w:rPr>
          <w:rFonts w:cs="Arial"/>
          <w:i/>
          <w:color w:val="FF0000"/>
          <w:szCs w:val="20"/>
        </w:rPr>
        <w:t>.#</w:t>
      </w:r>
      <w:r w:rsidRPr="00AB48FF">
        <w:rPr>
          <w:rFonts w:cs="Arial"/>
          <w:szCs w:val="20"/>
        </w:rPr>
        <w:t xml:space="preserve"> </w:t>
      </w:r>
    </w:p>
    <w:p w14:paraId="25406EDF" w14:textId="77777777" w:rsidR="007A3584" w:rsidRPr="007D516B" w:rsidRDefault="007A3584" w:rsidP="007A3584">
      <w:pPr>
        <w:rPr>
          <w:rFonts w:cs="Arial"/>
          <w:szCs w:val="20"/>
        </w:rPr>
      </w:pPr>
      <w:r>
        <w:rPr>
          <w:rFonts w:cs="Arial"/>
          <w:szCs w:val="20"/>
        </w:rPr>
        <w:t xml:space="preserve">Verkið </w:t>
      </w:r>
      <w:r w:rsidRPr="007D516B">
        <w:rPr>
          <w:rFonts w:cs="Arial"/>
          <w:szCs w:val="20"/>
        </w:rPr>
        <w:t xml:space="preserve">skal vinna samkvæmt </w:t>
      </w:r>
      <w:r>
        <w:rPr>
          <w:rFonts w:cs="Arial"/>
          <w:szCs w:val="20"/>
        </w:rPr>
        <w:t xml:space="preserve">verklýsingu í kafla 2 og 3 og öðrum </w:t>
      </w:r>
      <w:r w:rsidRPr="007D516B">
        <w:rPr>
          <w:rFonts w:cs="Arial"/>
          <w:szCs w:val="20"/>
        </w:rPr>
        <w:t>meðfylgjandi teikningum</w:t>
      </w:r>
      <w:r>
        <w:rPr>
          <w:rFonts w:cs="Arial"/>
          <w:szCs w:val="20"/>
        </w:rPr>
        <w:t>.</w:t>
      </w:r>
      <w:r w:rsidRPr="007D516B">
        <w:rPr>
          <w:rFonts w:cs="Arial"/>
          <w:szCs w:val="20"/>
        </w:rPr>
        <w:t xml:space="preserve"> </w:t>
      </w:r>
    </w:p>
    <w:p w14:paraId="33EA3263" w14:textId="77777777" w:rsidR="007A3584" w:rsidRDefault="007A3584" w:rsidP="007A3584">
      <w:pPr>
        <w:rPr>
          <w:rFonts w:cs="Arial"/>
          <w:i/>
          <w:color w:val="FF0000"/>
          <w:szCs w:val="20"/>
        </w:rPr>
      </w:pPr>
      <w:r>
        <w:rPr>
          <w:rFonts w:cs="Arial"/>
          <w:i/>
          <w:color w:val="FF0000"/>
          <w:szCs w:val="20"/>
        </w:rPr>
        <w:t>Skiladagar, og tafabætur sé verkáföngum ekki skilað á réttum tíma, eru eftirfarandi:</w:t>
      </w:r>
    </w:p>
    <w:tbl>
      <w:tblPr>
        <w:tblStyle w:val="TableGrid"/>
        <w:tblW w:w="0" w:type="auto"/>
        <w:tblLook w:val="04A0" w:firstRow="1" w:lastRow="0" w:firstColumn="1" w:lastColumn="0" w:noHBand="0" w:noVBand="1"/>
      </w:tblPr>
      <w:tblGrid>
        <w:gridCol w:w="3397"/>
        <w:gridCol w:w="2646"/>
        <w:gridCol w:w="3019"/>
      </w:tblGrid>
      <w:tr w:rsidR="007A3584" w:rsidRPr="007D516B" w14:paraId="0B7CFFFB" w14:textId="77777777" w:rsidTr="00707D5B">
        <w:tc>
          <w:tcPr>
            <w:tcW w:w="3397" w:type="dxa"/>
          </w:tcPr>
          <w:p w14:paraId="3A9BBD7B" w14:textId="77777777" w:rsidR="007A3584" w:rsidRPr="007D516B" w:rsidRDefault="007A3584" w:rsidP="00707D5B">
            <w:pPr>
              <w:autoSpaceDE w:val="0"/>
              <w:autoSpaceDN w:val="0"/>
              <w:adjustRightInd w:val="0"/>
              <w:jc w:val="center"/>
              <w:rPr>
                <w:rFonts w:cs="Arial"/>
                <w:b/>
                <w:szCs w:val="20"/>
                <w:lang w:eastAsia="en-GB"/>
              </w:rPr>
            </w:pPr>
            <w:r w:rsidRPr="007D516B">
              <w:rPr>
                <w:rFonts w:cs="Arial"/>
                <w:b/>
                <w:szCs w:val="20"/>
                <w:lang w:eastAsia="en-GB"/>
              </w:rPr>
              <w:t>Verk</w:t>
            </w:r>
            <w:r>
              <w:rPr>
                <w:rFonts w:cs="Arial"/>
                <w:b/>
                <w:szCs w:val="20"/>
                <w:lang w:eastAsia="en-GB"/>
              </w:rPr>
              <w:t>áfangi</w:t>
            </w:r>
          </w:p>
        </w:tc>
        <w:tc>
          <w:tcPr>
            <w:tcW w:w="2646" w:type="dxa"/>
          </w:tcPr>
          <w:p w14:paraId="03C0F666" w14:textId="77777777" w:rsidR="007A3584" w:rsidRPr="007D516B" w:rsidRDefault="007A3584" w:rsidP="00707D5B">
            <w:pPr>
              <w:autoSpaceDE w:val="0"/>
              <w:autoSpaceDN w:val="0"/>
              <w:adjustRightInd w:val="0"/>
              <w:jc w:val="center"/>
              <w:rPr>
                <w:rFonts w:cs="Arial"/>
                <w:b/>
                <w:szCs w:val="20"/>
                <w:lang w:eastAsia="en-GB"/>
              </w:rPr>
            </w:pPr>
            <w:r w:rsidRPr="007D516B">
              <w:rPr>
                <w:rFonts w:cs="Arial"/>
                <w:b/>
                <w:szCs w:val="20"/>
                <w:lang w:eastAsia="en-GB"/>
              </w:rPr>
              <w:t>Skiladagur</w:t>
            </w:r>
          </w:p>
        </w:tc>
        <w:tc>
          <w:tcPr>
            <w:tcW w:w="3019" w:type="dxa"/>
          </w:tcPr>
          <w:p w14:paraId="1CB94AF3" w14:textId="77777777" w:rsidR="007A3584" w:rsidRPr="007D516B" w:rsidRDefault="007A3584" w:rsidP="00707D5B">
            <w:pPr>
              <w:autoSpaceDE w:val="0"/>
              <w:autoSpaceDN w:val="0"/>
              <w:adjustRightInd w:val="0"/>
              <w:jc w:val="center"/>
              <w:rPr>
                <w:rFonts w:cs="Arial"/>
                <w:b/>
                <w:szCs w:val="20"/>
                <w:lang w:eastAsia="en-GB"/>
              </w:rPr>
            </w:pPr>
            <w:r w:rsidRPr="007D516B">
              <w:rPr>
                <w:rFonts w:cs="Arial"/>
                <w:b/>
                <w:szCs w:val="20"/>
                <w:lang w:eastAsia="en-GB"/>
              </w:rPr>
              <w:t>Tafabætur</w:t>
            </w:r>
          </w:p>
        </w:tc>
      </w:tr>
      <w:tr w:rsidR="007A3584" w:rsidRPr="007D516B" w14:paraId="50CA485F" w14:textId="77777777" w:rsidTr="00707D5B">
        <w:tc>
          <w:tcPr>
            <w:tcW w:w="3397" w:type="dxa"/>
          </w:tcPr>
          <w:p w14:paraId="55750065" w14:textId="77777777" w:rsidR="007A3584" w:rsidRPr="007D516B" w:rsidRDefault="007A3584" w:rsidP="00707D5B">
            <w:pPr>
              <w:autoSpaceDE w:val="0"/>
              <w:autoSpaceDN w:val="0"/>
              <w:adjustRightInd w:val="0"/>
              <w:rPr>
                <w:rFonts w:cs="Arial"/>
                <w:color w:val="FF0000"/>
                <w:szCs w:val="20"/>
                <w:lang w:eastAsia="en-GB"/>
              </w:rPr>
            </w:pPr>
            <w:r w:rsidRPr="007D516B">
              <w:rPr>
                <w:rFonts w:cs="Arial"/>
                <w:color w:val="FF0000"/>
                <w:szCs w:val="20"/>
                <w:lang w:eastAsia="en-GB"/>
              </w:rPr>
              <w:t>Verkáfangi 1</w:t>
            </w:r>
            <w:r w:rsidRPr="007D516B">
              <w:rPr>
                <w:rFonts w:cs="Arial"/>
                <w:color w:val="FF0000"/>
                <w:szCs w:val="20"/>
                <w:lang w:eastAsia="en-GB"/>
              </w:rPr>
              <w:tab/>
            </w:r>
          </w:p>
        </w:tc>
        <w:tc>
          <w:tcPr>
            <w:tcW w:w="2646" w:type="dxa"/>
          </w:tcPr>
          <w:p w14:paraId="049D1616" w14:textId="77777777" w:rsidR="007A3584" w:rsidRPr="007D516B" w:rsidRDefault="007A3584" w:rsidP="00707D5B">
            <w:pPr>
              <w:autoSpaceDE w:val="0"/>
              <w:autoSpaceDN w:val="0"/>
              <w:adjustRightInd w:val="0"/>
              <w:jc w:val="center"/>
              <w:rPr>
                <w:rFonts w:cs="Arial"/>
                <w:b/>
                <w:color w:val="FF0000"/>
                <w:szCs w:val="20"/>
                <w:lang w:eastAsia="en-GB"/>
              </w:rPr>
            </w:pPr>
            <w:r>
              <w:rPr>
                <w:rFonts w:cs="Arial"/>
                <w:color w:val="FF0000"/>
                <w:szCs w:val="20"/>
                <w:lang w:eastAsia="en-GB"/>
              </w:rPr>
              <w:t xml:space="preserve">Sjá kafla. </w:t>
            </w:r>
            <w:r>
              <w:rPr>
                <w:rFonts w:cs="Arial"/>
                <w:color w:val="FF0000"/>
                <w:szCs w:val="20"/>
                <w:lang w:eastAsia="en-GB"/>
              </w:rPr>
              <w:fldChar w:fldCharType="begin"/>
            </w:r>
            <w:r>
              <w:rPr>
                <w:rFonts w:cs="Arial"/>
                <w:color w:val="FF0000"/>
                <w:szCs w:val="20"/>
                <w:lang w:eastAsia="en-GB"/>
              </w:rPr>
              <w:instrText xml:space="preserve"> REF _Ref536614368 \r \h </w:instrText>
            </w:r>
            <w:r>
              <w:rPr>
                <w:rFonts w:cs="Arial"/>
                <w:color w:val="FF0000"/>
                <w:szCs w:val="20"/>
                <w:lang w:eastAsia="en-GB"/>
              </w:rPr>
            </w:r>
            <w:r>
              <w:rPr>
                <w:rFonts w:cs="Arial"/>
                <w:color w:val="FF0000"/>
                <w:szCs w:val="20"/>
                <w:lang w:eastAsia="en-GB"/>
              </w:rPr>
              <w:fldChar w:fldCharType="separate"/>
            </w:r>
            <w:r>
              <w:rPr>
                <w:rFonts w:cs="Arial"/>
                <w:color w:val="FF0000"/>
                <w:szCs w:val="20"/>
                <w:lang w:eastAsia="en-GB"/>
              </w:rPr>
              <w:t>1.1.2</w:t>
            </w:r>
            <w:r>
              <w:rPr>
                <w:rFonts w:cs="Arial"/>
                <w:color w:val="FF0000"/>
                <w:szCs w:val="20"/>
                <w:lang w:eastAsia="en-GB"/>
              </w:rPr>
              <w:fldChar w:fldCharType="end"/>
            </w:r>
          </w:p>
        </w:tc>
        <w:tc>
          <w:tcPr>
            <w:tcW w:w="3019" w:type="dxa"/>
          </w:tcPr>
          <w:p w14:paraId="1964F2FB" w14:textId="77777777" w:rsidR="007A3584" w:rsidRPr="007D516B" w:rsidRDefault="007A3584" w:rsidP="00707D5B">
            <w:pPr>
              <w:autoSpaceDE w:val="0"/>
              <w:autoSpaceDN w:val="0"/>
              <w:adjustRightInd w:val="0"/>
              <w:jc w:val="center"/>
              <w:rPr>
                <w:rFonts w:cs="Arial"/>
                <w:b/>
                <w:color w:val="FF0000"/>
                <w:szCs w:val="20"/>
                <w:lang w:eastAsia="en-GB"/>
              </w:rPr>
            </w:pPr>
            <w:r>
              <w:rPr>
                <w:rFonts w:cs="Arial"/>
                <w:color w:val="FF0000"/>
                <w:szCs w:val="20"/>
                <w:lang w:eastAsia="en-GB"/>
              </w:rPr>
              <w:t>0,2% af tilboðsfjárhæð per. dag</w:t>
            </w:r>
          </w:p>
        </w:tc>
      </w:tr>
      <w:tr w:rsidR="007A3584" w:rsidRPr="007D516B" w14:paraId="31A22646" w14:textId="77777777" w:rsidTr="00707D5B">
        <w:tc>
          <w:tcPr>
            <w:tcW w:w="3397" w:type="dxa"/>
          </w:tcPr>
          <w:p w14:paraId="7B473F65" w14:textId="77777777" w:rsidR="007A3584" w:rsidRPr="007D516B" w:rsidRDefault="007A3584" w:rsidP="00707D5B">
            <w:pPr>
              <w:autoSpaceDE w:val="0"/>
              <w:autoSpaceDN w:val="0"/>
              <w:adjustRightInd w:val="0"/>
              <w:rPr>
                <w:rFonts w:cs="Arial"/>
                <w:color w:val="FF0000"/>
                <w:szCs w:val="20"/>
                <w:lang w:eastAsia="en-GB"/>
              </w:rPr>
            </w:pPr>
            <w:r w:rsidRPr="007D516B">
              <w:rPr>
                <w:rFonts w:cs="Arial"/>
                <w:color w:val="FF0000"/>
                <w:szCs w:val="20"/>
                <w:lang w:eastAsia="en-GB"/>
              </w:rPr>
              <w:t>Verkáfangi 2</w:t>
            </w:r>
          </w:p>
        </w:tc>
        <w:tc>
          <w:tcPr>
            <w:tcW w:w="2646" w:type="dxa"/>
          </w:tcPr>
          <w:p w14:paraId="7758128E" w14:textId="77777777" w:rsidR="007A3584" w:rsidRPr="007D516B" w:rsidRDefault="007A3584" w:rsidP="00707D5B">
            <w:pPr>
              <w:autoSpaceDE w:val="0"/>
              <w:autoSpaceDN w:val="0"/>
              <w:adjustRightInd w:val="0"/>
              <w:jc w:val="center"/>
              <w:rPr>
                <w:rFonts w:cs="Arial"/>
                <w:color w:val="FF0000"/>
                <w:szCs w:val="20"/>
                <w:lang w:eastAsia="en-GB"/>
              </w:rPr>
            </w:pPr>
            <w:r>
              <w:rPr>
                <w:rFonts w:cs="Arial"/>
                <w:color w:val="FF0000"/>
                <w:szCs w:val="20"/>
                <w:lang w:eastAsia="en-GB"/>
              </w:rPr>
              <w:t xml:space="preserve">Sjá kafla. </w:t>
            </w:r>
            <w:r>
              <w:rPr>
                <w:rFonts w:cs="Arial"/>
                <w:color w:val="FF0000"/>
                <w:szCs w:val="20"/>
                <w:lang w:eastAsia="en-GB"/>
              </w:rPr>
              <w:fldChar w:fldCharType="begin"/>
            </w:r>
            <w:r>
              <w:rPr>
                <w:rFonts w:cs="Arial"/>
                <w:color w:val="FF0000"/>
                <w:szCs w:val="20"/>
                <w:lang w:eastAsia="en-GB"/>
              </w:rPr>
              <w:instrText xml:space="preserve"> REF _Ref536614368 \r \h </w:instrText>
            </w:r>
            <w:r>
              <w:rPr>
                <w:rFonts w:cs="Arial"/>
                <w:color w:val="FF0000"/>
                <w:szCs w:val="20"/>
                <w:lang w:eastAsia="en-GB"/>
              </w:rPr>
            </w:r>
            <w:r>
              <w:rPr>
                <w:rFonts w:cs="Arial"/>
                <w:color w:val="FF0000"/>
                <w:szCs w:val="20"/>
                <w:lang w:eastAsia="en-GB"/>
              </w:rPr>
              <w:fldChar w:fldCharType="separate"/>
            </w:r>
            <w:r>
              <w:rPr>
                <w:rFonts w:cs="Arial"/>
                <w:color w:val="FF0000"/>
                <w:szCs w:val="20"/>
                <w:lang w:eastAsia="en-GB"/>
              </w:rPr>
              <w:t>1.1.2</w:t>
            </w:r>
            <w:r>
              <w:rPr>
                <w:rFonts w:cs="Arial"/>
                <w:color w:val="FF0000"/>
                <w:szCs w:val="20"/>
                <w:lang w:eastAsia="en-GB"/>
              </w:rPr>
              <w:fldChar w:fldCharType="end"/>
            </w:r>
          </w:p>
        </w:tc>
        <w:tc>
          <w:tcPr>
            <w:tcW w:w="3019" w:type="dxa"/>
          </w:tcPr>
          <w:p w14:paraId="08CCBE03" w14:textId="77777777" w:rsidR="007A3584" w:rsidRPr="007D516B" w:rsidRDefault="007A3584" w:rsidP="00707D5B">
            <w:pPr>
              <w:autoSpaceDE w:val="0"/>
              <w:autoSpaceDN w:val="0"/>
              <w:adjustRightInd w:val="0"/>
              <w:jc w:val="center"/>
              <w:rPr>
                <w:rFonts w:cs="Arial"/>
                <w:color w:val="FF0000"/>
                <w:szCs w:val="20"/>
                <w:lang w:eastAsia="en-GB"/>
              </w:rPr>
            </w:pPr>
            <w:r>
              <w:rPr>
                <w:rFonts w:cs="Arial"/>
                <w:color w:val="FF0000"/>
                <w:szCs w:val="20"/>
                <w:lang w:eastAsia="en-GB"/>
              </w:rPr>
              <w:t>0,2% af tilboðsfjárhæð per.dag</w:t>
            </w:r>
          </w:p>
        </w:tc>
      </w:tr>
      <w:tr w:rsidR="007A3584" w:rsidRPr="007D516B" w14:paraId="2B825D15" w14:textId="77777777" w:rsidTr="00707D5B">
        <w:tc>
          <w:tcPr>
            <w:tcW w:w="3397" w:type="dxa"/>
          </w:tcPr>
          <w:p w14:paraId="34A31336" w14:textId="77777777" w:rsidR="007A3584" w:rsidRPr="007D516B" w:rsidRDefault="007A3584" w:rsidP="00707D5B">
            <w:pPr>
              <w:autoSpaceDE w:val="0"/>
              <w:autoSpaceDN w:val="0"/>
              <w:adjustRightInd w:val="0"/>
              <w:rPr>
                <w:rFonts w:cs="Arial"/>
                <w:i/>
                <w:color w:val="FF0000"/>
                <w:szCs w:val="20"/>
                <w:lang w:eastAsia="en-GB"/>
              </w:rPr>
            </w:pPr>
            <w:r>
              <w:rPr>
                <w:rFonts w:cs="Arial"/>
                <w:i/>
                <w:color w:val="FF0000"/>
                <w:szCs w:val="20"/>
                <w:lang w:eastAsia="en-GB"/>
              </w:rPr>
              <w:t>Verkáfangi 3</w:t>
            </w:r>
          </w:p>
        </w:tc>
        <w:tc>
          <w:tcPr>
            <w:tcW w:w="2646" w:type="dxa"/>
          </w:tcPr>
          <w:p w14:paraId="6F24D8E7" w14:textId="77777777" w:rsidR="007A3584" w:rsidRPr="007D516B" w:rsidRDefault="007A3584" w:rsidP="00707D5B">
            <w:pPr>
              <w:autoSpaceDE w:val="0"/>
              <w:autoSpaceDN w:val="0"/>
              <w:adjustRightInd w:val="0"/>
              <w:jc w:val="center"/>
              <w:rPr>
                <w:rFonts w:cs="Arial"/>
                <w:color w:val="FF0000"/>
                <w:szCs w:val="20"/>
                <w:lang w:eastAsia="en-GB"/>
              </w:rPr>
            </w:pPr>
            <w:r>
              <w:rPr>
                <w:rFonts w:cs="Arial"/>
                <w:color w:val="FF0000"/>
                <w:szCs w:val="20"/>
                <w:lang w:eastAsia="en-GB"/>
              </w:rPr>
              <w:t xml:space="preserve">Sjá kafla. </w:t>
            </w:r>
            <w:r>
              <w:rPr>
                <w:rFonts w:cs="Arial"/>
                <w:color w:val="FF0000"/>
                <w:szCs w:val="20"/>
                <w:lang w:eastAsia="en-GB"/>
              </w:rPr>
              <w:fldChar w:fldCharType="begin"/>
            </w:r>
            <w:r>
              <w:rPr>
                <w:rFonts w:cs="Arial"/>
                <w:color w:val="FF0000"/>
                <w:szCs w:val="20"/>
                <w:lang w:eastAsia="en-GB"/>
              </w:rPr>
              <w:instrText xml:space="preserve"> REF _Ref536614368 \r \h </w:instrText>
            </w:r>
            <w:r>
              <w:rPr>
                <w:rFonts w:cs="Arial"/>
                <w:color w:val="FF0000"/>
                <w:szCs w:val="20"/>
                <w:lang w:eastAsia="en-GB"/>
              </w:rPr>
            </w:r>
            <w:r>
              <w:rPr>
                <w:rFonts w:cs="Arial"/>
                <w:color w:val="FF0000"/>
                <w:szCs w:val="20"/>
                <w:lang w:eastAsia="en-GB"/>
              </w:rPr>
              <w:fldChar w:fldCharType="separate"/>
            </w:r>
            <w:r>
              <w:rPr>
                <w:rFonts w:cs="Arial"/>
                <w:color w:val="FF0000"/>
                <w:szCs w:val="20"/>
                <w:lang w:eastAsia="en-GB"/>
              </w:rPr>
              <w:t>1.1.2</w:t>
            </w:r>
            <w:r>
              <w:rPr>
                <w:rFonts w:cs="Arial"/>
                <w:color w:val="FF0000"/>
                <w:szCs w:val="20"/>
                <w:lang w:eastAsia="en-GB"/>
              </w:rPr>
              <w:fldChar w:fldCharType="end"/>
            </w:r>
          </w:p>
        </w:tc>
        <w:tc>
          <w:tcPr>
            <w:tcW w:w="3019" w:type="dxa"/>
          </w:tcPr>
          <w:p w14:paraId="73A21166" w14:textId="77777777" w:rsidR="007A3584" w:rsidRPr="007D516B" w:rsidRDefault="007A3584" w:rsidP="00707D5B">
            <w:pPr>
              <w:autoSpaceDE w:val="0"/>
              <w:autoSpaceDN w:val="0"/>
              <w:adjustRightInd w:val="0"/>
              <w:jc w:val="center"/>
              <w:rPr>
                <w:rFonts w:cs="Arial"/>
                <w:color w:val="FF0000"/>
                <w:szCs w:val="20"/>
                <w:lang w:eastAsia="en-GB"/>
              </w:rPr>
            </w:pPr>
            <w:r>
              <w:rPr>
                <w:rFonts w:cs="Arial"/>
                <w:color w:val="FF0000"/>
                <w:szCs w:val="20"/>
                <w:lang w:eastAsia="en-GB"/>
              </w:rPr>
              <w:t>0,2% af tilboðsfjárhæð per. dag</w:t>
            </w:r>
          </w:p>
        </w:tc>
      </w:tr>
    </w:tbl>
    <w:p w14:paraId="4339BF2D" w14:textId="77777777" w:rsidR="007A3584" w:rsidRDefault="007A3584" w:rsidP="007A3584">
      <w:pPr>
        <w:spacing w:before="240"/>
        <w:rPr>
          <w:rFonts w:cs="Arial"/>
        </w:rPr>
      </w:pPr>
      <w:r w:rsidRPr="00DA1132">
        <w:rPr>
          <w:rFonts w:cs="Arial"/>
        </w:rPr>
        <w:t>Sjá nánar um</w:t>
      </w:r>
      <w:r>
        <w:rPr>
          <w:rFonts w:cs="Arial"/>
        </w:rPr>
        <w:t xml:space="preserve"> skilmála tafabóta </w:t>
      </w:r>
      <w:r w:rsidRPr="00DA1132">
        <w:rPr>
          <w:rFonts w:cs="Arial"/>
        </w:rPr>
        <w:t xml:space="preserve">í </w:t>
      </w:r>
      <w:r>
        <w:rPr>
          <w:rFonts w:cs="Arial"/>
        </w:rPr>
        <w:t>stöðluðum skilmálum vegna verkframkvæmda sem gilda fyrir þetta verk.</w:t>
      </w:r>
    </w:p>
    <w:p w14:paraId="1968054E" w14:textId="77777777" w:rsidR="007A3584" w:rsidRPr="00C16E1B" w:rsidRDefault="007A3584" w:rsidP="007A3584">
      <w:pPr>
        <w:pStyle w:val="Heading3"/>
        <w:rPr>
          <w:color w:val="FF0000"/>
        </w:rPr>
      </w:pPr>
      <w:bookmarkStart w:id="8" w:name="_Toc232150325"/>
      <w:r w:rsidRPr="00C16E1B">
        <w:rPr>
          <w:color w:val="FF0000"/>
        </w:rPr>
        <w:t>Fyrirvari við útboð # #</w:t>
      </w:r>
      <w:bookmarkEnd w:id="8"/>
    </w:p>
    <w:p w14:paraId="46A040A6" w14:textId="77777777" w:rsidR="007A3584" w:rsidRPr="007D516B" w:rsidRDefault="007A3584" w:rsidP="007A3584">
      <w:pPr>
        <w:pStyle w:val="BodyText"/>
        <w:numPr>
          <w:ilvl w:val="12"/>
          <w:numId w:val="0"/>
        </w:numPr>
        <w:rPr>
          <w:rFonts w:ascii="Arial" w:hAnsi="Arial" w:cs="Arial"/>
          <w:color w:val="FF0000"/>
          <w:lang w:val="is-IS"/>
        </w:rPr>
      </w:pPr>
      <w:r w:rsidRPr="007D516B">
        <w:rPr>
          <w:rFonts w:ascii="Arial" w:hAnsi="Arial" w:cs="Arial"/>
          <w:color w:val="FF0000"/>
          <w:lang w:val="is-IS"/>
        </w:rPr>
        <w:t>Framkvæmd útboðsverksins er háð því að öll tilskilin leyfi fáist. Verkkaupi áskilur sér rétt til að hætta við verkið eða breyta verktíma ef öll tilskilin leyfi fáist ekki eða að seinkun verður á öflun leyfa þannig að ekki liggi öll leyfi fyrir þann xxxx.</w:t>
      </w:r>
      <w:r>
        <w:rPr>
          <w:rFonts w:ascii="Arial" w:hAnsi="Arial" w:cs="Arial"/>
          <w:color w:val="FF0000"/>
          <w:lang w:val="is-IS"/>
        </w:rPr>
        <w:t xml:space="preserve"> Ef óvissa er uppi um tiltekin leyfi skal tilgreina það sérstaklega í þessum kafla. </w:t>
      </w:r>
    </w:p>
    <w:p w14:paraId="0CDD0CCE" w14:textId="77777777" w:rsidR="007A3584" w:rsidRDefault="007A3584" w:rsidP="007A3584">
      <w:pPr>
        <w:jc w:val="left"/>
        <w:rPr>
          <w:rFonts w:eastAsiaTheme="majorEastAsia" w:cstheme="majorBidi"/>
          <w:b/>
          <w:bCs/>
          <w:smallCaps/>
          <w:spacing w:val="10"/>
          <w:szCs w:val="24"/>
        </w:rPr>
      </w:pPr>
      <w:r>
        <w:br w:type="page"/>
      </w:r>
    </w:p>
    <w:p w14:paraId="1740EEEA" w14:textId="77777777" w:rsidR="007A3584" w:rsidRPr="007D516B" w:rsidRDefault="007A3584" w:rsidP="007A3584">
      <w:pPr>
        <w:pStyle w:val="Heading3"/>
      </w:pPr>
      <w:bookmarkStart w:id="9" w:name="_Toc232150326"/>
      <w:r>
        <w:lastRenderedPageBreak/>
        <w:t>Yfirlit yfir útboðsferli</w:t>
      </w:r>
      <w:bookmarkEnd w:id="9"/>
    </w:p>
    <w:p w14:paraId="311A43B3" w14:textId="77777777" w:rsidR="007A3584" w:rsidRPr="00216F0E" w:rsidRDefault="007A3584" w:rsidP="007A3584">
      <w:pPr>
        <w:pStyle w:val="Venjulegt"/>
      </w:pPr>
      <w:r w:rsidRPr="00216F0E">
        <w:t>#(Innkaupaþjónusta fyllir út)#</w:t>
      </w:r>
    </w:p>
    <w:p w14:paraId="57A408CF" w14:textId="77777777" w:rsidR="007A3584" w:rsidRPr="007D516B" w:rsidRDefault="007A3584" w:rsidP="007A3584">
      <w:pPr>
        <w:pStyle w:val="Venjulegt"/>
      </w:pPr>
    </w:p>
    <w:p w14:paraId="4AF2E4C9" w14:textId="77777777" w:rsidR="007A3584" w:rsidRPr="007D516B" w:rsidRDefault="007A3584" w:rsidP="007A3584">
      <w:pPr>
        <w:pStyle w:val="Default"/>
        <w:numPr>
          <w:ilvl w:val="0"/>
          <w:numId w:val="7"/>
        </w:numPr>
        <w:spacing w:after="38"/>
        <w:rPr>
          <w:rFonts w:ascii="Arial" w:hAnsi="Arial" w:cs="Arial"/>
          <w:sz w:val="20"/>
          <w:szCs w:val="20"/>
        </w:rPr>
      </w:pPr>
      <w:r w:rsidRPr="007D516B">
        <w:rPr>
          <w:rFonts w:ascii="Arial" w:hAnsi="Arial" w:cs="Arial"/>
          <w:bCs/>
          <w:sz w:val="20"/>
          <w:szCs w:val="20"/>
        </w:rPr>
        <w:t>EES útboð</w:t>
      </w:r>
      <w:r w:rsidRPr="007D516B">
        <w:rPr>
          <w:rFonts w:ascii="Arial" w:hAnsi="Arial" w:cs="Arial"/>
          <w:bCs/>
          <w:color w:val="auto"/>
          <w:sz w:val="20"/>
          <w:szCs w:val="20"/>
        </w:rPr>
        <w:t xml:space="preserve">: </w:t>
      </w:r>
      <w:r w:rsidRPr="007D516B">
        <w:rPr>
          <w:rFonts w:ascii="Arial" w:hAnsi="Arial" w:cs="Arial"/>
          <w:bCs/>
          <w:color w:val="FF0000"/>
          <w:sz w:val="20"/>
          <w:szCs w:val="20"/>
        </w:rPr>
        <w:t>nei/já</w:t>
      </w:r>
    </w:p>
    <w:p w14:paraId="633FC8F6" w14:textId="77777777" w:rsidR="007A3584" w:rsidRDefault="007A3584" w:rsidP="007A3584">
      <w:pPr>
        <w:pStyle w:val="Default"/>
        <w:numPr>
          <w:ilvl w:val="0"/>
          <w:numId w:val="7"/>
        </w:numPr>
        <w:spacing w:after="38"/>
        <w:rPr>
          <w:rFonts w:ascii="Arial" w:hAnsi="Arial" w:cs="Arial"/>
          <w:sz w:val="20"/>
          <w:szCs w:val="20"/>
        </w:rPr>
      </w:pPr>
      <w:r>
        <w:rPr>
          <w:rFonts w:ascii="Arial" w:hAnsi="Arial" w:cs="Arial"/>
          <w:sz w:val="20"/>
          <w:szCs w:val="20"/>
        </w:rPr>
        <w:t>Tegund útboðs: opið útboð</w:t>
      </w:r>
    </w:p>
    <w:p w14:paraId="210D6C52" w14:textId="77777777" w:rsidR="007A3584" w:rsidRPr="007D516B" w:rsidRDefault="007A3584" w:rsidP="007A3584">
      <w:pPr>
        <w:pStyle w:val="Default"/>
        <w:numPr>
          <w:ilvl w:val="0"/>
          <w:numId w:val="7"/>
        </w:numPr>
        <w:spacing w:after="38"/>
        <w:rPr>
          <w:rFonts w:ascii="Arial" w:hAnsi="Arial" w:cs="Arial"/>
          <w:sz w:val="20"/>
          <w:szCs w:val="20"/>
        </w:rPr>
      </w:pPr>
      <w:r w:rsidRPr="007D516B">
        <w:rPr>
          <w:rFonts w:ascii="Arial" w:hAnsi="Arial" w:cs="Arial"/>
          <w:sz w:val="20"/>
          <w:szCs w:val="20"/>
        </w:rPr>
        <w:t xml:space="preserve">Fyrirspurnarfrestur útrunninn: </w:t>
      </w:r>
      <w:r w:rsidRPr="007D516B">
        <w:rPr>
          <w:rFonts w:ascii="Arial" w:hAnsi="Arial" w:cs="Arial"/>
          <w:color w:val="FF0000"/>
          <w:sz w:val="20"/>
          <w:szCs w:val="20"/>
        </w:rPr>
        <w:t>dd.mm.aa</w:t>
      </w:r>
      <w:r w:rsidRPr="007D516B">
        <w:rPr>
          <w:rFonts w:ascii="Arial" w:hAnsi="Arial" w:cs="Arial"/>
          <w:bCs/>
          <w:color w:val="FF0000"/>
          <w:sz w:val="20"/>
          <w:szCs w:val="20"/>
        </w:rPr>
        <w:t>. kl. xx:xx.</w:t>
      </w:r>
      <w:r w:rsidRPr="007D516B">
        <w:rPr>
          <w:rFonts w:ascii="Arial" w:hAnsi="Arial" w:cs="Arial"/>
          <w:b/>
          <w:bCs/>
          <w:color w:val="FF0000"/>
          <w:sz w:val="20"/>
          <w:szCs w:val="20"/>
        </w:rPr>
        <w:t xml:space="preserve"> </w:t>
      </w:r>
    </w:p>
    <w:p w14:paraId="1B014F4C" w14:textId="77777777" w:rsidR="007A3584" w:rsidRPr="007D516B" w:rsidRDefault="007A3584" w:rsidP="007A3584">
      <w:pPr>
        <w:pStyle w:val="Default"/>
        <w:numPr>
          <w:ilvl w:val="0"/>
          <w:numId w:val="7"/>
        </w:numPr>
        <w:spacing w:after="38"/>
        <w:rPr>
          <w:rFonts w:ascii="Arial" w:hAnsi="Arial" w:cs="Arial"/>
          <w:bCs/>
          <w:color w:val="auto"/>
          <w:sz w:val="20"/>
          <w:szCs w:val="20"/>
        </w:rPr>
      </w:pPr>
      <w:r w:rsidRPr="007D516B">
        <w:rPr>
          <w:rFonts w:ascii="Arial" w:hAnsi="Arial" w:cs="Arial"/>
          <w:bCs/>
          <w:color w:val="auto"/>
          <w:sz w:val="20"/>
          <w:szCs w:val="20"/>
        </w:rPr>
        <w:t xml:space="preserve">Kynningarfundur: </w:t>
      </w:r>
      <w:r w:rsidRPr="007D516B">
        <w:rPr>
          <w:rFonts w:ascii="Arial" w:hAnsi="Arial" w:cs="Arial"/>
          <w:bCs/>
          <w:color w:val="FF0000"/>
          <w:sz w:val="20"/>
          <w:szCs w:val="20"/>
        </w:rPr>
        <w:t>dd.mm.aa, kl. xx:xx</w:t>
      </w:r>
    </w:p>
    <w:p w14:paraId="1C4BD15B" w14:textId="77777777" w:rsidR="007A3584" w:rsidRPr="007D516B" w:rsidRDefault="007A3584" w:rsidP="007A3584">
      <w:pPr>
        <w:pStyle w:val="Default"/>
        <w:numPr>
          <w:ilvl w:val="0"/>
          <w:numId w:val="7"/>
        </w:numPr>
        <w:spacing w:after="38"/>
        <w:rPr>
          <w:rFonts w:ascii="Arial" w:hAnsi="Arial" w:cs="Arial"/>
          <w:bCs/>
          <w:color w:val="auto"/>
          <w:sz w:val="20"/>
          <w:szCs w:val="20"/>
        </w:rPr>
      </w:pPr>
      <w:r w:rsidRPr="007D516B">
        <w:rPr>
          <w:rFonts w:ascii="Arial" w:hAnsi="Arial" w:cs="Arial"/>
          <w:bCs/>
          <w:color w:val="auto"/>
          <w:sz w:val="20"/>
          <w:szCs w:val="20"/>
        </w:rPr>
        <w:t>Skilafrestur</w:t>
      </w:r>
      <w:r>
        <w:rPr>
          <w:rFonts w:ascii="Arial" w:hAnsi="Arial" w:cs="Arial"/>
          <w:bCs/>
          <w:color w:val="auto"/>
          <w:sz w:val="20"/>
          <w:szCs w:val="20"/>
        </w:rPr>
        <w:t xml:space="preserve"> og opnun</w:t>
      </w:r>
      <w:r w:rsidRPr="007D516B">
        <w:rPr>
          <w:rFonts w:ascii="Arial" w:hAnsi="Arial" w:cs="Arial"/>
          <w:bCs/>
          <w:color w:val="auto"/>
          <w:sz w:val="20"/>
          <w:szCs w:val="20"/>
        </w:rPr>
        <w:t xml:space="preserve"> tilboða</w:t>
      </w:r>
      <w:r w:rsidRPr="007D516B">
        <w:rPr>
          <w:rFonts w:ascii="Arial" w:hAnsi="Arial" w:cs="Arial"/>
          <w:bCs/>
          <w:color w:val="FF0000"/>
          <w:sz w:val="20"/>
          <w:szCs w:val="20"/>
        </w:rPr>
        <w:t xml:space="preserve">: dd.mm.aa, kl. xx:xx </w:t>
      </w:r>
    </w:p>
    <w:p w14:paraId="23AB531F" w14:textId="77777777" w:rsidR="007A3584" w:rsidRPr="007D516B" w:rsidRDefault="007A3584" w:rsidP="007A3584">
      <w:pPr>
        <w:pStyle w:val="Default"/>
        <w:numPr>
          <w:ilvl w:val="0"/>
          <w:numId w:val="7"/>
        </w:numPr>
        <w:spacing w:after="240"/>
        <w:rPr>
          <w:rFonts w:ascii="Arial" w:hAnsi="Arial" w:cs="Arial"/>
          <w:sz w:val="20"/>
          <w:szCs w:val="20"/>
        </w:rPr>
      </w:pPr>
      <w:r w:rsidRPr="007D516B">
        <w:rPr>
          <w:rFonts w:ascii="Arial" w:hAnsi="Arial" w:cs="Arial"/>
          <w:sz w:val="20"/>
          <w:szCs w:val="20"/>
        </w:rPr>
        <w:t xml:space="preserve">Gildistími tilboða: </w:t>
      </w:r>
      <w:r w:rsidRPr="007D516B">
        <w:rPr>
          <w:rFonts w:ascii="Arial" w:hAnsi="Arial" w:cs="Arial"/>
          <w:bCs/>
          <w:sz w:val="20"/>
          <w:szCs w:val="20"/>
        </w:rPr>
        <w:t>8 vikur eftir opnunardag.</w:t>
      </w:r>
      <w:r w:rsidRPr="007D516B">
        <w:rPr>
          <w:rFonts w:ascii="Arial" w:hAnsi="Arial" w:cs="Arial"/>
          <w:b/>
          <w:bCs/>
          <w:sz w:val="20"/>
          <w:szCs w:val="20"/>
        </w:rPr>
        <w:t xml:space="preserve"> </w:t>
      </w:r>
    </w:p>
    <w:p w14:paraId="7EA0958A" w14:textId="77777777" w:rsidR="007A3584" w:rsidRDefault="007A3584" w:rsidP="007A3584">
      <w:pPr>
        <w:rPr>
          <w:rStyle w:val="Hyperlink"/>
        </w:rPr>
      </w:pPr>
      <w:bookmarkStart w:id="10" w:name="_Hlk38457074"/>
      <w:r w:rsidRPr="00E14A4D">
        <w:rPr>
          <w:rFonts w:cs="Arial"/>
        </w:rPr>
        <w:t xml:space="preserve">Framkvæmd þessa innkaupaferlis, </w:t>
      </w:r>
      <w:r>
        <w:rPr>
          <w:rFonts w:cs="Arial"/>
        </w:rPr>
        <w:t>s</w:t>
      </w:r>
      <w:r w:rsidRPr="00E14A4D">
        <w:rPr>
          <w:rFonts w:cs="Arial"/>
        </w:rPr>
        <w:t>.</w:t>
      </w:r>
      <w:r>
        <w:rPr>
          <w:rFonts w:cs="Arial"/>
        </w:rPr>
        <w:t>s</w:t>
      </w:r>
      <w:r w:rsidRPr="00E14A4D">
        <w:rPr>
          <w:rFonts w:cs="Arial"/>
        </w:rPr>
        <w:t xml:space="preserve">. afhending útboðsgagna, móttaka og svörun fyrirspurna, móttaka tilboða og opnun þeirra, verða í gegnum útboðsvef </w:t>
      </w:r>
      <w:r>
        <w:rPr>
          <w:rFonts w:cs="Arial"/>
        </w:rPr>
        <w:t>verkkaupa</w:t>
      </w:r>
      <w:r w:rsidRPr="00E14A4D">
        <w:rPr>
          <w:rFonts w:cs="Arial"/>
        </w:rPr>
        <w:t>: https://in-tendhost.co.uk/reykjavikenergy</w:t>
      </w:r>
      <w:r w:rsidRPr="00E14A4D">
        <w:rPr>
          <w:rStyle w:val="Hyperlink"/>
        </w:rPr>
        <w:t xml:space="preserve"> </w:t>
      </w:r>
      <w:r w:rsidRPr="00C303CF">
        <w:rPr>
          <w:rStyle w:val="Hyperlink"/>
        </w:rPr>
        <w:t>(„Útboðsvefurinn“),</w:t>
      </w:r>
      <w:r w:rsidRPr="00E14A4D">
        <w:rPr>
          <w:rStyle w:val="Hyperlink"/>
        </w:rPr>
        <w:t xml:space="preserve"> sbr. kafla </w:t>
      </w:r>
      <w:r>
        <w:rPr>
          <w:rStyle w:val="Hyperlink"/>
        </w:rPr>
        <w:fldChar w:fldCharType="begin"/>
      </w:r>
      <w:r>
        <w:rPr>
          <w:rStyle w:val="Hyperlink"/>
        </w:rPr>
        <w:instrText xml:space="preserve"> REF _Ref5182282 \r \h </w:instrText>
      </w:r>
      <w:r>
        <w:rPr>
          <w:rStyle w:val="Hyperlink"/>
        </w:rPr>
      </w:r>
      <w:r>
        <w:rPr>
          <w:rStyle w:val="Hyperlink"/>
        </w:rPr>
        <w:fldChar w:fldCharType="separate"/>
      </w:r>
      <w:r>
        <w:rPr>
          <w:rStyle w:val="Hyperlink"/>
        </w:rPr>
        <w:t>0</w:t>
      </w:r>
      <w:r>
        <w:rPr>
          <w:rStyle w:val="Hyperlink"/>
        </w:rPr>
        <w:fldChar w:fldCharType="end"/>
      </w:r>
      <w:r w:rsidRPr="00E14A4D">
        <w:rPr>
          <w:rStyle w:val="Hyperlink"/>
        </w:rPr>
        <w:t xml:space="preserve"> - </w:t>
      </w:r>
      <w:r w:rsidRPr="00E14A4D">
        <w:rPr>
          <w:rStyle w:val="Hyperlink"/>
          <w:lang w:val="en-US"/>
        </w:rPr>
        <w:fldChar w:fldCharType="begin"/>
      </w:r>
      <w:r w:rsidRPr="00E14A4D">
        <w:rPr>
          <w:rStyle w:val="Hyperlink"/>
        </w:rPr>
        <w:instrText xml:space="preserve"> REF _Ref534898379 \r \h </w:instrText>
      </w:r>
      <w:r w:rsidRPr="00D37054">
        <w:rPr>
          <w:rStyle w:val="Hyperlink"/>
        </w:rPr>
        <w:instrText xml:space="preserve"> \* MERGEFORMAT </w:instrText>
      </w:r>
      <w:r w:rsidRPr="00E14A4D">
        <w:rPr>
          <w:rStyle w:val="Hyperlink"/>
          <w:lang w:val="en-US"/>
        </w:rPr>
      </w:r>
      <w:r w:rsidRPr="00E14A4D">
        <w:rPr>
          <w:rStyle w:val="Hyperlink"/>
          <w:lang w:val="en-US"/>
        </w:rPr>
        <w:fldChar w:fldCharType="separate"/>
      </w:r>
      <w:r>
        <w:rPr>
          <w:rStyle w:val="Hyperlink"/>
        </w:rPr>
        <w:t>1.5.6</w:t>
      </w:r>
      <w:r w:rsidRPr="00E14A4D">
        <w:rPr>
          <w:rStyle w:val="Hyperlink"/>
          <w:lang w:val="en-US"/>
        </w:rPr>
        <w:fldChar w:fldCharType="end"/>
      </w:r>
      <w:r w:rsidRPr="00E14A4D">
        <w:rPr>
          <w:rStyle w:val="Hyperlink"/>
        </w:rPr>
        <w:t>.</w:t>
      </w:r>
    </w:p>
    <w:p w14:paraId="7195C1B2" w14:textId="77777777" w:rsidR="007A3584" w:rsidRPr="007D516B" w:rsidRDefault="007A3584" w:rsidP="007A3584">
      <w:pPr>
        <w:pStyle w:val="Heading3"/>
      </w:pPr>
      <w:bookmarkStart w:id="11" w:name="_Toc232150327"/>
      <w:bookmarkStart w:id="12" w:name="_Hlk38457134"/>
      <w:bookmarkEnd w:id="10"/>
      <w:r w:rsidRPr="007D516B">
        <w:t>Útboðsform</w:t>
      </w:r>
      <w:bookmarkEnd w:id="11"/>
      <w:r w:rsidRPr="007D516B">
        <w:t xml:space="preserve"> </w:t>
      </w:r>
    </w:p>
    <w:p w14:paraId="1934BF87" w14:textId="77777777" w:rsidR="007A3584" w:rsidRPr="00D14AEF" w:rsidRDefault="007A3584" w:rsidP="007A3584">
      <w:pPr>
        <w:rPr>
          <w:rFonts w:cs="Arial"/>
          <w:b/>
          <w:color w:val="FF0000"/>
          <w:szCs w:val="20"/>
        </w:rPr>
      </w:pPr>
      <w:r w:rsidRPr="00D14AEF">
        <w:rPr>
          <w:rFonts w:cs="Arial"/>
          <w:b/>
          <w:color w:val="FF0000"/>
          <w:szCs w:val="20"/>
        </w:rPr>
        <w:t>#(Innkaupaþjónusta velur ákvæði)#</w:t>
      </w:r>
    </w:p>
    <w:p w14:paraId="17A46D3F" w14:textId="77777777" w:rsidR="007A3584" w:rsidRPr="00016E6E" w:rsidRDefault="007A3584" w:rsidP="007A3584">
      <w:pPr>
        <w:rPr>
          <w:rFonts w:cs="Arial"/>
          <w:b/>
          <w:bCs/>
          <w:color w:val="FF0000"/>
        </w:rPr>
      </w:pPr>
      <w:r w:rsidRPr="3095C2E4">
        <w:rPr>
          <w:rFonts w:cs="Arial"/>
          <w:b/>
          <w:bCs/>
          <w:color w:val="FF0000"/>
        </w:rPr>
        <w:t>Undir viðmiðunarfjárhæðum</w:t>
      </w:r>
    </w:p>
    <w:p w14:paraId="19FFBD24" w14:textId="77777777" w:rsidR="007A3584" w:rsidRPr="007A2A89" w:rsidRDefault="007A3584" w:rsidP="007A3584">
      <w:pPr>
        <w:rPr>
          <w:rFonts w:cs="Arial"/>
          <w:color w:val="FF0000"/>
          <w:szCs w:val="20"/>
        </w:rPr>
      </w:pPr>
      <w:r w:rsidRPr="007D516B">
        <w:rPr>
          <w:rFonts w:cs="Arial"/>
          <w:color w:val="FF0000"/>
          <w:szCs w:val="20"/>
        </w:rPr>
        <w:t>Hér er um opið útboð að ræða og er það því almennt útboð eins og lýst er í lögum um framkvæmd útboða nr. 65/1993</w:t>
      </w:r>
      <w:r>
        <w:rPr>
          <w:rFonts w:cs="Arial"/>
          <w:color w:val="FF0000"/>
          <w:szCs w:val="20"/>
        </w:rPr>
        <w:t>.</w:t>
      </w:r>
    </w:p>
    <w:p w14:paraId="0307CAD9" w14:textId="77777777" w:rsidR="007A3584" w:rsidRPr="007D516B" w:rsidRDefault="007A3584" w:rsidP="007A3584">
      <w:pPr>
        <w:rPr>
          <w:rFonts w:cs="Arial"/>
          <w:b/>
          <w:color w:val="FF0000"/>
          <w:szCs w:val="20"/>
        </w:rPr>
      </w:pPr>
      <w:r w:rsidRPr="007D516B">
        <w:rPr>
          <w:rFonts w:cs="Arial"/>
          <w:b/>
          <w:color w:val="FF0000"/>
          <w:szCs w:val="20"/>
        </w:rPr>
        <w:t>eða ef EES útboð</w:t>
      </w:r>
    </w:p>
    <w:p w14:paraId="5CFDA638" w14:textId="77777777" w:rsidR="007A3584" w:rsidRDefault="007A3584" w:rsidP="007A3584">
      <w:pPr>
        <w:rPr>
          <w:rFonts w:cs="Arial"/>
          <w:color w:val="FF0000"/>
          <w:szCs w:val="20"/>
        </w:rPr>
      </w:pPr>
      <w:r w:rsidRPr="007D516B">
        <w:rPr>
          <w:rFonts w:cs="Arial"/>
          <w:color w:val="FF0000"/>
          <w:szCs w:val="20"/>
        </w:rPr>
        <w:t xml:space="preserve">Hér er um almennt útboð </w:t>
      </w:r>
      <w:r>
        <w:rPr>
          <w:rFonts w:cs="Arial"/>
          <w:color w:val="FF0000"/>
          <w:szCs w:val="20"/>
        </w:rPr>
        <w:t xml:space="preserve">að ræða </w:t>
      </w:r>
      <w:r w:rsidRPr="007D516B">
        <w:rPr>
          <w:rFonts w:cs="Arial"/>
          <w:color w:val="FF0000"/>
          <w:szCs w:val="20"/>
        </w:rPr>
        <w:t xml:space="preserve">og </w:t>
      </w:r>
      <w:r>
        <w:rPr>
          <w:rFonts w:cs="Arial"/>
          <w:color w:val="FF0000"/>
          <w:szCs w:val="20"/>
        </w:rPr>
        <w:t xml:space="preserve">gilda um það lög </w:t>
      </w:r>
      <w:r w:rsidRPr="007D516B">
        <w:rPr>
          <w:rFonts w:cs="Arial"/>
          <w:color w:val="FF0000"/>
          <w:szCs w:val="20"/>
        </w:rPr>
        <w:t>um framkvæmd útboða nr. 65/1993</w:t>
      </w:r>
      <w:r>
        <w:rPr>
          <w:rFonts w:cs="Arial"/>
          <w:color w:val="FF0000"/>
          <w:szCs w:val="20"/>
        </w:rPr>
        <w:t xml:space="preserve">, </w:t>
      </w:r>
      <w:r w:rsidRPr="007D516B">
        <w:rPr>
          <w:rFonts w:cs="Arial"/>
          <w:color w:val="FF0000"/>
          <w:szCs w:val="20"/>
        </w:rPr>
        <w:t>reglugerð</w:t>
      </w:r>
      <w:r>
        <w:rPr>
          <w:rFonts w:cs="Arial"/>
          <w:color w:val="FF0000"/>
          <w:szCs w:val="20"/>
        </w:rPr>
        <w:t xml:space="preserve"> </w:t>
      </w:r>
      <w:r w:rsidRPr="007D516B">
        <w:rPr>
          <w:rFonts w:cs="Arial"/>
          <w:color w:val="FF0000"/>
          <w:szCs w:val="20"/>
        </w:rPr>
        <w:t>nr. 340/2017 um innkaup aðila sem annast vatnsveitu, orkuveitu, flutninga og póstþjónustu</w:t>
      </w:r>
      <w:r>
        <w:rPr>
          <w:rFonts w:cs="Arial"/>
          <w:color w:val="FF0000"/>
          <w:szCs w:val="20"/>
        </w:rPr>
        <w:t xml:space="preserve">, og </w:t>
      </w:r>
      <w:r w:rsidRPr="007E1236">
        <w:rPr>
          <w:rFonts w:cs="Arial"/>
          <w:color w:val="FF0000"/>
          <w:szCs w:val="20"/>
        </w:rPr>
        <w:t>XI. og XII. kafl</w:t>
      </w:r>
      <w:r>
        <w:rPr>
          <w:rFonts w:cs="Arial"/>
          <w:color w:val="FF0000"/>
          <w:szCs w:val="20"/>
        </w:rPr>
        <w:t>i</w:t>
      </w:r>
      <w:r w:rsidRPr="007E1236">
        <w:rPr>
          <w:rFonts w:cs="Arial"/>
          <w:color w:val="FF0000"/>
          <w:szCs w:val="20"/>
        </w:rPr>
        <w:t xml:space="preserve"> laga nr. 120/2016 um opinber innkaup.</w:t>
      </w:r>
    </w:p>
    <w:p w14:paraId="09DEA5D0" w14:textId="77777777" w:rsidR="007A3584" w:rsidRPr="00016E6E" w:rsidRDefault="007A3584" w:rsidP="007A3584">
      <w:pPr>
        <w:rPr>
          <w:rFonts w:cs="Arial"/>
          <w:b/>
          <w:bCs/>
          <w:color w:val="FF0000"/>
          <w:szCs w:val="20"/>
        </w:rPr>
      </w:pPr>
      <w:r w:rsidRPr="00016E6E">
        <w:rPr>
          <w:rFonts w:cs="Arial"/>
          <w:b/>
          <w:bCs/>
          <w:color w:val="FF0000"/>
          <w:szCs w:val="20"/>
        </w:rPr>
        <w:t>eða ef OR útboð</w:t>
      </w:r>
    </w:p>
    <w:p w14:paraId="3D8BE385" w14:textId="77777777" w:rsidR="007A3584" w:rsidRPr="007D516B" w:rsidRDefault="007A3584" w:rsidP="007A3584">
      <w:pPr>
        <w:rPr>
          <w:rFonts w:cs="Arial"/>
          <w:color w:val="FF0000"/>
          <w:szCs w:val="20"/>
        </w:rPr>
      </w:pPr>
      <w:r w:rsidRPr="007D516B">
        <w:rPr>
          <w:rFonts w:cs="Arial"/>
          <w:color w:val="FF0000"/>
          <w:szCs w:val="20"/>
        </w:rPr>
        <w:t xml:space="preserve">Hér er um almennt útboð </w:t>
      </w:r>
      <w:r>
        <w:rPr>
          <w:rFonts w:cs="Arial"/>
          <w:color w:val="FF0000"/>
          <w:szCs w:val="20"/>
        </w:rPr>
        <w:t xml:space="preserve">að ræða </w:t>
      </w:r>
      <w:r w:rsidRPr="007D516B">
        <w:rPr>
          <w:rFonts w:cs="Arial"/>
          <w:color w:val="FF0000"/>
          <w:szCs w:val="20"/>
        </w:rPr>
        <w:t xml:space="preserve">og </w:t>
      </w:r>
      <w:r>
        <w:rPr>
          <w:rFonts w:cs="Arial"/>
          <w:color w:val="FF0000"/>
          <w:szCs w:val="20"/>
        </w:rPr>
        <w:t xml:space="preserve">gilda um það lög </w:t>
      </w:r>
      <w:r w:rsidRPr="007D516B">
        <w:rPr>
          <w:rFonts w:cs="Arial"/>
          <w:color w:val="FF0000"/>
          <w:szCs w:val="20"/>
        </w:rPr>
        <w:t>um framkvæmd útboða nr. 65/1993</w:t>
      </w:r>
      <w:r>
        <w:rPr>
          <w:rFonts w:cs="Arial"/>
          <w:color w:val="FF0000"/>
          <w:szCs w:val="20"/>
        </w:rPr>
        <w:t xml:space="preserve"> og lög </w:t>
      </w:r>
      <w:r w:rsidRPr="007E1236">
        <w:rPr>
          <w:rFonts w:cs="Arial"/>
          <w:color w:val="FF0000"/>
          <w:szCs w:val="20"/>
        </w:rPr>
        <w:t>nr. 120/2016 um opinber innkaup.</w:t>
      </w:r>
    </w:p>
    <w:p w14:paraId="3AA43FAE" w14:textId="77777777" w:rsidR="007A3584" w:rsidRPr="007D516B" w:rsidRDefault="007A3584" w:rsidP="007A3584">
      <w:pPr>
        <w:pStyle w:val="Heading3"/>
      </w:pPr>
      <w:bookmarkStart w:id="13" w:name="_Toc232150328"/>
      <w:bookmarkEnd w:id="12"/>
      <w:r w:rsidRPr="007D516B">
        <w:t>Kynningarfundur / vettvangsskoðun</w:t>
      </w:r>
      <w:bookmarkEnd w:id="13"/>
    </w:p>
    <w:p w14:paraId="4A2BD24C" w14:textId="77777777" w:rsidR="007A3584" w:rsidRPr="00F83CDF" w:rsidRDefault="007A3584" w:rsidP="007A3584">
      <w:pPr>
        <w:pStyle w:val="BodyText"/>
        <w:numPr>
          <w:ilvl w:val="12"/>
          <w:numId w:val="0"/>
        </w:numPr>
        <w:rPr>
          <w:rFonts w:ascii="Arial" w:hAnsi="Arial" w:cs="Arial"/>
          <w:b/>
          <w:bCs/>
          <w:color w:val="FF0000"/>
          <w:lang w:val="is-IS"/>
        </w:rPr>
      </w:pPr>
      <w:r w:rsidRPr="00F83CDF">
        <w:rPr>
          <w:rFonts w:ascii="Arial" w:hAnsi="Arial" w:cs="Arial"/>
          <w:b/>
          <w:bCs/>
          <w:color w:val="FF0000"/>
          <w:lang w:val="is-IS"/>
        </w:rPr>
        <w:t xml:space="preserve"># (Valkvætt, bara ef </w:t>
      </w:r>
      <w:r>
        <w:rPr>
          <w:rFonts w:ascii="Arial" w:hAnsi="Arial" w:cs="Arial"/>
          <w:b/>
          <w:bCs/>
          <w:color w:val="FF0000"/>
          <w:lang w:val="is-IS"/>
        </w:rPr>
        <w:t>verkkaupi</w:t>
      </w:r>
      <w:r w:rsidRPr="00F83CDF">
        <w:rPr>
          <w:rFonts w:ascii="Arial" w:hAnsi="Arial" w:cs="Arial"/>
          <w:b/>
          <w:bCs/>
          <w:color w:val="FF0000"/>
          <w:lang w:val="is-IS"/>
        </w:rPr>
        <w:t xml:space="preserve"> telur ástæðu til) #</w:t>
      </w:r>
    </w:p>
    <w:p w14:paraId="0E2F9085" w14:textId="77777777" w:rsidR="007A3584" w:rsidRPr="00CF3497" w:rsidRDefault="007A3584" w:rsidP="007A3584">
      <w:pPr>
        <w:pStyle w:val="BodyText"/>
        <w:numPr>
          <w:ilvl w:val="12"/>
          <w:numId w:val="0"/>
        </w:numPr>
        <w:rPr>
          <w:rFonts w:ascii="Arial" w:hAnsi="Arial" w:cs="Arial"/>
          <w:color w:val="FF0000"/>
          <w:lang w:val="is-IS"/>
        </w:rPr>
      </w:pPr>
      <w:r>
        <w:rPr>
          <w:rFonts w:ascii="Arial" w:hAnsi="Arial" w:cs="Arial"/>
          <w:color w:val="FF0000"/>
          <w:lang w:val="is-IS"/>
        </w:rPr>
        <w:t>Verkkaupi</w:t>
      </w:r>
      <w:r w:rsidRPr="00CF3497">
        <w:rPr>
          <w:rFonts w:ascii="Arial" w:hAnsi="Arial" w:cs="Arial"/>
          <w:color w:val="FF0000"/>
          <w:lang w:val="is-IS"/>
        </w:rPr>
        <w:t xml:space="preserve"> býður væntanlegum bjóðendum til vettvangsskoðunar á </w:t>
      </w:r>
      <w:r w:rsidRPr="00E07563">
        <w:rPr>
          <w:rFonts w:ascii="Arial" w:hAnsi="Arial" w:cs="Arial"/>
          <w:color w:val="FF0000"/>
          <w:lang w:val="is-IS"/>
        </w:rPr>
        <w:t xml:space="preserve">xxxx, </w:t>
      </w:r>
      <w:r w:rsidRPr="00CF3497">
        <w:rPr>
          <w:rFonts w:ascii="Arial" w:hAnsi="Arial" w:cs="Arial"/>
          <w:color w:val="FF0000"/>
          <w:lang w:val="is-IS"/>
        </w:rPr>
        <w:t xml:space="preserve">þann dd.mm.áá, kl. xx:xx. Bjóðendur, sem vilja notfæra sér þetta, mæti á </w:t>
      </w:r>
      <w:r w:rsidRPr="00E07563">
        <w:rPr>
          <w:rFonts w:ascii="Arial" w:hAnsi="Arial" w:cs="Arial"/>
          <w:color w:val="FF0000"/>
          <w:lang w:val="is-IS"/>
        </w:rPr>
        <w:t xml:space="preserve">xxxxx </w:t>
      </w:r>
      <w:r w:rsidRPr="00CF3497">
        <w:rPr>
          <w:rFonts w:ascii="Arial" w:hAnsi="Arial" w:cs="Arial"/>
          <w:color w:val="FF0000"/>
          <w:lang w:val="is-IS"/>
        </w:rPr>
        <w:t>á ofangreindum tíma. Farið verður yfir verkið og aðstæður á staðnum sýndar. Lögð er áhersla á að bjóðendur notfæri sér möguleika á vettvangsskoðun / kynningarfundi.</w:t>
      </w:r>
    </w:p>
    <w:p w14:paraId="51C7E8CD" w14:textId="77777777" w:rsidR="007A3584" w:rsidRPr="00CF3497" w:rsidRDefault="007A3584" w:rsidP="007A3584">
      <w:pPr>
        <w:pStyle w:val="BodyText"/>
        <w:numPr>
          <w:ilvl w:val="12"/>
          <w:numId w:val="0"/>
        </w:numPr>
        <w:spacing w:before="240"/>
        <w:rPr>
          <w:rFonts w:ascii="Arial" w:hAnsi="Arial" w:cs="Arial"/>
          <w:bCs/>
          <w:color w:val="FF0000"/>
          <w:lang w:val="is-IS"/>
        </w:rPr>
      </w:pPr>
      <w:r w:rsidRPr="00CF3497">
        <w:rPr>
          <w:rFonts w:ascii="Arial" w:hAnsi="Arial" w:cs="Arial"/>
          <w:bCs/>
          <w:color w:val="FF0000"/>
          <w:lang w:val="is-IS"/>
        </w:rPr>
        <w:t xml:space="preserve">Bjóðendur </w:t>
      </w:r>
      <w:r>
        <w:rPr>
          <w:rFonts w:ascii="Arial" w:hAnsi="Arial" w:cs="Arial"/>
          <w:bCs/>
          <w:color w:val="FF0000"/>
          <w:lang w:val="is-IS"/>
        </w:rPr>
        <w:t>eru beðnir um</w:t>
      </w:r>
      <w:r w:rsidRPr="00CF3497">
        <w:rPr>
          <w:rFonts w:ascii="Arial" w:hAnsi="Arial" w:cs="Arial"/>
          <w:bCs/>
          <w:color w:val="FF0000"/>
          <w:lang w:val="is-IS"/>
        </w:rPr>
        <w:t xml:space="preserve"> að tilkynna þátttöku sína fyrirfram í tölvupósti á netfangið </w:t>
      </w:r>
      <w:r w:rsidRPr="00E07563">
        <w:rPr>
          <w:rFonts w:ascii="Arial" w:hAnsi="Arial" w:cs="Arial"/>
          <w:color w:val="FF0000"/>
          <w:lang w:val="is-IS"/>
        </w:rPr>
        <w:t>xxxx</w:t>
      </w:r>
      <w:r>
        <w:rPr>
          <w:rFonts w:ascii="Arial" w:hAnsi="Arial" w:cs="Arial"/>
          <w:color w:val="FF0000"/>
          <w:lang w:val="is-IS"/>
        </w:rPr>
        <w:t xml:space="preserve"> eigi </w:t>
      </w:r>
      <w:r w:rsidRPr="00CF3497">
        <w:rPr>
          <w:rFonts w:ascii="Arial" w:hAnsi="Arial" w:cs="Arial"/>
          <w:bCs/>
          <w:color w:val="FF0000"/>
          <w:lang w:val="is-IS"/>
        </w:rPr>
        <w:t xml:space="preserve">síðar en degi fyrir </w:t>
      </w:r>
      <w:r>
        <w:rPr>
          <w:rFonts w:ascii="Arial" w:hAnsi="Arial" w:cs="Arial"/>
          <w:bCs/>
          <w:color w:val="FF0000"/>
          <w:lang w:val="is-IS"/>
        </w:rPr>
        <w:t>kynningarfund/vettvangsskoðun</w:t>
      </w:r>
      <w:r w:rsidRPr="00CF3497">
        <w:rPr>
          <w:rFonts w:ascii="Arial" w:hAnsi="Arial" w:cs="Arial"/>
          <w:bCs/>
          <w:color w:val="FF0000"/>
          <w:lang w:val="is-IS"/>
        </w:rPr>
        <w:t>.</w:t>
      </w:r>
    </w:p>
    <w:p w14:paraId="7D3AD9EF" w14:textId="77777777" w:rsidR="007A3584" w:rsidRDefault="007A3584" w:rsidP="007A3584">
      <w:pPr>
        <w:pStyle w:val="Heading3"/>
      </w:pPr>
      <w:bookmarkStart w:id="14" w:name="_Ref70666562"/>
      <w:bookmarkStart w:id="15" w:name="_Toc232150329"/>
      <w:bookmarkStart w:id="16" w:name="_Toc346721220"/>
      <w:bookmarkStart w:id="17" w:name="_Toc434569858"/>
      <w:bookmarkStart w:id="18" w:name="_Hlk38457249"/>
      <w:r>
        <w:t>Hæfniskröfur</w:t>
      </w:r>
      <w:bookmarkEnd w:id="14"/>
      <w:bookmarkEnd w:id="15"/>
    </w:p>
    <w:p w14:paraId="55C7A161" w14:textId="77777777" w:rsidR="007A3584" w:rsidRDefault="007A3584" w:rsidP="007A3584">
      <w:pPr>
        <w:rPr>
          <w:rFonts w:cs="Arial"/>
          <w:szCs w:val="20"/>
        </w:rPr>
      </w:pPr>
      <w:r w:rsidRPr="00A8697F">
        <w:rPr>
          <w:rFonts w:cs="Arial"/>
          <w:bCs/>
        </w:rPr>
        <w:t>Hæfir bjóðendur eru þeir sem uppfylla eftirfarandi hæfniskröfur.</w:t>
      </w:r>
      <w:r>
        <w:rPr>
          <w:rFonts w:cs="Arial"/>
          <w:bCs/>
        </w:rPr>
        <w:t xml:space="preserve"> </w:t>
      </w:r>
      <w:r w:rsidRPr="007D516B">
        <w:rPr>
          <w:rFonts w:cs="Arial"/>
          <w:szCs w:val="20"/>
        </w:rPr>
        <w:t xml:space="preserve">Hæfi bjóðenda verður metið á grundvelli þeirra upplýsinga sem þeir senda inn með tilboðum sínum. Verkkaupi kann að óska eftir upplýsingum eða viðbótargögnum við framlögð gögn. </w:t>
      </w:r>
    </w:p>
    <w:p w14:paraId="6686F44E" w14:textId="77777777" w:rsidR="007A3584" w:rsidRPr="00416E15" w:rsidRDefault="007A3584" w:rsidP="007A3584">
      <w:pPr>
        <w:rPr>
          <w:snapToGrid w:val="0"/>
        </w:rPr>
      </w:pPr>
      <w:r>
        <w:rPr>
          <w:snapToGrid w:val="0"/>
        </w:rPr>
        <w:t>Verkkaupa</w:t>
      </w:r>
      <w:r w:rsidRPr="00416E15">
        <w:rPr>
          <w:snapToGrid w:val="0"/>
        </w:rPr>
        <w:t xml:space="preserve"> er heimilt að vísa frá tilboði aðila sem uppfyllir ekki kröfur útboðsgagna um hæfi.</w:t>
      </w:r>
    </w:p>
    <w:p w14:paraId="62574E05" w14:textId="77777777" w:rsidR="007A3584" w:rsidRDefault="007A3584" w:rsidP="007A3584">
      <w:pPr>
        <w:jc w:val="left"/>
        <w:rPr>
          <w:rFonts w:eastAsiaTheme="majorEastAsia" w:cstheme="majorBidi"/>
          <w:b/>
          <w:snapToGrid w:val="0"/>
          <w:szCs w:val="20"/>
        </w:rPr>
      </w:pPr>
      <w:bookmarkStart w:id="19" w:name="_Ref70666800"/>
      <w:bookmarkStart w:id="20" w:name="_Ref70666801"/>
      <w:bookmarkEnd w:id="16"/>
      <w:bookmarkEnd w:id="17"/>
      <w:r>
        <w:br w:type="page"/>
      </w:r>
    </w:p>
    <w:p w14:paraId="4A58EF0E" w14:textId="77777777" w:rsidR="007A3584" w:rsidRPr="007D516B" w:rsidRDefault="007A3584" w:rsidP="007A3584">
      <w:pPr>
        <w:pStyle w:val="Heading4"/>
      </w:pPr>
      <w:bookmarkStart w:id="21" w:name="_Toc232150330"/>
      <w:r>
        <w:lastRenderedPageBreak/>
        <w:t>Ástæður til útilokunar</w:t>
      </w:r>
      <w:bookmarkEnd w:id="19"/>
      <w:bookmarkEnd w:id="20"/>
      <w:bookmarkEnd w:id="21"/>
    </w:p>
    <w:p w14:paraId="50D7D2BD" w14:textId="77777777" w:rsidR="007A3584" w:rsidRPr="00CF3497" w:rsidRDefault="007A3584" w:rsidP="007A3584">
      <w:pPr>
        <w:tabs>
          <w:tab w:val="left" w:pos="0"/>
        </w:tabs>
        <w:rPr>
          <w:rFonts w:cs="Arial"/>
          <w:color w:val="242424"/>
          <w:szCs w:val="20"/>
          <w:shd w:val="clear" w:color="auto" w:fill="FFFFFF"/>
        </w:rPr>
      </w:pPr>
      <w:r w:rsidRPr="00CF3497">
        <w:rPr>
          <w:rFonts w:cs="Arial"/>
          <w:color w:val="242424"/>
          <w:szCs w:val="20"/>
          <w:shd w:val="clear" w:color="auto" w:fill="FFFFFF"/>
        </w:rPr>
        <w:t>Þátttakandi eða bjóðandi sem hefur verið sakfelldur með endanlegum dómi fyrir eftirtalin afbrot er útilokaður frá þátttöku í þessu innkaupaferli:</w:t>
      </w:r>
    </w:p>
    <w:p w14:paraId="02BC70A9" w14:textId="77777777" w:rsidR="007A3584" w:rsidRPr="00CF3497" w:rsidRDefault="007A3584" w:rsidP="007A3584">
      <w:pPr>
        <w:pStyle w:val="ListParagraph"/>
        <w:numPr>
          <w:ilvl w:val="0"/>
          <w:numId w:val="18"/>
        </w:numPr>
        <w:tabs>
          <w:tab w:val="left" w:pos="0"/>
        </w:tabs>
        <w:spacing w:after="120"/>
        <w:rPr>
          <w:rFonts w:cs="Arial"/>
          <w:noProof/>
          <w:szCs w:val="20"/>
        </w:rPr>
      </w:pPr>
      <w:r w:rsidRPr="00CF3497">
        <w:rPr>
          <w:rFonts w:cs="Arial"/>
          <w:color w:val="242424"/>
          <w:szCs w:val="20"/>
          <w:shd w:val="clear" w:color="auto" w:fill="FFFFFF"/>
        </w:rPr>
        <w:t>þátttöku í skipulögðum glæpasamtökum,</w:t>
      </w:r>
    </w:p>
    <w:p w14:paraId="123AA843" w14:textId="77777777" w:rsidR="007A3584" w:rsidRPr="00CF3497" w:rsidRDefault="007A3584" w:rsidP="007A3584">
      <w:pPr>
        <w:pStyle w:val="ListParagraph"/>
        <w:numPr>
          <w:ilvl w:val="0"/>
          <w:numId w:val="18"/>
        </w:numPr>
        <w:tabs>
          <w:tab w:val="left" w:pos="0"/>
        </w:tabs>
        <w:spacing w:after="120"/>
        <w:rPr>
          <w:rFonts w:cs="Arial"/>
          <w:noProof/>
          <w:szCs w:val="20"/>
        </w:rPr>
      </w:pPr>
      <w:r w:rsidRPr="00CF3497">
        <w:rPr>
          <w:rFonts w:cs="Arial"/>
          <w:color w:val="242424"/>
          <w:szCs w:val="20"/>
          <w:shd w:val="clear" w:color="auto" w:fill="FFFFFF"/>
        </w:rPr>
        <w:t>spillingu, </w:t>
      </w:r>
    </w:p>
    <w:p w14:paraId="6F55D3E7" w14:textId="77777777" w:rsidR="007A3584" w:rsidRPr="00CF3497" w:rsidRDefault="007A3584" w:rsidP="007A3584">
      <w:pPr>
        <w:pStyle w:val="ListParagraph"/>
        <w:numPr>
          <w:ilvl w:val="0"/>
          <w:numId w:val="18"/>
        </w:numPr>
        <w:tabs>
          <w:tab w:val="left" w:pos="0"/>
        </w:tabs>
        <w:spacing w:after="120"/>
        <w:rPr>
          <w:rFonts w:cs="Arial"/>
          <w:noProof/>
          <w:szCs w:val="20"/>
        </w:rPr>
      </w:pPr>
      <w:r w:rsidRPr="00CF3497">
        <w:rPr>
          <w:rFonts w:cs="Arial"/>
          <w:color w:val="242424"/>
          <w:szCs w:val="20"/>
          <w:shd w:val="clear" w:color="auto" w:fill="FFFFFF"/>
        </w:rPr>
        <w:t>sviksemi, </w:t>
      </w:r>
    </w:p>
    <w:p w14:paraId="4AAF3349" w14:textId="77777777" w:rsidR="007A3584" w:rsidRPr="00CF3497" w:rsidRDefault="007A3584" w:rsidP="007A3584">
      <w:pPr>
        <w:pStyle w:val="ListParagraph"/>
        <w:numPr>
          <w:ilvl w:val="0"/>
          <w:numId w:val="18"/>
        </w:numPr>
        <w:tabs>
          <w:tab w:val="left" w:pos="0"/>
        </w:tabs>
        <w:spacing w:after="120"/>
        <w:rPr>
          <w:rFonts w:cs="Arial"/>
          <w:noProof/>
          <w:szCs w:val="20"/>
        </w:rPr>
      </w:pPr>
      <w:r w:rsidRPr="00CF3497">
        <w:rPr>
          <w:rFonts w:cs="Arial"/>
          <w:color w:val="242424"/>
          <w:szCs w:val="20"/>
          <w:shd w:val="clear" w:color="auto" w:fill="FFFFFF"/>
        </w:rPr>
        <w:t>hryðjuverk eða brot sem tengjast hryðjuverkastarfsemi,</w:t>
      </w:r>
    </w:p>
    <w:p w14:paraId="3E4F66CA" w14:textId="77777777" w:rsidR="007A3584" w:rsidRPr="00CF3497" w:rsidRDefault="007A3584" w:rsidP="007A3584">
      <w:pPr>
        <w:pStyle w:val="ListParagraph"/>
        <w:numPr>
          <w:ilvl w:val="0"/>
          <w:numId w:val="18"/>
        </w:numPr>
        <w:tabs>
          <w:tab w:val="left" w:pos="0"/>
        </w:tabs>
        <w:spacing w:after="120"/>
        <w:rPr>
          <w:rFonts w:cs="Arial"/>
          <w:noProof/>
          <w:szCs w:val="20"/>
        </w:rPr>
      </w:pPr>
      <w:r w:rsidRPr="00CF3497">
        <w:rPr>
          <w:rFonts w:cs="Arial"/>
          <w:color w:val="242424"/>
          <w:szCs w:val="20"/>
          <w:shd w:val="clear" w:color="auto" w:fill="FFFFFF"/>
        </w:rPr>
        <w:t>peningaþvætti eða fjármögnun hryðjuverka,</w:t>
      </w:r>
    </w:p>
    <w:p w14:paraId="0727231C" w14:textId="77777777" w:rsidR="007A3584" w:rsidRPr="00CF3497" w:rsidRDefault="007A3584" w:rsidP="007A3584">
      <w:pPr>
        <w:pStyle w:val="ListParagraph"/>
        <w:numPr>
          <w:ilvl w:val="0"/>
          <w:numId w:val="18"/>
        </w:numPr>
        <w:tabs>
          <w:tab w:val="left" w:pos="0"/>
        </w:tabs>
        <w:spacing w:after="120"/>
        <w:rPr>
          <w:rFonts w:cs="Arial"/>
          <w:noProof/>
          <w:szCs w:val="20"/>
        </w:rPr>
      </w:pPr>
      <w:r w:rsidRPr="00CF3497">
        <w:rPr>
          <w:rFonts w:cs="Arial"/>
          <w:color w:val="242424"/>
          <w:szCs w:val="20"/>
          <w:shd w:val="clear" w:color="auto" w:fill="FFFFFF"/>
        </w:rPr>
        <w:t>barnaþrælkun eða annars konar mansal. </w:t>
      </w:r>
    </w:p>
    <w:p w14:paraId="037AA6D8" w14:textId="77777777" w:rsidR="007A3584" w:rsidRPr="00CF3497" w:rsidRDefault="007A3584" w:rsidP="007A3584">
      <w:pPr>
        <w:tabs>
          <w:tab w:val="left" w:pos="0"/>
        </w:tabs>
        <w:rPr>
          <w:rFonts w:cs="Arial"/>
          <w:noProof/>
          <w:szCs w:val="20"/>
        </w:rPr>
      </w:pPr>
      <w:r w:rsidRPr="00CF3497">
        <w:rPr>
          <w:rFonts w:cs="Arial"/>
          <w:color w:val="242424"/>
          <w:szCs w:val="20"/>
          <w:shd w:val="clear" w:color="auto" w:fill="FFFFFF"/>
        </w:rPr>
        <w:t xml:space="preserve">Framangreind útilokun gildir einnig þegar einstaklingur, sem hefur verið sakfelldur með endanlegum dómi fyrir brot skv. 1. mgr., er í stjórn, framkvæmdastjórn eða eftirlitsstjórn viðkomandi fyrirtækis eða hefur heimild til fyrirsvars, ákvörðunartöku eða yfirráða í því. </w:t>
      </w:r>
    </w:p>
    <w:p w14:paraId="135F4C64" w14:textId="77777777" w:rsidR="007A3584" w:rsidRPr="00CF3497" w:rsidRDefault="007A3584" w:rsidP="007A3584">
      <w:pPr>
        <w:tabs>
          <w:tab w:val="left" w:pos="0"/>
        </w:tabs>
        <w:rPr>
          <w:rFonts w:cs="Arial"/>
          <w:noProof/>
          <w:szCs w:val="20"/>
        </w:rPr>
      </w:pPr>
      <w:r w:rsidRPr="00CF3497">
        <w:rPr>
          <w:rFonts w:cs="Arial"/>
          <w:color w:val="242424"/>
          <w:szCs w:val="20"/>
          <w:shd w:val="clear" w:color="auto" w:fill="FFFFFF"/>
        </w:rPr>
        <w:t>Þátttakandi eða bjóðandi er útilokaður frá þátttöku í þessu innkaupaferli hafi hann brotið gegn skyldum um greiðslu opinberra gjalda, lífeyrissjóðsiðgjalda eða annarra lögákveðinna gjalda og því hefur verið endanlega slegið föstu með ákvörðun dómstóls eða stjórnvalds þar sem bjóðandi er skráður eða í aðildarríki innan Evrópska efnahagssvæðisins. </w:t>
      </w:r>
    </w:p>
    <w:p w14:paraId="4A025A57" w14:textId="77777777" w:rsidR="007A3584" w:rsidRDefault="007A3584" w:rsidP="007A3584">
      <w:pPr>
        <w:tabs>
          <w:tab w:val="left" w:pos="0"/>
        </w:tabs>
        <w:rPr>
          <w:rFonts w:cs="Arial"/>
          <w:color w:val="242424"/>
          <w:szCs w:val="20"/>
          <w:shd w:val="clear" w:color="auto" w:fill="FFFFFF"/>
        </w:rPr>
      </w:pPr>
      <w:r w:rsidRPr="00CF3497">
        <w:rPr>
          <w:rFonts w:cs="Arial"/>
          <w:color w:val="242424"/>
          <w:szCs w:val="20"/>
          <w:shd w:val="clear" w:color="auto" w:fill="FFFFFF"/>
        </w:rPr>
        <w:t xml:space="preserve">Þátttakandi eða bjóðanda er útilokaður frá þátttöku í þessu innkaupaferli ef </w:t>
      </w:r>
      <w:r>
        <w:rPr>
          <w:rFonts w:cs="Arial"/>
          <w:color w:val="242424"/>
          <w:szCs w:val="20"/>
          <w:shd w:val="clear" w:color="auto" w:fill="FFFFFF"/>
        </w:rPr>
        <w:t>verk</w:t>
      </w:r>
      <w:r w:rsidRPr="00B427F8">
        <w:rPr>
          <w:rFonts w:cs="Arial"/>
          <w:color w:val="242424"/>
          <w:szCs w:val="20"/>
          <w:shd w:val="clear" w:color="auto" w:fill="FFFFFF"/>
        </w:rPr>
        <w:t>kaup</w:t>
      </w:r>
      <w:r>
        <w:rPr>
          <w:rFonts w:cs="Arial"/>
          <w:color w:val="242424"/>
          <w:szCs w:val="20"/>
          <w:shd w:val="clear" w:color="auto" w:fill="FFFFFF"/>
        </w:rPr>
        <w:t>i</w:t>
      </w:r>
      <w:r w:rsidRPr="00B427F8">
        <w:rPr>
          <w:rFonts w:cs="Arial"/>
          <w:color w:val="242424"/>
          <w:szCs w:val="20"/>
          <w:shd w:val="clear" w:color="auto" w:fill="FFFFFF"/>
        </w:rPr>
        <w:t xml:space="preserve"> getur sýnt fram á með viðeigandi hætti að þátttakandi eða bjóðandi hafi brotið gegn skyldum um greiðslu opinberra gjalda, lífeyrissjóðsiðgjalda eða annarra lögákveðinna gjalda. Hafi þátttakandi eða bjóðandi uppfyllt skyldur sínar með því að greiða upp vanskil fyrir opnunardag tilboða á opinberum gjöldum eða gert samning um greiðslu þeirra, þ.m.t. vexti eða sektir, skal hann ekki útilokaður samkvæmt þessari málsgrein. </w:t>
      </w:r>
    </w:p>
    <w:p w14:paraId="5750966B" w14:textId="77777777" w:rsidR="007A3584" w:rsidRPr="00833A92" w:rsidRDefault="007A3584" w:rsidP="007A3584">
      <w:pPr>
        <w:tabs>
          <w:tab w:val="left" w:pos="0"/>
        </w:tabs>
        <w:rPr>
          <w:rFonts w:cs="Arial"/>
          <w:color w:val="242424"/>
          <w:szCs w:val="20"/>
          <w:shd w:val="clear" w:color="auto" w:fill="FFFFFF"/>
        </w:rPr>
      </w:pPr>
      <w:r w:rsidRPr="00833A92">
        <w:rPr>
          <w:rFonts w:cs="Arial"/>
          <w:color w:val="242424"/>
          <w:szCs w:val="20"/>
          <w:shd w:val="clear" w:color="auto" w:fill="FFFFFF"/>
        </w:rPr>
        <w:t>Í undantekningartilvikum vegna ástæðna sem varða almannahagsmuni, svo sem lýðheilsu eða umhverfisvernd, er heimilt að veita undanþágu frá útilokun skv. 3. og 4. mgr. enda vegi þær ástæður þyngra en ástæður fyrir útilokun bjóðanda.</w:t>
      </w:r>
    </w:p>
    <w:p w14:paraId="49A76668" w14:textId="77777777" w:rsidR="007A3584" w:rsidRPr="00A8697F" w:rsidRDefault="007A3584" w:rsidP="007A3584">
      <w:pPr>
        <w:tabs>
          <w:tab w:val="left" w:pos="0"/>
        </w:tabs>
        <w:spacing w:after="120"/>
        <w:rPr>
          <w:rFonts w:cs="Arial"/>
          <w:color w:val="242424"/>
          <w:szCs w:val="20"/>
          <w:shd w:val="clear" w:color="auto" w:fill="FFFFFF"/>
        </w:rPr>
      </w:pPr>
      <w:r w:rsidRPr="00A8697F">
        <w:rPr>
          <w:rFonts w:cs="Arial"/>
          <w:color w:val="242424"/>
          <w:szCs w:val="20"/>
          <w:shd w:val="clear" w:color="auto" w:fill="FFFFFF"/>
        </w:rPr>
        <w:t>Heimilt er að útiloka fyrirtæki frá þátttöku í innkaupaferli við einhverjar af eftirfarandi aðstæðum:</w:t>
      </w:r>
    </w:p>
    <w:p w14:paraId="36106DF6" w14:textId="77777777" w:rsidR="007A3584" w:rsidRPr="00B427F8" w:rsidRDefault="007A3584" w:rsidP="007A3584">
      <w:pPr>
        <w:pStyle w:val="ListParagraph"/>
        <w:numPr>
          <w:ilvl w:val="0"/>
          <w:numId w:val="17"/>
        </w:numPr>
        <w:tabs>
          <w:tab w:val="left" w:pos="0"/>
        </w:tabs>
        <w:spacing w:after="120"/>
        <w:rPr>
          <w:rFonts w:cs="Arial"/>
          <w:color w:val="242424"/>
          <w:szCs w:val="20"/>
          <w:shd w:val="clear" w:color="auto" w:fill="FFFFFF"/>
        </w:rPr>
      </w:pPr>
      <w:r w:rsidRPr="00B427F8">
        <w:rPr>
          <w:rFonts w:cs="Arial"/>
          <w:color w:val="242424"/>
          <w:szCs w:val="20"/>
          <w:shd w:val="clear" w:color="auto" w:fill="FFFFFF"/>
        </w:rPr>
        <w:t xml:space="preserve">Fyrirtæki hefur brotið gegn innlendum eða alþjóðlegum kröfum á sviði umhverfis-, félagsmála- og vinnuréttar sem </w:t>
      </w:r>
      <w:r>
        <w:rPr>
          <w:rFonts w:cs="Arial"/>
          <w:color w:val="242424"/>
          <w:szCs w:val="20"/>
          <w:shd w:val="clear" w:color="auto" w:fill="FFFFFF"/>
        </w:rPr>
        <w:t>verkkaupa</w:t>
      </w:r>
      <w:r w:rsidRPr="00B427F8">
        <w:rPr>
          <w:rFonts w:cs="Arial"/>
          <w:color w:val="242424"/>
          <w:szCs w:val="20"/>
          <w:shd w:val="clear" w:color="auto" w:fill="FFFFFF"/>
        </w:rPr>
        <w:t xml:space="preserve"> er unnt að sýna fram á.</w:t>
      </w:r>
    </w:p>
    <w:p w14:paraId="2F574977" w14:textId="77777777" w:rsidR="007A3584" w:rsidRPr="00B427F8" w:rsidRDefault="007A3584" w:rsidP="007A3584">
      <w:pPr>
        <w:pStyle w:val="ListParagraph"/>
        <w:numPr>
          <w:ilvl w:val="0"/>
          <w:numId w:val="17"/>
        </w:numPr>
        <w:tabs>
          <w:tab w:val="left" w:pos="0"/>
        </w:tabs>
        <w:spacing w:after="120"/>
        <w:rPr>
          <w:rFonts w:cs="Arial"/>
          <w:color w:val="242424"/>
          <w:szCs w:val="20"/>
          <w:shd w:val="clear" w:color="auto" w:fill="FFFFFF"/>
        </w:rPr>
      </w:pPr>
      <w:r w:rsidRPr="00B427F8">
        <w:rPr>
          <w:rFonts w:cs="Arial"/>
          <w:color w:val="242424"/>
          <w:szCs w:val="20"/>
          <w:shd w:val="clear" w:color="auto" w:fill="FFFFFF"/>
        </w:rPr>
        <w:t>Bú fyrirtækis er undir gjaldþrotaskiptum eða félagi hefur verið slitið, það hefur fengið heimild til nauðasamninga eða greiðslustöðvunar eða er í annarri sambærilegri stöðu.</w:t>
      </w:r>
    </w:p>
    <w:p w14:paraId="42AA1E91" w14:textId="77777777" w:rsidR="007A3584" w:rsidRPr="00B427F8" w:rsidRDefault="007A3584" w:rsidP="007A3584">
      <w:pPr>
        <w:pStyle w:val="ListParagraph"/>
        <w:numPr>
          <w:ilvl w:val="0"/>
          <w:numId w:val="17"/>
        </w:numPr>
        <w:tabs>
          <w:tab w:val="left" w:pos="0"/>
        </w:tabs>
        <w:spacing w:after="120"/>
        <w:rPr>
          <w:rFonts w:cs="Arial"/>
          <w:color w:val="242424"/>
          <w:szCs w:val="20"/>
          <w:shd w:val="clear" w:color="auto" w:fill="FFFFFF"/>
        </w:rPr>
      </w:pPr>
      <w:r w:rsidRPr="00B427F8">
        <w:rPr>
          <w:rFonts w:cs="Arial"/>
          <w:color w:val="242424"/>
          <w:szCs w:val="20"/>
          <w:shd w:val="clear" w:color="auto" w:fill="FFFFFF"/>
        </w:rPr>
        <w:t>Óskað hefur verið gjaldþrotaskipta eða slita á fyrirtæki, það hefur leitað heimildar til nauðasamninga eða greiðslustöðvunar eða er í annarri sambærilegri stöðu.</w:t>
      </w:r>
    </w:p>
    <w:p w14:paraId="13636D55" w14:textId="77777777" w:rsidR="007A3584" w:rsidRPr="00B427F8" w:rsidRDefault="007A3584" w:rsidP="007A3584">
      <w:pPr>
        <w:pStyle w:val="ListParagraph"/>
        <w:numPr>
          <w:ilvl w:val="0"/>
          <w:numId w:val="17"/>
        </w:numPr>
        <w:tabs>
          <w:tab w:val="left" w:pos="0"/>
        </w:tabs>
        <w:spacing w:after="120"/>
        <w:rPr>
          <w:rFonts w:cs="Arial"/>
          <w:color w:val="242424"/>
          <w:szCs w:val="20"/>
          <w:shd w:val="clear" w:color="auto" w:fill="FFFFFF"/>
        </w:rPr>
      </w:pPr>
      <w:r w:rsidRPr="00B427F8">
        <w:rPr>
          <w:rFonts w:cs="Arial"/>
          <w:color w:val="242424"/>
          <w:szCs w:val="20"/>
          <w:shd w:val="clear" w:color="auto" w:fill="FFFFFF"/>
        </w:rPr>
        <w:t xml:space="preserve">Fyrirtæki hefur sýnt alvarlega vanrækslu í starfi sem </w:t>
      </w:r>
      <w:r>
        <w:rPr>
          <w:rFonts w:cs="Arial"/>
          <w:color w:val="242424"/>
          <w:szCs w:val="20"/>
          <w:shd w:val="clear" w:color="auto" w:fill="FFFFFF"/>
        </w:rPr>
        <w:t>verkkaupa</w:t>
      </w:r>
      <w:r w:rsidRPr="00B427F8">
        <w:rPr>
          <w:rFonts w:cs="Arial"/>
          <w:color w:val="242424"/>
          <w:szCs w:val="20"/>
          <w:shd w:val="clear" w:color="auto" w:fill="FFFFFF"/>
        </w:rPr>
        <w:t xml:space="preserve"> er unnt að sýna fram á.</w:t>
      </w:r>
    </w:p>
    <w:p w14:paraId="68660262" w14:textId="77777777" w:rsidR="007A3584" w:rsidRPr="00B427F8" w:rsidRDefault="007A3584" w:rsidP="007A3584">
      <w:pPr>
        <w:pStyle w:val="ListParagraph"/>
        <w:numPr>
          <w:ilvl w:val="0"/>
          <w:numId w:val="17"/>
        </w:numPr>
        <w:tabs>
          <w:tab w:val="left" w:pos="0"/>
        </w:tabs>
        <w:spacing w:after="120"/>
        <w:rPr>
          <w:rFonts w:cs="Arial"/>
          <w:color w:val="242424"/>
          <w:szCs w:val="20"/>
          <w:shd w:val="clear" w:color="auto" w:fill="FFFFFF"/>
        </w:rPr>
      </w:pPr>
      <w:r w:rsidRPr="00B427F8">
        <w:rPr>
          <w:rFonts w:cs="Arial"/>
          <w:color w:val="242424"/>
          <w:szCs w:val="20"/>
          <w:shd w:val="clear" w:color="auto" w:fill="FFFFFF"/>
        </w:rPr>
        <w:t xml:space="preserve">Fyrirtæki hefur gengið til samninga við önnur fyrirtæki í þeim tilgangi að raska samkeppni sem </w:t>
      </w:r>
      <w:r>
        <w:rPr>
          <w:rFonts w:cs="Arial"/>
          <w:color w:val="242424"/>
          <w:szCs w:val="20"/>
          <w:shd w:val="clear" w:color="auto" w:fill="FFFFFF"/>
        </w:rPr>
        <w:t>verkkaupa</w:t>
      </w:r>
      <w:r w:rsidRPr="00B427F8">
        <w:rPr>
          <w:rFonts w:cs="Arial"/>
          <w:color w:val="242424"/>
          <w:szCs w:val="20"/>
          <w:shd w:val="clear" w:color="auto" w:fill="FFFFFF"/>
        </w:rPr>
        <w:t xml:space="preserve"> er unnt að sýna fram á með nægilegum líkum.</w:t>
      </w:r>
    </w:p>
    <w:p w14:paraId="2C7665C2" w14:textId="77777777" w:rsidR="007A3584" w:rsidRPr="00B427F8" w:rsidRDefault="007A3584" w:rsidP="007A3584">
      <w:pPr>
        <w:pStyle w:val="ListParagraph"/>
        <w:numPr>
          <w:ilvl w:val="0"/>
          <w:numId w:val="17"/>
        </w:numPr>
        <w:tabs>
          <w:tab w:val="left" w:pos="0"/>
        </w:tabs>
        <w:spacing w:after="120"/>
        <w:rPr>
          <w:rFonts w:cs="Arial"/>
          <w:color w:val="242424"/>
          <w:szCs w:val="20"/>
          <w:shd w:val="clear" w:color="auto" w:fill="FFFFFF"/>
        </w:rPr>
      </w:pPr>
      <w:r w:rsidRPr="00B427F8">
        <w:rPr>
          <w:rFonts w:cs="Arial"/>
          <w:color w:val="242424"/>
          <w:szCs w:val="20"/>
          <w:shd w:val="clear" w:color="auto" w:fill="FFFFFF"/>
        </w:rPr>
        <w:t>Hagsmunaárekstrar eru til staðar í innkaupaferli sem ekki er hægt að lagfæra með aðgerðum sem ganga skemur.</w:t>
      </w:r>
    </w:p>
    <w:p w14:paraId="552A9C7E" w14:textId="77777777" w:rsidR="007A3584" w:rsidRPr="00B427F8" w:rsidRDefault="007A3584" w:rsidP="007A3584">
      <w:pPr>
        <w:pStyle w:val="ListParagraph"/>
        <w:numPr>
          <w:ilvl w:val="0"/>
          <w:numId w:val="17"/>
        </w:numPr>
        <w:tabs>
          <w:tab w:val="left" w:pos="0"/>
        </w:tabs>
        <w:spacing w:after="120"/>
        <w:rPr>
          <w:rFonts w:cs="Arial"/>
          <w:color w:val="242424"/>
          <w:szCs w:val="20"/>
          <w:shd w:val="clear" w:color="auto" w:fill="FFFFFF"/>
        </w:rPr>
      </w:pPr>
      <w:r w:rsidRPr="00B427F8">
        <w:rPr>
          <w:rFonts w:cs="Arial"/>
          <w:color w:val="242424"/>
          <w:szCs w:val="20"/>
          <w:shd w:val="clear" w:color="auto" w:fill="FFFFFF"/>
        </w:rPr>
        <w:t>Fyrri aðkoma fyrirtækis á undirbúningsstigi, sbr. 46. gr., er talin raska samkeppni og ekki er hægt að lagfæra það með aðgerðum sem ganga skemur.</w:t>
      </w:r>
    </w:p>
    <w:p w14:paraId="5EC25F85" w14:textId="77777777" w:rsidR="007A3584" w:rsidRPr="00B427F8" w:rsidRDefault="007A3584" w:rsidP="007A3584">
      <w:pPr>
        <w:pStyle w:val="ListParagraph"/>
        <w:numPr>
          <w:ilvl w:val="0"/>
          <w:numId w:val="17"/>
        </w:numPr>
        <w:tabs>
          <w:tab w:val="left" w:pos="0"/>
        </w:tabs>
        <w:spacing w:after="120"/>
        <w:rPr>
          <w:rFonts w:cs="Arial"/>
          <w:color w:val="242424"/>
          <w:szCs w:val="20"/>
          <w:shd w:val="clear" w:color="auto" w:fill="FFFFFF"/>
        </w:rPr>
      </w:pPr>
      <w:r w:rsidRPr="00B427F8">
        <w:rPr>
          <w:rFonts w:cs="Arial"/>
          <w:color w:val="242424"/>
          <w:szCs w:val="20"/>
          <w:shd w:val="clear" w:color="auto" w:fill="FFFFFF"/>
        </w:rPr>
        <w:t>Verulegir eða viðvarandi annmarkar hafa verið á framkvæmd fyrirtækis á efnislegum kröfum samkvæmt fyrri opinberum samningum sem hafa leitt til riftunar á samningi, kröfu um skaðabætur eða annarra svipaðra viðurlaga.</w:t>
      </w:r>
    </w:p>
    <w:p w14:paraId="61D751AC" w14:textId="77777777" w:rsidR="007A3584" w:rsidRPr="00B427F8" w:rsidRDefault="007A3584" w:rsidP="007A3584">
      <w:pPr>
        <w:pStyle w:val="ListParagraph"/>
        <w:numPr>
          <w:ilvl w:val="0"/>
          <w:numId w:val="17"/>
        </w:numPr>
        <w:tabs>
          <w:tab w:val="left" w:pos="0"/>
        </w:tabs>
        <w:spacing w:after="120"/>
        <w:rPr>
          <w:rFonts w:cs="Arial"/>
          <w:color w:val="242424"/>
          <w:szCs w:val="20"/>
          <w:shd w:val="clear" w:color="auto" w:fill="FFFFFF"/>
        </w:rPr>
      </w:pPr>
      <w:r w:rsidRPr="00B427F8">
        <w:rPr>
          <w:rFonts w:cs="Arial"/>
          <w:color w:val="242424"/>
          <w:szCs w:val="20"/>
          <w:shd w:val="clear" w:color="auto" w:fill="FFFFFF"/>
        </w:rPr>
        <w:t>Fyrirtæki hefur veitt rangar upplýsingar, leynt upplýsingum eða getur ekki lagt fram viðhlítandi fylgiskjöl sem krafist er, sbr. 73. gr. laga um opinber innkaup, sem nauðsynlegar eru til að sannreyna að ekki séu til staðar útilokunarástæður eða að hæfisforsendur séu uppfylltar.</w:t>
      </w:r>
    </w:p>
    <w:p w14:paraId="1C6523F4" w14:textId="77777777" w:rsidR="007A3584" w:rsidRPr="00B427F8" w:rsidRDefault="007A3584" w:rsidP="007A3584">
      <w:pPr>
        <w:pStyle w:val="ListParagraph"/>
        <w:numPr>
          <w:ilvl w:val="0"/>
          <w:numId w:val="17"/>
        </w:numPr>
        <w:tabs>
          <w:tab w:val="left" w:pos="0"/>
        </w:tabs>
        <w:spacing w:after="120"/>
        <w:rPr>
          <w:rFonts w:cs="Arial"/>
          <w:noProof/>
          <w:szCs w:val="20"/>
        </w:rPr>
      </w:pPr>
      <w:r w:rsidRPr="00B427F8">
        <w:rPr>
          <w:rFonts w:cs="Arial"/>
          <w:color w:val="242424"/>
          <w:szCs w:val="20"/>
          <w:shd w:val="clear" w:color="auto" w:fill="FFFFFF"/>
        </w:rPr>
        <w:t xml:space="preserve">Fyrirtæki hefur með óréttmætum hætti reynt að hafa áhrif á ákvörðunartöku </w:t>
      </w:r>
      <w:r>
        <w:rPr>
          <w:rFonts w:cs="Arial"/>
          <w:color w:val="242424"/>
          <w:szCs w:val="20"/>
          <w:shd w:val="clear" w:color="auto" w:fill="FFFFFF"/>
        </w:rPr>
        <w:t>verkkaupa</w:t>
      </w:r>
      <w:r w:rsidRPr="00B427F8">
        <w:rPr>
          <w:rFonts w:cs="Arial"/>
          <w:color w:val="242424"/>
          <w:szCs w:val="20"/>
          <w:shd w:val="clear" w:color="auto" w:fill="FFFFFF"/>
        </w:rPr>
        <w:t xml:space="preserve"> til að öðlast trúnaðarupplýsingar sem geta veitt því óréttmætt forskot í innkaupaferli eða hefur af gáleysi veitt villandi upplýsingar sem geta haft efnisleg áhrif á ákvarðanir varðandi útilokun, val eða samningsgerð. </w:t>
      </w:r>
    </w:p>
    <w:p w14:paraId="6F2113C4" w14:textId="77777777" w:rsidR="007A3584" w:rsidRPr="00B427F8" w:rsidRDefault="007A3584" w:rsidP="007A3584">
      <w:pPr>
        <w:tabs>
          <w:tab w:val="left" w:pos="0"/>
        </w:tabs>
        <w:rPr>
          <w:rFonts w:cs="Arial"/>
          <w:noProof/>
          <w:szCs w:val="20"/>
        </w:rPr>
      </w:pPr>
      <w:r w:rsidRPr="00B427F8">
        <w:rPr>
          <w:rFonts w:cs="Arial"/>
          <w:noProof/>
          <w:szCs w:val="20"/>
        </w:rPr>
        <w:t xml:space="preserve">Við mat á því hvort 3., 4. og </w:t>
      </w:r>
      <w:r>
        <w:rPr>
          <w:rFonts w:cs="Arial"/>
          <w:noProof/>
          <w:szCs w:val="20"/>
        </w:rPr>
        <w:t>6</w:t>
      </w:r>
      <w:r w:rsidRPr="00B427F8">
        <w:rPr>
          <w:rFonts w:cs="Arial"/>
          <w:noProof/>
          <w:szCs w:val="20"/>
        </w:rPr>
        <w:t>. mgr. eigi við um fyrirtæki skal litið til þess hvort um sé að ræða sömu rekstrareiningu, með sömu eða nær sömu eigendur í sömu eða nær sömu atvinnustarfsemi á sama markaði, án tillits til þess hvort fyrirtækið hafi skipt um kennitölu eða verið stofnað að nýju. Í þessu skyni er heimilt að kanna viðskiptasögu stjórnenda og helstu eigenda. </w:t>
      </w:r>
    </w:p>
    <w:p w14:paraId="63003505" w14:textId="77777777" w:rsidR="007A3584" w:rsidRPr="00B427F8" w:rsidRDefault="007A3584" w:rsidP="007A3584">
      <w:pPr>
        <w:tabs>
          <w:tab w:val="left" w:pos="0"/>
        </w:tabs>
        <w:rPr>
          <w:rFonts w:cs="Arial"/>
          <w:noProof/>
          <w:szCs w:val="20"/>
        </w:rPr>
      </w:pPr>
      <w:r w:rsidRPr="00B427F8">
        <w:rPr>
          <w:rFonts w:cs="Arial"/>
          <w:noProof/>
          <w:szCs w:val="20"/>
        </w:rPr>
        <w:lastRenderedPageBreak/>
        <w:t xml:space="preserve">Þrátt fyrir b- og c-lið </w:t>
      </w:r>
      <w:r>
        <w:rPr>
          <w:rFonts w:cs="Arial"/>
          <w:noProof/>
          <w:szCs w:val="20"/>
        </w:rPr>
        <w:t>6</w:t>
      </w:r>
      <w:r w:rsidRPr="00B427F8">
        <w:rPr>
          <w:rFonts w:cs="Arial"/>
          <w:noProof/>
          <w:szCs w:val="20"/>
        </w:rPr>
        <w:t xml:space="preserve">. mgr. er </w:t>
      </w:r>
      <w:r>
        <w:rPr>
          <w:rFonts w:cs="Arial"/>
          <w:noProof/>
          <w:szCs w:val="20"/>
        </w:rPr>
        <w:t>verkkaupa</w:t>
      </w:r>
      <w:r w:rsidRPr="00B427F8">
        <w:rPr>
          <w:rFonts w:cs="Arial"/>
          <w:noProof/>
          <w:szCs w:val="20"/>
        </w:rPr>
        <w:t xml:space="preserve"> heimilt að útiloka ekki viðkomandi fyrirtæki þegar hægt er að slá því föstu að fyrirtækið muni geta staðið við samninginn. </w:t>
      </w:r>
    </w:p>
    <w:p w14:paraId="19FEF389" w14:textId="77777777" w:rsidR="007A3584" w:rsidRPr="00B427F8" w:rsidRDefault="007A3584" w:rsidP="007A3584">
      <w:pPr>
        <w:tabs>
          <w:tab w:val="left" w:pos="0"/>
        </w:tabs>
        <w:rPr>
          <w:rFonts w:cs="Arial"/>
          <w:noProof/>
          <w:szCs w:val="20"/>
        </w:rPr>
      </w:pPr>
      <w:r w:rsidRPr="00B427F8">
        <w:rPr>
          <w:rFonts w:cs="Arial"/>
          <w:noProof/>
          <w:szCs w:val="20"/>
        </w:rPr>
        <w:t xml:space="preserve">Fyrirtæki sem er í einhverjum þeim aðstæðum sem segir í 1. mgr. og </w:t>
      </w:r>
      <w:r>
        <w:rPr>
          <w:rFonts w:cs="Arial"/>
          <w:noProof/>
          <w:szCs w:val="20"/>
        </w:rPr>
        <w:t>6</w:t>
      </w:r>
      <w:r w:rsidRPr="00B427F8">
        <w:rPr>
          <w:rFonts w:cs="Arial"/>
          <w:noProof/>
          <w:szCs w:val="20"/>
        </w:rPr>
        <w:t>. mgr. er heimilt að færa fram sönnur á að ráðstafanir sem það hefur gripið til dugi til að sýna fram á áreiðanleika þess þrátt fyrir að til staðar sé útilokunarástæða. Ef sönnun er talin fullnægjandi skal ekki útiloka viðkomandi fyrirtæki frá innkaupaferli. </w:t>
      </w:r>
    </w:p>
    <w:p w14:paraId="64D185C4" w14:textId="77777777" w:rsidR="007A3584" w:rsidRPr="00007342" w:rsidRDefault="007A3584" w:rsidP="007A3584">
      <w:pPr>
        <w:rPr>
          <w:rFonts w:cs="Arial"/>
          <w:szCs w:val="20"/>
        </w:rPr>
      </w:pPr>
      <w:r>
        <w:rPr>
          <w:rFonts w:cs="Arial"/>
          <w:szCs w:val="20"/>
        </w:rPr>
        <w:t xml:space="preserve">Um skýringu og túlkun á kafla þessum vísast til viðeigandi ákvæða laga nr. 120/2016 og/eða </w:t>
      </w:r>
      <w:r w:rsidRPr="00007342">
        <w:rPr>
          <w:rFonts w:cs="Arial"/>
          <w:szCs w:val="20"/>
        </w:rPr>
        <w:t>reglugerðar nr. 340/2017.</w:t>
      </w:r>
    </w:p>
    <w:p w14:paraId="5505967B" w14:textId="77777777" w:rsidR="007A3584" w:rsidRPr="007D516B" w:rsidRDefault="007A3584" w:rsidP="007A3584">
      <w:pPr>
        <w:pStyle w:val="Heading4"/>
      </w:pPr>
      <w:bookmarkStart w:id="22" w:name="_Toc232150331"/>
      <w:r>
        <w:t>Kröfur til fjárhagsstöðu bjóðenda</w:t>
      </w:r>
      <w:bookmarkEnd w:id="22"/>
    </w:p>
    <w:p w14:paraId="526AC433" w14:textId="77777777" w:rsidR="007A3584" w:rsidRPr="00781F30" w:rsidRDefault="007A3584" w:rsidP="007A3584">
      <w:pPr>
        <w:rPr>
          <w:rFonts w:cs="Arial"/>
          <w:szCs w:val="20"/>
        </w:rPr>
      </w:pPr>
      <w:r w:rsidRPr="007D516B">
        <w:rPr>
          <w:rFonts w:cs="Arial"/>
          <w:szCs w:val="20"/>
        </w:rPr>
        <w:t xml:space="preserve">Fjárhagsstaða bjóðanda skal vera það trygg að hann geti staðið við skuldbindingar sínar gagnvart </w:t>
      </w:r>
      <w:r w:rsidRPr="00781F30">
        <w:rPr>
          <w:rFonts w:cs="Arial"/>
          <w:szCs w:val="20"/>
        </w:rPr>
        <w:t>verkkaupa. Verkkaupi gerir kröfu um að:</w:t>
      </w:r>
    </w:p>
    <w:p w14:paraId="64F5B85C" w14:textId="77777777" w:rsidR="007A3584" w:rsidRPr="00781F30" w:rsidRDefault="007A3584" w:rsidP="007A3584">
      <w:pPr>
        <w:pStyle w:val="ListParagraph"/>
        <w:numPr>
          <w:ilvl w:val="0"/>
          <w:numId w:val="29"/>
        </w:numPr>
        <w:spacing w:line="256" w:lineRule="auto"/>
        <w:rPr>
          <w:rFonts w:cs="Arial"/>
          <w:color w:val="FF0000"/>
          <w:szCs w:val="20"/>
        </w:rPr>
      </w:pPr>
      <w:bookmarkStart w:id="23" w:name="_Hlk43808959"/>
      <w:bookmarkStart w:id="24" w:name="_Hlk54862192"/>
      <w:bookmarkStart w:id="25" w:name="_Hlk43808632"/>
      <w:bookmarkStart w:id="26" w:name="_Toc35942606"/>
      <w:r w:rsidRPr="00781F30">
        <w:rPr>
          <w:rFonts w:cs="Arial"/>
          <w:szCs w:val="20"/>
        </w:rPr>
        <w:t xml:space="preserve">Að meðalvelta bjóðanda síðastliðin þrjú ár sé ekki lægri en kr. </w:t>
      </w:r>
      <w:r w:rsidRPr="00781F30">
        <w:rPr>
          <w:rFonts w:cs="Arial"/>
          <w:color w:val="FF0000"/>
          <w:szCs w:val="20"/>
        </w:rPr>
        <w:t xml:space="preserve">xx.xxx.xxx. </w:t>
      </w:r>
      <w:r w:rsidRPr="00781F30">
        <w:rPr>
          <w:rFonts w:cs="Arial"/>
          <w:i/>
          <w:color w:val="FF0000"/>
          <w:szCs w:val="20"/>
        </w:rPr>
        <w:t>(Meginreglan er að krafan er 50% af kostnaðaráætlun. Þessi krafa má ekki vera hærri en sem nemur tvöföldu áætluðu verðmæti samningsins)</w:t>
      </w:r>
    </w:p>
    <w:p w14:paraId="41AE8779" w14:textId="77777777" w:rsidR="007A3584" w:rsidRPr="00781F30" w:rsidRDefault="007A3584" w:rsidP="007A3584">
      <w:pPr>
        <w:pStyle w:val="ListParagraph"/>
        <w:numPr>
          <w:ilvl w:val="0"/>
          <w:numId w:val="29"/>
        </w:numPr>
        <w:spacing w:line="256" w:lineRule="auto"/>
        <w:rPr>
          <w:rFonts w:cs="Arial"/>
          <w:szCs w:val="20"/>
        </w:rPr>
      </w:pPr>
      <w:bookmarkStart w:id="27" w:name="_Hlk43808933"/>
      <w:r w:rsidRPr="00781F30">
        <w:rPr>
          <w:rFonts w:cs="Arial"/>
          <w:szCs w:val="20"/>
        </w:rPr>
        <w:t xml:space="preserve">Eiginfjárhlutfall sé að minnsta kosti 0.1. </w:t>
      </w:r>
    </w:p>
    <w:bookmarkEnd w:id="23"/>
    <w:bookmarkEnd w:id="27"/>
    <w:p w14:paraId="5F9015EE" w14:textId="77777777" w:rsidR="007A3584" w:rsidRPr="00781F30" w:rsidRDefault="007A3584" w:rsidP="007A3584">
      <w:pPr>
        <w:pStyle w:val="ListParagraph"/>
        <w:numPr>
          <w:ilvl w:val="0"/>
          <w:numId w:val="29"/>
        </w:numPr>
        <w:spacing w:line="256" w:lineRule="auto"/>
        <w:rPr>
          <w:rFonts w:cs="Arial"/>
          <w:szCs w:val="20"/>
        </w:rPr>
      </w:pPr>
      <w:r w:rsidRPr="00781F30">
        <w:rPr>
          <w:rFonts w:cs="Arial"/>
          <w:szCs w:val="20"/>
        </w:rPr>
        <w:t>Bjóðandi sé í skilum við lífeyrissjóði starfsmanna sinna.</w:t>
      </w:r>
    </w:p>
    <w:p w14:paraId="35A637A9" w14:textId="77777777" w:rsidR="007A3584" w:rsidRPr="00781F30" w:rsidRDefault="007A3584" w:rsidP="007A3584">
      <w:pPr>
        <w:pStyle w:val="ListParagraph"/>
        <w:numPr>
          <w:ilvl w:val="0"/>
          <w:numId w:val="29"/>
        </w:numPr>
        <w:spacing w:line="256" w:lineRule="auto"/>
        <w:rPr>
          <w:rFonts w:cs="Arial"/>
          <w:szCs w:val="20"/>
        </w:rPr>
      </w:pPr>
      <w:r w:rsidRPr="00781F30">
        <w:rPr>
          <w:rFonts w:cs="Arial"/>
          <w:szCs w:val="20"/>
        </w:rPr>
        <w:t>Bjóðandi sé í skilum við ríkissjóð.</w:t>
      </w:r>
    </w:p>
    <w:bookmarkEnd w:id="24"/>
    <w:p w14:paraId="44B20CF6" w14:textId="77777777" w:rsidR="007A3584" w:rsidRPr="000E6384" w:rsidRDefault="007A3584" w:rsidP="007A3584">
      <w:pPr>
        <w:rPr>
          <w:rFonts w:cs="Arial"/>
        </w:rPr>
      </w:pPr>
      <w:r w:rsidRPr="00781F30">
        <w:rPr>
          <w:rFonts w:cs="Arial"/>
        </w:rPr>
        <w:t xml:space="preserve">Verkkaupa er heimilt að óska frekari gagna til staðfestingar á framangreindu og skal bjóðandi verða við slíkri ósk nema brýnir hagsmunir standi </w:t>
      </w:r>
      <w:r w:rsidRPr="000E6384">
        <w:rPr>
          <w:rFonts w:cs="Arial"/>
        </w:rPr>
        <w:t>því í vegi.</w:t>
      </w:r>
    </w:p>
    <w:p w14:paraId="7DA8068A" w14:textId="77777777" w:rsidR="007A3584" w:rsidRPr="00A578BF" w:rsidRDefault="007A3584" w:rsidP="007A3584">
      <w:pPr>
        <w:pStyle w:val="Heading4"/>
      </w:pPr>
      <w:bookmarkStart w:id="28" w:name="_Toc232150332"/>
      <w:bookmarkEnd w:id="25"/>
      <w:r>
        <w:t>Krafa um eðlilega viðskiptasögu</w:t>
      </w:r>
      <w:bookmarkEnd w:id="26"/>
      <w:bookmarkEnd w:id="28"/>
    </w:p>
    <w:p w14:paraId="320FDFC8" w14:textId="77777777" w:rsidR="007A3584" w:rsidRPr="00A578BF" w:rsidRDefault="007A3584" w:rsidP="007A3584">
      <w:pPr>
        <w:rPr>
          <w:rFonts w:cs="Arial"/>
          <w:highlight w:val="yellow"/>
        </w:rPr>
      </w:pPr>
      <w:r w:rsidRPr="00A578BF">
        <w:t>Verkkaupi áskilur sér rétt til að kanna viðskiptasögu stjórnenda og helstu eigenda bjóðanda. Ef sú könnun leiðir í ljós nýlegt greiðsluþrot eða gjaldþrot eða sambærilegt er varða bjóðanda, stjórnendur eða eigendur hans, áskilur verkkaupi sér rétt til að hafna tilboði hans á grundvelli þess að viðkomandi bjóðandi sé óhæfur, enda eigi í hlut sams konar rekstrareining með nær sömu eigendur (eða skyldmenni/tengdafólk), í sömu eða nær sömu atvinnustarfsemi, en með aðra kennitölu.</w:t>
      </w:r>
    </w:p>
    <w:p w14:paraId="2608DB0B" w14:textId="77777777" w:rsidR="007A3584" w:rsidRDefault="007A3584" w:rsidP="007A3584">
      <w:pPr>
        <w:jc w:val="left"/>
        <w:rPr>
          <w:rFonts w:eastAsiaTheme="majorEastAsia" w:cstheme="majorBidi"/>
          <w:b/>
          <w:snapToGrid w:val="0"/>
          <w:szCs w:val="20"/>
        </w:rPr>
      </w:pPr>
      <w:r>
        <w:br w:type="page"/>
      </w:r>
    </w:p>
    <w:p w14:paraId="3CC7F13D" w14:textId="77777777" w:rsidR="007A3584" w:rsidRPr="007D516B" w:rsidRDefault="007A3584" w:rsidP="007A3584">
      <w:pPr>
        <w:pStyle w:val="Heading4"/>
      </w:pPr>
      <w:bookmarkStart w:id="29" w:name="_Toc232150333"/>
      <w:r>
        <w:lastRenderedPageBreak/>
        <w:t>Kröfur til tæknilegrar og faglegrar getu bjóðanda</w:t>
      </w:r>
      <w:bookmarkEnd w:id="29"/>
    </w:p>
    <w:p w14:paraId="5D7E8C7F" w14:textId="77777777" w:rsidR="007A3584" w:rsidRPr="0054279D" w:rsidRDefault="007A3584" w:rsidP="007A3584">
      <w:r w:rsidRPr="0054279D">
        <w:t xml:space="preserve">Tæknileg og fagleg geta </w:t>
      </w:r>
      <w:r>
        <w:t xml:space="preserve">bjóðanda </w:t>
      </w:r>
      <w:r w:rsidRPr="0054279D">
        <w:t xml:space="preserve">skal vera það trygg að </w:t>
      </w:r>
      <w:r>
        <w:t xml:space="preserve">hann </w:t>
      </w:r>
      <w:r w:rsidRPr="0054279D">
        <w:t xml:space="preserve">geti staðið við skuldbindingar sínar gagnvart </w:t>
      </w:r>
      <w:r>
        <w:t>verkkaupa</w:t>
      </w:r>
      <w:r w:rsidRPr="0054279D">
        <w:t xml:space="preserve">. </w:t>
      </w:r>
    </w:p>
    <w:p w14:paraId="5AE0CE16" w14:textId="77777777" w:rsidR="007A3584" w:rsidRPr="00491260" w:rsidRDefault="007A3584" w:rsidP="007A3584">
      <w:pPr>
        <w:rPr>
          <w:rFonts w:cs="Arial"/>
          <w:szCs w:val="20"/>
        </w:rPr>
      </w:pPr>
      <w:r w:rsidRPr="00491260">
        <w:rPr>
          <w:rFonts w:cs="Arial"/>
          <w:szCs w:val="20"/>
        </w:rPr>
        <w:t>Við mat verkkaupa á reynslu bjóðanda samkvæmt þessu ákvæði er verkkaupa heimilt að taka tillit til reynslu eigenda, stjórnenda, lykilstarfs</w:t>
      </w:r>
      <w:r>
        <w:rPr>
          <w:rFonts w:cs="Arial"/>
          <w:szCs w:val="20"/>
        </w:rPr>
        <w:t>fólks</w:t>
      </w:r>
      <w:r w:rsidRPr="00491260">
        <w:rPr>
          <w:rFonts w:cs="Arial"/>
          <w:szCs w:val="20"/>
        </w:rPr>
        <w:t xml:space="preserve"> og undirverktaka af verklegum framkvæmdum, og leggja slíka reynslu að jöfnu við reynslu bjóðandans sjálfs, þótt reynsla viðkomandi aðila hafi áunnist í öðru fyrirtæki en hjá bjóðanda. </w:t>
      </w:r>
      <w:r>
        <w:rPr>
          <w:rFonts w:cs="Arial"/>
          <w:szCs w:val="20"/>
        </w:rPr>
        <w:t>Verkkaupi</w:t>
      </w:r>
      <w:r w:rsidRPr="00491260">
        <w:rPr>
          <w:rFonts w:cs="Arial"/>
          <w:szCs w:val="20"/>
        </w:rPr>
        <w:t xml:space="preserve"> mun einungis taka tilliti til reynslu framangreindra aðila ef þeir sjá um að framkvæma verkið eða veita þjónustu sem þessa reynslu þarf til.</w:t>
      </w:r>
    </w:p>
    <w:p w14:paraId="7D4EF5AF" w14:textId="77777777" w:rsidR="007A3584" w:rsidRDefault="007A3584" w:rsidP="007A3584">
      <w:pPr>
        <w:rPr>
          <w:rFonts w:cs="Arial"/>
          <w:color w:val="FF0000"/>
          <w:szCs w:val="20"/>
        </w:rPr>
      </w:pPr>
      <w:r w:rsidRPr="007D516B">
        <w:rPr>
          <w:rFonts w:cs="Arial"/>
          <w:color w:val="FF0000"/>
          <w:szCs w:val="20"/>
        </w:rPr>
        <w:t xml:space="preserve">Bjóðandi skal hafa reynslu af </w:t>
      </w:r>
      <w:r>
        <w:rPr>
          <w:rFonts w:cs="Arial"/>
          <w:color w:val="FF0000"/>
          <w:szCs w:val="20"/>
        </w:rPr>
        <w:t xml:space="preserve">þremur </w:t>
      </w:r>
      <w:r w:rsidRPr="007D516B">
        <w:rPr>
          <w:rFonts w:cs="Arial"/>
          <w:color w:val="FF0000"/>
          <w:szCs w:val="20"/>
        </w:rPr>
        <w:t>sambærilegum verkum</w:t>
      </w:r>
      <w:r>
        <w:rPr>
          <w:rFonts w:cs="Arial"/>
          <w:color w:val="FF0000"/>
          <w:szCs w:val="20"/>
        </w:rPr>
        <w:t xml:space="preserve">. Með sambærilegu verki er m.a. átt við verk sem er a.m.k. 50% af tilboðsfjárhæð bjóðanda vegna þessa verks og er af því tagi sem talið er upp hér að neðan: </w:t>
      </w:r>
    </w:p>
    <w:p w14:paraId="593436A7" w14:textId="77777777" w:rsidR="007A3584" w:rsidRPr="00405859" w:rsidRDefault="007A3584" w:rsidP="007A3584">
      <w:pPr>
        <w:rPr>
          <w:rFonts w:cs="Arial"/>
          <w:color w:val="FF0000"/>
          <w:szCs w:val="20"/>
        </w:rPr>
      </w:pPr>
      <w:r>
        <w:rPr>
          <w:color w:val="FF0000"/>
        </w:rPr>
        <w:t>Neðangreind</w:t>
      </w:r>
      <w:r w:rsidRPr="00405859">
        <w:rPr>
          <w:color w:val="FF0000"/>
        </w:rPr>
        <w:t xml:space="preserve"> krafa er gerð í verkefnum 300 mkr. eða þjónustu og vörukaupum sem fara á EES svæðið.</w:t>
      </w:r>
    </w:p>
    <w:p w14:paraId="43219D14" w14:textId="77777777" w:rsidR="007A3584" w:rsidRPr="00405859" w:rsidRDefault="007A3584" w:rsidP="007A3584">
      <w:pPr>
        <w:pStyle w:val="ListParagraph"/>
        <w:numPr>
          <w:ilvl w:val="0"/>
          <w:numId w:val="32"/>
        </w:numPr>
        <w:rPr>
          <w:rFonts w:cs="Arial"/>
          <w:color w:val="FF0000"/>
          <w:szCs w:val="20"/>
        </w:rPr>
      </w:pPr>
      <w:bookmarkStart w:id="30" w:name="_Kröfur_til_fag-"/>
      <w:bookmarkEnd w:id="30"/>
      <w:r w:rsidRPr="00405859">
        <w:rPr>
          <w:rFonts w:cs="Arial"/>
          <w:color w:val="FF0000"/>
          <w:szCs w:val="20"/>
        </w:rPr>
        <w:t>Bjóðandi skal sýna fram á að þessum kröfum sé fullnægt með því að leggja fram staðfestingu frá viðkomandi samningsaðilum þar sem eftirfarandi kemur fram:</w:t>
      </w:r>
    </w:p>
    <w:p w14:paraId="7B93DE21" w14:textId="77777777" w:rsidR="007A3584" w:rsidRPr="00405859" w:rsidRDefault="007A3584" w:rsidP="007A3584">
      <w:pPr>
        <w:pStyle w:val="ListParagraph"/>
        <w:numPr>
          <w:ilvl w:val="1"/>
          <w:numId w:val="32"/>
        </w:numPr>
        <w:rPr>
          <w:rFonts w:cs="Arial"/>
          <w:color w:val="FF0000"/>
          <w:szCs w:val="20"/>
        </w:rPr>
      </w:pPr>
      <w:r w:rsidRPr="00405859">
        <w:rPr>
          <w:rFonts w:cs="Arial"/>
          <w:color w:val="FF0000"/>
          <w:szCs w:val="20"/>
        </w:rPr>
        <w:t>Í hverju verkið fólst</w:t>
      </w:r>
    </w:p>
    <w:p w14:paraId="72BD9E55" w14:textId="77777777" w:rsidR="007A3584" w:rsidRPr="00405859" w:rsidRDefault="007A3584" w:rsidP="007A3584">
      <w:pPr>
        <w:pStyle w:val="ListParagraph"/>
        <w:numPr>
          <w:ilvl w:val="1"/>
          <w:numId w:val="32"/>
        </w:numPr>
        <w:rPr>
          <w:rFonts w:cs="Arial"/>
          <w:color w:val="FF0000"/>
          <w:szCs w:val="20"/>
        </w:rPr>
      </w:pPr>
      <w:r w:rsidRPr="00405859">
        <w:rPr>
          <w:rFonts w:cs="Arial"/>
          <w:color w:val="FF0000"/>
          <w:szCs w:val="20"/>
        </w:rPr>
        <w:t>Hvenær það var unnið</w:t>
      </w:r>
    </w:p>
    <w:p w14:paraId="6F7016F1" w14:textId="77777777" w:rsidR="007A3584" w:rsidRPr="00405859" w:rsidRDefault="007A3584" w:rsidP="007A3584">
      <w:pPr>
        <w:pStyle w:val="ListParagraph"/>
        <w:numPr>
          <w:ilvl w:val="1"/>
          <w:numId w:val="32"/>
        </w:numPr>
        <w:rPr>
          <w:rFonts w:cs="Arial"/>
          <w:color w:val="FF0000"/>
          <w:szCs w:val="20"/>
        </w:rPr>
      </w:pPr>
      <w:r w:rsidRPr="00405859">
        <w:rPr>
          <w:rFonts w:cs="Arial"/>
          <w:color w:val="FF0000"/>
          <w:szCs w:val="20"/>
        </w:rPr>
        <w:t>Hver samningsfjárhæðin var</w:t>
      </w:r>
    </w:p>
    <w:p w14:paraId="3A2D0354" w14:textId="77777777" w:rsidR="007A3584" w:rsidRPr="00405859" w:rsidRDefault="007A3584" w:rsidP="007A3584">
      <w:pPr>
        <w:pStyle w:val="ListParagraph"/>
        <w:numPr>
          <w:ilvl w:val="1"/>
          <w:numId w:val="32"/>
        </w:numPr>
        <w:rPr>
          <w:rFonts w:cs="Arial"/>
          <w:color w:val="FF0000"/>
          <w:szCs w:val="20"/>
        </w:rPr>
      </w:pPr>
      <w:r w:rsidRPr="00405859">
        <w:rPr>
          <w:rFonts w:cs="Arial"/>
          <w:color w:val="FF0000"/>
          <w:szCs w:val="20"/>
        </w:rPr>
        <w:t>Hvort verkinu var skilað á réttum tíma</w:t>
      </w:r>
    </w:p>
    <w:p w14:paraId="6BE57705" w14:textId="77777777" w:rsidR="007A3584" w:rsidRPr="00405859" w:rsidRDefault="007A3584" w:rsidP="007A3584">
      <w:pPr>
        <w:pStyle w:val="ListParagraph"/>
        <w:numPr>
          <w:ilvl w:val="1"/>
          <w:numId w:val="32"/>
        </w:numPr>
        <w:rPr>
          <w:rFonts w:cs="Arial"/>
          <w:color w:val="FF0000"/>
          <w:szCs w:val="20"/>
        </w:rPr>
      </w:pPr>
      <w:r w:rsidRPr="00405859">
        <w:rPr>
          <w:rFonts w:cs="Arial"/>
          <w:color w:val="FF0000"/>
          <w:szCs w:val="20"/>
        </w:rPr>
        <w:t>Hvort verkið var unnið án verulegra vanefnda</w:t>
      </w:r>
    </w:p>
    <w:p w14:paraId="5D13DBEC" w14:textId="77777777" w:rsidR="007A3584" w:rsidRPr="007D516B" w:rsidRDefault="007A3584" w:rsidP="007A3584">
      <w:pPr>
        <w:rPr>
          <w:rFonts w:cs="Arial"/>
          <w:color w:val="FF0000"/>
          <w:szCs w:val="20"/>
        </w:rPr>
      </w:pPr>
      <w:r>
        <w:rPr>
          <w:rFonts w:cs="Arial"/>
          <w:szCs w:val="20"/>
        </w:rPr>
        <w:t xml:space="preserve">Bjóðandi skal hafa yfir að ráða </w:t>
      </w:r>
      <w:r w:rsidRPr="00C028F6">
        <w:rPr>
          <w:rFonts w:cs="Arial"/>
          <w:szCs w:val="20"/>
        </w:rPr>
        <w:t>starfsfólki</w:t>
      </w:r>
      <w:r>
        <w:rPr>
          <w:rFonts w:cs="Arial"/>
          <w:szCs w:val="20"/>
        </w:rPr>
        <w:t xml:space="preserve"> </w:t>
      </w:r>
      <w:r w:rsidRPr="007D516B">
        <w:rPr>
          <w:rFonts w:cs="Arial"/>
          <w:szCs w:val="20"/>
        </w:rPr>
        <w:t xml:space="preserve">sem vinna </w:t>
      </w:r>
      <w:r>
        <w:rPr>
          <w:rFonts w:cs="Arial"/>
          <w:szCs w:val="20"/>
        </w:rPr>
        <w:t xml:space="preserve">mun </w:t>
      </w:r>
      <w:r w:rsidRPr="007D516B">
        <w:rPr>
          <w:rFonts w:cs="Arial"/>
          <w:szCs w:val="20"/>
        </w:rPr>
        <w:t xml:space="preserve">við verkið </w:t>
      </w:r>
      <w:r>
        <w:rPr>
          <w:rFonts w:cs="Arial"/>
          <w:szCs w:val="20"/>
        </w:rPr>
        <w:t xml:space="preserve">sem </w:t>
      </w:r>
      <w:r w:rsidRPr="007D516B">
        <w:rPr>
          <w:rFonts w:cs="Arial"/>
          <w:szCs w:val="20"/>
        </w:rPr>
        <w:t>uppfyll</w:t>
      </w:r>
      <w:r>
        <w:rPr>
          <w:rFonts w:cs="Arial"/>
          <w:szCs w:val="20"/>
        </w:rPr>
        <w:t>a</w:t>
      </w:r>
      <w:r w:rsidRPr="007D516B">
        <w:rPr>
          <w:rFonts w:cs="Arial"/>
          <w:szCs w:val="20"/>
        </w:rPr>
        <w:t xml:space="preserve"> kröfur um menntun, kunnáttu og reynslu í samræmi við ábyrgð þeirra á verkstað. </w:t>
      </w:r>
    </w:p>
    <w:p w14:paraId="5DE8D628" w14:textId="77777777" w:rsidR="007A3584" w:rsidRDefault="007A3584" w:rsidP="007A3584">
      <w:pPr>
        <w:rPr>
          <w:rFonts w:cs="Arial"/>
          <w:szCs w:val="20"/>
        </w:rPr>
      </w:pPr>
      <w:r>
        <w:rPr>
          <w:rFonts w:cs="Arial"/>
          <w:szCs w:val="20"/>
        </w:rPr>
        <w:t>V</w:t>
      </w:r>
      <w:r w:rsidRPr="007D516B">
        <w:rPr>
          <w:rFonts w:cs="Arial"/>
          <w:szCs w:val="20"/>
        </w:rPr>
        <w:t xml:space="preserve">erkstjórn verktaka </w:t>
      </w:r>
      <w:r>
        <w:rPr>
          <w:rFonts w:cs="Arial"/>
          <w:szCs w:val="20"/>
        </w:rPr>
        <w:t xml:space="preserve">skal uppfylla þær kröfur sem </w:t>
      </w:r>
      <w:r w:rsidRPr="007D516B">
        <w:rPr>
          <w:rFonts w:cs="Arial"/>
          <w:szCs w:val="20"/>
        </w:rPr>
        <w:t xml:space="preserve">lýst </w:t>
      </w:r>
      <w:r>
        <w:rPr>
          <w:rFonts w:cs="Arial"/>
          <w:szCs w:val="20"/>
        </w:rPr>
        <w:t xml:space="preserve">er </w:t>
      </w:r>
      <w:r w:rsidRPr="007D516B">
        <w:rPr>
          <w:rFonts w:cs="Arial"/>
          <w:szCs w:val="20"/>
        </w:rPr>
        <w:t xml:space="preserve">í kafla 4.1 í ÍST 30:2012. </w:t>
      </w:r>
      <w:r>
        <w:rPr>
          <w:rFonts w:cs="Arial"/>
          <w:szCs w:val="20"/>
        </w:rPr>
        <w:t xml:space="preserve">Þar segir m.a. í grein </w:t>
      </w:r>
      <w:r w:rsidRPr="007D516B">
        <w:rPr>
          <w:rFonts w:cs="Arial"/>
          <w:szCs w:val="20"/>
        </w:rPr>
        <w:t xml:space="preserve">4.1.2 að með verkstjórn skuli fara verkstjóri sem hefur reynslu af hliðstæðum verkum eða verkþáttum og skal hann vera á vinnustað, þegar unnið er, eða annar í hans stað í forföllum. </w:t>
      </w:r>
    </w:p>
    <w:p w14:paraId="486CAC2D" w14:textId="77777777" w:rsidR="007A3584" w:rsidRPr="007D516B" w:rsidRDefault="007A3584" w:rsidP="007A3584">
      <w:pPr>
        <w:rPr>
          <w:rFonts w:cs="Arial"/>
          <w:color w:val="FF0000"/>
          <w:szCs w:val="20"/>
        </w:rPr>
      </w:pPr>
      <w:r w:rsidRPr="007D516B">
        <w:rPr>
          <w:rFonts w:cs="Arial"/>
          <w:color w:val="FF0000"/>
          <w:szCs w:val="20"/>
        </w:rPr>
        <w:t xml:space="preserve"># </w:t>
      </w:r>
      <w:r>
        <w:rPr>
          <w:rFonts w:cs="Arial"/>
          <w:color w:val="FF0000"/>
          <w:szCs w:val="20"/>
        </w:rPr>
        <w:t xml:space="preserve">Er óskað eftir </w:t>
      </w:r>
      <w:r w:rsidRPr="007D516B">
        <w:rPr>
          <w:rFonts w:cs="Arial"/>
          <w:color w:val="FF0000"/>
          <w:szCs w:val="20"/>
        </w:rPr>
        <w:t>nákvæmari reynslukröfu</w:t>
      </w:r>
      <w:r>
        <w:rPr>
          <w:rFonts w:cs="Arial"/>
          <w:color w:val="FF0000"/>
          <w:szCs w:val="20"/>
        </w:rPr>
        <w:t>m</w:t>
      </w:r>
      <w:r w:rsidRPr="007D516B">
        <w:rPr>
          <w:rFonts w:cs="Arial"/>
          <w:color w:val="FF0000"/>
          <w:szCs w:val="20"/>
        </w:rPr>
        <w:t>?</w:t>
      </w:r>
      <w:r>
        <w:rPr>
          <w:rFonts w:cs="Arial"/>
          <w:color w:val="FF0000"/>
          <w:szCs w:val="20"/>
        </w:rPr>
        <w:t xml:space="preserve"> </w:t>
      </w:r>
      <w:r w:rsidRPr="007D516B">
        <w:rPr>
          <w:rFonts w:cs="Arial"/>
          <w:color w:val="FF0000"/>
          <w:szCs w:val="20"/>
        </w:rPr>
        <w:t>#</w:t>
      </w:r>
    </w:p>
    <w:p w14:paraId="0C16068E" w14:textId="77777777" w:rsidR="007A3584" w:rsidRDefault="007A3584" w:rsidP="007A3584">
      <w:pPr>
        <w:rPr>
          <w:rFonts w:cs="Arial"/>
          <w:bCs/>
          <w:szCs w:val="20"/>
        </w:rPr>
      </w:pPr>
      <w:r w:rsidRPr="007D516B">
        <w:rPr>
          <w:rFonts w:cs="Arial"/>
          <w:bCs/>
          <w:szCs w:val="20"/>
        </w:rPr>
        <w:t>Starfs</w:t>
      </w:r>
      <w:r>
        <w:rPr>
          <w:rFonts w:cs="Arial"/>
          <w:bCs/>
          <w:szCs w:val="20"/>
        </w:rPr>
        <w:t>fólk</w:t>
      </w:r>
      <w:r w:rsidRPr="007D516B">
        <w:rPr>
          <w:rFonts w:cs="Arial"/>
          <w:bCs/>
          <w:szCs w:val="20"/>
        </w:rPr>
        <w:t xml:space="preserve"> bjóðanda </w:t>
      </w:r>
      <w:r>
        <w:rPr>
          <w:rFonts w:cs="Arial"/>
          <w:bCs/>
          <w:szCs w:val="20"/>
        </w:rPr>
        <w:t xml:space="preserve">skal </w:t>
      </w:r>
      <w:r w:rsidRPr="007D516B">
        <w:rPr>
          <w:rFonts w:cs="Arial"/>
          <w:bCs/>
          <w:szCs w:val="20"/>
        </w:rPr>
        <w:t>hafa viðeigandi vinnuvélaréttindi, t.d. réttindi á lyftara, vinnulyftur og/eða spjót.</w:t>
      </w:r>
      <w:r w:rsidRPr="007D516B">
        <w:rPr>
          <w:rFonts w:cs="Arial"/>
          <w:snapToGrid w:val="0"/>
          <w:color w:val="FF0000"/>
          <w:szCs w:val="20"/>
        </w:rPr>
        <w:t xml:space="preserve"> </w:t>
      </w:r>
      <w:r w:rsidRPr="007D516B">
        <w:rPr>
          <w:rFonts w:cs="Arial"/>
          <w:bCs/>
          <w:szCs w:val="20"/>
        </w:rPr>
        <w:t>Verktaki skal skila inn afritum af skírteinum um vinnuvélaréttindi starfs</w:t>
      </w:r>
      <w:r>
        <w:rPr>
          <w:rFonts w:cs="Arial"/>
          <w:bCs/>
          <w:szCs w:val="20"/>
        </w:rPr>
        <w:t>fólks</w:t>
      </w:r>
      <w:r w:rsidRPr="007D516B">
        <w:rPr>
          <w:rFonts w:cs="Arial"/>
          <w:bCs/>
          <w:szCs w:val="20"/>
        </w:rPr>
        <w:t xml:space="preserve"> sé þess óskað.</w:t>
      </w:r>
    </w:p>
    <w:p w14:paraId="44061EA6" w14:textId="77777777" w:rsidR="007A3584" w:rsidRDefault="007A3584" w:rsidP="007A3584">
      <w:pPr>
        <w:jc w:val="left"/>
        <w:rPr>
          <w:rFonts w:cs="Arial"/>
          <w:bCs/>
          <w:color w:val="FF0000"/>
          <w:szCs w:val="20"/>
        </w:rPr>
        <w:sectPr w:rsidR="007A3584" w:rsidSect="00077F71">
          <w:footerReference w:type="default" r:id="rId19"/>
          <w:headerReference w:type="first" r:id="rId20"/>
          <w:footerReference w:type="first" r:id="rId21"/>
          <w:pgSz w:w="11906" w:h="16838" w:code="9"/>
          <w:pgMar w:top="1417" w:right="1417" w:bottom="567" w:left="1417" w:header="284" w:footer="0" w:gutter="0"/>
          <w:pgNumType w:start="1"/>
          <w:cols w:space="708"/>
          <w:docGrid w:linePitch="360"/>
        </w:sectPr>
      </w:pPr>
    </w:p>
    <w:p w14:paraId="39D28E76" w14:textId="5F2AFB5C" w:rsidR="007A3584" w:rsidRDefault="007A3584" w:rsidP="2AF1030D">
      <w:pPr>
        <w:rPr>
          <w:rFonts w:cs="Arial"/>
          <w:color w:val="FF0000"/>
        </w:rPr>
      </w:pPr>
      <w:r w:rsidRPr="2AF1030D">
        <w:rPr>
          <w:rFonts w:cs="Arial"/>
          <w:b/>
          <w:bCs/>
        </w:rPr>
        <w:lastRenderedPageBreak/>
        <w:t>Starfsfólk bjóðanda sem vinnur við verkið skal uppfylla kröfur í eftirfarandi töflu:</w:t>
      </w:r>
      <w:r w:rsidR="393EC34A" w:rsidRPr="2AF1030D">
        <w:rPr>
          <w:rFonts w:cs="Arial"/>
          <w:b/>
          <w:bCs/>
        </w:rPr>
        <w:t xml:space="preserve"> </w:t>
      </w:r>
    </w:p>
    <w:p w14:paraId="5DB01BA2" w14:textId="77777777" w:rsidR="007A3584" w:rsidRDefault="007A3584" w:rsidP="007A3584">
      <w:pPr>
        <w:jc w:val="left"/>
        <w:rPr>
          <w:rFonts w:cs="Arial"/>
          <w:bCs/>
          <w:color w:val="FF0000"/>
          <w:szCs w:val="20"/>
        </w:rPr>
      </w:pPr>
    </w:p>
    <w:tbl>
      <w:tblPr>
        <w:tblStyle w:val="PlainTable5"/>
        <w:tblW w:w="14949" w:type="dxa"/>
        <w:tblInd w:w="-426" w:type="dxa"/>
        <w:tblLayout w:type="fixed"/>
        <w:tblLook w:val="04A0" w:firstRow="1" w:lastRow="0" w:firstColumn="1" w:lastColumn="0" w:noHBand="0" w:noVBand="1"/>
      </w:tblPr>
      <w:tblGrid>
        <w:gridCol w:w="1236"/>
        <w:gridCol w:w="441"/>
        <w:gridCol w:w="175"/>
        <w:gridCol w:w="807"/>
        <w:gridCol w:w="275"/>
        <w:gridCol w:w="976"/>
        <w:gridCol w:w="838"/>
        <w:gridCol w:w="1395"/>
        <w:gridCol w:w="1397"/>
        <w:gridCol w:w="837"/>
        <w:gridCol w:w="838"/>
        <w:gridCol w:w="837"/>
        <w:gridCol w:w="976"/>
        <w:gridCol w:w="838"/>
        <w:gridCol w:w="1117"/>
        <w:gridCol w:w="976"/>
        <w:gridCol w:w="983"/>
        <w:gridCol w:w="7"/>
      </w:tblGrid>
      <w:tr w:rsidR="007A3584" w:rsidRPr="0005266D" w14:paraId="416D289F" w14:textId="77777777" w:rsidTr="3344E8CE">
        <w:trPr>
          <w:gridAfter w:val="1"/>
          <w:cnfStyle w:val="100000000000" w:firstRow="1" w:lastRow="0" w:firstColumn="0" w:lastColumn="0" w:oddVBand="0" w:evenVBand="0" w:oddHBand="0" w:evenHBand="0" w:firstRowFirstColumn="0" w:firstRowLastColumn="0" w:lastRowFirstColumn="0" w:lastRowLastColumn="0"/>
          <w:wAfter w:w="7" w:type="dxa"/>
          <w:trHeight w:val="1194"/>
        </w:trPr>
        <w:tc>
          <w:tcPr>
            <w:cnfStyle w:val="001000000100" w:firstRow="0" w:lastRow="0" w:firstColumn="1" w:lastColumn="0" w:oddVBand="0" w:evenVBand="0" w:oddHBand="0" w:evenHBand="0" w:firstRowFirstColumn="1" w:firstRowLastColumn="0" w:lastRowFirstColumn="0" w:lastRowLastColumn="0"/>
            <w:tcW w:w="1677" w:type="dxa"/>
            <w:gridSpan w:val="2"/>
            <w:tcBorders>
              <w:right w:val="single" w:sz="4" w:space="0" w:color="auto"/>
            </w:tcBorders>
          </w:tcPr>
          <w:p w14:paraId="4820FCBA" w14:textId="77777777" w:rsidR="007A3584" w:rsidRPr="0005266D" w:rsidRDefault="007A3584" w:rsidP="00707D5B">
            <w:pPr>
              <w:rPr>
                <w:rFonts w:cs="Arial"/>
                <w:b/>
                <w:sz w:val="14"/>
                <w:szCs w:val="14"/>
              </w:rPr>
            </w:pPr>
            <w:bookmarkStart w:id="31" w:name="_Hlk190162329"/>
          </w:p>
        </w:tc>
        <w:tc>
          <w:tcPr>
            <w:tcW w:w="1257" w:type="dxa"/>
            <w:gridSpan w:val="3"/>
            <w:tcBorders>
              <w:top w:val="single" w:sz="4" w:space="0" w:color="auto"/>
              <w:left w:val="single" w:sz="4" w:space="0" w:color="auto"/>
              <w:bottom w:val="single" w:sz="4" w:space="0" w:color="auto"/>
              <w:right w:val="single" w:sz="4" w:space="0" w:color="auto"/>
            </w:tcBorders>
          </w:tcPr>
          <w:p w14:paraId="348C5479" w14:textId="77777777" w:rsidR="007A3584" w:rsidRPr="0005266D" w:rsidRDefault="007A3584" w:rsidP="00707D5B">
            <w:pPr>
              <w:jc w:val="left"/>
              <w:cnfStyle w:val="100000000000" w:firstRow="1" w:lastRow="0" w:firstColumn="0" w:lastColumn="0" w:oddVBand="0" w:evenVBand="0" w:oddHBand="0" w:evenHBand="0" w:firstRowFirstColumn="0" w:firstRowLastColumn="0" w:lastRowFirstColumn="0" w:lastRowLastColumn="0"/>
              <w:rPr>
                <w:rFonts w:cs="Arial"/>
                <w:b/>
                <w:sz w:val="14"/>
                <w:szCs w:val="14"/>
              </w:rPr>
            </w:pPr>
            <w:r w:rsidRPr="0005266D">
              <w:rPr>
                <w:rFonts w:cs="Arial"/>
                <w:b/>
                <w:sz w:val="14"/>
                <w:szCs w:val="14"/>
              </w:rPr>
              <w:t>Verkstjórnandi á verkstað</w:t>
            </w:r>
          </w:p>
        </w:tc>
        <w:tc>
          <w:tcPr>
            <w:tcW w:w="976" w:type="dxa"/>
            <w:tcBorders>
              <w:top w:val="single" w:sz="4" w:space="0" w:color="auto"/>
              <w:left w:val="single" w:sz="4" w:space="0" w:color="auto"/>
              <w:bottom w:val="single" w:sz="4" w:space="0" w:color="auto"/>
              <w:right w:val="single" w:sz="4" w:space="0" w:color="auto"/>
            </w:tcBorders>
          </w:tcPr>
          <w:p w14:paraId="069164D3" w14:textId="77777777" w:rsidR="007A3584" w:rsidRPr="0005266D" w:rsidRDefault="007A3584" w:rsidP="00707D5B">
            <w:pPr>
              <w:jc w:val="left"/>
              <w:cnfStyle w:val="100000000000" w:firstRow="1" w:lastRow="0" w:firstColumn="0" w:lastColumn="0" w:oddVBand="0" w:evenVBand="0" w:oddHBand="0" w:evenHBand="0" w:firstRowFirstColumn="0" w:firstRowLastColumn="0" w:lastRowFirstColumn="0" w:lastRowLastColumn="0"/>
              <w:rPr>
                <w:rFonts w:cs="Arial"/>
                <w:b/>
                <w:sz w:val="14"/>
                <w:szCs w:val="14"/>
              </w:rPr>
            </w:pPr>
            <w:r w:rsidRPr="0005266D">
              <w:rPr>
                <w:rFonts w:cs="Arial"/>
                <w:b/>
                <w:sz w:val="14"/>
                <w:szCs w:val="14"/>
              </w:rPr>
              <w:t>Tæknilegur ráðgjafi</w:t>
            </w:r>
          </w:p>
        </w:tc>
        <w:tc>
          <w:tcPr>
            <w:tcW w:w="838" w:type="dxa"/>
            <w:tcBorders>
              <w:top w:val="single" w:sz="4" w:space="0" w:color="auto"/>
              <w:left w:val="single" w:sz="4" w:space="0" w:color="auto"/>
              <w:bottom w:val="single" w:sz="4" w:space="0" w:color="auto"/>
              <w:right w:val="single" w:sz="4" w:space="0" w:color="auto"/>
            </w:tcBorders>
          </w:tcPr>
          <w:p w14:paraId="12D5B557" w14:textId="77777777" w:rsidR="007A3584" w:rsidRPr="0005266D" w:rsidRDefault="007A3584" w:rsidP="00707D5B">
            <w:pPr>
              <w:jc w:val="left"/>
              <w:cnfStyle w:val="100000000000" w:firstRow="1" w:lastRow="0" w:firstColumn="0" w:lastColumn="0" w:oddVBand="0" w:evenVBand="0" w:oddHBand="0" w:evenHBand="0" w:firstRowFirstColumn="0" w:firstRowLastColumn="0" w:lastRowFirstColumn="0" w:lastRowLastColumn="0"/>
              <w:rPr>
                <w:rFonts w:cs="Arial"/>
                <w:b/>
                <w:sz w:val="14"/>
                <w:szCs w:val="14"/>
              </w:rPr>
            </w:pPr>
            <w:r w:rsidRPr="0005266D">
              <w:rPr>
                <w:rFonts w:cs="Arial"/>
                <w:b/>
                <w:sz w:val="14"/>
                <w:szCs w:val="14"/>
              </w:rPr>
              <w:t>Suðufólk stálpípu</w:t>
            </w:r>
          </w:p>
        </w:tc>
        <w:tc>
          <w:tcPr>
            <w:tcW w:w="1395" w:type="dxa"/>
            <w:tcBorders>
              <w:top w:val="single" w:sz="4" w:space="0" w:color="auto"/>
              <w:left w:val="single" w:sz="4" w:space="0" w:color="auto"/>
              <w:bottom w:val="single" w:sz="4" w:space="0" w:color="auto"/>
              <w:right w:val="single" w:sz="4" w:space="0" w:color="auto"/>
            </w:tcBorders>
          </w:tcPr>
          <w:p w14:paraId="2B9A9769" w14:textId="77777777" w:rsidR="007A3584" w:rsidRPr="0005266D" w:rsidRDefault="007A3584" w:rsidP="00707D5B">
            <w:pPr>
              <w:jc w:val="left"/>
              <w:cnfStyle w:val="100000000000" w:firstRow="1" w:lastRow="0" w:firstColumn="0" w:lastColumn="0" w:oddVBand="0" w:evenVBand="0" w:oddHBand="0" w:evenHBand="0" w:firstRowFirstColumn="0" w:firstRowLastColumn="0" w:lastRowFirstColumn="0" w:lastRowLastColumn="0"/>
              <w:rPr>
                <w:rFonts w:cs="Arial"/>
                <w:b/>
                <w:sz w:val="14"/>
                <w:szCs w:val="14"/>
              </w:rPr>
            </w:pPr>
            <w:r w:rsidRPr="0005266D">
              <w:rPr>
                <w:rFonts w:cs="Arial"/>
                <w:b/>
                <w:sz w:val="14"/>
                <w:szCs w:val="14"/>
              </w:rPr>
              <w:t>Samsetningarfólk pex  hitaveitulagna</w:t>
            </w:r>
          </w:p>
        </w:tc>
        <w:tc>
          <w:tcPr>
            <w:tcW w:w="1397" w:type="dxa"/>
            <w:tcBorders>
              <w:top w:val="single" w:sz="4" w:space="0" w:color="auto"/>
              <w:left w:val="single" w:sz="4" w:space="0" w:color="auto"/>
              <w:bottom w:val="single" w:sz="4" w:space="0" w:color="auto"/>
              <w:right w:val="single" w:sz="4" w:space="0" w:color="auto"/>
            </w:tcBorders>
          </w:tcPr>
          <w:p w14:paraId="64AF5196" w14:textId="77777777" w:rsidR="007A3584" w:rsidRPr="0005266D" w:rsidRDefault="007A3584" w:rsidP="00707D5B">
            <w:pPr>
              <w:jc w:val="center"/>
              <w:cnfStyle w:val="100000000000" w:firstRow="1" w:lastRow="0" w:firstColumn="0" w:lastColumn="0" w:oddVBand="0" w:evenVBand="0" w:oddHBand="0" w:evenHBand="0" w:firstRowFirstColumn="0" w:firstRowLastColumn="0" w:lastRowFirstColumn="0" w:lastRowLastColumn="0"/>
              <w:rPr>
                <w:rFonts w:cs="Arial"/>
                <w:b/>
                <w:i w:val="0"/>
                <w:iCs w:val="0"/>
                <w:sz w:val="14"/>
                <w:szCs w:val="14"/>
              </w:rPr>
            </w:pPr>
          </w:p>
          <w:p w14:paraId="34D9DB68" w14:textId="77777777" w:rsidR="007A3584" w:rsidRPr="0005266D" w:rsidRDefault="007A3584" w:rsidP="00707D5B">
            <w:pPr>
              <w:jc w:val="center"/>
              <w:cnfStyle w:val="100000000000" w:firstRow="1" w:lastRow="0" w:firstColumn="0" w:lastColumn="0" w:oddVBand="0" w:evenVBand="0" w:oddHBand="0" w:evenHBand="0" w:firstRowFirstColumn="0" w:firstRowLastColumn="0" w:lastRowFirstColumn="0" w:lastRowLastColumn="0"/>
              <w:rPr>
                <w:rFonts w:cs="Arial"/>
                <w:b/>
                <w:sz w:val="14"/>
                <w:szCs w:val="14"/>
                <w:highlight w:val="yellow"/>
              </w:rPr>
            </w:pPr>
            <w:r w:rsidRPr="0005266D">
              <w:rPr>
                <w:rFonts w:cs="Arial"/>
                <w:b/>
                <w:sz w:val="14"/>
                <w:szCs w:val="14"/>
              </w:rPr>
              <w:t>Starfsfólk í plastsuðu</w:t>
            </w:r>
          </w:p>
        </w:tc>
        <w:tc>
          <w:tcPr>
            <w:tcW w:w="837" w:type="dxa"/>
            <w:tcBorders>
              <w:top w:val="single" w:sz="4" w:space="0" w:color="auto"/>
              <w:left w:val="single" w:sz="4" w:space="0" w:color="auto"/>
              <w:bottom w:val="single" w:sz="4" w:space="0" w:color="auto"/>
              <w:right w:val="single" w:sz="4" w:space="0" w:color="auto"/>
            </w:tcBorders>
          </w:tcPr>
          <w:p w14:paraId="24C2FE8C" w14:textId="77777777" w:rsidR="007A3584" w:rsidRPr="0005266D" w:rsidRDefault="007A3584" w:rsidP="00707D5B">
            <w:pPr>
              <w:jc w:val="left"/>
              <w:cnfStyle w:val="100000000000" w:firstRow="1" w:lastRow="0" w:firstColumn="0" w:lastColumn="0" w:oddVBand="0" w:evenVBand="0" w:oddHBand="0" w:evenHBand="0" w:firstRowFirstColumn="0" w:firstRowLastColumn="0" w:lastRowFirstColumn="0" w:lastRowLastColumn="0"/>
              <w:rPr>
                <w:rFonts w:cs="Arial"/>
                <w:b/>
                <w:sz w:val="14"/>
                <w:szCs w:val="14"/>
              </w:rPr>
            </w:pPr>
            <w:r w:rsidRPr="0005266D">
              <w:rPr>
                <w:rFonts w:cs="Arial"/>
                <w:b/>
                <w:sz w:val="14"/>
                <w:szCs w:val="14"/>
              </w:rPr>
              <w:t>Umsjón og ábyrgð á vinnu við vatn og fráveitu</w:t>
            </w:r>
          </w:p>
        </w:tc>
        <w:tc>
          <w:tcPr>
            <w:tcW w:w="838" w:type="dxa"/>
            <w:tcBorders>
              <w:top w:val="single" w:sz="4" w:space="0" w:color="auto"/>
              <w:left w:val="single" w:sz="4" w:space="0" w:color="auto"/>
              <w:bottom w:val="single" w:sz="4" w:space="0" w:color="auto"/>
              <w:right w:val="single" w:sz="4" w:space="0" w:color="auto"/>
            </w:tcBorders>
          </w:tcPr>
          <w:p w14:paraId="67AC0B90" w14:textId="77777777" w:rsidR="007A3584" w:rsidRPr="0005266D" w:rsidRDefault="007A3584" w:rsidP="00707D5B">
            <w:pPr>
              <w:jc w:val="left"/>
              <w:cnfStyle w:val="100000000000" w:firstRow="1" w:lastRow="0" w:firstColumn="0" w:lastColumn="0" w:oddVBand="0" w:evenVBand="0" w:oddHBand="0" w:evenHBand="0" w:firstRowFirstColumn="0" w:firstRowLastColumn="0" w:lastRowFirstColumn="0" w:lastRowLastColumn="0"/>
              <w:rPr>
                <w:rFonts w:cs="Arial"/>
                <w:b/>
                <w:sz w:val="14"/>
                <w:szCs w:val="14"/>
              </w:rPr>
            </w:pPr>
            <w:r w:rsidRPr="0005266D">
              <w:rPr>
                <w:rFonts w:cs="Arial"/>
                <w:b/>
                <w:sz w:val="14"/>
                <w:szCs w:val="14"/>
              </w:rPr>
              <w:t>Umsjón og ábyrgð á raflagnavinnu</w:t>
            </w:r>
          </w:p>
        </w:tc>
        <w:tc>
          <w:tcPr>
            <w:tcW w:w="837" w:type="dxa"/>
            <w:tcBorders>
              <w:top w:val="single" w:sz="4" w:space="0" w:color="auto"/>
              <w:left w:val="single" w:sz="4" w:space="0" w:color="auto"/>
              <w:bottom w:val="single" w:sz="4" w:space="0" w:color="auto"/>
              <w:right w:val="single" w:sz="4" w:space="0" w:color="auto"/>
            </w:tcBorders>
          </w:tcPr>
          <w:p w14:paraId="4E4470D3" w14:textId="77777777" w:rsidR="007A3584" w:rsidRPr="0005266D" w:rsidRDefault="007A3584" w:rsidP="00707D5B">
            <w:pPr>
              <w:jc w:val="left"/>
              <w:cnfStyle w:val="100000000000" w:firstRow="1" w:lastRow="0" w:firstColumn="0" w:lastColumn="0" w:oddVBand="0" w:evenVBand="0" w:oddHBand="0" w:evenHBand="0" w:firstRowFirstColumn="0" w:firstRowLastColumn="0" w:lastRowFirstColumn="0" w:lastRowLastColumn="0"/>
              <w:rPr>
                <w:rFonts w:cs="Arial"/>
                <w:b/>
                <w:sz w:val="14"/>
                <w:szCs w:val="14"/>
              </w:rPr>
            </w:pPr>
            <w:r w:rsidRPr="0005266D">
              <w:rPr>
                <w:rFonts w:cs="Arial"/>
                <w:b/>
                <w:sz w:val="14"/>
                <w:szCs w:val="14"/>
              </w:rPr>
              <w:t>Allt starfsfólk sem vinnur við vatns og fráveitu</w:t>
            </w:r>
          </w:p>
        </w:tc>
        <w:tc>
          <w:tcPr>
            <w:tcW w:w="976" w:type="dxa"/>
            <w:tcBorders>
              <w:top w:val="single" w:sz="4" w:space="0" w:color="auto"/>
              <w:left w:val="single" w:sz="4" w:space="0" w:color="auto"/>
              <w:bottom w:val="single" w:sz="4" w:space="0" w:color="auto"/>
              <w:right w:val="single" w:sz="4" w:space="0" w:color="auto"/>
            </w:tcBorders>
          </w:tcPr>
          <w:p w14:paraId="32A91C81" w14:textId="77777777" w:rsidR="007A3584" w:rsidRPr="0005266D" w:rsidRDefault="007A3584" w:rsidP="00707D5B">
            <w:pPr>
              <w:jc w:val="left"/>
              <w:cnfStyle w:val="100000000000" w:firstRow="1" w:lastRow="0" w:firstColumn="0" w:lastColumn="0" w:oddVBand="0" w:evenVBand="0" w:oddHBand="0" w:evenHBand="0" w:firstRowFirstColumn="0" w:firstRowLastColumn="0" w:lastRowFirstColumn="0" w:lastRowLastColumn="0"/>
              <w:rPr>
                <w:rFonts w:cs="Arial"/>
                <w:b/>
                <w:sz w:val="14"/>
                <w:szCs w:val="14"/>
              </w:rPr>
            </w:pPr>
            <w:r w:rsidRPr="0005266D">
              <w:rPr>
                <w:rFonts w:cs="Arial"/>
                <w:b/>
                <w:sz w:val="14"/>
                <w:szCs w:val="14"/>
              </w:rPr>
              <w:t>Eftirlitsfólk merkinga</w:t>
            </w:r>
          </w:p>
        </w:tc>
        <w:tc>
          <w:tcPr>
            <w:tcW w:w="838" w:type="dxa"/>
            <w:tcBorders>
              <w:top w:val="single" w:sz="4" w:space="0" w:color="auto"/>
              <w:left w:val="single" w:sz="4" w:space="0" w:color="auto"/>
              <w:bottom w:val="single" w:sz="4" w:space="0" w:color="auto"/>
              <w:right w:val="single" w:sz="4" w:space="0" w:color="auto"/>
            </w:tcBorders>
          </w:tcPr>
          <w:p w14:paraId="1CB75024" w14:textId="77777777" w:rsidR="007A3584" w:rsidRPr="0005266D" w:rsidRDefault="007A3584" w:rsidP="00707D5B">
            <w:pPr>
              <w:jc w:val="left"/>
              <w:cnfStyle w:val="100000000000" w:firstRow="1" w:lastRow="0" w:firstColumn="0" w:lastColumn="0" w:oddVBand="0" w:evenVBand="0" w:oddHBand="0" w:evenHBand="0" w:firstRowFirstColumn="0" w:firstRowLastColumn="0" w:lastRowFirstColumn="0" w:lastRowLastColumn="0"/>
              <w:rPr>
                <w:rFonts w:cs="Arial"/>
                <w:b/>
                <w:sz w:val="14"/>
                <w:szCs w:val="14"/>
              </w:rPr>
            </w:pPr>
            <w:r w:rsidRPr="0005266D">
              <w:rPr>
                <w:rFonts w:cs="Arial"/>
                <w:b/>
                <w:sz w:val="14"/>
                <w:szCs w:val="14"/>
              </w:rPr>
              <w:t>Suðupróf (Röntgenmyndun)</w:t>
            </w:r>
          </w:p>
        </w:tc>
        <w:tc>
          <w:tcPr>
            <w:tcW w:w="1117" w:type="dxa"/>
            <w:tcBorders>
              <w:top w:val="single" w:sz="4" w:space="0" w:color="auto"/>
              <w:left w:val="single" w:sz="4" w:space="0" w:color="auto"/>
              <w:bottom w:val="single" w:sz="4" w:space="0" w:color="auto"/>
              <w:right w:val="single" w:sz="4" w:space="0" w:color="auto"/>
            </w:tcBorders>
          </w:tcPr>
          <w:p w14:paraId="3F8A2F4C" w14:textId="77777777" w:rsidR="007A3584" w:rsidRPr="0005266D" w:rsidRDefault="007A3584" w:rsidP="00707D5B">
            <w:pPr>
              <w:jc w:val="left"/>
              <w:cnfStyle w:val="100000000000" w:firstRow="1" w:lastRow="0" w:firstColumn="0" w:lastColumn="0" w:oddVBand="0" w:evenVBand="0" w:oddHBand="0" w:evenHBand="0" w:firstRowFirstColumn="0" w:firstRowLastColumn="0" w:lastRowFirstColumn="0" w:lastRowLastColumn="0"/>
              <w:rPr>
                <w:rFonts w:cs="Arial"/>
                <w:b/>
                <w:sz w:val="14"/>
                <w:szCs w:val="14"/>
              </w:rPr>
            </w:pPr>
            <w:r w:rsidRPr="0005266D">
              <w:rPr>
                <w:rFonts w:cs="Arial"/>
                <w:b/>
                <w:sz w:val="14"/>
                <w:szCs w:val="14"/>
              </w:rPr>
              <w:t>Freyðing, Gaskrumpuhólkun og Rafsuðuhólkun</w:t>
            </w:r>
          </w:p>
        </w:tc>
        <w:tc>
          <w:tcPr>
            <w:tcW w:w="976" w:type="dxa"/>
            <w:tcBorders>
              <w:top w:val="single" w:sz="4" w:space="0" w:color="auto"/>
              <w:left w:val="single" w:sz="4" w:space="0" w:color="auto"/>
              <w:bottom w:val="single" w:sz="4" w:space="0" w:color="auto"/>
              <w:right w:val="single" w:sz="4" w:space="0" w:color="auto"/>
            </w:tcBorders>
          </w:tcPr>
          <w:p w14:paraId="3345559F" w14:textId="77777777" w:rsidR="007A3584" w:rsidRPr="0005266D" w:rsidRDefault="007A3584" w:rsidP="00707D5B">
            <w:pPr>
              <w:jc w:val="left"/>
              <w:cnfStyle w:val="100000000000" w:firstRow="1" w:lastRow="0" w:firstColumn="0" w:lastColumn="0" w:oddVBand="0" w:evenVBand="0" w:oddHBand="0" w:evenHBand="0" w:firstRowFirstColumn="0" w:firstRowLastColumn="0" w:lastRowFirstColumn="0" w:lastRowLastColumn="0"/>
              <w:rPr>
                <w:rFonts w:cs="Arial"/>
                <w:b/>
                <w:sz w:val="14"/>
                <w:szCs w:val="14"/>
              </w:rPr>
            </w:pPr>
            <w:r w:rsidRPr="0005266D">
              <w:rPr>
                <w:rFonts w:cs="Arial"/>
                <w:b/>
                <w:sz w:val="14"/>
                <w:szCs w:val="14"/>
              </w:rPr>
              <w:t>Starfsfólk sem vinnur við asbest</w:t>
            </w:r>
          </w:p>
        </w:tc>
        <w:tc>
          <w:tcPr>
            <w:tcW w:w="983" w:type="dxa"/>
            <w:tcBorders>
              <w:top w:val="single" w:sz="4" w:space="0" w:color="auto"/>
              <w:left w:val="single" w:sz="4" w:space="0" w:color="auto"/>
              <w:bottom w:val="single" w:sz="4" w:space="0" w:color="auto"/>
              <w:right w:val="single" w:sz="4" w:space="0" w:color="auto"/>
            </w:tcBorders>
          </w:tcPr>
          <w:p w14:paraId="05F27488" w14:textId="77777777" w:rsidR="007A3584" w:rsidRPr="0005266D" w:rsidRDefault="007A3584" w:rsidP="00707D5B">
            <w:pPr>
              <w:jc w:val="left"/>
              <w:cnfStyle w:val="100000000000" w:firstRow="1" w:lastRow="0" w:firstColumn="0" w:lastColumn="0" w:oddVBand="0" w:evenVBand="0" w:oddHBand="0" w:evenHBand="0" w:firstRowFirstColumn="0" w:firstRowLastColumn="0" w:lastRowFirstColumn="0" w:lastRowLastColumn="0"/>
              <w:rPr>
                <w:rFonts w:cs="Arial"/>
                <w:b/>
                <w:sz w:val="14"/>
                <w:szCs w:val="14"/>
              </w:rPr>
            </w:pPr>
            <w:r w:rsidRPr="0005266D">
              <w:rPr>
                <w:rFonts w:cs="Arial"/>
                <w:b/>
                <w:sz w:val="14"/>
                <w:szCs w:val="14"/>
              </w:rPr>
              <w:t>Allt annað starfsfólk</w:t>
            </w:r>
          </w:p>
        </w:tc>
      </w:tr>
      <w:tr w:rsidR="007A3584" w:rsidRPr="00496C73" w14:paraId="522CDF88" w14:textId="77777777" w:rsidTr="3344E8CE">
        <w:trPr>
          <w:cnfStyle w:val="000000100000" w:firstRow="0" w:lastRow="0" w:firstColumn="0" w:lastColumn="0" w:oddVBand="0" w:evenVBand="0" w:oddHBand="1" w:evenHBand="0" w:firstRowFirstColumn="0" w:firstRowLastColumn="0" w:lastRowFirstColumn="0" w:lastRowLastColumn="0"/>
          <w:trHeight w:val="306"/>
        </w:trPr>
        <w:tc>
          <w:tcPr>
            <w:cnfStyle w:val="001000000000" w:firstRow="0" w:lastRow="0" w:firstColumn="1" w:lastColumn="0" w:oddVBand="0" w:evenVBand="0" w:oddHBand="0" w:evenHBand="0" w:firstRowFirstColumn="0" w:firstRowLastColumn="0" w:lastRowFirstColumn="0" w:lastRowLastColumn="0"/>
            <w:tcW w:w="1236" w:type="dxa"/>
            <w:tcBorders>
              <w:bottom w:val="single" w:sz="4" w:space="0" w:color="auto"/>
            </w:tcBorders>
          </w:tcPr>
          <w:p w14:paraId="13BC43D7" w14:textId="77777777" w:rsidR="007A3584" w:rsidRPr="0005266D" w:rsidRDefault="007A3584" w:rsidP="00707D5B">
            <w:pPr>
              <w:jc w:val="center"/>
              <w:rPr>
                <w:rFonts w:cs="Arial"/>
                <w:b/>
                <w:sz w:val="14"/>
                <w:szCs w:val="14"/>
              </w:rPr>
            </w:pPr>
          </w:p>
        </w:tc>
        <w:tc>
          <w:tcPr>
            <w:tcW w:w="616" w:type="dxa"/>
            <w:gridSpan w:val="2"/>
            <w:tcBorders>
              <w:bottom w:val="single" w:sz="4" w:space="0" w:color="auto"/>
            </w:tcBorders>
          </w:tcPr>
          <w:p w14:paraId="38834E0C" w14:textId="77777777" w:rsidR="007A3584" w:rsidRPr="0005266D" w:rsidRDefault="007A3584" w:rsidP="00707D5B">
            <w:pPr>
              <w:jc w:val="center"/>
              <w:cnfStyle w:val="000000100000" w:firstRow="0" w:lastRow="0" w:firstColumn="0" w:lastColumn="0" w:oddVBand="0" w:evenVBand="0" w:oddHBand="1" w:evenHBand="0" w:firstRowFirstColumn="0" w:firstRowLastColumn="0" w:lastRowFirstColumn="0" w:lastRowLastColumn="0"/>
              <w:rPr>
                <w:rFonts w:cs="Arial"/>
                <w:b/>
                <w:sz w:val="14"/>
                <w:szCs w:val="14"/>
              </w:rPr>
            </w:pPr>
          </w:p>
        </w:tc>
        <w:tc>
          <w:tcPr>
            <w:tcW w:w="807" w:type="dxa"/>
            <w:tcBorders>
              <w:bottom w:val="single" w:sz="4" w:space="0" w:color="auto"/>
            </w:tcBorders>
          </w:tcPr>
          <w:p w14:paraId="2055EC04" w14:textId="77777777" w:rsidR="007A3584" w:rsidRPr="0005266D" w:rsidRDefault="007A3584" w:rsidP="00707D5B">
            <w:pPr>
              <w:jc w:val="center"/>
              <w:cnfStyle w:val="000000100000" w:firstRow="0" w:lastRow="0" w:firstColumn="0" w:lastColumn="0" w:oddVBand="0" w:evenVBand="0" w:oddHBand="1" w:evenHBand="0" w:firstRowFirstColumn="0" w:firstRowLastColumn="0" w:lastRowFirstColumn="0" w:lastRowLastColumn="0"/>
              <w:rPr>
                <w:rFonts w:cs="Arial"/>
                <w:b/>
                <w:sz w:val="14"/>
                <w:szCs w:val="14"/>
              </w:rPr>
            </w:pPr>
          </w:p>
        </w:tc>
        <w:tc>
          <w:tcPr>
            <w:tcW w:w="12290" w:type="dxa"/>
            <w:gridSpan w:val="14"/>
            <w:tcBorders>
              <w:bottom w:val="single" w:sz="4" w:space="0" w:color="auto"/>
            </w:tcBorders>
            <w:vAlign w:val="center"/>
          </w:tcPr>
          <w:p w14:paraId="1B4C1E23" w14:textId="77777777" w:rsidR="007A3584" w:rsidRPr="0005266D" w:rsidRDefault="007A3584" w:rsidP="00707D5B">
            <w:pPr>
              <w:jc w:val="center"/>
              <w:cnfStyle w:val="000000100000" w:firstRow="0" w:lastRow="0" w:firstColumn="0" w:lastColumn="0" w:oddVBand="0" w:evenVBand="0" w:oddHBand="1" w:evenHBand="0" w:firstRowFirstColumn="0" w:firstRowLastColumn="0" w:lastRowFirstColumn="0" w:lastRowLastColumn="0"/>
              <w:rPr>
                <w:rFonts w:cs="Arial"/>
                <w:b/>
                <w:i/>
                <w:sz w:val="14"/>
                <w:szCs w:val="14"/>
              </w:rPr>
            </w:pPr>
            <w:r w:rsidRPr="0005266D">
              <w:rPr>
                <w:rFonts w:cs="Arial"/>
                <w:b/>
                <w:sz w:val="14"/>
                <w:szCs w:val="14"/>
              </w:rPr>
              <w:t>Gögn um eftirfarandi skulu fylgja tilboði</w:t>
            </w:r>
          </w:p>
        </w:tc>
      </w:tr>
      <w:tr w:rsidR="007A3584" w:rsidRPr="0005266D" w14:paraId="35956546" w14:textId="77777777" w:rsidTr="3344E8CE">
        <w:trPr>
          <w:gridAfter w:val="1"/>
          <w:wAfter w:w="7" w:type="dxa"/>
          <w:trHeight w:val="401"/>
        </w:trPr>
        <w:tc>
          <w:tcPr>
            <w:cnfStyle w:val="001000000000" w:firstRow="0" w:lastRow="0" w:firstColumn="1" w:lastColumn="0" w:oddVBand="0" w:evenVBand="0" w:oddHBand="0" w:evenHBand="0" w:firstRowFirstColumn="0" w:firstRowLastColumn="0" w:lastRowFirstColumn="0" w:lastRowLastColumn="0"/>
            <w:tcW w:w="1677" w:type="dxa"/>
            <w:gridSpan w:val="2"/>
            <w:tcBorders>
              <w:top w:val="single" w:sz="4" w:space="0" w:color="auto"/>
              <w:left w:val="single" w:sz="4" w:space="0" w:color="auto"/>
              <w:bottom w:val="single" w:sz="4" w:space="0" w:color="auto"/>
              <w:right w:val="single" w:sz="4" w:space="0" w:color="auto"/>
            </w:tcBorders>
            <w:vAlign w:val="center"/>
          </w:tcPr>
          <w:p w14:paraId="1E8854CD" w14:textId="77777777" w:rsidR="007A3584" w:rsidRPr="0005266D" w:rsidRDefault="007A3584" w:rsidP="00707D5B">
            <w:pPr>
              <w:jc w:val="center"/>
              <w:rPr>
                <w:rFonts w:cs="Arial"/>
                <w:b/>
                <w:sz w:val="12"/>
                <w:szCs w:val="12"/>
              </w:rPr>
            </w:pPr>
            <w:r w:rsidRPr="0005266D">
              <w:rPr>
                <w:rFonts w:cs="Arial"/>
                <w:b/>
                <w:sz w:val="12"/>
                <w:szCs w:val="12"/>
              </w:rPr>
              <w:t>Þriggja ára reynsla í sambærilegum verkum</w:t>
            </w:r>
          </w:p>
        </w:tc>
        <w:tc>
          <w:tcPr>
            <w:tcW w:w="1257" w:type="dxa"/>
            <w:gridSpan w:val="3"/>
            <w:tcBorders>
              <w:top w:val="single" w:sz="4" w:space="0" w:color="auto"/>
              <w:left w:val="single" w:sz="4" w:space="0" w:color="auto"/>
              <w:bottom w:val="single" w:sz="4" w:space="0" w:color="auto"/>
              <w:right w:val="single" w:sz="4" w:space="0" w:color="auto"/>
            </w:tcBorders>
            <w:vAlign w:val="center"/>
          </w:tcPr>
          <w:p w14:paraId="6F2A01A1" w14:textId="77777777" w:rsidR="007A3584" w:rsidRPr="00A2523D" w:rsidRDefault="007A3584" w:rsidP="00707D5B">
            <w:pPr>
              <w:jc w:val="center"/>
              <w:cnfStyle w:val="000000000000" w:firstRow="0" w:lastRow="0" w:firstColumn="0" w:lastColumn="0" w:oddVBand="0" w:evenVBand="0" w:oddHBand="0" w:evenHBand="0" w:firstRowFirstColumn="0" w:firstRowLastColumn="0" w:lastRowFirstColumn="0" w:lastRowLastColumn="0"/>
              <w:rPr>
                <w:rFonts w:cs="Arial"/>
                <w:sz w:val="14"/>
                <w:szCs w:val="14"/>
              </w:rPr>
            </w:pPr>
            <w:r w:rsidRPr="00A2523D">
              <w:rPr>
                <w:rFonts w:cs="Arial"/>
                <w:sz w:val="14"/>
                <w:szCs w:val="14"/>
              </w:rPr>
              <w:t>X</w:t>
            </w:r>
          </w:p>
        </w:tc>
        <w:tc>
          <w:tcPr>
            <w:tcW w:w="976" w:type="dxa"/>
            <w:tcBorders>
              <w:top w:val="single" w:sz="4" w:space="0" w:color="auto"/>
              <w:left w:val="single" w:sz="4" w:space="0" w:color="auto"/>
              <w:bottom w:val="single" w:sz="4" w:space="0" w:color="auto"/>
              <w:right w:val="single" w:sz="4" w:space="0" w:color="auto"/>
            </w:tcBorders>
            <w:vAlign w:val="center"/>
          </w:tcPr>
          <w:p w14:paraId="398D706E" w14:textId="77777777" w:rsidR="007A3584" w:rsidRPr="00A2523D" w:rsidRDefault="007A3584" w:rsidP="00707D5B">
            <w:pPr>
              <w:jc w:val="center"/>
              <w:cnfStyle w:val="000000000000" w:firstRow="0" w:lastRow="0" w:firstColumn="0" w:lastColumn="0" w:oddVBand="0" w:evenVBand="0" w:oddHBand="0" w:evenHBand="0" w:firstRowFirstColumn="0" w:firstRowLastColumn="0" w:lastRowFirstColumn="0" w:lastRowLastColumn="0"/>
              <w:rPr>
                <w:rFonts w:cs="Arial"/>
                <w:sz w:val="14"/>
                <w:szCs w:val="14"/>
              </w:rPr>
            </w:pPr>
          </w:p>
        </w:tc>
        <w:tc>
          <w:tcPr>
            <w:tcW w:w="838" w:type="dxa"/>
            <w:tcBorders>
              <w:top w:val="single" w:sz="4" w:space="0" w:color="auto"/>
              <w:left w:val="single" w:sz="4" w:space="0" w:color="auto"/>
              <w:bottom w:val="single" w:sz="4" w:space="0" w:color="auto"/>
              <w:right w:val="single" w:sz="4" w:space="0" w:color="auto"/>
            </w:tcBorders>
            <w:vAlign w:val="center"/>
          </w:tcPr>
          <w:p w14:paraId="021EF804" w14:textId="77777777" w:rsidR="007A3584" w:rsidRPr="00A2523D" w:rsidRDefault="007A3584" w:rsidP="00707D5B">
            <w:pPr>
              <w:jc w:val="center"/>
              <w:cnfStyle w:val="000000000000" w:firstRow="0" w:lastRow="0" w:firstColumn="0" w:lastColumn="0" w:oddVBand="0" w:evenVBand="0" w:oddHBand="0" w:evenHBand="0" w:firstRowFirstColumn="0" w:firstRowLastColumn="0" w:lastRowFirstColumn="0" w:lastRowLastColumn="0"/>
              <w:rPr>
                <w:rFonts w:cs="Arial"/>
                <w:sz w:val="14"/>
                <w:szCs w:val="14"/>
              </w:rPr>
            </w:pPr>
          </w:p>
        </w:tc>
        <w:tc>
          <w:tcPr>
            <w:tcW w:w="1395" w:type="dxa"/>
            <w:tcBorders>
              <w:top w:val="single" w:sz="4" w:space="0" w:color="auto"/>
              <w:left w:val="single" w:sz="4" w:space="0" w:color="auto"/>
              <w:bottom w:val="single" w:sz="4" w:space="0" w:color="auto"/>
              <w:right w:val="single" w:sz="4" w:space="0" w:color="auto"/>
            </w:tcBorders>
            <w:vAlign w:val="center"/>
          </w:tcPr>
          <w:p w14:paraId="791D72F0" w14:textId="77777777" w:rsidR="007A3584" w:rsidRPr="00A2523D" w:rsidRDefault="007A3584" w:rsidP="00707D5B">
            <w:pPr>
              <w:jc w:val="center"/>
              <w:cnfStyle w:val="000000000000" w:firstRow="0" w:lastRow="0" w:firstColumn="0" w:lastColumn="0" w:oddVBand="0" w:evenVBand="0" w:oddHBand="0" w:evenHBand="0" w:firstRowFirstColumn="0" w:firstRowLastColumn="0" w:lastRowFirstColumn="0" w:lastRowLastColumn="0"/>
              <w:rPr>
                <w:rFonts w:cs="Arial"/>
                <w:sz w:val="14"/>
                <w:szCs w:val="14"/>
              </w:rPr>
            </w:pPr>
          </w:p>
        </w:tc>
        <w:tc>
          <w:tcPr>
            <w:tcW w:w="1397" w:type="dxa"/>
            <w:tcBorders>
              <w:top w:val="single" w:sz="4" w:space="0" w:color="auto"/>
              <w:left w:val="single" w:sz="4" w:space="0" w:color="auto"/>
              <w:bottom w:val="single" w:sz="4" w:space="0" w:color="auto"/>
              <w:right w:val="single" w:sz="4" w:space="0" w:color="auto"/>
            </w:tcBorders>
            <w:vAlign w:val="center"/>
          </w:tcPr>
          <w:p w14:paraId="79CF57F3" w14:textId="77777777" w:rsidR="007A3584" w:rsidRPr="00A2523D" w:rsidRDefault="007A3584" w:rsidP="00707D5B">
            <w:pPr>
              <w:jc w:val="center"/>
              <w:cnfStyle w:val="000000000000" w:firstRow="0" w:lastRow="0" w:firstColumn="0" w:lastColumn="0" w:oddVBand="0" w:evenVBand="0" w:oddHBand="0" w:evenHBand="0" w:firstRowFirstColumn="0" w:firstRowLastColumn="0" w:lastRowFirstColumn="0" w:lastRowLastColumn="0"/>
              <w:rPr>
                <w:rFonts w:cs="Arial"/>
                <w:sz w:val="14"/>
                <w:szCs w:val="14"/>
                <w:highlight w:val="yellow"/>
              </w:rPr>
            </w:pPr>
          </w:p>
        </w:tc>
        <w:tc>
          <w:tcPr>
            <w:tcW w:w="837" w:type="dxa"/>
            <w:tcBorders>
              <w:top w:val="single" w:sz="4" w:space="0" w:color="auto"/>
              <w:left w:val="single" w:sz="4" w:space="0" w:color="auto"/>
              <w:bottom w:val="single" w:sz="4" w:space="0" w:color="auto"/>
              <w:right w:val="single" w:sz="4" w:space="0" w:color="auto"/>
            </w:tcBorders>
            <w:vAlign w:val="center"/>
          </w:tcPr>
          <w:p w14:paraId="226DF24D" w14:textId="77777777" w:rsidR="007A3584" w:rsidRPr="00A2523D" w:rsidRDefault="007A3584" w:rsidP="00707D5B">
            <w:pPr>
              <w:jc w:val="center"/>
              <w:cnfStyle w:val="000000000000" w:firstRow="0" w:lastRow="0" w:firstColumn="0" w:lastColumn="0" w:oddVBand="0" w:evenVBand="0" w:oddHBand="0" w:evenHBand="0" w:firstRowFirstColumn="0" w:firstRowLastColumn="0" w:lastRowFirstColumn="0" w:lastRowLastColumn="0"/>
              <w:rPr>
                <w:rFonts w:cs="Arial"/>
                <w:sz w:val="14"/>
                <w:szCs w:val="14"/>
              </w:rPr>
            </w:pPr>
            <w:r>
              <w:rPr>
                <w:rFonts w:cs="Arial"/>
                <w:sz w:val="14"/>
                <w:szCs w:val="14"/>
              </w:rPr>
              <w:t>X</w:t>
            </w:r>
          </w:p>
        </w:tc>
        <w:tc>
          <w:tcPr>
            <w:tcW w:w="838" w:type="dxa"/>
            <w:tcBorders>
              <w:top w:val="single" w:sz="4" w:space="0" w:color="auto"/>
              <w:left w:val="single" w:sz="4" w:space="0" w:color="auto"/>
              <w:bottom w:val="single" w:sz="4" w:space="0" w:color="auto"/>
              <w:right w:val="single" w:sz="4" w:space="0" w:color="auto"/>
            </w:tcBorders>
            <w:vAlign w:val="center"/>
          </w:tcPr>
          <w:p w14:paraId="6EF53289" w14:textId="77777777" w:rsidR="007A3584" w:rsidRPr="00A2523D" w:rsidRDefault="007A3584" w:rsidP="00707D5B">
            <w:pPr>
              <w:jc w:val="center"/>
              <w:cnfStyle w:val="000000000000" w:firstRow="0" w:lastRow="0" w:firstColumn="0" w:lastColumn="0" w:oddVBand="0" w:evenVBand="0" w:oddHBand="0" w:evenHBand="0" w:firstRowFirstColumn="0" w:firstRowLastColumn="0" w:lastRowFirstColumn="0" w:lastRowLastColumn="0"/>
              <w:rPr>
                <w:rFonts w:cs="Arial"/>
                <w:sz w:val="14"/>
                <w:szCs w:val="14"/>
              </w:rPr>
            </w:pPr>
            <w:r>
              <w:rPr>
                <w:rFonts w:cs="Arial"/>
                <w:sz w:val="14"/>
                <w:szCs w:val="14"/>
              </w:rPr>
              <w:t>X</w:t>
            </w:r>
          </w:p>
        </w:tc>
        <w:tc>
          <w:tcPr>
            <w:tcW w:w="837" w:type="dxa"/>
            <w:tcBorders>
              <w:top w:val="single" w:sz="4" w:space="0" w:color="auto"/>
              <w:left w:val="single" w:sz="4" w:space="0" w:color="auto"/>
              <w:bottom w:val="single" w:sz="4" w:space="0" w:color="auto"/>
              <w:right w:val="single" w:sz="4" w:space="0" w:color="auto"/>
            </w:tcBorders>
            <w:vAlign w:val="center"/>
          </w:tcPr>
          <w:p w14:paraId="4FA0A54F" w14:textId="77777777" w:rsidR="007A3584" w:rsidRPr="00A2523D" w:rsidRDefault="007A3584" w:rsidP="00707D5B">
            <w:pPr>
              <w:jc w:val="center"/>
              <w:cnfStyle w:val="000000000000" w:firstRow="0" w:lastRow="0" w:firstColumn="0" w:lastColumn="0" w:oddVBand="0" w:evenVBand="0" w:oddHBand="0" w:evenHBand="0" w:firstRowFirstColumn="0" w:firstRowLastColumn="0" w:lastRowFirstColumn="0" w:lastRowLastColumn="0"/>
              <w:rPr>
                <w:rFonts w:cs="Arial"/>
                <w:sz w:val="14"/>
                <w:szCs w:val="14"/>
              </w:rPr>
            </w:pPr>
          </w:p>
        </w:tc>
        <w:tc>
          <w:tcPr>
            <w:tcW w:w="976" w:type="dxa"/>
            <w:tcBorders>
              <w:top w:val="single" w:sz="4" w:space="0" w:color="auto"/>
              <w:left w:val="single" w:sz="4" w:space="0" w:color="auto"/>
              <w:bottom w:val="single" w:sz="4" w:space="0" w:color="auto"/>
              <w:right w:val="single" w:sz="4" w:space="0" w:color="auto"/>
            </w:tcBorders>
            <w:vAlign w:val="center"/>
          </w:tcPr>
          <w:p w14:paraId="60F2A522" w14:textId="77777777" w:rsidR="007A3584" w:rsidRPr="00A2523D" w:rsidRDefault="007A3584" w:rsidP="00707D5B">
            <w:pPr>
              <w:jc w:val="center"/>
              <w:cnfStyle w:val="000000000000" w:firstRow="0" w:lastRow="0" w:firstColumn="0" w:lastColumn="0" w:oddVBand="0" w:evenVBand="0" w:oddHBand="0" w:evenHBand="0" w:firstRowFirstColumn="0" w:firstRowLastColumn="0" w:lastRowFirstColumn="0" w:lastRowLastColumn="0"/>
              <w:rPr>
                <w:rFonts w:cs="Arial"/>
                <w:sz w:val="14"/>
                <w:szCs w:val="14"/>
              </w:rPr>
            </w:pPr>
          </w:p>
        </w:tc>
        <w:tc>
          <w:tcPr>
            <w:tcW w:w="838" w:type="dxa"/>
            <w:tcBorders>
              <w:top w:val="single" w:sz="4" w:space="0" w:color="auto"/>
              <w:left w:val="single" w:sz="4" w:space="0" w:color="auto"/>
              <w:bottom w:val="single" w:sz="4" w:space="0" w:color="auto"/>
              <w:right w:val="single" w:sz="4" w:space="0" w:color="auto"/>
            </w:tcBorders>
            <w:vAlign w:val="center"/>
          </w:tcPr>
          <w:p w14:paraId="57B5F699" w14:textId="77777777" w:rsidR="007A3584" w:rsidRPr="00A2523D" w:rsidRDefault="007A3584" w:rsidP="00707D5B">
            <w:pPr>
              <w:jc w:val="center"/>
              <w:cnfStyle w:val="000000000000" w:firstRow="0" w:lastRow="0" w:firstColumn="0" w:lastColumn="0" w:oddVBand="0" w:evenVBand="0" w:oddHBand="0" w:evenHBand="0" w:firstRowFirstColumn="0" w:firstRowLastColumn="0" w:lastRowFirstColumn="0" w:lastRowLastColumn="0"/>
              <w:rPr>
                <w:rFonts w:cs="Arial"/>
                <w:sz w:val="14"/>
                <w:szCs w:val="14"/>
              </w:rPr>
            </w:pPr>
          </w:p>
        </w:tc>
        <w:tc>
          <w:tcPr>
            <w:tcW w:w="1117" w:type="dxa"/>
            <w:tcBorders>
              <w:top w:val="single" w:sz="4" w:space="0" w:color="auto"/>
              <w:left w:val="single" w:sz="4" w:space="0" w:color="auto"/>
              <w:bottom w:val="single" w:sz="4" w:space="0" w:color="auto"/>
              <w:right w:val="single" w:sz="4" w:space="0" w:color="auto"/>
            </w:tcBorders>
            <w:vAlign w:val="center"/>
          </w:tcPr>
          <w:p w14:paraId="7AC21EF9" w14:textId="77777777" w:rsidR="007A3584" w:rsidRPr="00A2523D" w:rsidRDefault="007A3584" w:rsidP="00707D5B">
            <w:pPr>
              <w:jc w:val="center"/>
              <w:cnfStyle w:val="000000000000" w:firstRow="0" w:lastRow="0" w:firstColumn="0" w:lastColumn="0" w:oddVBand="0" w:evenVBand="0" w:oddHBand="0" w:evenHBand="0" w:firstRowFirstColumn="0" w:firstRowLastColumn="0" w:lastRowFirstColumn="0" w:lastRowLastColumn="0"/>
              <w:rPr>
                <w:rFonts w:cs="Arial"/>
                <w:sz w:val="14"/>
                <w:szCs w:val="14"/>
              </w:rPr>
            </w:pPr>
          </w:p>
        </w:tc>
        <w:tc>
          <w:tcPr>
            <w:tcW w:w="976" w:type="dxa"/>
            <w:tcBorders>
              <w:top w:val="single" w:sz="4" w:space="0" w:color="auto"/>
              <w:left w:val="single" w:sz="4" w:space="0" w:color="auto"/>
              <w:bottom w:val="single" w:sz="4" w:space="0" w:color="auto"/>
              <w:right w:val="single" w:sz="4" w:space="0" w:color="auto"/>
            </w:tcBorders>
            <w:vAlign w:val="center"/>
          </w:tcPr>
          <w:p w14:paraId="042B3D08" w14:textId="77777777" w:rsidR="007A3584" w:rsidRPr="00A2523D" w:rsidRDefault="007A3584" w:rsidP="00707D5B">
            <w:pPr>
              <w:jc w:val="center"/>
              <w:cnfStyle w:val="000000000000" w:firstRow="0" w:lastRow="0" w:firstColumn="0" w:lastColumn="0" w:oddVBand="0" w:evenVBand="0" w:oddHBand="0" w:evenHBand="0" w:firstRowFirstColumn="0" w:firstRowLastColumn="0" w:lastRowFirstColumn="0" w:lastRowLastColumn="0"/>
              <w:rPr>
                <w:rFonts w:cs="Arial"/>
                <w:sz w:val="14"/>
                <w:szCs w:val="14"/>
              </w:rPr>
            </w:pPr>
          </w:p>
        </w:tc>
        <w:tc>
          <w:tcPr>
            <w:tcW w:w="983" w:type="dxa"/>
            <w:tcBorders>
              <w:top w:val="single" w:sz="4" w:space="0" w:color="auto"/>
              <w:left w:val="single" w:sz="4" w:space="0" w:color="auto"/>
              <w:bottom w:val="single" w:sz="4" w:space="0" w:color="auto"/>
              <w:right w:val="single" w:sz="4" w:space="0" w:color="auto"/>
            </w:tcBorders>
            <w:vAlign w:val="center"/>
          </w:tcPr>
          <w:p w14:paraId="09D11814" w14:textId="77777777" w:rsidR="007A3584" w:rsidRPr="00A2523D" w:rsidRDefault="007A3584" w:rsidP="00707D5B">
            <w:pPr>
              <w:jc w:val="center"/>
              <w:cnfStyle w:val="000000000000" w:firstRow="0" w:lastRow="0" w:firstColumn="0" w:lastColumn="0" w:oddVBand="0" w:evenVBand="0" w:oddHBand="0" w:evenHBand="0" w:firstRowFirstColumn="0" w:firstRowLastColumn="0" w:lastRowFirstColumn="0" w:lastRowLastColumn="0"/>
              <w:rPr>
                <w:rFonts w:cs="Arial"/>
                <w:sz w:val="14"/>
                <w:szCs w:val="14"/>
              </w:rPr>
            </w:pPr>
          </w:p>
        </w:tc>
      </w:tr>
      <w:tr w:rsidR="007A3584" w:rsidRPr="0005266D" w14:paraId="798FF8D7" w14:textId="77777777" w:rsidTr="3344E8CE">
        <w:trPr>
          <w:gridAfter w:val="1"/>
          <w:cnfStyle w:val="000000100000" w:firstRow="0" w:lastRow="0" w:firstColumn="0" w:lastColumn="0" w:oddVBand="0" w:evenVBand="0" w:oddHBand="1" w:evenHBand="0" w:firstRowFirstColumn="0" w:firstRowLastColumn="0" w:lastRowFirstColumn="0" w:lastRowLastColumn="0"/>
          <w:wAfter w:w="7" w:type="dxa"/>
          <w:trHeight w:val="401"/>
        </w:trPr>
        <w:tc>
          <w:tcPr>
            <w:cnfStyle w:val="001000000000" w:firstRow="0" w:lastRow="0" w:firstColumn="1" w:lastColumn="0" w:oddVBand="0" w:evenVBand="0" w:oddHBand="0" w:evenHBand="0" w:firstRowFirstColumn="0" w:firstRowLastColumn="0" w:lastRowFirstColumn="0" w:lastRowLastColumn="0"/>
            <w:tcW w:w="1677" w:type="dxa"/>
            <w:gridSpan w:val="2"/>
            <w:tcBorders>
              <w:top w:val="single" w:sz="4" w:space="0" w:color="auto"/>
              <w:left w:val="single" w:sz="4" w:space="0" w:color="auto"/>
              <w:bottom w:val="single" w:sz="4" w:space="0" w:color="auto"/>
              <w:right w:val="single" w:sz="4" w:space="0" w:color="auto"/>
            </w:tcBorders>
            <w:vAlign w:val="center"/>
          </w:tcPr>
          <w:p w14:paraId="3F5AF623" w14:textId="77777777" w:rsidR="007A3584" w:rsidRPr="0005266D" w:rsidRDefault="007A3584" w:rsidP="00707D5B">
            <w:pPr>
              <w:jc w:val="center"/>
              <w:rPr>
                <w:rFonts w:cs="Arial"/>
                <w:b/>
                <w:sz w:val="12"/>
                <w:szCs w:val="12"/>
              </w:rPr>
            </w:pPr>
            <w:r w:rsidRPr="0005266D">
              <w:rPr>
                <w:rFonts w:cs="Arial"/>
                <w:b/>
                <w:sz w:val="12"/>
                <w:szCs w:val="12"/>
              </w:rPr>
              <w:t>MSc í verkfræði, tæknifræði eða iðnfræði</w:t>
            </w:r>
          </w:p>
        </w:tc>
        <w:tc>
          <w:tcPr>
            <w:tcW w:w="1257" w:type="dxa"/>
            <w:gridSpan w:val="3"/>
            <w:tcBorders>
              <w:top w:val="single" w:sz="4" w:space="0" w:color="auto"/>
              <w:left w:val="single" w:sz="4" w:space="0" w:color="auto"/>
              <w:bottom w:val="single" w:sz="4" w:space="0" w:color="auto"/>
              <w:right w:val="single" w:sz="4" w:space="0" w:color="auto"/>
            </w:tcBorders>
            <w:vAlign w:val="center"/>
          </w:tcPr>
          <w:p w14:paraId="1FA1700A" w14:textId="77777777" w:rsidR="007A3584" w:rsidRPr="00A2523D" w:rsidRDefault="007A3584" w:rsidP="00707D5B">
            <w:pPr>
              <w:jc w:val="center"/>
              <w:cnfStyle w:val="000000100000" w:firstRow="0" w:lastRow="0" w:firstColumn="0" w:lastColumn="0" w:oddVBand="0" w:evenVBand="0" w:oddHBand="1" w:evenHBand="0" w:firstRowFirstColumn="0" w:firstRowLastColumn="0" w:lastRowFirstColumn="0" w:lastRowLastColumn="0"/>
              <w:rPr>
                <w:rFonts w:cs="Arial"/>
                <w:sz w:val="14"/>
                <w:szCs w:val="14"/>
              </w:rPr>
            </w:pPr>
          </w:p>
        </w:tc>
        <w:tc>
          <w:tcPr>
            <w:tcW w:w="976" w:type="dxa"/>
            <w:tcBorders>
              <w:top w:val="single" w:sz="4" w:space="0" w:color="auto"/>
              <w:left w:val="single" w:sz="4" w:space="0" w:color="auto"/>
              <w:bottom w:val="single" w:sz="4" w:space="0" w:color="auto"/>
              <w:right w:val="single" w:sz="4" w:space="0" w:color="auto"/>
            </w:tcBorders>
            <w:vAlign w:val="center"/>
          </w:tcPr>
          <w:p w14:paraId="0F53E283" w14:textId="77777777" w:rsidR="007A3584" w:rsidRPr="00A2523D" w:rsidRDefault="007A3584" w:rsidP="00707D5B">
            <w:pPr>
              <w:jc w:val="center"/>
              <w:cnfStyle w:val="000000100000" w:firstRow="0" w:lastRow="0" w:firstColumn="0" w:lastColumn="0" w:oddVBand="0" w:evenVBand="0" w:oddHBand="1" w:evenHBand="0" w:firstRowFirstColumn="0" w:firstRowLastColumn="0" w:lastRowFirstColumn="0" w:lastRowLastColumn="0"/>
              <w:rPr>
                <w:rFonts w:cs="Arial"/>
                <w:sz w:val="14"/>
                <w:szCs w:val="14"/>
              </w:rPr>
            </w:pPr>
            <w:r w:rsidRPr="00A2523D">
              <w:rPr>
                <w:rFonts w:cs="Arial"/>
                <w:sz w:val="14"/>
                <w:szCs w:val="14"/>
              </w:rPr>
              <w:t>X</w:t>
            </w:r>
          </w:p>
        </w:tc>
        <w:tc>
          <w:tcPr>
            <w:tcW w:w="838" w:type="dxa"/>
            <w:tcBorders>
              <w:top w:val="single" w:sz="4" w:space="0" w:color="auto"/>
              <w:left w:val="single" w:sz="4" w:space="0" w:color="auto"/>
              <w:bottom w:val="single" w:sz="4" w:space="0" w:color="auto"/>
              <w:right w:val="single" w:sz="4" w:space="0" w:color="auto"/>
            </w:tcBorders>
            <w:vAlign w:val="center"/>
          </w:tcPr>
          <w:p w14:paraId="20257BE1" w14:textId="77777777" w:rsidR="007A3584" w:rsidRPr="00A2523D" w:rsidRDefault="007A3584" w:rsidP="00707D5B">
            <w:pPr>
              <w:jc w:val="center"/>
              <w:cnfStyle w:val="000000100000" w:firstRow="0" w:lastRow="0" w:firstColumn="0" w:lastColumn="0" w:oddVBand="0" w:evenVBand="0" w:oddHBand="1" w:evenHBand="0" w:firstRowFirstColumn="0" w:firstRowLastColumn="0" w:lastRowFirstColumn="0" w:lastRowLastColumn="0"/>
              <w:rPr>
                <w:rFonts w:cs="Arial"/>
                <w:sz w:val="14"/>
                <w:szCs w:val="14"/>
              </w:rPr>
            </w:pPr>
          </w:p>
        </w:tc>
        <w:tc>
          <w:tcPr>
            <w:tcW w:w="1395" w:type="dxa"/>
            <w:tcBorders>
              <w:top w:val="single" w:sz="4" w:space="0" w:color="auto"/>
              <w:left w:val="single" w:sz="4" w:space="0" w:color="auto"/>
              <w:bottom w:val="single" w:sz="4" w:space="0" w:color="auto"/>
              <w:right w:val="single" w:sz="4" w:space="0" w:color="auto"/>
            </w:tcBorders>
            <w:vAlign w:val="center"/>
          </w:tcPr>
          <w:p w14:paraId="590E3ABB" w14:textId="77777777" w:rsidR="007A3584" w:rsidRPr="00A2523D" w:rsidRDefault="007A3584" w:rsidP="00707D5B">
            <w:pPr>
              <w:jc w:val="center"/>
              <w:cnfStyle w:val="000000100000" w:firstRow="0" w:lastRow="0" w:firstColumn="0" w:lastColumn="0" w:oddVBand="0" w:evenVBand="0" w:oddHBand="1" w:evenHBand="0" w:firstRowFirstColumn="0" w:firstRowLastColumn="0" w:lastRowFirstColumn="0" w:lastRowLastColumn="0"/>
              <w:rPr>
                <w:rFonts w:cs="Arial"/>
                <w:sz w:val="14"/>
                <w:szCs w:val="14"/>
              </w:rPr>
            </w:pPr>
          </w:p>
        </w:tc>
        <w:tc>
          <w:tcPr>
            <w:tcW w:w="1397" w:type="dxa"/>
            <w:tcBorders>
              <w:top w:val="single" w:sz="4" w:space="0" w:color="auto"/>
              <w:left w:val="single" w:sz="4" w:space="0" w:color="auto"/>
              <w:bottom w:val="single" w:sz="4" w:space="0" w:color="auto"/>
              <w:right w:val="single" w:sz="4" w:space="0" w:color="auto"/>
            </w:tcBorders>
            <w:vAlign w:val="center"/>
          </w:tcPr>
          <w:p w14:paraId="11F00987" w14:textId="77777777" w:rsidR="007A3584" w:rsidRPr="00A2523D" w:rsidRDefault="007A3584" w:rsidP="00707D5B">
            <w:pPr>
              <w:jc w:val="center"/>
              <w:cnfStyle w:val="000000100000" w:firstRow="0" w:lastRow="0" w:firstColumn="0" w:lastColumn="0" w:oddVBand="0" w:evenVBand="0" w:oddHBand="1" w:evenHBand="0" w:firstRowFirstColumn="0" w:firstRowLastColumn="0" w:lastRowFirstColumn="0" w:lastRowLastColumn="0"/>
              <w:rPr>
                <w:rFonts w:cs="Arial"/>
                <w:sz w:val="14"/>
                <w:szCs w:val="14"/>
                <w:highlight w:val="yellow"/>
              </w:rPr>
            </w:pPr>
          </w:p>
        </w:tc>
        <w:tc>
          <w:tcPr>
            <w:tcW w:w="837" w:type="dxa"/>
            <w:tcBorders>
              <w:top w:val="single" w:sz="4" w:space="0" w:color="auto"/>
              <w:left w:val="single" w:sz="4" w:space="0" w:color="auto"/>
              <w:bottom w:val="single" w:sz="4" w:space="0" w:color="auto"/>
              <w:right w:val="single" w:sz="4" w:space="0" w:color="auto"/>
            </w:tcBorders>
            <w:vAlign w:val="center"/>
          </w:tcPr>
          <w:p w14:paraId="40AA419B" w14:textId="77777777" w:rsidR="007A3584" w:rsidRPr="00A2523D" w:rsidRDefault="007A3584" w:rsidP="00707D5B">
            <w:pPr>
              <w:jc w:val="center"/>
              <w:cnfStyle w:val="000000100000" w:firstRow="0" w:lastRow="0" w:firstColumn="0" w:lastColumn="0" w:oddVBand="0" w:evenVBand="0" w:oddHBand="1" w:evenHBand="0" w:firstRowFirstColumn="0" w:firstRowLastColumn="0" w:lastRowFirstColumn="0" w:lastRowLastColumn="0"/>
              <w:rPr>
                <w:rFonts w:cs="Arial"/>
                <w:sz w:val="14"/>
                <w:szCs w:val="14"/>
              </w:rPr>
            </w:pPr>
          </w:p>
        </w:tc>
        <w:tc>
          <w:tcPr>
            <w:tcW w:w="838" w:type="dxa"/>
            <w:tcBorders>
              <w:top w:val="single" w:sz="4" w:space="0" w:color="auto"/>
              <w:left w:val="single" w:sz="4" w:space="0" w:color="auto"/>
              <w:bottom w:val="single" w:sz="4" w:space="0" w:color="auto"/>
              <w:right w:val="single" w:sz="4" w:space="0" w:color="auto"/>
            </w:tcBorders>
            <w:vAlign w:val="center"/>
          </w:tcPr>
          <w:p w14:paraId="5EA3AEAC" w14:textId="77777777" w:rsidR="007A3584" w:rsidRPr="00A2523D" w:rsidRDefault="007A3584" w:rsidP="00707D5B">
            <w:pPr>
              <w:jc w:val="center"/>
              <w:cnfStyle w:val="000000100000" w:firstRow="0" w:lastRow="0" w:firstColumn="0" w:lastColumn="0" w:oddVBand="0" w:evenVBand="0" w:oddHBand="1" w:evenHBand="0" w:firstRowFirstColumn="0" w:firstRowLastColumn="0" w:lastRowFirstColumn="0" w:lastRowLastColumn="0"/>
              <w:rPr>
                <w:rFonts w:cs="Arial"/>
                <w:sz w:val="14"/>
                <w:szCs w:val="14"/>
              </w:rPr>
            </w:pPr>
          </w:p>
        </w:tc>
        <w:tc>
          <w:tcPr>
            <w:tcW w:w="837" w:type="dxa"/>
            <w:tcBorders>
              <w:top w:val="single" w:sz="4" w:space="0" w:color="auto"/>
              <w:left w:val="single" w:sz="4" w:space="0" w:color="auto"/>
              <w:bottom w:val="single" w:sz="4" w:space="0" w:color="auto"/>
              <w:right w:val="single" w:sz="4" w:space="0" w:color="auto"/>
            </w:tcBorders>
            <w:vAlign w:val="center"/>
          </w:tcPr>
          <w:p w14:paraId="4870F4BE" w14:textId="77777777" w:rsidR="007A3584" w:rsidRPr="00A2523D" w:rsidRDefault="007A3584" w:rsidP="00707D5B">
            <w:pPr>
              <w:jc w:val="center"/>
              <w:cnfStyle w:val="000000100000" w:firstRow="0" w:lastRow="0" w:firstColumn="0" w:lastColumn="0" w:oddVBand="0" w:evenVBand="0" w:oddHBand="1" w:evenHBand="0" w:firstRowFirstColumn="0" w:firstRowLastColumn="0" w:lastRowFirstColumn="0" w:lastRowLastColumn="0"/>
              <w:rPr>
                <w:rFonts w:cs="Arial"/>
                <w:sz w:val="14"/>
                <w:szCs w:val="14"/>
              </w:rPr>
            </w:pPr>
          </w:p>
        </w:tc>
        <w:tc>
          <w:tcPr>
            <w:tcW w:w="976" w:type="dxa"/>
            <w:tcBorders>
              <w:top w:val="single" w:sz="4" w:space="0" w:color="auto"/>
              <w:left w:val="single" w:sz="4" w:space="0" w:color="auto"/>
              <w:bottom w:val="single" w:sz="4" w:space="0" w:color="auto"/>
              <w:right w:val="single" w:sz="4" w:space="0" w:color="auto"/>
            </w:tcBorders>
            <w:vAlign w:val="center"/>
          </w:tcPr>
          <w:p w14:paraId="306A0B52" w14:textId="77777777" w:rsidR="007A3584" w:rsidRPr="00A2523D" w:rsidRDefault="007A3584" w:rsidP="00707D5B">
            <w:pPr>
              <w:jc w:val="center"/>
              <w:cnfStyle w:val="000000100000" w:firstRow="0" w:lastRow="0" w:firstColumn="0" w:lastColumn="0" w:oddVBand="0" w:evenVBand="0" w:oddHBand="1" w:evenHBand="0" w:firstRowFirstColumn="0" w:firstRowLastColumn="0" w:lastRowFirstColumn="0" w:lastRowLastColumn="0"/>
              <w:rPr>
                <w:rFonts w:cs="Arial"/>
                <w:sz w:val="14"/>
                <w:szCs w:val="14"/>
              </w:rPr>
            </w:pPr>
          </w:p>
        </w:tc>
        <w:tc>
          <w:tcPr>
            <w:tcW w:w="838" w:type="dxa"/>
            <w:tcBorders>
              <w:top w:val="single" w:sz="4" w:space="0" w:color="auto"/>
              <w:left w:val="single" w:sz="4" w:space="0" w:color="auto"/>
              <w:bottom w:val="single" w:sz="4" w:space="0" w:color="auto"/>
              <w:right w:val="single" w:sz="4" w:space="0" w:color="auto"/>
            </w:tcBorders>
            <w:vAlign w:val="center"/>
          </w:tcPr>
          <w:p w14:paraId="6F410AA6" w14:textId="77777777" w:rsidR="007A3584" w:rsidRPr="00A2523D" w:rsidRDefault="007A3584" w:rsidP="00707D5B">
            <w:pPr>
              <w:jc w:val="center"/>
              <w:cnfStyle w:val="000000100000" w:firstRow="0" w:lastRow="0" w:firstColumn="0" w:lastColumn="0" w:oddVBand="0" w:evenVBand="0" w:oddHBand="1" w:evenHBand="0" w:firstRowFirstColumn="0" w:firstRowLastColumn="0" w:lastRowFirstColumn="0" w:lastRowLastColumn="0"/>
              <w:rPr>
                <w:rFonts w:cs="Arial"/>
                <w:sz w:val="14"/>
                <w:szCs w:val="14"/>
              </w:rPr>
            </w:pPr>
          </w:p>
        </w:tc>
        <w:tc>
          <w:tcPr>
            <w:tcW w:w="1117" w:type="dxa"/>
            <w:tcBorders>
              <w:top w:val="single" w:sz="4" w:space="0" w:color="auto"/>
              <w:left w:val="single" w:sz="4" w:space="0" w:color="auto"/>
              <w:bottom w:val="single" w:sz="4" w:space="0" w:color="auto"/>
              <w:right w:val="single" w:sz="4" w:space="0" w:color="auto"/>
            </w:tcBorders>
            <w:vAlign w:val="center"/>
          </w:tcPr>
          <w:p w14:paraId="2D42758C" w14:textId="77777777" w:rsidR="007A3584" w:rsidRPr="00A2523D" w:rsidRDefault="007A3584" w:rsidP="00707D5B">
            <w:pPr>
              <w:jc w:val="center"/>
              <w:cnfStyle w:val="000000100000" w:firstRow="0" w:lastRow="0" w:firstColumn="0" w:lastColumn="0" w:oddVBand="0" w:evenVBand="0" w:oddHBand="1" w:evenHBand="0" w:firstRowFirstColumn="0" w:firstRowLastColumn="0" w:lastRowFirstColumn="0" w:lastRowLastColumn="0"/>
              <w:rPr>
                <w:rFonts w:cs="Arial"/>
                <w:sz w:val="14"/>
                <w:szCs w:val="14"/>
              </w:rPr>
            </w:pPr>
          </w:p>
        </w:tc>
        <w:tc>
          <w:tcPr>
            <w:tcW w:w="976" w:type="dxa"/>
            <w:tcBorders>
              <w:top w:val="single" w:sz="4" w:space="0" w:color="auto"/>
              <w:left w:val="single" w:sz="4" w:space="0" w:color="auto"/>
              <w:bottom w:val="single" w:sz="4" w:space="0" w:color="auto"/>
              <w:right w:val="single" w:sz="4" w:space="0" w:color="auto"/>
            </w:tcBorders>
            <w:vAlign w:val="center"/>
          </w:tcPr>
          <w:p w14:paraId="69A43D6B" w14:textId="77777777" w:rsidR="007A3584" w:rsidRPr="00A2523D" w:rsidRDefault="007A3584" w:rsidP="00707D5B">
            <w:pPr>
              <w:jc w:val="center"/>
              <w:cnfStyle w:val="000000100000" w:firstRow="0" w:lastRow="0" w:firstColumn="0" w:lastColumn="0" w:oddVBand="0" w:evenVBand="0" w:oddHBand="1" w:evenHBand="0" w:firstRowFirstColumn="0" w:firstRowLastColumn="0" w:lastRowFirstColumn="0" w:lastRowLastColumn="0"/>
              <w:rPr>
                <w:rFonts w:cs="Arial"/>
                <w:sz w:val="14"/>
                <w:szCs w:val="14"/>
              </w:rPr>
            </w:pPr>
          </w:p>
        </w:tc>
        <w:tc>
          <w:tcPr>
            <w:tcW w:w="983" w:type="dxa"/>
            <w:tcBorders>
              <w:top w:val="single" w:sz="4" w:space="0" w:color="auto"/>
              <w:left w:val="single" w:sz="4" w:space="0" w:color="auto"/>
              <w:bottom w:val="single" w:sz="4" w:space="0" w:color="auto"/>
              <w:right w:val="single" w:sz="4" w:space="0" w:color="auto"/>
            </w:tcBorders>
            <w:vAlign w:val="center"/>
          </w:tcPr>
          <w:p w14:paraId="5CD52F99" w14:textId="77777777" w:rsidR="007A3584" w:rsidRPr="00A2523D" w:rsidRDefault="007A3584" w:rsidP="00707D5B">
            <w:pPr>
              <w:jc w:val="center"/>
              <w:cnfStyle w:val="000000100000" w:firstRow="0" w:lastRow="0" w:firstColumn="0" w:lastColumn="0" w:oddVBand="0" w:evenVBand="0" w:oddHBand="1" w:evenHBand="0" w:firstRowFirstColumn="0" w:firstRowLastColumn="0" w:lastRowFirstColumn="0" w:lastRowLastColumn="0"/>
              <w:rPr>
                <w:rFonts w:cs="Arial"/>
                <w:sz w:val="14"/>
                <w:szCs w:val="14"/>
              </w:rPr>
            </w:pPr>
          </w:p>
        </w:tc>
      </w:tr>
      <w:tr w:rsidR="007A3584" w:rsidRPr="0005266D" w14:paraId="2A52177E" w14:textId="77777777" w:rsidTr="3344E8CE">
        <w:trPr>
          <w:gridAfter w:val="1"/>
          <w:wAfter w:w="7" w:type="dxa"/>
          <w:trHeight w:val="401"/>
        </w:trPr>
        <w:tc>
          <w:tcPr>
            <w:cnfStyle w:val="001000000000" w:firstRow="0" w:lastRow="0" w:firstColumn="1" w:lastColumn="0" w:oddVBand="0" w:evenVBand="0" w:oddHBand="0" w:evenHBand="0" w:firstRowFirstColumn="0" w:firstRowLastColumn="0" w:lastRowFirstColumn="0" w:lastRowLastColumn="0"/>
            <w:tcW w:w="1677" w:type="dxa"/>
            <w:gridSpan w:val="2"/>
            <w:tcBorders>
              <w:top w:val="single" w:sz="4" w:space="0" w:color="auto"/>
              <w:left w:val="single" w:sz="4" w:space="0" w:color="auto"/>
              <w:bottom w:val="single" w:sz="4" w:space="0" w:color="auto"/>
              <w:right w:val="single" w:sz="4" w:space="0" w:color="auto"/>
            </w:tcBorders>
            <w:vAlign w:val="center"/>
          </w:tcPr>
          <w:p w14:paraId="234A3E67" w14:textId="0975B0FD" w:rsidR="007A3584" w:rsidRPr="0005266D" w:rsidRDefault="007A3584" w:rsidP="00707D5B">
            <w:pPr>
              <w:jc w:val="center"/>
              <w:rPr>
                <w:rFonts w:cs="Arial"/>
                <w:b/>
                <w:bCs/>
                <w:sz w:val="12"/>
                <w:szCs w:val="12"/>
              </w:rPr>
            </w:pPr>
            <w:r w:rsidRPr="3344E8CE">
              <w:rPr>
                <w:rFonts w:cs="Arial"/>
                <w:b/>
                <w:bCs/>
                <w:sz w:val="12"/>
                <w:szCs w:val="12"/>
              </w:rPr>
              <w:t>Gilt suðupróf skv. ISO-9606-1:201</w:t>
            </w:r>
            <w:r w:rsidR="7E042CC6" w:rsidRPr="3344E8CE">
              <w:rPr>
                <w:rFonts w:cs="Arial"/>
                <w:b/>
                <w:bCs/>
                <w:sz w:val="12"/>
                <w:szCs w:val="12"/>
              </w:rPr>
              <w:t>7</w:t>
            </w:r>
          </w:p>
        </w:tc>
        <w:tc>
          <w:tcPr>
            <w:tcW w:w="1257" w:type="dxa"/>
            <w:gridSpan w:val="3"/>
            <w:tcBorders>
              <w:top w:val="single" w:sz="4" w:space="0" w:color="auto"/>
              <w:left w:val="single" w:sz="4" w:space="0" w:color="auto"/>
              <w:bottom w:val="single" w:sz="4" w:space="0" w:color="auto"/>
              <w:right w:val="single" w:sz="4" w:space="0" w:color="auto"/>
            </w:tcBorders>
            <w:vAlign w:val="center"/>
          </w:tcPr>
          <w:p w14:paraId="7248B747" w14:textId="77777777" w:rsidR="007A3584" w:rsidRPr="00A2523D" w:rsidRDefault="007A3584" w:rsidP="00707D5B">
            <w:pPr>
              <w:jc w:val="center"/>
              <w:cnfStyle w:val="000000000000" w:firstRow="0" w:lastRow="0" w:firstColumn="0" w:lastColumn="0" w:oddVBand="0" w:evenVBand="0" w:oddHBand="0" w:evenHBand="0" w:firstRowFirstColumn="0" w:firstRowLastColumn="0" w:lastRowFirstColumn="0" w:lastRowLastColumn="0"/>
              <w:rPr>
                <w:rFonts w:cs="Arial"/>
                <w:sz w:val="14"/>
                <w:szCs w:val="14"/>
              </w:rPr>
            </w:pPr>
          </w:p>
        </w:tc>
        <w:tc>
          <w:tcPr>
            <w:tcW w:w="976" w:type="dxa"/>
            <w:tcBorders>
              <w:top w:val="single" w:sz="4" w:space="0" w:color="auto"/>
              <w:left w:val="single" w:sz="4" w:space="0" w:color="auto"/>
              <w:bottom w:val="single" w:sz="4" w:space="0" w:color="auto"/>
              <w:right w:val="single" w:sz="4" w:space="0" w:color="auto"/>
            </w:tcBorders>
            <w:vAlign w:val="center"/>
          </w:tcPr>
          <w:p w14:paraId="6AAC1208" w14:textId="77777777" w:rsidR="007A3584" w:rsidRPr="00A2523D" w:rsidRDefault="007A3584" w:rsidP="00707D5B">
            <w:pPr>
              <w:jc w:val="center"/>
              <w:cnfStyle w:val="000000000000" w:firstRow="0" w:lastRow="0" w:firstColumn="0" w:lastColumn="0" w:oddVBand="0" w:evenVBand="0" w:oddHBand="0" w:evenHBand="0" w:firstRowFirstColumn="0" w:firstRowLastColumn="0" w:lastRowFirstColumn="0" w:lastRowLastColumn="0"/>
              <w:rPr>
                <w:rFonts w:cs="Arial"/>
                <w:sz w:val="14"/>
                <w:szCs w:val="14"/>
              </w:rPr>
            </w:pPr>
          </w:p>
        </w:tc>
        <w:tc>
          <w:tcPr>
            <w:tcW w:w="838" w:type="dxa"/>
            <w:tcBorders>
              <w:top w:val="single" w:sz="4" w:space="0" w:color="auto"/>
              <w:left w:val="single" w:sz="4" w:space="0" w:color="auto"/>
              <w:bottom w:val="single" w:sz="4" w:space="0" w:color="auto"/>
              <w:right w:val="single" w:sz="4" w:space="0" w:color="auto"/>
            </w:tcBorders>
            <w:vAlign w:val="center"/>
          </w:tcPr>
          <w:p w14:paraId="663CA4D4" w14:textId="77777777" w:rsidR="007A3584" w:rsidRPr="00A2523D" w:rsidRDefault="007A3584" w:rsidP="00707D5B">
            <w:pPr>
              <w:jc w:val="center"/>
              <w:cnfStyle w:val="000000000000" w:firstRow="0" w:lastRow="0" w:firstColumn="0" w:lastColumn="0" w:oddVBand="0" w:evenVBand="0" w:oddHBand="0" w:evenHBand="0" w:firstRowFirstColumn="0" w:firstRowLastColumn="0" w:lastRowFirstColumn="0" w:lastRowLastColumn="0"/>
              <w:rPr>
                <w:rFonts w:cs="Arial"/>
                <w:sz w:val="14"/>
                <w:szCs w:val="14"/>
              </w:rPr>
            </w:pPr>
            <w:r w:rsidRPr="00A2523D">
              <w:rPr>
                <w:rFonts w:cs="Arial"/>
                <w:sz w:val="14"/>
                <w:szCs w:val="14"/>
              </w:rPr>
              <w:t>X</w:t>
            </w:r>
          </w:p>
        </w:tc>
        <w:tc>
          <w:tcPr>
            <w:tcW w:w="1395" w:type="dxa"/>
            <w:tcBorders>
              <w:top w:val="single" w:sz="4" w:space="0" w:color="auto"/>
              <w:left w:val="single" w:sz="4" w:space="0" w:color="auto"/>
              <w:bottom w:val="single" w:sz="4" w:space="0" w:color="auto"/>
              <w:right w:val="single" w:sz="4" w:space="0" w:color="auto"/>
            </w:tcBorders>
            <w:vAlign w:val="center"/>
          </w:tcPr>
          <w:p w14:paraId="3F8C56BF" w14:textId="77777777" w:rsidR="007A3584" w:rsidRPr="00A2523D" w:rsidRDefault="007A3584" w:rsidP="00707D5B">
            <w:pPr>
              <w:jc w:val="center"/>
              <w:cnfStyle w:val="000000000000" w:firstRow="0" w:lastRow="0" w:firstColumn="0" w:lastColumn="0" w:oddVBand="0" w:evenVBand="0" w:oddHBand="0" w:evenHBand="0" w:firstRowFirstColumn="0" w:firstRowLastColumn="0" w:lastRowFirstColumn="0" w:lastRowLastColumn="0"/>
              <w:rPr>
                <w:rFonts w:cs="Arial"/>
                <w:sz w:val="14"/>
                <w:szCs w:val="14"/>
              </w:rPr>
            </w:pPr>
          </w:p>
        </w:tc>
        <w:tc>
          <w:tcPr>
            <w:tcW w:w="1397" w:type="dxa"/>
            <w:tcBorders>
              <w:top w:val="single" w:sz="4" w:space="0" w:color="auto"/>
              <w:left w:val="single" w:sz="4" w:space="0" w:color="auto"/>
              <w:bottom w:val="single" w:sz="4" w:space="0" w:color="auto"/>
              <w:right w:val="single" w:sz="4" w:space="0" w:color="auto"/>
            </w:tcBorders>
            <w:vAlign w:val="center"/>
          </w:tcPr>
          <w:p w14:paraId="05E8AF4A" w14:textId="77777777" w:rsidR="007A3584" w:rsidRPr="00A2523D" w:rsidRDefault="007A3584" w:rsidP="00707D5B">
            <w:pPr>
              <w:jc w:val="center"/>
              <w:cnfStyle w:val="000000000000" w:firstRow="0" w:lastRow="0" w:firstColumn="0" w:lastColumn="0" w:oddVBand="0" w:evenVBand="0" w:oddHBand="0" w:evenHBand="0" w:firstRowFirstColumn="0" w:firstRowLastColumn="0" w:lastRowFirstColumn="0" w:lastRowLastColumn="0"/>
              <w:rPr>
                <w:rFonts w:cs="Arial"/>
                <w:sz w:val="14"/>
                <w:szCs w:val="14"/>
                <w:highlight w:val="yellow"/>
              </w:rPr>
            </w:pPr>
          </w:p>
        </w:tc>
        <w:tc>
          <w:tcPr>
            <w:tcW w:w="837" w:type="dxa"/>
            <w:tcBorders>
              <w:top w:val="single" w:sz="4" w:space="0" w:color="auto"/>
              <w:left w:val="single" w:sz="4" w:space="0" w:color="auto"/>
              <w:bottom w:val="single" w:sz="4" w:space="0" w:color="auto"/>
              <w:right w:val="single" w:sz="4" w:space="0" w:color="auto"/>
            </w:tcBorders>
            <w:vAlign w:val="center"/>
          </w:tcPr>
          <w:p w14:paraId="4A994B73" w14:textId="77777777" w:rsidR="007A3584" w:rsidRPr="00A2523D" w:rsidRDefault="007A3584" w:rsidP="00707D5B">
            <w:pPr>
              <w:jc w:val="center"/>
              <w:cnfStyle w:val="000000000000" w:firstRow="0" w:lastRow="0" w:firstColumn="0" w:lastColumn="0" w:oddVBand="0" w:evenVBand="0" w:oddHBand="0" w:evenHBand="0" w:firstRowFirstColumn="0" w:firstRowLastColumn="0" w:lastRowFirstColumn="0" w:lastRowLastColumn="0"/>
              <w:rPr>
                <w:rFonts w:cs="Arial"/>
                <w:sz w:val="14"/>
                <w:szCs w:val="14"/>
              </w:rPr>
            </w:pPr>
          </w:p>
        </w:tc>
        <w:tc>
          <w:tcPr>
            <w:tcW w:w="838" w:type="dxa"/>
            <w:tcBorders>
              <w:top w:val="single" w:sz="4" w:space="0" w:color="auto"/>
              <w:left w:val="single" w:sz="4" w:space="0" w:color="auto"/>
              <w:bottom w:val="single" w:sz="4" w:space="0" w:color="auto"/>
              <w:right w:val="single" w:sz="4" w:space="0" w:color="auto"/>
            </w:tcBorders>
            <w:vAlign w:val="center"/>
          </w:tcPr>
          <w:p w14:paraId="75F06300" w14:textId="77777777" w:rsidR="007A3584" w:rsidRPr="00A2523D" w:rsidRDefault="007A3584" w:rsidP="00707D5B">
            <w:pPr>
              <w:jc w:val="center"/>
              <w:cnfStyle w:val="000000000000" w:firstRow="0" w:lastRow="0" w:firstColumn="0" w:lastColumn="0" w:oddVBand="0" w:evenVBand="0" w:oddHBand="0" w:evenHBand="0" w:firstRowFirstColumn="0" w:firstRowLastColumn="0" w:lastRowFirstColumn="0" w:lastRowLastColumn="0"/>
              <w:rPr>
                <w:rFonts w:cs="Arial"/>
                <w:sz w:val="14"/>
                <w:szCs w:val="14"/>
              </w:rPr>
            </w:pPr>
          </w:p>
        </w:tc>
        <w:tc>
          <w:tcPr>
            <w:tcW w:w="837" w:type="dxa"/>
            <w:tcBorders>
              <w:top w:val="single" w:sz="4" w:space="0" w:color="auto"/>
              <w:left w:val="single" w:sz="4" w:space="0" w:color="auto"/>
              <w:bottom w:val="single" w:sz="4" w:space="0" w:color="auto"/>
              <w:right w:val="single" w:sz="4" w:space="0" w:color="auto"/>
            </w:tcBorders>
            <w:vAlign w:val="center"/>
          </w:tcPr>
          <w:p w14:paraId="2212EA3E" w14:textId="77777777" w:rsidR="007A3584" w:rsidRPr="00A2523D" w:rsidRDefault="007A3584" w:rsidP="00707D5B">
            <w:pPr>
              <w:jc w:val="center"/>
              <w:cnfStyle w:val="000000000000" w:firstRow="0" w:lastRow="0" w:firstColumn="0" w:lastColumn="0" w:oddVBand="0" w:evenVBand="0" w:oddHBand="0" w:evenHBand="0" w:firstRowFirstColumn="0" w:firstRowLastColumn="0" w:lastRowFirstColumn="0" w:lastRowLastColumn="0"/>
              <w:rPr>
                <w:rFonts w:cs="Arial"/>
                <w:sz w:val="14"/>
                <w:szCs w:val="14"/>
              </w:rPr>
            </w:pPr>
          </w:p>
        </w:tc>
        <w:tc>
          <w:tcPr>
            <w:tcW w:w="976" w:type="dxa"/>
            <w:tcBorders>
              <w:top w:val="single" w:sz="4" w:space="0" w:color="auto"/>
              <w:left w:val="single" w:sz="4" w:space="0" w:color="auto"/>
              <w:bottom w:val="single" w:sz="4" w:space="0" w:color="auto"/>
              <w:right w:val="single" w:sz="4" w:space="0" w:color="auto"/>
            </w:tcBorders>
            <w:vAlign w:val="center"/>
          </w:tcPr>
          <w:p w14:paraId="4AB10E16" w14:textId="77777777" w:rsidR="007A3584" w:rsidRPr="00A2523D" w:rsidRDefault="007A3584" w:rsidP="00707D5B">
            <w:pPr>
              <w:jc w:val="center"/>
              <w:cnfStyle w:val="000000000000" w:firstRow="0" w:lastRow="0" w:firstColumn="0" w:lastColumn="0" w:oddVBand="0" w:evenVBand="0" w:oddHBand="0" w:evenHBand="0" w:firstRowFirstColumn="0" w:firstRowLastColumn="0" w:lastRowFirstColumn="0" w:lastRowLastColumn="0"/>
              <w:rPr>
                <w:rFonts w:cs="Arial"/>
                <w:sz w:val="14"/>
                <w:szCs w:val="14"/>
              </w:rPr>
            </w:pPr>
          </w:p>
        </w:tc>
        <w:tc>
          <w:tcPr>
            <w:tcW w:w="838" w:type="dxa"/>
            <w:tcBorders>
              <w:top w:val="single" w:sz="4" w:space="0" w:color="auto"/>
              <w:left w:val="single" w:sz="4" w:space="0" w:color="auto"/>
              <w:bottom w:val="single" w:sz="4" w:space="0" w:color="auto"/>
              <w:right w:val="single" w:sz="4" w:space="0" w:color="auto"/>
            </w:tcBorders>
            <w:vAlign w:val="center"/>
          </w:tcPr>
          <w:p w14:paraId="0576395D" w14:textId="77777777" w:rsidR="007A3584" w:rsidRPr="00A2523D" w:rsidRDefault="007A3584" w:rsidP="00707D5B">
            <w:pPr>
              <w:jc w:val="center"/>
              <w:cnfStyle w:val="000000000000" w:firstRow="0" w:lastRow="0" w:firstColumn="0" w:lastColumn="0" w:oddVBand="0" w:evenVBand="0" w:oddHBand="0" w:evenHBand="0" w:firstRowFirstColumn="0" w:firstRowLastColumn="0" w:lastRowFirstColumn="0" w:lastRowLastColumn="0"/>
              <w:rPr>
                <w:rFonts w:cs="Arial"/>
                <w:sz w:val="14"/>
                <w:szCs w:val="14"/>
              </w:rPr>
            </w:pPr>
          </w:p>
        </w:tc>
        <w:tc>
          <w:tcPr>
            <w:tcW w:w="1117" w:type="dxa"/>
            <w:tcBorders>
              <w:top w:val="single" w:sz="4" w:space="0" w:color="auto"/>
              <w:left w:val="single" w:sz="4" w:space="0" w:color="auto"/>
              <w:bottom w:val="single" w:sz="4" w:space="0" w:color="auto"/>
              <w:right w:val="single" w:sz="4" w:space="0" w:color="auto"/>
            </w:tcBorders>
            <w:vAlign w:val="center"/>
          </w:tcPr>
          <w:p w14:paraId="23835052" w14:textId="77777777" w:rsidR="007A3584" w:rsidRPr="00A2523D" w:rsidRDefault="007A3584" w:rsidP="00707D5B">
            <w:pPr>
              <w:jc w:val="center"/>
              <w:cnfStyle w:val="000000000000" w:firstRow="0" w:lastRow="0" w:firstColumn="0" w:lastColumn="0" w:oddVBand="0" w:evenVBand="0" w:oddHBand="0" w:evenHBand="0" w:firstRowFirstColumn="0" w:firstRowLastColumn="0" w:lastRowFirstColumn="0" w:lastRowLastColumn="0"/>
              <w:rPr>
                <w:rFonts w:cs="Arial"/>
                <w:sz w:val="14"/>
                <w:szCs w:val="14"/>
              </w:rPr>
            </w:pPr>
          </w:p>
        </w:tc>
        <w:tc>
          <w:tcPr>
            <w:tcW w:w="976" w:type="dxa"/>
            <w:tcBorders>
              <w:top w:val="single" w:sz="4" w:space="0" w:color="auto"/>
              <w:left w:val="single" w:sz="4" w:space="0" w:color="auto"/>
              <w:bottom w:val="single" w:sz="4" w:space="0" w:color="auto"/>
              <w:right w:val="single" w:sz="4" w:space="0" w:color="auto"/>
            </w:tcBorders>
            <w:vAlign w:val="center"/>
          </w:tcPr>
          <w:p w14:paraId="7FAD21B7" w14:textId="77777777" w:rsidR="007A3584" w:rsidRPr="00A2523D" w:rsidRDefault="007A3584" w:rsidP="00707D5B">
            <w:pPr>
              <w:jc w:val="center"/>
              <w:cnfStyle w:val="000000000000" w:firstRow="0" w:lastRow="0" w:firstColumn="0" w:lastColumn="0" w:oddVBand="0" w:evenVBand="0" w:oddHBand="0" w:evenHBand="0" w:firstRowFirstColumn="0" w:firstRowLastColumn="0" w:lastRowFirstColumn="0" w:lastRowLastColumn="0"/>
              <w:rPr>
                <w:rFonts w:cs="Arial"/>
                <w:sz w:val="14"/>
                <w:szCs w:val="14"/>
              </w:rPr>
            </w:pPr>
          </w:p>
        </w:tc>
        <w:tc>
          <w:tcPr>
            <w:tcW w:w="983" w:type="dxa"/>
            <w:tcBorders>
              <w:top w:val="single" w:sz="4" w:space="0" w:color="auto"/>
              <w:left w:val="single" w:sz="4" w:space="0" w:color="auto"/>
              <w:bottom w:val="single" w:sz="4" w:space="0" w:color="auto"/>
              <w:right w:val="single" w:sz="4" w:space="0" w:color="auto"/>
            </w:tcBorders>
            <w:vAlign w:val="center"/>
          </w:tcPr>
          <w:p w14:paraId="2FF37812" w14:textId="77777777" w:rsidR="007A3584" w:rsidRPr="00A2523D" w:rsidRDefault="007A3584" w:rsidP="00707D5B">
            <w:pPr>
              <w:jc w:val="center"/>
              <w:cnfStyle w:val="000000000000" w:firstRow="0" w:lastRow="0" w:firstColumn="0" w:lastColumn="0" w:oddVBand="0" w:evenVBand="0" w:oddHBand="0" w:evenHBand="0" w:firstRowFirstColumn="0" w:firstRowLastColumn="0" w:lastRowFirstColumn="0" w:lastRowLastColumn="0"/>
              <w:rPr>
                <w:rFonts w:cs="Arial"/>
                <w:sz w:val="14"/>
                <w:szCs w:val="14"/>
              </w:rPr>
            </w:pPr>
          </w:p>
        </w:tc>
      </w:tr>
      <w:tr w:rsidR="007A3584" w:rsidRPr="0005266D" w14:paraId="6FB87775" w14:textId="77777777" w:rsidTr="3344E8CE">
        <w:trPr>
          <w:gridAfter w:val="1"/>
          <w:cnfStyle w:val="000000100000" w:firstRow="0" w:lastRow="0" w:firstColumn="0" w:lastColumn="0" w:oddVBand="0" w:evenVBand="0" w:oddHBand="1" w:evenHBand="0" w:firstRowFirstColumn="0" w:firstRowLastColumn="0" w:lastRowFirstColumn="0" w:lastRowLastColumn="0"/>
          <w:wAfter w:w="7" w:type="dxa"/>
          <w:trHeight w:val="300"/>
        </w:trPr>
        <w:tc>
          <w:tcPr>
            <w:cnfStyle w:val="001000000000" w:firstRow="0" w:lastRow="0" w:firstColumn="1" w:lastColumn="0" w:oddVBand="0" w:evenVBand="0" w:oddHBand="0" w:evenHBand="0" w:firstRowFirstColumn="0" w:firstRowLastColumn="0" w:lastRowFirstColumn="0" w:lastRowLastColumn="0"/>
            <w:tcW w:w="1677" w:type="dxa"/>
            <w:gridSpan w:val="2"/>
            <w:tcBorders>
              <w:top w:val="single" w:sz="4" w:space="0" w:color="auto"/>
              <w:left w:val="single" w:sz="4" w:space="0" w:color="auto"/>
              <w:bottom w:val="single" w:sz="4" w:space="0" w:color="auto"/>
              <w:right w:val="single" w:sz="4" w:space="0" w:color="auto"/>
            </w:tcBorders>
            <w:vAlign w:val="center"/>
          </w:tcPr>
          <w:p w14:paraId="2A5C0528" w14:textId="77777777" w:rsidR="007A3584" w:rsidRPr="0005266D" w:rsidRDefault="007A3584" w:rsidP="00707D5B">
            <w:pPr>
              <w:jc w:val="center"/>
              <w:rPr>
                <w:rFonts w:cs="Arial"/>
                <w:b/>
                <w:sz w:val="12"/>
                <w:szCs w:val="12"/>
              </w:rPr>
            </w:pPr>
            <w:r w:rsidRPr="0005266D">
              <w:rPr>
                <w:rFonts w:cs="Arial"/>
                <w:b/>
                <w:sz w:val="12"/>
                <w:szCs w:val="12"/>
              </w:rPr>
              <w:t>Hæfnisvottorð í plastsuðu, viðurkennt af Kaupanda ekki eldra en 5 ára</w:t>
            </w:r>
          </w:p>
        </w:tc>
        <w:tc>
          <w:tcPr>
            <w:tcW w:w="1257" w:type="dxa"/>
            <w:gridSpan w:val="3"/>
            <w:tcBorders>
              <w:top w:val="single" w:sz="4" w:space="0" w:color="auto"/>
              <w:left w:val="single" w:sz="4" w:space="0" w:color="auto"/>
              <w:bottom w:val="single" w:sz="4" w:space="0" w:color="auto"/>
              <w:right w:val="single" w:sz="4" w:space="0" w:color="auto"/>
            </w:tcBorders>
            <w:vAlign w:val="center"/>
          </w:tcPr>
          <w:p w14:paraId="273E94D7" w14:textId="77777777" w:rsidR="007A3584" w:rsidRPr="00A2523D" w:rsidRDefault="007A3584" w:rsidP="00707D5B">
            <w:pPr>
              <w:jc w:val="center"/>
              <w:cnfStyle w:val="000000100000" w:firstRow="0" w:lastRow="0" w:firstColumn="0" w:lastColumn="0" w:oddVBand="0" w:evenVBand="0" w:oddHBand="1" w:evenHBand="0" w:firstRowFirstColumn="0" w:firstRowLastColumn="0" w:lastRowFirstColumn="0" w:lastRowLastColumn="0"/>
              <w:rPr>
                <w:rFonts w:cs="Arial"/>
                <w:sz w:val="14"/>
                <w:szCs w:val="14"/>
              </w:rPr>
            </w:pPr>
          </w:p>
        </w:tc>
        <w:tc>
          <w:tcPr>
            <w:tcW w:w="976" w:type="dxa"/>
            <w:tcBorders>
              <w:top w:val="single" w:sz="4" w:space="0" w:color="auto"/>
              <w:left w:val="single" w:sz="4" w:space="0" w:color="auto"/>
              <w:bottom w:val="single" w:sz="4" w:space="0" w:color="auto"/>
              <w:right w:val="single" w:sz="4" w:space="0" w:color="auto"/>
            </w:tcBorders>
            <w:vAlign w:val="center"/>
          </w:tcPr>
          <w:p w14:paraId="26E0D69F" w14:textId="77777777" w:rsidR="007A3584" w:rsidRPr="00A2523D" w:rsidRDefault="007A3584" w:rsidP="00707D5B">
            <w:pPr>
              <w:jc w:val="center"/>
              <w:cnfStyle w:val="000000100000" w:firstRow="0" w:lastRow="0" w:firstColumn="0" w:lastColumn="0" w:oddVBand="0" w:evenVBand="0" w:oddHBand="1" w:evenHBand="0" w:firstRowFirstColumn="0" w:firstRowLastColumn="0" w:lastRowFirstColumn="0" w:lastRowLastColumn="0"/>
              <w:rPr>
                <w:rFonts w:cs="Arial"/>
                <w:sz w:val="14"/>
                <w:szCs w:val="14"/>
              </w:rPr>
            </w:pPr>
          </w:p>
        </w:tc>
        <w:tc>
          <w:tcPr>
            <w:tcW w:w="838" w:type="dxa"/>
            <w:tcBorders>
              <w:top w:val="single" w:sz="4" w:space="0" w:color="auto"/>
              <w:left w:val="single" w:sz="4" w:space="0" w:color="auto"/>
              <w:bottom w:val="single" w:sz="4" w:space="0" w:color="auto"/>
              <w:right w:val="single" w:sz="4" w:space="0" w:color="auto"/>
            </w:tcBorders>
            <w:vAlign w:val="center"/>
          </w:tcPr>
          <w:p w14:paraId="1A96556D" w14:textId="77777777" w:rsidR="007A3584" w:rsidRPr="00A2523D" w:rsidRDefault="007A3584" w:rsidP="00707D5B">
            <w:pPr>
              <w:jc w:val="center"/>
              <w:cnfStyle w:val="000000100000" w:firstRow="0" w:lastRow="0" w:firstColumn="0" w:lastColumn="0" w:oddVBand="0" w:evenVBand="0" w:oddHBand="1" w:evenHBand="0" w:firstRowFirstColumn="0" w:firstRowLastColumn="0" w:lastRowFirstColumn="0" w:lastRowLastColumn="0"/>
              <w:rPr>
                <w:rFonts w:cs="Arial"/>
                <w:sz w:val="14"/>
                <w:szCs w:val="14"/>
              </w:rPr>
            </w:pPr>
          </w:p>
        </w:tc>
        <w:tc>
          <w:tcPr>
            <w:tcW w:w="1395" w:type="dxa"/>
            <w:tcBorders>
              <w:top w:val="single" w:sz="4" w:space="0" w:color="auto"/>
              <w:left w:val="single" w:sz="4" w:space="0" w:color="auto"/>
              <w:bottom w:val="single" w:sz="4" w:space="0" w:color="auto"/>
              <w:right w:val="single" w:sz="4" w:space="0" w:color="auto"/>
            </w:tcBorders>
            <w:vAlign w:val="center"/>
          </w:tcPr>
          <w:p w14:paraId="1457EAE7" w14:textId="77777777" w:rsidR="007A3584" w:rsidRPr="00A2523D" w:rsidRDefault="007A3584" w:rsidP="00707D5B">
            <w:pPr>
              <w:jc w:val="center"/>
              <w:cnfStyle w:val="000000100000" w:firstRow="0" w:lastRow="0" w:firstColumn="0" w:lastColumn="0" w:oddVBand="0" w:evenVBand="0" w:oddHBand="1" w:evenHBand="0" w:firstRowFirstColumn="0" w:firstRowLastColumn="0" w:lastRowFirstColumn="0" w:lastRowLastColumn="0"/>
              <w:rPr>
                <w:rFonts w:cs="Arial"/>
                <w:sz w:val="14"/>
                <w:szCs w:val="14"/>
              </w:rPr>
            </w:pPr>
            <w:r w:rsidRPr="00A2523D">
              <w:rPr>
                <w:rFonts w:cs="Arial"/>
                <w:sz w:val="14"/>
                <w:szCs w:val="14"/>
              </w:rPr>
              <w:t>X</w:t>
            </w:r>
          </w:p>
        </w:tc>
        <w:tc>
          <w:tcPr>
            <w:tcW w:w="1397" w:type="dxa"/>
            <w:tcBorders>
              <w:top w:val="single" w:sz="4" w:space="0" w:color="auto"/>
              <w:left w:val="single" w:sz="4" w:space="0" w:color="auto"/>
              <w:bottom w:val="single" w:sz="4" w:space="0" w:color="auto"/>
              <w:right w:val="single" w:sz="4" w:space="0" w:color="auto"/>
            </w:tcBorders>
            <w:vAlign w:val="center"/>
          </w:tcPr>
          <w:p w14:paraId="0BDB4B28" w14:textId="77777777" w:rsidR="007A3584" w:rsidRPr="00A2523D" w:rsidRDefault="007A3584" w:rsidP="00707D5B">
            <w:pPr>
              <w:jc w:val="center"/>
              <w:cnfStyle w:val="000000100000" w:firstRow="0" w:lastRow="0" w:firstColumn="0" w:lastColumn="0" w:oddVBand="0" w:evenVBand="0" w:oddHBand="1" w:evenHBand="0" w:firstRowFirstColumn="0" w:firstRowLastColumn="0" w:lastRowFirstColumn="0" w:lastRowLastColumn="0"/>
              <w:rPr>
                <w:rFonts w:cs="Arial"/>
                <w:sz w:val="14"/>
                <w:szCs w:val="14"/>
              </w:rPr>
            </w:pPr>
            <w:r w:rsidRPr="00A2523D">
              <w:rPr>
                <w:rFonts w:cs="Arial"/>
                <w:sz w:val="14"/>
                <w:szCs w:val="14"/>
              </w:rPr>
              <w:t>X</w:t>
            </w:r>
          </w:p>
        </w:tc>
        <w:tc>
          <w:tcPr>
            <w:tcW w:w="837" w:type="dxa"/>
            <w:tcBorders>
              <w:top w:val="single" w:sz="4" w:space="0" w:color="auto"/>
              <w:left w:val="single" w:sz="4" w:space="0" w:color="auto"/>
              <w:bottom w:val="single" w:sz="4" w:space="0" w:color="auto"/>
              <w:right w:val="single" w:sz="4" w:space="0" w:color="auto"/>
            </w:tcBorders>
            <w:vAlign w:val="center"/>
          </w:tcPr>
          <w:p w14:paraId="76DEE996" w14:textId="77777777" w:rsidR="007A3584" w:rsidRPr="00A2523D" w:rsidRDefault="007A3584" w:rsidP="00707D5B">
            <w:pPr>
              <w:jc w:val="center"/>
              <w:cnfStyle w:val="000000100000" w:firstRow="0" w:lastRow="0" w:firstColumn="0" w:lastColumn="0" w:oddVBand="0" w:evenVBand="0" w:oddHBand="1" w:evenHBand="0" w:firstRowFirstColumn="0" w:firstRowLastColumn="0" w:lastRowFirstColumn="0" w:lastRowLastColumn="0"/>
              <w:rPr>
                <w:rFonts w:cs="Arial"/>
                <w:sz w:val="14"/>
                <w:szCs w:val="14"/>
              </w:rPr>
            </w:pPr>
          </w:p>
        </w:tc>
        <w:tc>
          <w:tcPr>
            <w:tcW w:w="838" w:type="dxa"/>
            <w:tcBorders>
              <w:top w:val="single" w:sz="4" w:space="0" w:color="auto"/>
              <w:left w:val="single" w:sz="4" w:space="0" w:color="auto"/>
              <w:bottom w:val="single" w:sz="4" w:space="0" w:color="auto"/>
              <w:right w:val="single" w:sz="4" w:space="0" w:color="auto"/>
            </w:tcBorders>
            <w:vAlign w:val="center"/>
          </w:tcPr>
          <w:p w14:paraId="60B41833" w14:textId="77777777" w:rsidR="007A3584" w:rsidRPr="00A2523D" w:rsidRDefault="007A3584" w:rsidP="00707D5B">
            <w:pPr>
              <w:jc w:val="center"/>
              <w:cnfStyle w:val="000000100000" w:firstRow="0" w:lastRow="0" w:firstColumn="0" w:lastColumn="0" w:oddVBand="0" w:evenVBand="0" w:oddHBand="1" w:evenHBand="0" w:firstRowFirstColumn="0" w:firstRowLastColumn="0" w:lastRowFirstColumn="0" w:lastRowLastColumn="0"/>
              <w:rPr>
                <w:rFonts w:cs="Arial"/>
                <w:sz w:val="14"/>
                <w:szCs w:val="14"/>
              </w:rPr>
            </w:pPr>
          </w:p>
        </w:tc>
        <w:tc>
          <w:tcPr>
            <w:tcW w:w="837" w:type="dxa"/>
            <w:tcBorders>
              <w:top w:val="single" w:sz="4" w:space="0" w:color="auto"/>
              <w:left w:val="single" w:sz="4" w:space="0" w:color="auto"/>
              <w:bottom w:val="single" w:sz="4" w:space="0" w:color="auto"/>
              <w:right w:val="single" w:sz="4" w:space="0" w:color="auto"/>
            </w:tcBorders>
            <w:vAlign w:val="center"/>
          </w:tcPr>
          <w:p w14:paraId="78114E57" w14:textId="77777777" w:rsidR="007A3584" w:rsidRPr="00A2523D" w:rsidRDefault="007A3584" w:rsidP="00707D5B">
            <w:pPr>
              <w:jc w:val="center"/>
              <w:cnfStyle w:val="000000100000" w:firstRow="0" w:lastRow="0" w:firstColumn="0" w:lastColumn="0" w:oddVBand="0" w:evenVBand="0" w:oddHBand="1" w:evenHBand="0" w:firstRowFirstColumn="0" w:firstRowLastColumn="0" w:lastRowFirstColumn="0" w:lastRowLastColumn="0"/>
              <w:rPr>
                <w:rFonts w:cs="Arial"/>
                <w:sz w:val="14"/>
                <w:szCs w:val="14"/>
              </w:rPr>
            </w:pPr>
          </w:p>
        </w:tc>
        <w:tc>
          <w:tcPr>
            <w:tcW w:w="976" w:type="dxa"/>
            <w:tcBorders>
              <w:top w:val="single" w:sz="4" w:space="0" w:color="auto"/>
              <w:left w:val="single" w:sz="4" w:space="0" w:color="auto"/>
              <w:bottom w:val="single" w:sz="4" w:space="0" w:color="auto"/>
              <w:right w:val="single" w:sz="4" w:space="0" w:color="auto"/>
            </w:tcBorders>
            <w:vAlign w:val="center"/>
          </w:tcPr>
          <w:p w14:paraId="4AF75C70" w14:textId="77777777" w:rsidR="007A3584" w:rsidRPr="00A2523D" w:rsidRDefault="007A3584" w:rsidP="00707D5B">
            <w:pPr>
              <w:jc w:val="center"/>
              <w:cnfStyle w:val="000000100000" w:firstRow="0" w:lastRow="0" w:firstColumn="0" w:lastColumn="0" w:oddVBand="0" w:evenVBand="0" w:oddHBand="1" w:evenHBand="0" w:firstRowFirstColumn="0" w:firstRowLastColumn="0" w:lastRowFirstColumn="0" w:lastRowLastColumn="0"/>
              <w:rPr>
                <w:rFonts w:cs="Arial"/>
                <w:sz w:val="14"/>
                <w:szCs w:val="14"/>
              </w:rPr>
            </w:pPr>
          </w:p>
        </w:tc>
        <w:tc>
          <w:tcPr>
            <w:tcW w:w="838" w:type="dxa"/>
            <w:tcBorders>
              <w:top w:val="single" w:sz="4" w:space="0" w:color="auto"/>
              <w:left w:val="single" w:sz="4" w:space="0" w:color="auto"/>
              <w:bottom w:val="single" w:sz="4" w:space="0" w:color="auto"/>
              <w:right w:val="single" w:sz="4" w:space="0" w:color="auto"/>
            </w:tcBorders>
            <w:vAlign w:val="center"/>
          </w:tcPr>
          <w:p w14:paraId="0EA1FFD8" w14:textId="77777777" w:rsidR="007A3584" w:rsidRPr="00A2523D" w:rsidRDefault="007A3584" w:rsidP="00707D5B">
            <w:pPr>
              <w:jc w:val="center"/>
              <w:cnfStyle w:val="000000100000" w:firstRow="0" w:lastRow="0" w:firstColumn="0" w:lastColumn="0" w:oddVBand="0" w:evenVBand="0" w:oddHBand="1" w:evenHBand="0" w:firstRowFirstColumn="0" w:firstRowLastColumn="0" w:lastRowFirstColumn="0" w:lastRowLastColumn="0"/>
              <w:rPr>
                <w:rFonts w:cs="Arial"/>
                <w:sz w:val="14"/>
                <w:szCs w:val="14"/>
              </w:rPr>
            </w:pPr>
          </w:p>
        </w:tc>
        <w:tc>
          <w:tcPr>
            <w:tcW w:w="1117" w:type="dxa"/>
            <w:tcBorders>
              <w:top w:val="single" w:sz="4" w:space="0" w:color="auto"/>
              <w:left w:val="single" w:sz="4" w:space="0" w:color="auto"/>
              <w:bottom w:val="single" w:sz="4" w:space="0" w:color="auto"/>
              <w:right w:val="single" w:sz="4" w:space="0" w:color="auto"/>
            </w:tcBorders>
            <w:vAlign w:val="center"/>
          </w:tcPr>
          <w:p w14:paraId="77E0BC0F" w14:textId="77777777" w:rsidR="007A3584" w:rsidRPr="00A2523D" w:rsidRDefault="007A3584" w:rsidP="00707D5B">
            <w:pPr>
              <w:jc w:val="center"/>
              <w:cnfStyle w:val="000000100000" w:firstRow="0" w:lastRow="0" w:firstColumn="0" w:lastColumn="0" w:oddVBand="0" w:evenVBand="0" w:oddHBand="1" w:evenHBand="0" w:firstRowFirstColumn="0" w:firstRowLastColumn="0" w:lastRowFirstColumn="0" w:lastRowLastColumn="0"/>
              <w:rPr>
                <w:rFonts w:cs="Arial"/>
                <w:sz w:val="14"/>
                <w:szCs w:val="14"/>
              </w:rPr>
            </w:pPr>
          </w:p>
        </w:tc>
        <w:tc>
          <w:tcPr>
            <w:tcW w:w="976" w:type="dxa"/>
            <w:tcBorders>
              <w:top w:val="single" w:sz="4" w:space="0" w:color="auto"/>
              <w:left w:val="single" w:sz="4" w:space="0" w:color="auto"/>
              <w:bottom w:val="single" w:sz="4" w:space="0" w:color="auto"/>
              <w:right w:val="single" w:sz="4" w:space="0" w:color="auto"/>
            </w:tcBorders>
            <w:vAlign w:val="center"/>
          </w:tcPr>
          <w:p w14:paraId="039B8D4E" w14:textId="77777777" w:rsidR="007A3584" w:rsidRPr="00A2523D" w:rsidRDefault="007A3584" w:rsidP="00707D5B">
            <w:pPr>
              <w:jc w:val="center"/>
              <w:cnfStyle w:val="000000100000" w:firstRow="0" w:lastRow="0" w:firstColumn="0" w:lastColumn="0" w:oddVBand="0" w:evenVBand="0" w:oddHBand="1" w:evenHBand="0" w:firstRowFirstColumn="0" w:firstRowLastColumn="0" w:lastRowFirstColumn="0" w:lastRowLastColumn="0"/>
              <w:rPr>
                <w:rFonts w:cs="Arial"/>
                <w:sz w:val="14"/>
                <w:szCs w:val="14"/>
              </w:rPr>
            </w:pPr>
          </w:p>
        </w:tc>
        <w:tc>
          <w:tcPr>
            <w:tcW w:w="983" w:type="dxa"/>
            <w:tcBorders>
              <w:top w:val="single" w:sz="4" w:space="0" w:color="auto"/>
              <w:left w:val="single" w:sz="4" w:space="0" w:color="auto"/>
              <w:bottom w:val="single" w:sz="4" w:space="0" w:color="auto"/>
              <w:right w:val="single" w:sz="4" w:space="0" w:color="auto"/>
            </w:tcBorders>
            <w:vAlign w:val="center"/>
          </w:tcPr>
          <w:p w14:paraId="01889493" w14:textId="77777777" w:rsidR="007A3584" w:rsidRPr="00A2523D" w:rsidRDefault="007A3584" w:rsidP="00707D5B">
            <w:pPr>
              <w:jc w:val="center"/>
              <w:cnfStyle w:val="000000100000" w:firstRow="0" w:lastRow="0" w:firstColumn="0" w:lastColumn="0" w:oddVBand="0" w:evenVBand="0" w:oddHBand="1" w:evenHBand="0" w:firstRowFirstColumn="0" w:firstRowLastColumn="0" w:lastRowFirstColumn="0" w:lastRowLastColumn="0"/>
              <w:rPr>
                <w:rFonts w:cs="Arial"/>
                <w:sz w:val="14"/>
                <w:szCs w:val="14"/>
              </w:rPr>
            </w:pPr>
          </w:p>
        </w:tc>
      </w:tr>
      <w:tr w:rsidR="007A3584" w:rsidRPr="0005266D" w14:paraId="195FD1AD" w14:textId="77777777" w:rsidTr="3344E8CE">
        <w:trPr>
          <w:gridAfter w:val="1"/>
          <w:wAfter w:w="7" w:type="dxa"/>
          <w:trHeight w:val="401"/>
        </w:trPr>
        <w:tc>
          <w:tcPr>
            <w:cnfStyle w:val="001000000000" w:firstRow="0" w:lastRow="0" w:firstColumn="1" w:lastColumn="0" w:oddVBand="0" w:evenVBand="0" w:oddHBand="0" w:evenHBand="0" w:firstRowFirstColumn="0" w:firstRowLastColumn="0" w:lastRowFirstColumn="0" w:lastRowLastColumn="0"/>
            <w:tcW w:w="1677" w:type="dxa"/>
            <w:gridSpan w:val="2"/>
            <w:tcBorders>
              <w:top w:val="single" w:sz="4" w:space="0" w:color="auto"/>
              <w:left w:val="single" w:sz="4" w:space="0" w:color="auto"/>
              <w:bottom w:val="single" w:sz="4" w:space="0" w:color="auto"/>
              <w:right w:val="single" w:sz="4" w:space="0" w:color="auto"/>
            </w:tcBorders>
            <w:vAlign w:val="center"/>
          </w:tcPr>
          <w:p w14:paraId="12CBBC38" w14:textId="77777777" w:rsidR="007A3584" w:rsidRPr="0005266D" w:rsidRDefault="007A3584" w:rsidP="00707D5B">
            <w:pPr>
              <w:jc w:val="center"/>
              <w:rPr>
                <w:rFonts w:cs="Arial"/>
                <w:b/>
                <w:sz w:val="12"/>
                <w:szCs w:val="12"/>
              </w:rPr>
            </w:pPr>
            <w:r w:rsidRPr="0005266D">
              <w:rPr>
                <w:rFonts w:cs="Arial"/>
                <w:b/>
                <w:sz w:val="12"/>
                <w:szCs w:val="12"/>
              </w:rPr>
              <w:t>Sveinspróf í viðeigandi iðngrein</w:t>
            </w:r>
          </w:p>
        </w:tc>
        <w:tc>
          <w:tcPr>
            <w:tcW w:w="1257" w:type="dxa"/>
            <w:gridSpan w:val="3"/>
            <w:tcBorders>
              <w:top w:val="single" w:sz="4" w:space="0" w:color="auto"/>
              <w:left w:val="single" w:sz="4" w:space="0" w:color="auto"/>
              <w:bottom w:val="single" w:sz="4" w:space="0" w:color="auto"/>
              <w:right w:val="single" w:sz="4" w:space="0" w:color="auto"/>
            </w:tcBorders>
            <w:vAlign w:val="center"/>
          </w:tcPr>
          <w:p w14:paraId="2D0060F9" w14:textId="77777777" w:rsidR="007A3584" w:rsidRPr="00A2523D" w:rsidRDefault="007A3584" w:rsidP="00707D5B">
            <w:pPr>
              <w:jc w:val="center"/>
              <w:cnfStyle w:val="000000000000" w:firstRow="0" w:lastRow="0" w:firstColumn="0" w:lastColumn="0" w:oddVBand="0" w:evenVBand="0" w:oddHBand="0" w:evenHBand="0" w:firstRowFirstColumn="0" w:firstRowLastColumn="0" w:lastRowFirstColumn="0" w:lastRowLastColumn="0"/>
              <w:rPr>
                <w:rFonts w:cs="Arial"/>
                <w:sz w:val="14"/>
                <w:szCs w:val="14"/>
              </w:rPr>
            </w:pPr>
          </w:p>
        </w:tc>
        <w:tc>
          <w:tcPr>
            <w:tcW w:w="976" w:type="dxa"/>
            <w:tcBorders>
              <w:top w:val="single" w:sz="4" w:space="0" w:color="auto"/>
              <w:left w:val="single" w:sz="4" w:space="0" w:color="auto"/>
              <w:bottom w:val="single" w:sz="4" w:space="0" w:color="auto"/>
              <w:right w:val="single" w:sz="4" w:space="0" w:color="auto"/>
            </w:tcBorders>
            <w:vAlign w:val="center"/>
          </w:tcPr>
          <w:p w14:paraId="029505E1" w14:textId="77777777" w:rsidR="007A3584" w:rsidRPr="00A2523D" w:rsidRDefault="007A3584" w:rsidP="00707D5B">
            <w:pPr>
              <w:jc w:val="center"/>
              <w:cnfStyle w:val="000000000000" w:firstRow="0" w:lastRow="0" w:firstColumn="0" w:lastColumn="0" w:oddVBand="0" w:evenVBand="0" w:oddHBand="0" w:evenHBand="0" w:firstRowFirstColumn="0" w:firstRowLastColumn="0" w:lastRowFirstColumn="0" w:lastRowLastColumn="0"/>
              <w:rPr>
                <w:rFonts w:cs="Arial"/>
                <w:sz w:val="14"/>
                <w:szCs w:val="14"/>
              </w:rPr>
            </w:pPr>
          </w:p>
        </w:tc>
        <w:tc>
          <w:tcPr>
            <w:tcW w:w="838" w:type="dxa"/>
            <w:tcBorders>
              <w:top w:val="single" w:sz="4" w:space="0" w:color="auto"/>
              <w:left w:val="single" w:sz="4" w:space="0" w:color="auto"/>
              <w:bottom w:val="single" w:sz="4" w:space="0" w:color="auto"/>
              <w:right w:val="single" w:sz="4" w:space="0" w:color="auto"/>
            </w:tcBorders>
            <w:vAlign w:val="center"/>
          </w:tcPr>
          <w:p w14:paraId="2A0F3EEA" w14:textId="77777777" w:rsidR="007A3584" w:rsidRPr="00A2523D" w:rsidRDefault="007A3584" w:rsidP="00707D5B">
            <w:pPr>
              <w:jc w:val="center"/>
              <w:cnfStyle w:val="000000000000" w:firstRow="0" w:lastRow="0" w:firstColumn="0" w:lastColumn="0" w:oddVBand="0" w:evenVBand="0" w:oddHBand="0" w:evenHBand="0" w:firstRowFirstColumn="0" w:firstRowLastColumn="0" w:lastRowFirstColumn="0" w:lastRowLastColumn="0"/>
              <w:rPr>
                <w:rFonts w:cs="Arial"/>
                <w:sz w:val="14"/>
                <w:szCs w:val="14"/>
              </w:rPr>
            </w:pPr>
          </w:p>
        </w:tc>
        <w:tc>
          <w:tcPr>
            <w:tcW w:w="1395" w:type="dxa"/>
            <w:tcBorders>
              <w:top w:val="single" w:sz="4" w:space="0" w:color="auto"/>
              <w:left w:val="single" w:sz="4" w:space="0" w:color="auto"/>
              <w:bottom w:val="single" w:sz="4" w:space="0" w:color="auto"/>
              <w:right w:val="single" w:sz="4" w:space="0" w:color="auto"/>
            </w:tcBorders>
            <w:vAlign w:val="center"/>
          </w:tcPr>
          <w:p w14:paraId="25ED5700" w14:textId="77777777" w:rsidR="007A3584" w:rsidRPr="00A2523D" w:rsidRDefault="007A3584" w:rsidP="00707D5B">
            <w:pPr>
              <w:jc w:val="center"/>
              <w:cnfStyle w:val="000000000000" w:firstRow="0" w:lastRow="0" w:firstColumn="0" w:lastColumn="0" w:oddVBand="0" w:evenVBand="0" w:oddHBand="0" w:evenHBand="0" w:firstRowFirstColumn="0" w:firstRowLastColumn="0" w:lastRowFirstColumn="0" w:lastRowLastColumn="0"/>
              <w:rPr>
                <w:rFonts w:cs="Arial"/>
                <w:sz w:val="14"/>
                <w:szCs w:val="14"/>
              </w:rPr>
            </w:pPr>
            <w:r w:rsidRPr="00A2523D">
              <w:rPr>
                <w:rFonts w:cs="Arial"/>
                <w:sz w:val="14"/>
                <w:szCs w:val="14"/>
              </w:rPr>
              <w:t>X</w:t>
            </w:r>
          </w:p>
        </w:tc>
        <w:tc>
          <w:tcPr>
            <w:tcW w:w="1397" w:type="dxa"/>
            <w:tcBorders>
              <w:top w:val="single" w:sz="4" w:space="0" w:color="auto"/>
              <w:left w:val="single" w:sz="4" w:space="0" w:color="auto"/>
              <w:bottom w:val="single" w:sz="4" w:space="0" w:color="auto"/>
              <w:right w:val="single" w:sz="4" w:space="0" w:color="auto"/>
            </w:tcBorders>
            <w:vAlign w:val="center"/>
          </w:tcPr>
          <w:p w14:paraId="1D2F6A20" w14:textId="77777777" w:rsidR="007A3584" w:rsidRPr="00A2523D" w:rsidRDefault="007A3584" w:rsidP="00707D5B">
            <w:pPr>
              <w:jc w:val="center"/>
              <w:cnfStyle w:val="000000000000" w:firstRow="0" w:lastRow="0" w:firstColumn="0" w:lastColumn="0" w:oddVBand="0" w:evenVBand="0" w:oddHBand="0" w:evenHBand="0" w:firstRowFirstColumn="0" w:firstRowLastColumn="0" w:lastRowFirstColumn="0" w:lastRowLastColumn="0"/>
              <w:rPr>
                <w:rFonts w:cs="Arial"/>
                <w:sz w:val="14"/>
                <w:szCs w:val="14"/>
              </w:rPr>
            </w:pPr>
            <w:r w:rsidRPr="00A2523D">
              <w:rPr>
                <w:rFonts w:cs="Arial"/>
                <w:sz w:val="14"/>
                <w:szCs w:val="14"/>
              </w:rPr>
              <w:t>X</w:t>
            </w:r>
          </w:p>
        </w:tc>
        <w:tc>
          <w:tcPr>
            <w:tcW w:w="837" w:type="dxa"/>
            <w:tcBorders>
              <w:top w:val="single" w:sz="4" w:space="0" w:color="auto"/>
              <w:left w:val="single" w:sz="4" w:space="0" w:color="auto"/>
              <w:bottom w:val="single" w:sz="4" w:space="0" w:color="auto"/>
              <w:right w:val="single" w:sz="4" w:space="0" w:color="auto"/>
            </w:tcBorders>
            <w:vAlign w:val="center"/>
          </w:tcPr>
          <w:p w14:paraId="3F072045" w14:textId="77777777" w:rsidR="007A3584" w:rsidRPr="00A2523D" w:rsidRDefault="007A3584" w:rsidP="00707D5B">
            <w:pPr>
              <w:jc w:val="center"/>
              <w:cnfStyle w:val="000000000000" w:firstRow="0" w:lastRow="0" w:firstColumn="0" w:lastColumn="0" w:oddVBand="0" w:evenVBand="0" w:oddHBand="0" w:evenHBand="0" w:firstRowFirstColumn="0" w:firstRowLastColumn="0" w:lastRowFirstColumn="0" w:lastRowLastColumn="0"/>
              <w:rPr>
                <w:rFonts w:cs="Arial"/>
                <w:sz w:val="14"/>
                <w:szCs w:val="14"/>
              </w:rPr>
            </w:pPr>
            <w:r w:rsidRPr="00A2523D">
              <w:rPr>
                <w:rFonts w:cs="Arial"/>
                <w:sz w:val="14"/>
                <w:szCs w:val="14"/>
              </w:rPr>
              <w:t>X</w:t>
            </w:r>
          </w:p>
        </w:tc>
        <w:tc>
          <w:tcPr>
            <w:tcW w:w="838" w:type="dxa"/>
            <w:tcBorders>
              <w:top w:val="single" w:sz="4" w:space="0" w:color="auto"/>
              <w:left w:val="single" w:sz="4" w:space="0" w:color="auto"/>
              <w:bottom w:val="single" w:sz="4" w:space="0" w:color="auto"/>
              <w:right w:val="single" w:sz="4" w:space="0" w:color="auto"/>
            </w:tcBorders>
            <w:vAlign w:val="center"/>
          </w:tcPr>
          <w:p w14:paraId="0F6DDE52" w14:textId="45C9315C" w:rsidR="007A3584" w:rsidRPr="00A2523D" w:rsidRDefault="2DB79801" w:rsidP="00707D5B">
            <w:pPr>
              <w:jc w:val="center"/>
              <w:cnfStyle w:val="000000000000" w:firstRow="0" w:lastRow="0" w:firstColumn="0" w:lastColumn="0" w:oddVBand="0" w:evenVBand="0" w:oddHBand="0" w:evenHBand="0" w:firstRowFirstColumn="0" w:firstRowLastColumn="0" w:lastRowFirstColumn="0" w:lastRowLastColumn="0"/>
            </w:pPr>
            <w:r w:rsidRPr="3344E8CE">
              <w:rPr>
                <w:rFonts w:cs="Arial"/>
                <w:sz w:val="14"/>
                <w:szCs w:val="14"/>
              </w:rPr>
              <w:t>X</w:t>
            </w:r>
          </w:p>
        </w:tc>
        <w:tc>
          <w:tcPr>
            <w:tcW w:w="837" w:type="dxa"/>
            <w:tcBorders>
              <w:top w:val="single" w:sz="4" w:space="0" w:color="auto"/>
              <w:left w:val="single" w:sz="4" w:space="0" w:color="auto"/>
              <w:bottom w:val="single" w:sz="4" w:space="0" w:color="auto"/>
              <w:right w:val="single" w:sz="4" w:space="0" w:color="auto"/>
            </w:tcBorders>
            <w:vAlign w:val="center"/>
          </w:tcPr>
          <w:p w14:paraId="04F6AECF" w14:textId="77777777" w:rsidR="007A3584" w:rsidRPr="00A2523D" w:rsidRDefault="007A3584" w:rsidP="00707D5B">
            <w:pPr>
              <w:jc w:val="center"/>
              <w:cnfStyle w:val="000000000000" w:firstRow="0" w:lastRow="0" w:firstColumn="0" w:lastColumn="0" w:oddVBand="0" w:evenVBand="0" w:oddHBand="0" w:evenHBand="0" w:firstRowFirstColumn="0" w:firstRowLastColumn="0" w:lastRowFirstColumn="0" w:lastRowLastColumn="0"/>
              <w:rPr>
                <w:rFonts w:cs="Arial"/>
                <w:sz w:val="14"/>
                <w:szCs w:val="14"/>
              </w:rPr>
            </w:pPr>
          </w:p>
        </w:tc>
        <w:tc>
          <w:tcPr>
            <w:tcW w:w="976" w:type="dxa"/>
            <w:tcBorders>
              <w:top w:val="single" w:sz="4" w:space="0" w:color="auto"/>
              <w:left w:val="single" w:sz="4" w:space="0" w:color="auto"/>
              <w:bottom w:val="single" w:sz="4" w:space="0" w:color="auto"/>
              <w:right w:val="single" w:sz="4" w:space="0" w:color="auto"/>
            </w:tcBorders>
            <w:vAlign w:val="center"/>
          </w:tcPr>
          <w:p w14:paraId="069CE576" w14:textId="77777777" w:rsidR="007A3584" w:rsidRPr="00A2523D" w:rsidRDefault="007A3584" w:rsidP="00707D5B">
            <w:pPr>
              <w:jc w:val="center"/>
              <w:cnfStyle w:val="000000000000" w:firstRow="0" w:lastRow="0" w:firstColumn="0" w:lastColumn="0" w:oddVBand="0" w:evenVBand="0" w:oddHBand="0" w:evenHBand="0" w:firstRowFirstColumn="0" w:firstRowLastColumn="0" w:lastRowFirstColumn="0" w:lastRowLastColumn="0"/>
              <w:rPr>
                <w:rFonts w:cs="Arial"/>
                <w:sz w:val="14"/>
                <w:szCs w:val="14"/>
              </w:rPr>
            </w:pPr>
          </w:p>
        </w:tc>
        <w:tc>
          <w:tcPr>
            <w:tcW w:w="838" w:type="dxa"/>
            <w:tcBorders>
              <w:top w:val="single" w:sz="4" w:space="0" w:color="auto"/>
              <w:left w:val="single" w:sz="4" w:space="0" w:color="auto"/>
              <w:bottom w:val="single" w:sz="4" w:space="0" w:color="auto"/>
              <w:right w:val="single" w:sz="4" w:space="0" w:color="auto"/>
            </w:tcBorders>
            <w:vAlign w:val="center"/>
          </w:tcPr>
          <w:p w14:paraId="4C1BA46D" w14:textId="77777777" w:rsidR="007A3584" w:rsidRPr="00A2523D" w:rsidRDefault="007A3584" w:rsidP="00707D5B">
            <w:pPr>
              <w:jc w:val="center"/>
              <w:cnfStyle w:val="000000000000" w:firstRow="0" w:lastRow="0" w:firstColumn="0" w:lastColumn="0" w:oddVBand="0" w:evenVBand="0" w:oddHBand="0" w:evenHBand="0" w:firstRowFirstColumn="0" w:firstRowLastColumn="0" w:lastRowFirstColumn="0" w:lastRowLastColumn="0"/>
              <w:rPr>
                <w:rFonts w:cs="Arial"/>
                <w:sz w:val="14"/>
                <w:szCs w:val="14"/>
              </w:rPr>
            </w:pPr>
          </w:p>
        </w:tc>
        <w:tc>
          <w:tcPr>
            <w:tcW w:w="1117" w:type="dxa"/>
            <w:tcBorders>
              <w:top w:val="single" w:sz="4" w:space="0" w:color="auto"/>
              <w:left w:val="single" w:sz="4" w:space="0" w:color="auto"/>
              <w:bottom w:val="single" w:sz="4" w:space="0" w:color="auto"/>
              <w:right w:val="single" w:sz="4" w:space="0" w:color="auto"/>
            </w:tcBorders>
            <w:vAlign w:val="center"/>
          </w:tcPr>
          <w:p w14:paraId="5B7FCB27" w14:textId="77777777" w:rsidR="007A3584" w:rsidRPr="00A2523D" w:rsidRDefault="007A3584" w:rsidP="00707D5B">
            <w:pPr>
              <w:jc w:val="center"/>
              <w:cnfStyle w:val="000000000000" w:firstRow="0" w:lastRow="0" w:firstColumn="0" w:lastColumn="0" w:oddVBand="0" w:evenVBand="0" w:oddHBand="0" w:evenHBand="0" w:firstRowFirstColumn="0" w:firstRowLastColumn="0" w:lastRowFirstColumn="0" w:lastRowLastColumn="0"/>
              <w:rPr>
                <w:rFonts w:cs="Arial"/>
                <w:sz w:val="14"/>
                <w:szCs w:val="14"/>
              </w:rPr>
            </w:pPr>
          </w:p>
        </w:tc>
        <w:tc>
          <w:tcPr>
            <w:tcW w:w="976" w:type="dxa"/>
            <w:tcBorders>
              <w:top w:val="single" w:sz="4" w:space="0" w:color="auto"/>
              <w:left w:val="single" w:sz="4" w:space="0" w:color="auto"/>
              <w:bottom w:val="single" w:sz="4" w:space="0" w:color="auto"/>
              <w:right w:val="single" w:sz="4" w:space="0" w:color="auto"/>
            </w:tcBorders>
            <w:vAlign w:val="center"/>
          </w:tcPr>
          <w:p w14:paraId="50A1840A" w14:textId="77777777" w:rsidR="007A3584" w:rsidRPr="00A2523D" w:rsidRDefault="007A3584" w:rsidP="00707D5B">
            <w:pPr>
              <w:jc w:val="center"/>
              <w:cnfStyle w:val="000000000000" w:firstRow="0" w:lastRow="0" w:firstColumn="0" w:lastColumn="0" w:oddVBand="0" w:evenVBand="0" w:oddHBand="0" w:evenHBand="0" w:firstRowFirstColumn="0" w:firstRowLastColumn="0" w:lastRowFirstColumn="0" w:lastRowLastColumn="0"/>
              <w:rPr>
                <w:rFonts w:cs="Arial"/>
                <w:sz w:val="14"/>
                <w:szCs w:val="14"/>
              </w:rPr>
            </w:pPr>
          </w:p>
        </w:tc>
        <w:tc>
          <w:tcPr>
            <w:tcW w:w="983" w:type="dxa"/>
            <w:tcBorders>
              <w:top w:val="single" w:sz="4" w:space="0" w:color="auto"/>
              <w:left w:val="single" w:sz="4" w:space="0" w:color="auto"/>
              <w:bottom w:val="single" w:sz="4" w:space="0" w:color="auto"/>
              <w:right w:val="single" w:sz="4" w:space="0" w:color="auto"/>
            </w:tcBorders>
            <w:vAlign w:val="center"/>
          </w:tcPr>
          <w:p w14:paraId="5F534A8C" w14:textId="77777777" w:rsidR="007A3584" w:rsidRPr="00A2523D" w:rsidRDefault="007A3584" w:rsidP="00707D5B">
            <w:pPr>
              <w:jc w:val="center"/>
              <w:cnfStyle w:val="000000000000" w:firstRow="0" w:lastRow="0" w:firstColumn="0" w:lastColumn="0" w:oddVBand="0" w:evenVBand="0" w:oddHBand="0" w:evenHBand="0" w:firstRowFirstColumn="0" w:firstRowLastColumn="0" w:lastRowFirstColumn="0" w:lastRowLastColumn="0"/>
              <w:rPr>
                <w:rFonts w:cs="Arial"/>
                <w:sz w:val="14"/>
                <w:szCs w:val="14"/>
              </w:rPr>
            </w:pPr>
          </w:p>
        </w:tc>
      </w:tr>
      <w:tr w:rsidR="007A3584" w:rsidRPr="0005266D" w14:paraId="170245D6" w14:textId="77777777" w:rsidTr="3344E8CE">
        <w:trPr>
          <w:gridAfter w:val="1"/>
          <w:cnfStyle w:val="000000100000" w:firstRow="0" w:lastRow="0" w:firstColumn="0" w:lastColumn="0" w:oddVBand="0" w:evenVBand="0" w:oddHBand="1" w:evenHBand="0" w:firstRowFirstColumn="0" w:firstRowLastColumn="0" w:lastRowFirstColumn="0" w:lastRowLastColumn="0"/>
          <w:wAfter w:w="7" w:type="dxa"/>
          <w:trHeight w:val="401"/>
        </w:trPr>
        <w:tc>
          <w:tcPr>
            <w:cnfStyle w:val="001000000000" w:firstRow="0" w:lastRow="0" w:firstColumn="1" w:lastColumn="0" w:oddVBand="0" w:evenVBand="0" w:oddHBand="0" w:evenHBand="0" w:firstRowFirstColumn="0" w:firstRowLastColumn="0" w:lastRowFirstColumn="0" w:lastRowLastColumn="0"/>
            <w:tcW w:w="1677" w:type="dxa"/>
            <w:gridSpan w:val="2"/>
            <w:tcBorders>
              <w:top w:val="single" w:sz="4" w:space="0" w:color="auto"/>
              <w:left w:val="single" w:sz="4" w:space="0" w:color="auto"/>
              <w:bottom w:val="single" w:sz="4" w:space="0" w:color="auto"/>
              <w:right w:val="single" w:sz="4" w:space="0" w:color="auto"/>
            </w:tcBorders>
            <w:vAlign w:val="center"/>
          </w:tcPr>
          <w:p w14:paraId="0BFB9425" w14:textId="77777777" w:rsidR="007A3584" w:rsidRPr="0005266D" w:rsidRDefault="007A3584" w:rsidP="00707D5B">
            <w:pPr>
              <w:jc w:val="center"/>
              <w:rPr>
                <w:rFonts w:cs="Arial"/>
                <w:b/>
                <w:sz w:val="12"/>
                <w:szCs w:val="12"/>
              </w:rPr>
            </w:pPr>
            <w:r w:rsidRPr="0005266D">
              <w:rPr>
                <w:rFonts w:cs="Arial"/>
                <w:b/>
                <w:sz w:val="12"/>
                <w:szCs w:val="12"/>
              </w:rPr>
              <w:t>Meistarapróf í viðeigandi iðngrein</w:t>
            </w:r>
          </w:p>
        </w:tc>
        <w:tc>
          <w:tcPr>
            <w:tcW w:w="1257" w:type="dxa"/>
            <w:gridSpan w:val="3"/>
            <w:tcBorders>
              <w:top w:val="single" w:sz="4" w:space="0" w:color="auto"/>
              <w:left w:val="single" w:sz="4" w:space="0" w:color="auto"/>
              <w:bottom w:val="single" w:sz="4" w:space="0" w:color="auto"/>
              <w:right w:val="single" w:sz="4" w:space="0" w:color="auto"/>
            </w:tcBorders>
            <w:vAlign w:val="center"/>
          </w:tcPr>
          <w:p w14:paraId="4D6F0F0E" w14:textId="77777777" w:rsidR="007A3584" w:rsidRPr="00A2523D" w:rsidRDefault="007A3584" w:rsidP="00707D5B">
            <w:pPr>
              <w:jc w:val="center"/>
              <w:cnfStyle w:val="000000100000" w:firstRow="0" w:lastRow="0" w:firstColumn="0" w:lastColumn="0" w:oddVBand="0" w:evenVBand="0" w:oddHBand="1" w:evenHBand="0" w:firstRowFirstColumn="0" w:firstRowLastColumn="0" w:lastRowFirstColumn="0" w:lastRowLastColumn="0"/>
              <w:rPr>
                <w:rFonts w:cs="Arial"/>
                <w:sz w:val="14"/>
                <w:szCs w:val="14"/>
              </w:rPr>
            </w:pPr>
          </w:p>
        </w:tc>
        <w:tc>
          <w:tcPr>
            <w:tcW w:w="976" w:type="dxa"/>
            <w:tcBorders>
              <w:top w:val="single" w:sz="4" w:space="0" w:color="auto"/>
              <w:left w:val="single" w:sz="4" w:space="0" w:color="auto"/>
              <w:bottom w:val="single" w:sz="4" w:space="0" w:color="auto"/>
              <w:right w:val="single" w:sz="4" w:space="0" w:color="auto"/>
            </w:tcBorders>
            <w:vAlign w:val="center"/>
          </w:tcPr>
          <w:p w14:paraId="38A16E18" w14:textId="77777777" w:rsidR="007A3584" w:rsidRPr="00A2523D" w:rsidRDefault="007A3584" w:rsidP="00707D5B">
            <w:pPr>
              <w:jc w:val="center"/>
              <w:cnfStyle w:val="000000100000" w:firstRow="0" w:lastRow="0" w:firstColumn="0" w:lastColumn="0" w:oddVBand="0" w:evenVBand="0" w:oddHBand="1" w:evenHBand="0" w:firstRowFirstColumn="0" w:firstRowLastColumn="0" w:lastRowFirstColumn="0" w:lastRowLastColumn="0"/>
              <w:rPr>
                <w:rFonts w:cs="Arial"/>
                <w:sz w:val="14"/>
                <w:szCs w:val="14"/>
              </w:rPr>
            </w:pPr>
          </w:p>
        </w:tc>
        <w:tc>
          <w:tcPr>
            <w:tcW w:w="838" w:type="dxa"/>
            <w:tcBorders>
              <w:top w:val="single" w:sz="4" w:space="0" w:color="auto"/>
              <w:left w:val="single" w:sz="4" w:space="0" w:color="auto"/>
              <w:bottom w:val="single" w:sz="4" w:space="0" w:color="auto"/>
              <w:right w:val="single" w:sz="4" w:space="0" w:color="auto"/>
            </w:tcBorders>
            <w:vAlign w:val="center"/>
          </w:tcPr>
          <w:p w14:paraId="240958AD" w14:textId="77777777" w:rsidR="007A3584" w:rsidRPr="00A2523D" w:rsidRDefault="007A3584" w:rsidP="00707D5B">
            <w:pPr>
              <w:jc w:val="center"/>
              <w:cnfStyle w:val="000000100000" w:firstRow="0" w:lastRow="0" w:firstColumn="0" w:lastColumn="0" w:oddVBand="0" w:evenVBand="0" w:oddHBand="1" w:evenHBand="0" w:firstRowFirstColumn="0" w:firstRowLastColumn="0" w:lastRowFirstColumn="0" w:lastRowLastColumn="0"/>
              <w:rPr>
                <w:rFonts w:cs="Arial"/>
                <w:sz w:val="14"/>
                <w:szCs w:val="14"/>
              </w:rPr>
            </w:pPr>
          </w:p>
        </w:tc>
        <w:tc>
          <w:tcPr>
            <w:tcW w:w="1395" w:type="dxa"/>
            <w:tcBorders>
              <w:top w:val="single" w:sz="4" w:space="0" w:color="auto"/>
              <w:left w:val="single" w:sz="4" w:space="0" w:color="auto"/>
              <w:bottom w:val="single" w:sz="4" w:space="0" w:color="auto"/>
              <w:right w:val="single" w:sz="4" w:space="0" w:color="auto"/>
            </w:tcBorders>
            <w:vAlign w:val="center"/>
          </w:tcPr>
          <w:p w14:paraId="159BA30B" w14:textId="77777777" w:rsidR="007A3584" w:rsidRPr="00A2523D" w:rsidRDefault="007A3584" w:rsidP="00707D5B">
            <w:pPr>
              <w:jc w:val="center"/>
              <w:cnfStyle w:val="000000100000" w:firstRow="0" w:lastRow="0" w:firstColumn="0" w:lastColumn="0" w:oddVBand="0" w:evenVBand="0" w:oddHBand="1" w:evenHBand="0" w:firstRowFirstColumn="0" w:firstRowLastColumn="0" w:lastRowFirstColumn="0" w:lastRowLastColumn="0"/>
              <w:rPr>
                <w:rFonts w:cs="Arial"/>
                <w:sz w:val="14"/>
                <w:szCs w:val="14"/>
              </w:rPr>
            </w:pPr>
          </w:p>
        </w:tc>
        <w:tc>
          <w:tcPr>
            <w:tcW w:w="1397" w:type="dxa"/>
            <w:tcBorders>
              <w:top w:val="single" w:sz="4" w:space="0" w:color="auto"/>
              <w:left w:val="single" w:sz="4" w:space="0" w:color="auto"/>
              <w:bottom w:val="single" w:sz="4" w:space="0" w:color="auto"/>
              <w:right w:val="single" w:sz="4" w:space="0" w:color="auto"/>
            </w:tcBorders>
            <w:vAlign w:val="center"/>
          </w:tcPr>
          <w:p w14:paraId="0ECA8755" w14:textId="77777777" w:rsidR="007A3584" w:rsidRPr="00A2523D" w:rsidRDefault="007A3584" w:rsidP="00707D5B">
            <w:pPr>
              <w:jc w:val="center"/>
              <w:cnfStyle w:val="000000100000" w:firstRow="0" w:lastRow="0" w:firstColumn="0" w:lastColumn="0" w:oddVBand="0" w:evenVBand="0" w:oddHBand="1" w:evenHBand="0" w:firstRowFirstColumn="0" w:firstRowLastColumn="0" w:lastRowFirstColumn="0" w:lastRowLastColumn="0"/>
              <w:rPr>
                <w:rFonts w:cs="Arial"/>
                <w:sz w:val="14"/>
                <w:szCs w:val="14"/>
              </w:rPr>
            </w:pPr>
          </w:p>
        </w:tc>
        <w:tc>
          <w:tcPr>
            <w:tcW w:w="837" w:type="dxa"/>
            <w:tcBorders>
              <w:top w:val="single" w:sz="4" w:space="0" w:color="auto"/>
              <w:left w:val="single" w:sz="4" w:space="0" w:color="auto"/>
              <w:bottom w:val="single" w:sz="4" w:space="0" w:color="auto"/>
              <w:right w:val="single" w:sz="4" w:space="0" w:color="auto"/>
            </w:tcBorders>
            <w:vAlign w:val="center"/>
          </w:tcPr>
          <w:p w14:paraId="0AB69369" w14:textId="77777777" w:rsidR="007A3584" w:rsidRPr="00A2523D" w:rsidRDefault="007A3584" w:rsidP="00707D5B">
            <w:pPr>
              <w:jc w:val="center"/>
              <w:cnfStyle w:val="000000100000" w:firstRow="0" w:lastRow="0" w:firstColumn="0" w:lastColumn="0" w:oddVBand="0" w:evenVBand="0" w:oddHBand="1" w:evenHBand="0" w:firstRowFirstColumn="0" w:firstRowLastColumn="0" w:lastRowFirstColumn="0" w:lastRowLastColumn="0"/>
              <w:rPr>
                <w:rFonts w:cs="Arial"/>
                <w:sz w:val="14"/>
                <w:szCs w:val="14"/>
              </w:rPr>
            </w:pPr>
            <w:r w:rsidRPr="00A2523D">
              <w:rPr>
                <w:rFonts w:cs="Arial"/>
                <w:sz w:val="14"/>
                <w:szCs w:val="14"/>
              </w:rPr>
              <w:t>X</w:t>
            </w:r>
          </w:p>
        </w:tc>
        <w:tc>
          <w:tcPr>
            <w:tcW w:w="838" w:type="dxa"/>
            <w:tcBorders>
              <w:top w:val="single" w:sz="4" w:space="0" w:color="auto"/>
              <w:left w:val="single" w:sz="4" w:space="0" w:color="auto"/>
              <w:bottom w:val="single" w:sz="4" w:space="0" w:color="auto"/>
              <w:right w:val="single" w:sz="4" w:space="0" w:color="auto"/>
            </w:tcBorders>
            <w:vAlign w:val="center"/>
          </w:tcPr>
          <w:p w14:paraId="1941DA38" w14:textId="77777777" w:rsidR="007A3584" w:rsidRPr="00A2523D" w:rsidRDefault="007A3584" w:rsidP="00707D5B">
            <w:pPr>
              <w:jc w:val="center"/>
              <w:cnfStyle w:val="000000100000" w:firstRow="0" w:lastRow="0" w:firstColumn="0" w:lastColumn="0" w:oddVBand="0" w:evenVBand="0" w:oddHBand="1" w:evenHBand="0" w:firstRowFirstColumn="0" w:firstRowLastColumn="0" w:lastRowFirstColumn="0" w:lastRowLastColumn="0"/>
              <w:rPr>
                <w:rFonts w:cs="Arial"/>
                <w:sz w:val="14"/>
                <w:szCs w:val="14"/>
              </w:rPr>
            </w:pPr>
            <w:r w:rsidRPr="00A2523D">
              <w:rPr>
                <w:rFonts w:cs="Arial"/>
                <w:sz w:val="14"/>
                <w:szCs w:val="14"/>
              </w:rPr>
              <w:t>X</w:t>
            </w:r>
          </w:p>
        </w:tc>
        <w:tc>
          <w:tcPr>
            <w:tcW w:w="837" w:type="dxa"/>
            <w:tcBorders>
              <w:top w:val="single" w:sz="4" w:space="0" w:color="auto"/>
              <w:left w:val="single" w:sz="4" w:space="0" w:color="auto"/>
              <w:bottom w:val="single" w:sz="4" w:space="0" w:color="auto"/>
              <w:right w:val="single" w:sz="4" w:space="0" w:color="auto"/>
            </w:tcBorders>
            <w:vAlign w:val="center"/>
          </w:tcPr>
          <w:p w14:paraId="0E5D5D3B" w14:textId="77777777" w:rsidR="007A3584" w:rsidRPr="00A2523D" w:rsidRDefault="007A3584" w:rsidP="00707D5B">
            <w:pPr>
              <w:jc w:val="center"/>
              <w:cnfStyle w:val="000000100000" w:firstRow="0" w:lastRow="0" w:firstColumn="0" w:lastColumn="0" w:oddVBand="0" w:evenVBand="0" w:oddHBand="1" w:evenHBand="0" w:firstRowFirstColumn="0" w:firstRowLastColumn="0" w:lastRowFirstColumn="0" w:lastRowLastColumn="0"/>
              <w:rPr>
                <w:rFonts w:cs="Arial"/>
                <w:sz w:val="14"/>
                <w:szCs w:val="14"/>
              </w:rPr>
            </w:pPr>
          </w:p>
        </w:tc>
        <w:tc>
          <w:tcPr>
            <w:tcW w:w="976" w:type="dxa"/>
            <w:tcBorders>
              <w:top w:val="single" w:sz="4" w:space="0" w:color="auto"/>
              <w:left w:val="single" w:sz="4" w:space="0" w:color="auto"/>
              <w:bottom w:val="single" w:sz="4" w:space="0" w:color="auto"/>
              <w:right w:val="single" w:sz="4" w:space="0" w:color="auto"/>
            </w:tcBorders>
            <w:vAlign w:val="center"/>
          </w:tcPr>
          <w:p w14:paraId="2ECE4D78" w14:textId="77777777" w:rsidR="007A3584" w:rsidRPr="00A2523D" w:rsidRDefault="007A3584" w:rsidP="00707D5B">
            <w:pPr>
              <w:jc w:val="center"/>
              <w:cnfStyle w:val="000000100000" w:firstRow="0" w:lastRow="0" w:firstColumn="0" w:lastColumn="0" w:oddVBand="0" w:evenVBand="0" w:oddHBand="1" w:evenHBand="0" w:firstRowFirstColumn="0" w:firstRowLastColumn="0" w:lastRowFirstColumn="0" w:lastRowLastColumn="0"/>
              <w:rPr>
                <w:rFonts w:cs="Arial"/>
                <w:sz w:val="14"/>
                <w:szCs w:val="14"/>
              </w:rPr>
            </w:pPr>
          </w:p>
        </w:tc>
        <w:tc>
          <w:tcPr>
            <w:tcW w:w="838" w:type="dxa"/>
            <w:tcBorders>
              <w:top w:val="single" w:sz="4" w:space="0" w:color="auto"/>
              <w:left w:val="single" w:sz="4" w:space="0" w:color="auto"/>
              <w:bottom w:val="single" w:sz="4" w:space="0" w:color="auto"/>
              <w:right w:val="single" w:sz="4" w:space="0" w:color="auto"/>
            </w:tcBorders>
            <w:vAlign w:val="center"/>
          </w:tcPr>
          <w:p w14:paraId="3B7EAE70" w14:textId="77777777" w:rsidR="007A3584" w:rsidRPr="00A2523D" w:rsidRDefault="007A3584" w:rsidP="00707D5B">
            <w:pPr>
              <w:jc w:val="center"/>
              <w:cnfStyle w:val="000000100000" w:firstRow="0" w:lastRow="0" w:firstColumn="0" w:lastColumn="0" w:oddVBand="0" w:evenVBand="0" w:oddHBand="1" w:evenHBand="0" w:firstRowFirstColumn="0" w:firstRowLastColumn="0" w:lastRowFirstColumn="0" w:lastRowLastColumn="0"/>
              <w:rPr>
                <w:rFonts w:cs="Arial"/>
                <w:sz w:val="14"/>
                <w:szCs w:val="14"/>
              </w:rPr>
            </w:pPr>
          </w:p>
        </w:tc>
        <w:tc>
          <w:tcPr>
            <w:tcW w:w="1117" w:type="dxa"/>
            <w:tcBorders>
              <w:top w:val="single" w:sz="4" w:space="0" w:color="auto"/>
              <w:left w:val="single" w:sz="4" w:space="0" w:color="auto"/>
              <w:bottom w:val="single" w:sz="4" w:space="0" w:color="auto"/>
              <w:right w:val="single" w:sz="4" w:space="0" w:color="auto"/>
            </w:tcBorders>
            <w:vAlign w:val="center"/>
          </w:tcPr>
          <w:p w14:paraId="05F6E139" w14:textId="77777777" w:rsidR="007A3584" w:rsidRPr="00A2523D" w:rsidRDefault="007A3584" w:rsidP="00707D5B">
            <w:pPr>
              <w:jc w:val="center"/>
              <w:cnfStyle w:val="000000100000" w:firstRow="0" w:lastRow="0" w:firstColumn="0" w:lastColumn="0" w:oddVBand="0" w:evenVBand="0" w:oddHBand="1" w:evenHBand="0" w:firstRowFirstColumn="0" w:firstRowLastColumn="0" w:lastRowFirstColumn="0" w:lastRowLastColumn="0"/>
              <w:rPr>
                <w:rFonts w:cs="Arial"/>
                <w:sz w:val="14"/>
                <w:szCs w:val="14"/>
              </w:rPr>
            </w:pPr>
          </w:p>
        </w:tc>
        <w:tc>
          <w:tcPr>
            <w:tcW w:w="976" w:type="dxa"/>
            <w:tcBorders>
              <w:top w:val="single" w:sz="4" w:space="0" w:color="auto"/>
              <w:left w:val="single" w:sz="4" w:space="0" w:color="auto"/>
              <w:bottom w:val="single" w:sz="4" w:space="0" w:color="auto"/>
              <w:right w:val="single" w:sz="4" w:space="0" w:color="auto"/>
            </w:tcBorders>
            <w:vAlign w:val="center"/>
          </w:tcPr>
          <w:p w14:paraId="6B2AF5B6" w14:textId="77777777" w:rsidR="007A3584" w:rsidRPr="00A2523D" w:rsidRDefault="007A3584" w:rsidP="00707D5B">
            <w:pPr>
              <w:jc w:val="center"/>
              <w:cnfStyle w:val="000000100000" w:firstRow="0" w:lastRow="0" w:firstColumn="0" w:lastColumn="0" w:oddVBand="0" w:evenVBand="0" w:oddHBand="1" w:evenHBand="0" w:firstRowFirstColumn="0" w:firstRowLastColumn="0" w:lastRowFirstColumn="0" w:lastRowLastColumn="0"/>
              <w:rPr>
                <w:rFonts w:cs="Arial"/>
                <w:sz w:val="14"/>
                <w:szCs w:val="14"/>
              </w:rPr>
            </w:pPr>
          </w:p>
        </w:tc>
        <w:tc>
          <w:tcPr>
            <w:tcW w:w="983" w:type="dxa"/>
            <w:tcBorders>
              <w:top w:val="single" w:sz="4" w:space="0" w:color="auto"/>
              <w:left w:val="single" w:sz="4" w:space="0" w:color="auto"/>
              <w:bottom w:val="single" w:sz="4" w:space="0" w:color="auto"/>
              <w:right w:val="single" w:sz="4" w:space="0" w:color="auto"/>
            </w:tcBorders>
            <w:vAlign w:val="center"/>
          </w:tcPr>
          <w:p w14:paraId="6A21352F" w14:textId="77777777" w:rsidR="007A3584" w:rsidRPr="00A2523D" w:rsidRDefault="007A3584" w:rsidP="00707D5B">
            <w:pPr>
              <w:jc w:val="center"/>
              <w:cnfStyle w:val="000000100000" w:firstRow="0" w:lastRow="0" w:firstColumn="0" w:lastColumn="0" w:oddVBand="0" w:evenVBand="0" w:oddHBand="1" w:evenHBand="0" w:firstRowFirstColumn="0" w:firstRowLastColumn="0" w:lastRowFirstColumn="0" w:lastRowLastColumn="0"/>
              <w:rPr>
                <w:rFonts w:cs="Arial"/>
                <w:sz w:val="14"/>
                <w:szCs w:val="14"/>
              </w:rPr>
            </w:pPr>
          </w:p>
        </w:tc>
      </w:tr>
      <w:tr w:rsidR="007A3584" w:rsidRPr="0005266D" w14:paraId="5AD706A5" w14:textId="77777777" w:rsidTr="3344E8CE">
        <w:trPr>
          <w:gridAfter w:val="1"/>
          <w:wAfter w:w="7" w:type="dxa"/>
          <w:trHeight w:val="401"/>
        </w:trPr>
        <w:tc>
          <w:tcPr>
            <w:cnfStyle w:val="001000000000" w:firstRow="0" w:lastRow="0" w:firstColumn="1" w:lastColumn="0" w:oddVBand="0" w:evenVBand="0" w:oddHBand="0" w:evenHBand="0" w:firstRowFirstColumn="0" w:firstRowLastColumn="0" w:lastRowFirstColumn="0" w:lastRowLastColumn="0"/>
            <w:tcW w:w="1677" w:type="dxa"/>
            <w:gridSpan w:val="2"/>
            <w:tcBorders>
              <w:top w:val="single" w:sz="4" w:space="0" w:color="auto"/>
              <w:left w:val="single" w:sz="4" w:space="0" w:color="auto"/>
              <w:bottom w:val="single" w:sz="4" w:space="0" w:color="auto"/>
              <w:right w:val="single" w:sz="4" w:space="0" w:color="auto"/>
            </w:tcBorders>
            <w:vAlign w:val="center"/>
          </w:tcPr>
          <w:p w14:paraId="4D3DDC96" w14:textId="77777777" w:rsidR="007A3584" w:rsidRPr="0005266D" w:rsidRDefault="007A3584" w:rsidP="00707D5B">
            <w:pPr>
              <w:jc w:val="center"/>
              <w:rPr>
                <w:rFonts w:cs="Arial"/>
                <w:b/>
                <w:sz w:val="12"/>
                <w:szCs w:val="12"/>
              </w:rPr>
            </w:pPr>
            <w:r w:rsidRPr="0005266D">
              <w:rPr>
                <w:rFonts w:cs="Arial"/>
                <w:b/>
                <w:sz w:val="12"/>
                <w:szCs w:val="12"/>
              </w:rPr>
              <w:t>Löggilding til vinnu í háspennu</w:t>
            </w:r>
          </w:p>
        </w:tc>
        <w:tc>
          <w:tcPr>
            <w:tcW w:w="1257" w:type="dxa"/>
            <w:gridSpan w:val="3"/>
            <w:tcBorders>
              <w:top w:val="single" w:sz="4" w:space="0" w:color="auto"/>
              <w:left w:val="single" w:sz="4" w:space="0" w:color="auto"/>
              <w:bottom w:val="single" w:sz="4" w:space="0" w:color="auto"/>
              <w:right w:val="single" w:sz="4" w:space="0" w:color="auto"/>
            </w:tcBorders>
            <w:vAlign w:val="center"/>
          </w:tcPr>
          <w:p w14:paraId="59444906" w14:textId="77777777" w:rsidR="007A3584" w:rsidRPr="00A2523D" w:rsidRDefault="007A3584" w:rsidP="00707D5B">
            <w:pPr>
              <w:jc w:val="center"/>
              <w:cnfStyle w:val="000000000000" w:firstRow="0" w:lastRow="0" w:firstColumn="0" w:lastColumn="0" w:oddVBand="0" w:evenVBand="0" w:oddHBand="0" w:evenHBand="0" w:firstRowFirstColumn="0" w:firstRowLastColumn="0" w:lastRowFirstColumn="0" w:lastRowLastColumn="0"/>
              <w:rPr>
                <w:rFonts w:cs="Arial"/>
                <w:sz w:val="14"/>
                <w:szCs w:val="14"/>
              </w:rPr>
            </w:pPr>
          </w:p>
        </w:tc>
        <w:tc>
          <w:tcPr>
            <w:tcW w:w="976" w:type="dxa"/>
            <w:tcBorders>
              <w:top w:val="single" w:sz="4" w:space="0" w:color="auto"/>
              <w:left w:val="single" w:sz="4" w:space="0" w:color="auto"/>
              <w:bottom w:val="single" w:sz="4" w:space="0" w:color="auto"/>
              <w:right w:val="single" w:sz="4" w:space="0" w:color="auto"/>
            </w:tcBorders>
            <w:vAlign w:val="center"/>
          </w:tcPr>
          <w:p w14:paraId="2BB23F8D" w14:textId="77777777" w:rsidR="007A3584" w:rsidRPr="00A2523D" w:rsidRDefault="007A3584" w:rsidP="00707D5B">
            <w:pPr>
              <w:jc w:val="center"/>
              <w:cnfStyle w:val="000000000000" w:firstRow="0" w:lastRow="0" w:firstColumn="0" w:lastColumn="0" w:oddVBand="0" w:evenVBand="0" w:oddHBand="0" w:evenHBand="0" w:firstRowFirstColumn="0" w:firstRowLastColumn="0" w:lastRowFirstColumn="0" w:lastRowLastColumn="0"/>
              <w:rPr>
                <w:rFonts w:cs="Arial"/>
                <w:sz w:val="14"/>
                <w:szCs w:val="14"/>
              </w:rPr>
            </w:pPr>
          </w:p>
        </w:tc>
        <w:tc>
          <w:tcPr>
            <w:tcW w:w="838" w:type="dxa"/>
            <w:tcBorders>
              <w:top w:val="single" w:sz="4" w:space="0" w:color="auto"/>
              <w:left w:val="single" w:sz="4" w:space="0" w:color="auto"/>
              <w:bottom w:val="single" w:sz="4" w:space="0" w:color="auto"/>
              <w:right w:val="single" w:sz="4" w:space="0" w:color="auto"/>
            </w:tcBorders>
            <w:vAlign w:val="center"/>
          </w:tcPr>
          <w:p w14:paraId="703CCBED" w14:textId="77777777" w:rsidR="007A3584" w:rsidRPr="00A2523D" w:rsidRDefault="007A3584" w:rsidP="00707D5B">
            <w:pPr>
              <w:jc w:val="center"/>
              <w:cnfStyle w:val="000000000000" w:firstRow="0" w:lastRow="0" w:firstColumn="0" w:lastColumn="0" w:oddVBand="0" w:evenVBand="0" w:oddHBand="0" w:evenHBand="0" w:firstRowFirstColumn="0" w:firstRowLastColumn="0" w:lastRowFirstColumn="0" w:lastRowLastColumn="0"/>
              <w:rPr>
                <w:rFonts w:cs="Arial"/>
                <w:sz w:val="14"/>
                <w:szCs w:val="14"/>
              </w:rPr>
            </w:pPr>
          </w:p>
        </w:tc>
        <w:tc>
          <w:tcPr>
            <w:tcW w:w="1395" w:type="dxa"/>
            <w:tcBorders>
              <w:top w:val="single" w:sz="4" w:space="0" w:color="auto"/>
              <w:left w:val="single" w:sz="4" w:space="0" w:color="auto"/>
              <w:bottom w:val="single" w:sz="4" w:space="0" w:color="auto"/>
              <w:right w:val="single" w:sz="4" w:space="0" w:color="auto"/>
            </w:tcBorders>
            <w:vAlign w:val="center"/>
          </w:tcPr>
          <w:p w14:paraId="67683CC7" w14:textId="77777777" w:rsidR="007A3584" w:rsidRPr="00A2523D" w:rsidRDefault="007A3584" w:rsidP="00707D5B">
            <w:pPr>
              <w:jc w:val="center"/>
              <w:cnfStyle w:val="000000000000" w:firstRow="0" w:lastRow="0" w:firstColumn="0" w:lastColumn="0" w:oddVBand="0" w:evenVBand="0" w:oddHBand="0" w:evenHBand="0" w:firstRowFirstColumn="0" w:firstRowLastColumn="0" w:lastRowFirstColumn="0" w:lastRowLastColumn="0"/>
              <w:rPr>
                <w:rFonts w:cs="Arial"/>
                <w:sz w:val="14"/>
                <w:szCs w:val="14"/>
              </w:rPr>
            </w:pPr>
          </w:p>
        </w:tc>
        <w:tc>
          <w:tcPr>
            <w:tcW w:w="1397" w:type="dxa"/>
            <w:tcBorders>
              <w:top w:val="single" w:sz="4" w:space="0" w:color="auto"/>
              <w:left w:val="single" w:sz="4" w:space="0" w:color="auto"/>
              <w:bottom w:val="single" w:sz="4" w:space="0" w:color="auto"/>
              <w:right w:val="single" w:sz="4" w:space="0" w:color="auto"/>
            </w:tcBorders>
            <w:vAlign w:val="center"/>
          </w:tcPr>
          <w:p w14:paraId="24F09DE6" w14:textId="77777777" w:rsidR="007A3584" w:rsidRPr="00A2523D" w:rsidRDefault="007A3584" w:rsidP="00707D5B">
            <w:pPr>
              <w:jc w:val="center"/>
              <w:cnfStyle w:val="000000000000" w:firstRow="0" w:lastRow="0" w:firstColumn="0" w:lastColumn="0" w:oddVBand="0" w:evenVBand="0" w:oddHBand="0" w:evenHBand="0" w:firstRowFirstColumn="0" w:firstRowLastColumn="0" w:lastRowFirstColumn="0" w:lastRowLastColumn="0"/>
              <w:rPr>
                <w:rFonts w:cs="Arial"/>
                <w:sz w:val="14"/>
                <w:szCs w:val="14"/>
              </w:rPr>
            </w:pPr>
          </w:p>
        </w:tc>
        <w:tc>
          <w:tcPr>
            <w:tcW w:w="837" w:type="dxa"/>
            <w:tcBorders>
              <w:top w:val="single" w:sz="4" w:space="0" w:color="auto"/>
              <w:left w:val="single" w:sz="4" w:space="0" w:color="auto"/>
              <w:bottom w:val="single" w:sz="4" w:space="0" w:color="auto"/>
              <w:right w:val="single" w:sz="4" w:space="0" w:color="auto"/>
            </w:tcBorders>
            <w:vAlign w:val="center"/>
          </w:tcPr>
          <w:p w14:paraId="3DE640D8" w14:textId="77777777" w:rsidR="007A3584" w:rsidRPr="00A2523D" w:rsidRDefault="007A3584" w:rsidP="00707D5B">
            <w:pPr>
              <w:jc w:val="center"/>
              <w:cnfStyle w:val="000000000000" w:firstRow="0" w:lastRow="0" w:firstColumn="0" w:lastColumn="0" w:oddVBand="0" w:evenVBand="0" w:oddHBand="0" w:evenHBand="0" w:firstRowFirstColumn="0" w:firstRowLastColumn="0" w:lastRowFirstColumn="0" w:lastRowLastColumn="0"/>
              <w:rPr>
                <w:rFonts w:cs="Arial"/>
                <w:sz w:val="14"/>
                <w:szCs w:val="14"/>
              </w:rPr>
            </w:pPr>
          </w:p>
        </w:tc>
        <w:tc>
          <w:tcPr>
            <w:tcW w:w="838" w:type="dxa"/>
            <w:tcBorders>
              <w:top w:val="single" w:sz="4" w:space="0" w:color="auto"/>
              <w:left w:val="single" w:sz="4" w:space="0" w:color="auto"/>
              <w:bottom w:val="single" w:sz="4" w:space="0" w:color="auto"/>
              <w:right w:val="single" w:sz="4" w:space="0" w:color="auto"/>
            </w:tcBorders>
            <w:vAlign w:val="center"/>
          </w:tcPr>
          <w:p w14:paraId="45527277" w14:textId="77777777" w:rsidR="007A3584" w:rsidRPr="00A2523D" w:rsidRDefault="007A3584" w:rsidP="00707D5B">
            <w:pPr>
              <w:jc w:val="center"/>
              <w:cnfStyle w:val="000000000000" w:firstRow="0" w:lastRow="0" w:firstColumn="0" w:lastColumn="0" w:oddVBand="0" w:evenVBand="0" w:oddHBand="0" w:evenHBand="0" w:firstRowFirstColumn="0" w:firstRowLastColumn="0" w:lastRowFirstColumn="0" w:lastRowLastColumn="0"/>
              <w:rPr>
                <w:rFonts w:cs="Arial"/>
                <w:sz w:val="14"/>
                <w:szCs w:val="14"/>
              </w:rPr>
            </w:pPr>
            <w:r w:rsidRPr="00A2523D">
              <w:rPr>
                <w:rFonts w:cs="Arial"/>
                <w:sz w:val="14"/>
                <w:szCs w:val="14"/>
              </w:rPr>
              <w:t>X</w:t>
            </w:r>
          </w:p>
        </w:tc>
        <w:tc>
          <w:tcPr>
            <w:tcW w:w="837" w:type="dxa"/>
            <w:tcBorders>
              <w:top w:val="single" w:sz="4" w:space="0" w:color="auto"/>
              <w:left w:val="single" w:sz="4" w:space="0" w:color="auto"/>
              <w:bottom w:val="single" w:sz="4" w:space="0" w:color="auto"/>
              <w:right w:val="single" w:sz="4" w:space="0" w:color="auto"/>
            </w:tcBorders>
            <w:vAlign w:val="center"/>
          </w:tcPr>
          <w:p w14:paraId="06FE0A76" w14:textId="77777777" w:rsidR="007A3584" w:rsidRPr="00A2523D" w:rsidRDefault="007A3584" w:rsidP="00707D5B">
            <w:pPr>
              <w:jc w:val="center"/>
              <w:cnfStyle w:val="000000000000" w:firstRow="0" w:lastRow="0" w:firstColumn="0" w:lastColumn="0" w:oddVBand="0" w:evenVBand="0" w:oddHBand="0" w:evenHBand="0" w:firstRowFirstColumn="0" w:firstRowLastColumn="0" w:lastRowFirstColumn="0" w:lastRowLastColumn="0"/>
              <w:rPr>
                <w:rFonts w:cs="Arial"/>
                <w:sz w:val="14"/>
                <w:szCs w:val="14"/>
              </w:rPr>
            </w:pPr>
          </w:p>
        </w:tc>
        <w:tc>
          <w:tcPr>
            <w:tcW w:w="976" w:type="dxa"/>
            <w:tcBorders>
              <w:top w:val="single" w:sz="4" w:space="0" w:color="auto"/>
              <w:left w:val="single" w:sz="4" w:space="0" w:color="auto"/>
              <w:bottom w:val="single" w:sz="4" w:space="0" w:color="auto"/>
              <w:right w:val="single" w:sz="4" w:space="0" w:color="auto"/>
            </w:tcBorders>
            <w:vAlign w:val="center"/>
          </w:tcPr>
          <w:p w14:paraId="5AE4126E" w14:textId="77777777" w:rsidR="007A3584" w:rsidRPr="00A2523D" w:rsidRDefault="007A3584" w:rsidP="00707D5B">
            <w:pPr>
              <w:jc w:val="center"/>
              <w:cnfStyle w:val="000000000000" w:firstRow="0" w:lastRow="0" w:firstColumn="0" w:lastColumn="0" w:oddVBand="0" w:evenVBand="0" w:oddHBand="0" w:evenHBand="0" w:firstRowFirstColumn="0" w:firstRowLastColumn="0" w:lastRowFirstColumn="0" w:lastRowLastColumn="0"/>
              <w:rPr>
                <w:rFonts w:cs="Arial"/>
                <w:sz w:val="14"/>
                <w:szCs w:val="14"/>
              </w:rPr>
            </w:pPr>
          </w:p>
        </w:tc>
        <w:tc>
          <w:tcPr>
            <w:tcW w:w="838" w:type="dxa"/>
            <w:tcBorders>
              <w:top w:val="single" w:sz="4" w:space="0" w:color="auto"/>
              <w:left w:val="single" w:sz="4" w:space="0" w:color="auto"/>
              <w:bottom w:val="single" w:sz="4" w:space="0" w:color="auto"/>
              <w:right w:val="single" w:sz="4" w:space="0" w:color="auto"/>
            </w:tcBorders>
            <w:vAlign w:val="center"/>
          </w:tcPr>
          <w:p w14:paraId="7AA3DD53" w14:textId="77777777" w:rsidR="007A3584" w:rsidRPr="00A2523D" w:rsidRDefault="007A3584" w:rsidP="00707D5B">
            <w:pPr>
              <w:jc w:val="center"/>
              <w:cnfStyle w:val="000000000000" w:firstRow="0" w:lastRow="0" w:firstColumn="0" w:lastColumn="0" w:oddVBand="0" w:evenVBand="0" w:oddHBand="0" w:evenHBand="0" w:firstRowFirstColumn="0" w:firstRowLastColumn="0" w:lastRowFirstColumn="0" w:lastRowLastColumn="0"/>
              <w:rPr>
                <w:rFonts w:cs="Arial"/>
                <w:sz w:val="14"/>
                <w:szCs w:val="14"/>
              </w:rPr>
            </w:pPr>
          </w:p>
        </w:tc>
        <w:tc>
          <w:tcPr>
            <w:tcW w:w="1117" w:type="dxa"/>
            <w:tcBorders>
              <w:top w:val="single" w:sz="4" w:space="0" w:color="auto"/>
              <w:left w:val="single" w:sz="4" w:space="0" w:color="auto"/>
              <w:bottom w:val="single" w:sz="4" w:space="0" w:color="auto"/>
              <w:right w:val="single" w:sz="4" w:space="0" w:color="auto"/>
            </w:tcBorders>
            <w:vAlign w:val="center"/>
          </w:tcPr>
          <w:p w14:paraId="7B6EB169" w14:textId="77777777" w:rsidR="007A3584" w:rsidRPr="00A2523D" w:rsidRDefault="007A3584" w:rsidP="00707D5B">
            <w:pPr>
              <w:jc w:val="center"/>
              <w:cnfStyle w:val="000000000000" w:firstRow="0" w:lastRow="0" w:firstColumn="0" w:lastColumn="0" w:oddVBand="0" w:evenVBand="0" w:oddHBand="0" w:evenHBand="0" w:firstRowFirstColumn="0" w:firstRowLastColumn="0" w:lastRowFirstColumn="0" w:lastRowLastColumn="0"/>
              <w:rPr>
                <w:rFonts w:cs="Arial"/>
                <w:sz w:val="14"/>
                <w:szCs w:val="14"/>
              </w:rPr>
            </w:pPr>
          </w:p>
        </w:tc>
        <w:tc>
          <w:tcPr>
            <w:tcW w:w="976" w:type="dxa"/>
            <w:tcBorders>
              <w:top w:val="single" w:sz="4" w:space="0" w:color="auto"/>
              <w:left w:val="single" w:sz="4" w:space="0" w:color="auto"/>
              <w:bottom w:val="single" w:sz="4" w:space="0" w:color="auto"/>
              <w:right w:val="single" w:sz="4" w:space="0" w:color="auto"/>
            </w:tcBorders>
            <w:vAlign w:val="center"/>
          </w:tcPr>
          <w:p w14:paraId="6098F783" w14:textId="77777777" w:rsidR="007A3584" w:rsidRPr="00A2523D" w:rsidRDefault="007A3584" w:rsidP="00707D5B">
            <w:pPr>
              <w:jc w:val="center"/>
              <w:cnfStyle w:val="000000000000" w:firstRow="0" w:lastRow="0" w:firstColumn="0" w:lastColumn="0" w:oddVBand="0" w:evenVBand="0" w:oddHBand="0" w:evenHBand="0" w:firstRowFirstColumn="0" w:firstRowLastColumn="0" w:lastRowFirstColumn="0" w:lastRowLastColumn="0"/>
              <w:rPr>
                <w:rFonts w:cs="Arial"/>
                <w:sz w:val="14"/>
                <w:szCs w:val="14"/>
              </w:rPr>
            </w:pPr>
          </w:p>
        </w:tc>
        <w:tc>
          <w:tcPr>
            <w:tcW w:w="983" w:type="dxa"/>
            <w:tcBorders>
              <w:top w:val="single" w:sz="4" w:space="0" w:color="auto"/>
              <w:left w:val="single" w:sz="4" w:space="0" w:color="auto"/>
              <w:bottom w:val="single" w:sz="4" w:space="0" w:color="auto"/>
              <w:right w:val="single" w:sz="4" w:space="0" w:color="auto"/>
            </w:tcBorders>
            <w:vAlign w:val="center"/>
          </w:tcPr>
          <w:p w14:paraId="675C4BDB" w14:textId="77777777" w:rsidR="007A3584" w:rsidRPr="00A2523D" w:rsidRDefault="007A3584" w:rsidP="00707D5B">
            <w:pPr>
              <w:jc w:val="center"/>
              <w:cnfStyle w:val="000000000000" w:firstRow="0" w:lastRow="0" w:firstColumn="0" w:lastColumn="0" w:oddVBand="0" w:evenVBand="0" w:oddHBand="0" w:evenHBand="0" w:firstRowFirstColumn="0" w:firstRowLastColumn="0" w:lastRowFirstColumn="0" w:lastRowLastColumn="0"/>
              <w:rPr>
                <w:rFonts w:cs="Arial"/>
                <w:sz w:val="14"/>
                <w:szCs w:val="14"/>
              </w:rPr>
            </w:pPr>
          </w:p>
        </w:tc>
      </w:tr>
      <w:tr w:rsidR="007A3584" w:rsidRPr="00496C73" w14:paraId="2062652A" w14:textId="77777777" w:rsidTr="3344E8CE">
        <w:trPr>
          <w:cnfStyle w:val="000000100000" w:firstRow="0" w:lastRow="0" w:firstColumn="0" w:lastColumn="0" w:oddVBand="0" w:evenVBand="0" w:oddHBand="1" w:evenHBand="0" w:firstRowFirstColumn="0" w:firstRowLastColumn="0" w:lastRowFirstColumn="0" w:lastRowLastColumn="0"/>
          <w:trHeight w:val="272"/>
        </w:trPr>
        <w:tc>
          <w:tcPr>
            <w:cnfStyle w:val="001000000000" w:firstRow="0" w:lastRow="0" w:firstColumn="1" w:lastColumn="0" w:oddVBand="0" w:evenVBand="0" w:oddHBand="0" w:evenHBand="0" w:firstRowFirstColumn="0" w:firstRowLastColumn="0" w:lastRowFirstColumn="0" w:lastRowLastColumn="0"/>
            <w:tcW w:w="1236" w:type="dxa"/>
            <w:tcBorders>
              <w:top w:val="single" w:sz="4" w:space="0" w:color="auto"/>
              <w:bottom w:val="single" w:sz="4" w:space="0" w:color="auto"/>
            </w:tcBorders>
          </w:tcPr>
          <w:p w14:paraId="0626CBF9" w14:textId="77777777" w:rsidR="007A3584" w:rsidRPr="0005266D" w:rsidRDefault="007A3584" w:rsidP="00707D5B">
            <w:pPr>
              <w:jc w:val="center"/>
              <w:rPr>
                <w:rFonts w:cs="Arial"/>
                <w:b/>
                <w:sz w:val="12"/>
                <w:szCs w:val="12"/>
                <w:highlight w:val="yellow"/>
              </w:rPr>
            </w:pPr>
          </w:p>
        </w:tc>
        <w:tc>
          <w:tcPr>
            <w:tcW w:w="616" w:type="dxa"/>
            <w:gridSpan w:val="2"/>
            <w:tcBorders>
              <w:top w:val="single" w:sz="4" w:space="0" w:color="auto"/>
              <w:bottom w:val="single" w:sz="4" w:space="0" w:color="auto"/>
            </w:tcBorders>
            <w:vAlign w:val="center"/>
          </w:tcPr>
          <w:p w14:paraId="196BD5BE" w14:textId="77777777" w:rsidR="007A3584" w:rsidRPr="00A2523D" w:rsidRDefault="007A3584" w:rsidP="00707D5B">
            <w:pPr>
              <w:jc w:val="center"/>
              <w:cnfStyle w:val="000000100000" w:firstRow="0" w:lastRow="0" w:firstColumn="0" w:lastColumn="0" w:oddVBand="0" w:evenVBand="0" w:oddHBand="1" w:evenHBand="0" w:firstRowFirstColumn="0" w:firstRowLastColumn="0" w:lastRowFirstColumn="0" w:lastRowLastColumn="0"/>
              <w:rPr>
                <w:rFonts w:cs="Arial"/>
                <w:b/>
                <w:sz w:val="12"/>
                <w:szCs w:val="12"/>
                <w:highlight w:val="yellow"/>
              </w:rPr>
            </w:pPr>
          </w:p>
        </w:tc>
        <w:tc>
          <w:tcPr>
            <w:tcW w:w="807" w:type="dxa"/>
            <w:tcBorders>
              <w:top w:val="single" w:sz="4" w:space="0" w:color="auto"/>
              <w:bottom w:val="single" w:sz="4" w:space="0" w:color="auto"/>
            </w:tcBorders>
            <w:vAlign w:val="center"/>
          </w:tcPr>
          <w:p w14:paraId="58F39C09" w14:textId="77777777" w:rsidR="007A3584" w:rsidRPr="00A2523D" w:rsidRDefault="007A3584" w:rsidP="00707D5B">
            <w:pPr>
              <w:jc w:val="center"/>
              <w:cnfStyle w:val="000000100000" w:firstRow="0" w:lastRow="0" w:firstColumn="0" w:lastColumn="0" w:oddVBand="0" w:evenVBand="0" w:oddHBand="1" w:evenHBand="0" w:firstRowFirstColumn="0" w:firstRowLastColumn="0" w:lastRowFirstColumn="0" w:lastRowLastColumn="0"/>
              <w:rPr>
                <w:rFonts w:cs="Arial"/>
                <w:b/>
                <w:sz w:val="12"/>
                <w:szCs w:val="12"/>
                <w:highlight w:val="yellow"/>
              </w:rPr>
            </w:pPr>
          </w:p>
        </w:tc>
        <w:tc>
          <w:tcPr>
            <w:tcW w:w="12290" w:type="dxa"/>
            <w:gridSpan w:val="14"/>
            <w:tcBorders>
              <w:top w:val="single" w:sz="4" w:space="0" w:color="auto"/>
              <w:bottom w:val="single" w:sz="4" w:space="0" w:color="auto"/>
            </w:tcBorders>
            <w:vAlign w:val="center"/>
          </w:tcPr>
          <w:p w14:paraId="14B5E016" w14:textId="77777777" w:rsidR="007A3584" w:rsidRPr="00A2523D" w:rsidRDefault="007A3584" w:rsidP="00707D5B">
            <w:pPr>
              <w:jc w:val="center"/>
              <w:cnfStyle w:val="000000100000" w:firstRow="0" w:lastRow="0" w:firstColumn="0" w:lastColumn="0" w:oddVBand="0" w:evenVBand="0" w:oddHBand="1" w:evenHBand="0" w:firstRowFirstColumn="0" w:firstRowLastColumn="0" w:lastRowFirstColumn="0" w:lastRowLastColumn="0"/>
              <w:rPr>
                <w:rFonts w:cs="Arial"/>
                <w:b/>
                <w:i/>
                <w:sz w:val="14"/>
                <w:szCs w:val="14"/>
              </w:rPr>
            </w:pPr>
            <w:r w:rsidRPr="00A2523D">
              <w:rPr>
                <w:rFonts w:cs="Arial"/>
                <w:b/>
                <w:sz w:val="14"/>
                <w:szCs w:val="14"/>
              </w:rPr>
              <w:t>Gögn um eftirfarandi skulu afhent áður en vinna við verk hefst</w:t>
            </w:r>
          </w:p>
        </w:tc>
      </w:tr>
      <w:tr w:rsidR="007A3584" w:rsidRPr="0005266D" w14:paraId="6CF3AAA9" w14:textId="77777777" w:rsidTr="3344E8CE">
        <w:trPr>
          <w:gridAfter w:val="1"/>
          <w:wAfter w:w="7" w:type="dxa"/>
          <w:trHeight w:val="401"/>
        </w:trPr>
        <w:tc>
          <w:tcPr>
            <w:cnfStyle w:val="001000000000" w:firstRow="0" w:lastRow="0" w:firstColumn="1" w:lastColumn="0" w:oddVBand="0" w:evenVBand="0" w:oddHBand="0" w:evenHBand="0" w:firstRowFirstColumn="0" w:firstRowLastColumn="0" w:lastRowFirstColumn="0" w:lastRowLastColumn="0"/>
            <w:tcW w:w="1677" w:type="dxa"/>
            <w:gridSpan w:val="2"/>
            <w:tcBorders>
              <w:top w:val="single" w:sz="4" w:space="0" w:color="auto"/>
              <w:left w:val="single" w:sz="4" w:space="0" w:color="auto"/>
              <w:bottom w:val="single" w:sz="4" w:space="0" w:color="auto"/>
              <w:right w:val="single" w:sz="4" w:space="0" w:color="auto"/>
            </w:tcBorders>
            <w:vAlign w:val="center"/>
          </w:tcPr>
          <w:p w14:paraId="79CFC66F" w14:textId="77777777" w:rsidR="007A3584" w:rsidRPr="0005266D" w:rsidRDefault="007A3584" w:rsidP="00707D5B">
            <w:pPr>
              <w:jc w:val="center"/>
              <w:rPr>
                <w:rFonts w:cs="Arial"/>
                <w:b/>
                <w:sz w:val="12"/>
                <w:szCs w:val="12"/>
              </w:rPr>
            </w:pPr>
            <w:r w:rsidRPr="0005266D">
              <w:rPr>
                <w:rFonts w:cs="Arial"/>
                <w:b/>
                <w:sz w:val="12"/>
                <w:szCs w:val="12"/>
              </w:rPr>
              <w:t>Alment öryggisnámskeið</w:t>
            </w:r>
          </w:p>
        </w:tc>
        <w:tc>
          <w:tcPr>
            <w:tcW w:w="1257" w:type="dxa"/>
            <w:gridSpan w:val="3"/>
            <w:tcBorders>
              <w:top w:val="single" w:sz="4" w:space="0" w:color="auto"/>
              <w:left w:val="single" w:sz="4" w:space="0" w:color="auto"/>
              <w:bottom w:val="single" w:sz="4" w:space="0" w:color="auto"/>
              <w:right w:val="single" w:sz="4" w:space="0" w:color="auto"/>
            </w:tcBorders>
            <w:vAlign w:val="center"/>
          </w:tcPr>
          <w:p w14:paraId="32FC89C9" w14:textId="77777777" w:rsidR="007A3584" w:rsidRPr="00A2523D" w:rsidRDefault="007A3584" w:rsidP="00707D5B">
            <w:pPr>
              <w:jc w:val="center"/>
              <w:cnfStyle w:val="000000000000" w:firstRow="0" w:lastRow="0" w:firstColumn="0" w:lastColumn="0" w:oddVBand="0" w:evenVBand="0" w:oddHBand="0" w:evenHBand="0" w:firstRowFirstColumn="0" w:firstRowLastColumn="0" w:lastRowFirstColumn="0" w:lastRowLastColumn="0"/>
              <w:rPr>
                <w:rFonts w:cs="Arial"/>
                <w:sz w:val="14"/>
                <w:szCs w:val="14"/>
              </w:rPr>
            </w:pPr>
            <w:r w:rsidRPr="00A2523D">
              <w:rPr>
                <w:rFonts w:cs="Arial"/>
                <w:sz w:val="14"/>
                <w:szCs w:val="14"/>
              </w:rPr>
              <w:t>X</w:t>
            </w:r>
          </w:p>
        </w:tc>
        <w:tc>
          <w:tcPr>
            <w:tcW w:w="976" w:type="dxa"/>
            <w:tcBorders>
              <w:top w:val="single" w:sz="4" w:space="0" w:color="auto"/>
              <w:left w:val="single" w:sz="4" w:space="0" w:color="auto"/>
              <w:bottom w:val="single" w:sz="4" w:space="0" w:color="auto"/>
              <w:right w:val="single" w:sz="4" w:space="0" w:color="auto"/>
            </w:tcBorders>
            <w:vAlign w:val="center"/>
          </w:tcPr>
          <w:p w14:paraId="1D3EA86E" w14:textId="77777777" w:rsidR="007A3584" w:rsidRPr="00A2523D" w:rsidRDefault="007A3584" w:rsidP="00707D5B">
            <w:pPr>
              <w:jc w:val="center"/>
              <w:cnfStyle w:val="000000000000" w:firstRow="0" w:lastRow="0" w:firstColumn="0" w:lastColumn="0" w:oddVBand="0" w:evenVBand="0" w:oddHBand="0" w:evenHBand="0" w:firstRowFirstColumn="0" w:firstRowLastColumn="0" w:lastRowFirstColumn="0" w:lastRowLastColumn="0"/>
              <w:rPr>
                <w:rFonts w:cs="Arial"/>
                <w:sz w:val="14"/>
                <w:szCs w:val="14"/>
              </w:rPr>
            </w:pPr>
            <w:r w:rsidRPr="00A2523D">
              <w:rPr>
                <w:rFonts w:cs="Arial"/>
                <w:sz w:val="14"/>
                <w:szCs w:val="14"/>
              </w:rPr>
              <w:t>X</w:t>
            </w:r>
          </w:p>
        </w:tc>
        <w:tc>
          <w:tcPr>
            <w:tcW w:w="838" w:type="dxa"/>
            <w:tcBorders>
              <w:top w:val="single" w:sz="4" w:space="0" w:color="auto"/>
              <w:left w:val="single" w:sz="4" w:space="0" w:color="auto"/>
              <w:bottom w:val="single" w:sz="4" w:space="0" w:color="auto"/>
              <w:right w:val="single" w:sz="4" w:space="0" w:color="auto"/>
            </w:tcBorders>
            <w:vAlign w:val="center"/>
          </w:tcPr>
          <w:p w14:paraId="07D05796" w14:textId="77777777" w:rsidR="007A3584" w:rsidRPr="00A2523D" w:rsidRDefault="007A3584" w:rsidP="00707D5B">
            <w:pPr>
              <w:jc w:val="center"/>
              <w:cnfStyle w:val="000000000000" w:firstRow="0" w:lastRow="0" w:firstColumn="0" w:lastColumn="0" w:oddVBand="0" w:evenVBand="0" w:oddHBand="0" w:evenHBand="0" w:firstRowFirstColumn="0" w:firstRowLastColumn="0" w:lastRowFirstColumn="0" w:lastRowLastColumn="0"/>
              <w:rPr>
                <w:rFonts w:cs="Arial"/>
                <w:sz w:val="14"/>
                <w:szCs w:val="14"/>
              </w:rPr>
            </w:pPr>
            <w:r w:rsidRPr="00A2523D">
              <w:rPr>
                <w:rFonts w:cs="Arial"/>
                <w:sz w:val="14"/>
                <w:szCs w:val="14"/>
              </w:rPr>
              <w:t>X</w:t>
            </w:r>
          </w:p>
        </w:tc>
        <w:tc>
          <w:tcPr>
            <w:tcW w:w="1395" w:type="dxa"/>
            <w:tcBorders>
              <w:top w:val="single" w:sz="4" w:space="0" w:color="auto"/>
              <w:left w:val="single" w:sz="4" w:space="0" w:color="auto"/>
              <w:bottom w:val="single" w:sz="4" w:space="0" w:color="auto"/>
              <w:right w:val="single" w:sz="4" w:space="0" w:color="auto"/>
            </w:tcBorders>
            <w:vAlign w:val="center"/>
          </w:tcPr>
          <w:p w14:paraId="5EBCBDE1" w14:textId="77777777" w:rsidR="007A3584" w:rsidRPr="00A2523D" w:rsidRDefault="007A3584" w:rsidP="00707D5B">
            <w:pPr>
              <w:jc w:val="center"/>
              <w:cnfStyle w:val="000000000000" w:firstRow="0" w:lastRow="0" w:firstColumn="0" w:lastColumn="0" w:oddVBand="0" w:evenVBand="0" w:oddHBand="0" w:evenHBand="0" w:firstRowFirstColumn="0" w:firstRowLastColumn="0" w:lastRowFirstColumn="0" w:lastRowLastColumn="0"/>
              <w:rPr>
                <w:rFonts w:cs="Arial"/>
                <w:sz w:val="14"/>
                <w:szCs w:val="14"/>
              </w:rPr>
            </w:pPr>
            <w:r w:rsidRPr="00A2523D">
              <w:rPr>
                <w:rFonts w:cs="Arial"/>
                <w:sz w:val="14"/>
                <w:szCs w:val="14"/>
              </w:rPr>
              <w:t>X</w:t>
            </w:r>
          </w:p>
        </w:tc>
        <w:tc>
          <w:tcPr>
            <w:tcW w:w="1397" w:type="dxa"/>
            <w:tcBorders>
              <w:top w:val="single" w:sz="4" w:space="0" w:color="auto"/>
              <w:left w:val="single" w:sz="4" w:space="0" w:color="auto"/>
              <w:bottom w:val="single" w:sz="4" w:space="0" w:color="auto"/>
              <w:right w:val="single" w:sz="4" w:space="0" w:color="auto"/>
            </w:tcBorders>
            <w:vAlign w:val="center"/>
          </w:tcPr>
          <w:p w14:paraId="09CD36E9" w14:textId="77777777" w:rsidR="007A3584" w:rsidRPr="00A2523D" w:rsidRDefault="007A3584" w:rsidP="00707D5B">
            <w:pPr>
              <w:jc w:val="center"/>
              <w:cnfStyle w:val="000000000000" w:firstRow="0" w:lastRow="0" w:firstColumn="0" w:lastColumn="0" w:oddVBand="0" w:evenVBand="0" w:oddHBand="0" w:evenHBand="0" w:firstRowFirstColumn="0" w:firstRowLastColumn="0" w:lastRowFirstColumn="0" w:lastRowLastColumn="0"/>
              <w:rPr>
                <w:rFonts w:cs="Arial"/>
                <w:sz w:val="14"/>
                <w:szCs w:val="14"/>
              </w:rPr>
            </w:pPr>
            <w:r w:rsidRPr="00A2523D">
              <w:rPr>
                <w:rFonts w:cs="Arial"/>
                <w:sz w:val="14"/>
                <w:szCs w:val="14"/>
              </w:rPr>
              <w:t>X</w:t>
            </w:r>
          </w:p>
        </w:tc>
        <w:tc>
          <w:tcPr>
            <w:tcW w:w="837" w:type="dxa"/>
            <w:tcBorders>
              <w:top w:val="single" w:sz="4" w:space="0" w:color="auto"/>
              <w:left w:val="single" w:sz="4" w:space="0" w:color="auto"/>
              <w:bottom w:val="single" w:sz="4" w:space="0" w:color="auto"/>
              <w:right w:val="single" w:sz="4" w:space="0" w:color="auto"/>
            </w:tcBorders>
            <w:vAlign w:val="center"/>
          </w:tcPr>
          <w:p w14:paraId="20C037C7" w14:textId="77777777" w:rsidR="007A3584" w:rsidRPr="00A2523D" w:rsidRDefault="007A3584" w:rsidP="00707D5B">
            <w:pPr>
              <w:jc w:val="center"/>
              <w:cnfStyle w:val="000000000000" w:firstRow="0" w:lastRow="0" w:firstColumn="0" w:lastColumn="0" w:oddVBand="0" w:evenVBand="0" w:oddHBand="0" w:evenHBand="0" w:firstRowFirstColumn="0" w:firstRowLastColumn="0" w:lastRowFirstColumn="0" w:lastRowLastColumn="0"/>
              <w:rPr>
                <w:rFonts w:cs="Arial"/>
                <w:sz w:val="14"/>
                <w:szCs w:val="14"/>
              </w:rPr>
            </w:pPr>
            <w:r w:rsidRPr="00A2523D">
              <w:rPr>
                <w:rFonts w:cs="Arial"/>
                <w:sz w:val="14"/>
                <w:szCs w:val="14"/>
              </w:rPr>
              <w:t>X</w:t>
            </w:r>
          </w:p>
        </w:tc>
        <w:tc>
          <w:tcPr>
            <w:tcW w:w="838" w:type="dxa"/>
            <w:tcBorders>
              <w:top w:val="single" w:sz="4" w:space="0" w:color="auto"/>
              <w:left w:val="single" w:sz="4" w:space="0" w:color="auto"/>
              <w:bottom w:val="single" w:sz="4" w:space="0" w:color="auto"/>
              <w:right w:val="single" w:sz="4" w:space="0" w:color="auto"/>
            </w:tcBorders>
            <w:vAlign w:val="center"/>
          </w:tcPr>
          <w:p w14:paraId="09288A70" w14:textId="77777777" w:rsidR="007A3584" w:rsidRPr="00A2523D" w:rsidRDefault="007A3584" w:rsidP="00707D5B">
            <w:pPr>
              <w:jc w:val="center"/>
              <w:cnfStyle w:val="000000000000" w:firstRow="0" w:lastRow="0" w:firstColumn="0" w:lastColumn="0" w:oddVBand="0" w:evenVBand="0" w:oddHBand="0" w:evenHBand="0" w:firstRowFirstColumn="0" w:firstRowLastColumn="0" w:lastRowFirstColumn="0" w:lastRowLastColumn="0"/>
              <w:rPr>
                <w:rFonts w:cs="Arial"/>
                <w:sz w:val="14"/>
                <w:szCs w:val="14"/>
              </w:rPr>
            </w:pPr>
            <w:r w:rsidRPr="00A2523D">
              <w:rPr>
                <w:rFonts w:cs="Arial"/>
                <w:sz w:val="14"/>
                <w:szCs w:val="14"/>
              </w:rPr>
              <w:t>X</w:t>
            </w:r>
          </w:p>
        </w:tc>
        <w:tc>
          <w:tcPr>
            <w:tcW w:w="837" w:type="dxa"/>
            <w:tcBorders>
              <w:top w:val="single" w:sz="4" w:space="0" w:color="auto"/>
              <w:left w:val="single" w:sz="4" w:space="0" w:color="auto"/>
              <w:bottom w:val="single" w:sz="4" w:space="0" w:color="auto"/>
              <w:right w:val="single" w:sz="4" w:space="0" w:color="auto"/>
            </w:tcBorders>
            <w:vAlign w:val="center"/>
          </w:tcPr>
          <w:p w14:paraId="7353A68D" w14:textId="77777777" w:rsidR="007A3584" w:rsidRPr="00A2523D" w:rsidRDefault="007A3584" w:rsidP="00707D5B">
            <w:pPr>
              <w:jc w:val="center"/>
              <w:cnfStyle w:val="000000000000" w:firstRow="0" w:lastRow="0" w:firstColumn="0" w:lastColumn="0" w:oddVBand="0" w:evenVBand="0" w:oddHBand="0" w:evenHBand="0" w:firstRowFirstColumn="0" w:firstRowLastColumn="0" w:lastRowFirstColumn="0" w:lastRowLastColumn="0"/>
              <w:rPr>
                <w:rFonts w:cs="Arial"/>
                <w:sz w:val="14"/>
                <w:szCs w:val="14"/>
              </w:rPr>
            </w:pPr>
            <w:r w:rsidRPr="00A2523D">
              <w:rPr>
                <w:rFonts w:cs="Arial"/>
                <w:sz w:val="14"/>
                <w:szCs w:val="14"/>
              </w:rPr>
              <w:t>X</w:t>
            </w:r>
          </w:p>
        </w:tc>
        <w:tc>
          <w:tcPr>
            <w:tcW w:w="976" w:type="dxa"/>
            <w:tcBorders>
              <w:top w:val="single" w:sz="4" w:space="0" w:color="auto"/>
              <w:left w:val="single" w:sz="4" w:space="0" w:color="auto"/>
              <w:bottom w:val="single" w:sz="4" w:space="0" w:color="auto"/>
              <w:right w:val="single" w:sz="4" w:space="0" w:color="auto"/>
            </w:tcBorders>
            <w:vAlign w:val="center"/>
          </w:tcPr>
          <w:p w14:paraId="6B297471" w14:textId="77777777" w:rsidR="007A3584" w:rsidRPr="00A2523D" w:rsidRDefault="007A3584" w:rsidP="00707D5B">
            <w:pPr>
              <w:jc w:val="center"/>
              <w:cnfStyle w:val="000000000000" w:firstRow="0" w:lastRow="0" w:firstColumn="0" w:lastColumn="0" w:oddVBand="0" w:evenVBand="0" w:oddHBand="0" w:evenHBand="0" w:firstRowFirstColumn="0" w:firstRowLastColumn="0" w:lastRowFirstColumn="0" w:lastRowLastColumn="0"/>
              <w:rPr>
                <w:rFonts w:cs="Arial"/>
                <w:sz w:val="14"/>
                <w:szCs w:val="14"/>
              </w:rPr>
            </w:pPr>
            <w:r w:rsidRPr="00A2523D">
              <w:rPr>
                <w:rFonts w:cs="Arial"/>
                <w:sz w:val="14"/>
                <w:szCs w:val="14"/>
              </w:rPr>
              <w:t>X</w:t>
            </w:r>
          </w:p>
        </w:tc>
        <w:tc>
          <w:tcPr>
            <w:tcW w:w="838" w:type="dxa"/>
            <w:tcBorders>
              <w:top w:val="single" w:sz="4" w:space="0" w:color="auto"/>
              <w:left w:val="single" w:sz="4" w:space="0" w:color="auto"/>
              <w:bottom w:val="single" w:sz="4" w:space="0" w:color="auto"/>
              <w:right w:val="single" w:sz="4" w:space="0" w:color="auto"/>
            </w:tcBorders>
            <w:vAlign w:val="center"/>
          </w:tcPr>
          <w:p w14:paraId="306511C1" w14:textId="77777777" w:rsidR="007A3584" w:rsidRPr="00A2523D" w:rsidRDefault="007A3584" w:rsidP="00707D5B">
            <w:pPr>
              <w:jc w:val="center"/>
              <w:cnfStyle w:val="000000000000" w:firstRow="0" w:lastRow="0" w:firstColumn="0" w:lastColumn="0" w:oddVBand="0" w:evenVBand="0" w:oddHBand="0" w:evenHBand="0" w:firstRowFirstColumn="0" w:firstRowLastColumn="0" w:lastRowFirstColumn="0" w:lastRowLastColumn="0"/>
              <w:rPr>
                <w:rFonts w:cs="Arial"/>
                <w:sz w:val="14"/>
                <w:szCs w:val="14"/>
              </w:rPr>
            </w:pPr>
            <w:r w:rsidRPr="00A2523D">
              <w:rPr>
                <w:rFonts w:cs="Arial"/>
                <w:sz w:val="14"/>
                <w:szCs w:val="14"/>
              </w:rPr>
              <w:t>X</w:t>
            </w:r>
          </w:p>
        </w:tc>
        <w:tc>
          <w:tcPr>
            <w:tcW w:w="1117" w:type="dxa"/>
            <w:tcBorders>
              <w:top w:val="single" w:sz="4" w:space="0" w:color="auto"/>
              <w:left w:val="single" w:sz="4" w:space="0" w:color="auto"/>
              <w:bottom w:val="single" w:sz="4" w:space="0" w:color="auto"/>
              <w:right w:val="single" w:sz="4" w:space="0" w:color="auto"/>
            </w:tcBorders>
            <w:vAlign w:val="center"/>
          </w:tcPr>
          <w:p w14:paraId="3066F8F3" w14:textId="77777777" w:rsidR="007A3584" w:rsidRPr="00A2523D" w:rsidRDefault="007A3584" w:rsidP="00707D5B">
            <w:pPr>
              <w:jc w:val="center"/>
              <w:cnfStyle w:val="000000000000" w:firstRow="0" w:lastRow="0" w:firstColumn="0" w:lastColumn="0" w:oddVBand="0" w:evenVBand="0" w:oddHBand="0" w:evenHBand="0" w:firstRowFirstColumn="0" w:firstRowLastColumn="0" w:lastRowFirstColumn="0" w:lastRowLastColumn="0"/>
              <w:rPr>
                <w:rFonts w:cs="Arial"/>
                <w:sz w:val="14"/>
                <w:szCs w:val="14"/>
              </w:rPr>
            </w:pPr>
            <w:r w:rsidRPr="00A2523D">
              <w:rPr>
                <w:rFonts w:cs="Arial"/>
                <w:sz w:val="14"/>
                <w:szCs w:val="14"/>
              </w:rPr>
              <w:t>X</w:t>
            </w:r>
          </w:p>
        </w:tc>
        <w:tc>
          <w:tcPr>
            <w:tcW w:w="976" w:type="dxa"/>
            <w:tcBorders>
              <w:top w:val="single" w:sz="4" w:space="0" w:color="auto"/>
              <w:left w:val="single" w:sz="4" w:space="0" w:color="auto"/>
              <w:bottom w:val="single" w:sz="4" w:space="0" w:color="auto"/>
              <w:right w:val="single" w:sz="4" w:space="0" w:color="auto"/>
            </w:tcBorders>
            <w:vAlign w:val="center"/>
          </w:tcPr>
          <w:p w14:paraId="796941F7" w14:textId="77777777" w:rsidR="007A3584" w:rsidRPr="00A2523D" w:rsidRDefault="007A3584" w:rsidP="00707D5B">
            <w:pPr>
              <w:jc w:val="center"/>
              <w:cnfStyle w:val="000000000000" w:firstRow="0" w:lastRow="0" w:firstColumn="0" w:lastColumn="0" w:oddVBand="0" w:evenVBand="0" w:oddHBand="0" w:evenHBand="0" w:firstRowFirstColumn="0" w:firstRowLastColumn="0" w:lastRowFirstColumn="0" w:lastRowLastColumn="0"/>
              <w:rPr>
                <w:rFonts w:cs="Arial"/>
                <w:sz w:val="14"/>
                <w:szCs w:val="14"/>
              </w:rPr>
            </w:pPr>
            <w:r w:rsidRPr="00A2523D">
              <w:rPr>
                <w:rFonts w:cs="Arial"/>
                <w:sz w:val="14"/>
                <w:szCs w:val="14"/>
              </w:rPr>
              <w:t>X</w:t>
            </w:r>
          </w:p>
        </w:tc>
        <w:tc>
          <w:tcPr>
            <w:tcW w:w="983" w:type="dxa"/>
            <w:tcBorders>
              <w:top w:val="single" w:sz="4" w:space="0" w:color="auto"/>
              <w:left w:val="single" w:sz="4" w:space="0" w:color="auto"/>
              <w:bottom w:val="single" w:sz="4" w:space="0" w:color="auto"/>
              <w:right w:val="single" w:sz="4" w:space="0" w:color="auto"/>
            </w:tcBorders>
            <w:vAlign w:val="center"/>
          </w:tcPr>
          <w:p w14:paraId="561489B4" w14:textId="77777777" w:rsidR="007A3584" w:rsidRPr="00A2523D" w:rsidRDefault="007A3584" w:rsidP="00707D5B">
            <w:pPr>
              <w:jc w:val="center"/>
              <w:cnfStyle w:val="000000000000" w:firstRow="0" w:lastRow="0" w:firstColumn="0" w:lastColumn="0" w:oddVBand="0" w:evenVBand="0" w:oddHBand="0" w:evenHBand="0" w:firstRowFirstColumn="0" w:firstRowLastColumn="0" w:lastRowFirstColumn="0" w:lastRowLastColumn="0"/>
              <w:rPr>
                <w:rFonts w:cs="Arial"/>
                <w:sz w:val="14"/>
                <w:szCs w:val="14"/>
              </w:rPr>
            </w:pPr>
            <w:r w:rsidRPr="00A2523D">
              <w:rPr>
                <w:rFonts w:cs="Arial"/>
                <w:sz w:val="14"/>
                <w:szCs w:val="14"/>
              </w:rPr>
              <w:t>X</w:t>
            </w:r>
          </w:p>
        </w:tc>
      </w:tr>
      <w:tr w:rsidR="007A3584" w:rsidRPr="0005266D" w14:paraId="7B2C747B" w14:textId="77777777" w:rsidTr="3344E8CE">
        <w:trPr>
          <w:gridAfter w:val="1"/>
          <w:cnfStyle w:val="000000100000" w:firstRow="0" w:lastRow="0" w:firstColumn="0" w:lastColumn="0" w:oddVBand="0" w:evenVBand="0" w:oddHBand="1" w:evenHBand="0" w:firstRowFirstColumn="0" w:firstRowLastColumn="0" w:lastRowFirstColumn="0" w:lastRowLastColumn="0"/>
          <w:wAfter w:w="7" w:type="dxa"/>
          <w:trHeight w:val="401"/>
        </w:trPr>
        <w:tc>
          <w:tcPr>
            <w:cnfStyle w:val="001000000000" w:firstRow="0" w:lastRow="0" w:firstColumn="1" w:lastColumn="0" w:oddVBand="0" w:evenVBand="0" w:oddHBand="0" w:evenHBand="0" w:firstRowFirstColumn="0" w:firstRowLastColumn="0" w:lastRowFirstColumn="0" w:lastRowLastColumn="0"/>
            <w:tcW w:w="1677" w:type="dxa"/>
            <w:gridSpan w:val="2"/>
            <w:tcBorders>
              <w:top w:val="single" w:sz="4" w:space="0" w:color="auto"/>
              <w:left w:val="single" w:sz="4" w:space="0" w:color="auto"/>
              <w:bottom w:val="single" w:sz="4" w:space="0" w:color="auto"/>
              <w:right w:val="single" w:sz="4" w:space="0" w:color="auto"/>
            </w:tcBorders>
            <w:vAlign w:val="center"/>
          </w:tcPr>
          <w:p w14:paraId="5AE7014A" w14:textId="77777777" w:rsidR="007A3584" w:rsidRPr="0005266D" w:rsidRDefault="007A3584" w:rsidP="00707D5B">
            <w:pPr>
              <w:jc w:val="center"/>
              <w:rPr>
                <w:rFonts w:cs="Arial"/>
                <w:b/>
                <w:sz w:val="12"/>
                <w:szCs w:val="12"/>
              </w:rPr>
            </w:pPr>
            <w:r w:rsidRPr="0005266D">
              <w:rPr>
                <w:rFonts w:cs="Arial"/>
                <w:b/>
                <w:sz w:val="12"/>
                <w:szCs w:val="12"/>
              </w:rPr>
              <w:t>Sérsniðið öryggisnámskeið að vinnu við veitulagnir</w:t>
            </w:r>
          </w:p>
        </w:tc>
        <w:tc>
          <w:tcPr>
            <w:tcW w:w="1257" w:type="dxa"/>
            <w:gridSpan w:val="3"/>
            <w:tcBorders>
              <w:top w:val="single" w:sz="4" w:space="0" w:color="auto"/>
              <w:left w:val="single" w:sz="4" w:space="0" w:color="auto"/>
              <w:bottom w:val="single" w:sz="4" w:space="0" w:color="auto"/>
              <w:right w:val="single" w:sz="4" w:space="0" w:color="auto"/>
            </w:tcBorders>
            <w:vAlign w:val="center"/>
          </w:tcPr>
          <w:p w14:paraId="6B29634D" w14:textId="77777777" w:rsidR="007A3584" w:rsidRPr="00A2523D" w:rsidRDefault="007A3584" w:rsidP="00707D5B">
            <w:pPr>
              <w:jc w:val="center"/>
              <w:cnfStyle w:val="000000100000" w:firstRow="0" w:lastRow="0" w:firstColumn="0" w:lastColumn="0" w:oddVBand="0" w:evenVBand="0" w:oddHBand="1" w:evenHBand="0" w:firstRowFirstColumn="0" w:firstRowLastColumn="0" w:lastRowFirstColumn="0" w:lastRowLastColumn="0"/>
              <w:rPr>
                <w:rFonts w:cs="Arial"/>
                <w:sz w:val="14"/>
                <w:szCs w:val="14"/>
              </w:rPr>
            </w:pPr>
            <w:r w:rsidRPr="00A2523D">
              <w:rPr>
                <w:rFonts w:cs="Arial"/>
                <w:sz w:val="14"/>
                <w:szCs w:val="14"/>
              </w:rPr>
              <w:t>X</w:t>
            </w:r>
          </w:p>
        </w:tc>
        <w:tc>
          <w:tcPr>
            <w:tcW w:w="976" w:type="dxa"/>
            <w:tcBorders>
              <w:top w:val="single" w:sz="4" w:space="0" w:color="auto"/>
              <w:left w:val="single" w:sz="4" w:space="0" w:color="auto"/>
              <w:bottom w:val="single" w:sz="4" w:space="0" w:color="auto"/>
              <w:right w:val="single" w:sz="4" w:space="0" w:color="auto"/>
            </w:tcBorders>
            <w:vAlign w:val="center"/>
          </w:tcPr>
          <w:p w14:paraId="2DD35EA2" w14:textId="77777777" w:rsidR="007A3584" w:rsidRPr="00A2523D" w:rsidRDefault="007A3584" w:rsidP="00707D5B">
            <w:pPr>
              <w:jc w:val="center"/>
              <w:cnfStyle w:val="000000100000" w:firstRow="0" w:lastRow="0" w:firstColumn="0" w:lastColumn="0" w:oddVBand="0" w:evenVBand="0" w:oddHBand="1" w:evenHBand="0" w:firstRowFirstColumn="0" w:firstRowLastColumn="0" w:lastRowFirstColumn="0" w:lastRowLastColumn="0"/>
              <w:rPr>
                <w:rFonts w:cs="Arial"/>
                <w:sz w:val="14"/>
                <w:szCs w:val="14"/>
              </w:rPr>
            </w:pPr>
            <w:r w:rsidRPr="00A2523D">
              <w:rPr>
                <w:rFonts w:cs="Arial"/>
                <w:sz w:val="14"/>
                <w:szCs w:val="14"/>
              </w:rPr>
              <w:t>X</w:t>
            </w:r>
          </w:p>
        </w:tc>
        <w:tc>
          <w:tcPr>
            <w:tcW w:w="838" w:type="dxa"/>
            <w:tcBorders>
              <w:top w:val="single" w:sz="4" w:space="0" w:color="auto"/>
              <w:left w:val="single" w:sz="4" w:space="0" w:color="auto"/>
              <w:bottom w:val="single" w:sz="4" w:space="0" w:color="auto"/>
              <w:right w:val="single" w:sz="4" w:space="0" w:color="auto"/>
            </w:tcBorders>
            <w:vAlign w:val="center"/>
          </w:tcPr>
          <w:p w14:paraId="20E248CA" w14:textId="77777777" w:rsidR="007A3584" w:rsidRPr="00A2523D" w:rsidRDefault="007A3584" w:rsidP="00707D5B">
            <w:pPr>
              <w:jc w:val="center"/>
              <w:cnfStyle w:val="000000100000" w:firstRow="0" w:lastRow="0" w:firstColumn="0" w:lastColumn="0" w:oddVBand="0" w:evenVBand="0" w:oddHBand="1" w:evenHBand="0" w:firstRowFirstColumn="0" w:firstRowLastColumn="0" w:lastRowFirstColumn="0" w:lastRowLastColumn="0"/>
              <w:rPr>
                <w:rFonts w:cs="Arial"/>
                <w:sz w:val="14"/>
                <w:szCs w:val="14"/>
              </w:rPr>
            </w:pPr>
            <w:r w:rsidRPr="00A2523D">
              <w:rPr>
                <w:rFonts w:cs="Arial"/>
                <w:sz w:val="14"/>
                <w:szCs w:val="14"/>
              </w:rPr>
              <w:t>X</w:t>
            </w:r>
          </w:p>
        </w:tc>
        <w:tc>
          <w:tcPr>
            <w:tcW w:w="1395" w:type="dxa"/>
            <w:tcBorders>
              <w:top w:val="single" w:sz="4" w:space="0" w:color="auto"/>
              <w:left w:val="single" w:sz="4" w:space="0" w:color="auto"/>
              <w:bottom w:val="single" w:sz="4" w:space="0" w:color="auto"/>
              <w:right w:val="single" w:sz="4" w:space="0" w:color="auto"/>
            </w:tcBorders>
            <w:vAlign w:val="center"/>
          </w:tcPr>
          <w:p w14:paraId="240F425B" w14:textId="77777777" w:rsidR="007A3584" w:rsidRPr="00A2523D" w:rsidRDefault="007A3584" w:rsidP="00707D5B">
            <w:pPr>
              <w:jc w:val="center"/>
              <w:cnfStyle w:val="000000100000" w:firstRow="0" w:lastRow="0" w:firstColumn="0" w:lastColumn="0" w:oddVBand="0" w:evenVBand="0" w:oddHBand="1" w:evenHBand="0" w:firstRowFirstColumn="0" w:firstRowLastColumn="0" w:lastRowFirstColumn="0" w:lastRowLastColumn="0"/>
              <w:rPr>
                <w:rFonts w:cs="Arial"/>
                <w:sz w:val="14"/>
                <w:szCs w:val="14"/>
              </w:rPr>
            </w:pPr>
            <w:r w:rsidRPr="00A2523D">
              <w:rPr>
                <w:rFonts w:cs="Arial"/>
                <w:sz w:val="14"/>
                <w:szCs w:val="14"/>
              </w:rPr>
              <w:t>X</w:t>
            </w:r>
          </w:p>
        </w:tc>
        <w:tc>
          <w:tcPr>
            <w:tcW w:w="1397" w:type="dxa"/>
            <w:tcBorders>
              <w:top w:val="single" w:sz="4" w:space="0" w:color="auto"/>
              <w:left w:val="single" w:sz="4" w:space="0" w:color="auto"/>
              <w:bottom w:val="single" w:sz="4" w:space="0" w:color="auto"/>
              <w:right w:val="single" w:sz="4" w:space="0" w:color="auto"/>
            </w:tcBorders>
            <w:vAlign w:val="center"/>
          </w:tcPr>
          <w:p w14:paraId="78714FC8" w14:textId="77777777" w:rsidR="007A3584" w:rsidRPr="00A2523D" w:rsidRDefault="007A3584" w:rsidP="00707D5B">
            <w:pPr>
              <w:jc w:val="center"/>
              <w:cnfStyle w:val="000000100000" w:firstRow="0" w:lastRow="0" w:firstColumn="0" w:lastColumn="0" w:oddVBand="0" w:evenVBand="0" w:oddHBand="1" w:evenHBand="0" w:firstRowFirstColumn="0" w:firstRowLastColumn="0" w:lastRowFirstColumn="0" w:lastRowLastColumn="0"/>
              <w:rPr>
                <w:rFonts w:cs="Arial"/>
                <w:sz w:val="14"/>
                <w:szCs w:val="14"/>
              </w:rPr>
            </w:pPr>
            <w:r w:rsidRPr="00A2523D">
              <w:rPr>
                <w:rFonts w:cs="Arial"/>
                <w:sz w:val="14"/>
                <w:szCs w:val="14"/>
              </w:rPr>
              <w:t>X</w:t>
            </w:r>
          </w:p>
        </w:tc>
        <w:tc>
          <w:tcPr>
            <w:tcW w:w="837" w:type="dxa"/>
            <w:tcBorders>
              <w:top w:val="single" w:sz="4" w:space="0" w:color="auto"/>
              <w:left w:val="single" w:sz="4" w:space="0" w:color="auto"/>
              <w:bottom w:val="single" w:sz="4" w:space="0" w:color="auto"/>
              <w:right w:val="single" w:sz="4" w:space="0" w:color="auto"/>
            </w:tcBorders>
            <w:vAlign w:val="center"/>
          </w:tcPr>
          <w:p w14:paraId="2E0EAABC" w14:textId="77777777" w:rsidR="007A3584" w:rsidRPr="00A2523D" w:rsidRDefault="007A3584" w:rsidP="00707D5B">
            <w:pPr>
              <w:jc w:val="center"/>
              <w:cnfStyle w:val="000000100000" w:firstRow="0" w:lastRow="0" w:firstColumn="0" w:lastColumn="0" w:oddVBand="0" w:evenVBand="0" w:oddHBand="1" w:evenHBand="0" w:firstRowFirstColumn="0" w:firstRowLastColumn="0" w:lastRowFirstColumn="0" w:lastRowLastColumn="0"/>
              <w:rPr>
                <w:rFonts w:cs="Arial"/>
                <w:sz w:val="14"/>
                <w:szCs w:val="14"/>
              </w:rPr>
            </w:pPr>
            <w:r w:rsidRPr="00A2523D">
              <w:rPr>
                <w:rFonts w:cs="Arial"/>
                <w:sz w:val="14"/>
                <w:szCs w:val="14"/>
              </w:rPr>
              <w:t>X</w:t>
            </w:r>
          </w:p>
        </w:tc>
        <w:tc>
          <w:tcPr>
            <w:tcW w:w="838" w:type="dxa"/>
            <w:tcBorders>
              <w:top w:val="single" w:sz="4" w:space="0" w:color="auto"/>
              <w:left w:val="single" w:sz="4" w:space="0" w:color="auto"/>
              <w:bottom w:val="single" w:sz="4" w:space="0" w:color="auto"/>
              <w:right w:val="single" w:sz="4" w:space="0" w:color="auto"/>
            </w:tcBorders>
            <w:vAlign w:val="center"/>
          </w:tcPr>
          <w:p w14:paraId="03B8CA8A" w14:textId="77777777" w:rsidR="007A3584" w:rsidRPr="00A2523D" w:rsidRDefault="007A3584" w:rsidP="00707D5B">
            <w:pPr>
              <w:jc w:val="center"/>
              <w:cnfStyle w:val="000000100000" w:firstRow="0" w:lastRow="0" w:firstColumn="0" w:lastColumn="0" w:oddVBand="0" w:evenVBand="0" w:oddHBand="1" w:evenHBand="0" w:firstRowFirstColumn="0" w:firstRowLastColumn="0" w:lastRowFirstColumn="0" w:lastRowLastColumn="0"/>
              <w:rPr>
                <w:rFonts w:cs="Arial"/>
                <w:sz w:val="14"/>
                <w:szCs w:val="14"/>
              </w:rPr>
            </w:pPr>
            <w:r w:rsidRPr="00A2523D">
              <w:rPr>
                <w:rFonts w:cs="Arial"/>
                <w:sz w:val="14"/>
                <w:szCs w:val="14"/>
              </w:rPr>
              <w:t>X</w:t>
            </w:r>
          </w:p>
        </w:tc>
        <w:tc>
          <w:tcPr>
            <w:tcW w:w="837" w:type="dxa"/>
            <w:tcBorders>
              <w:top w:val="single" w:sz="4" w:space="0" w:color="auto"/>
              <w:left w:val="single" w:sz="4" w:space="0" w:color="auto"/>
              <w:bottom w:val="single" w:sz="4" w:space="0" w:color="auto"/>
              <w:right w:val="single" w:sz="4" w:space="0" w:color="auto"/>
            </w:tcBorders>
            <w:vAlign w:val="center"/>
          </w:tcPr>
          <w:p w14:paraId="633EB43F" w14:textId="77777777" w:rsidR="007A3584" w:rsidRPr="00A2523D" w:rsidRDefault="007A3584" w:rsidP="00707D5B">
            <w:pPr>
              <w:jc w:val="center"/>
              <w:cnfStyle w:val="000000100000" w:firstRow="0" w:lastRow="0" w:firstColumn="0" w:lastColumn="0" w:oddVBand="0" w:evenVBand="0" w:oddHBand="1" w:evenHBand="0" w:firstRowFirstColumn="0" w:firstRowLastColumn="0" w:lastRowFirstColumn="0" w:lastRowLastColumn="0"/>
              <w:rPr>
                <w:rFonts w:cs="Arial"/>
                <w:sz w:val="14"/>
                <w:szCs w:val="14"/>
              </w:rPr>
            </w:pPr>
            <w:r w:rsidRPr="00A2523D">
              <w:rPr>
                <w:rFonts w:cs="Arial"/>
                <w:sz w:val="14"/>
                <w:szCs w:val="14"/>
              </w:rPr>
              <w:t>X</w:t>
            </w:r>
          </w:p>
        </w:tc>
        <w:tc>
          <w:tcPr>
            <w:tcW w:w="976" w:type="dxa"/>
            <w:tcBorders>
              <w:top w:val="single" w:sz="4" w:space="0" w:color="auto"/>
              <w:left w:val="single" w:sz="4" w:space="0" w:color="auto"/>
              <w:bottom w:val="single" w:sz="4" w:space="0" w:color="auto"/>
              <w:right w:val="single" w:sz="4" w:space="0" w:color="auto"/>
            </w:tcBorders>
            <w:vAlign w:val="center"/>
          </w:tcPr>
          <w:p w14:paraId="7795C3DA" w14:textId="77777777" w:rsidR="007A3584" w:rsidRPr="00A2523D" w:rsidRDefault="007A3584" w:rsidP="00707D5B">
            <w:pPr>
              <w:jc w:val="center"/>
              <w:cnfStyle w:val="000000100000" w:firstRow="0" w:lastRow="0" w:firstColumn="0" w:lastColumn="0" w:oddVBand="0" w:evenVBand="0" w:oddHBand="1" w:evenHBand="0" w:firstRowFirstColumn="0" w:firstRowLastColumn="0" w:lastRowFirstColumn="0" w:lastRowLastColumn="0"/>
              <w:rPr>
                <w:rFonts w:cs="Arial"/>
                <w:sz w:val="14"/>
                <w:szCs w:val="14"/>
              </w:rPr>
            </w:pPr>
            <w:r w:rsidRPr="00A2523D">
              <w:rPr>
                <w:rFonts w:cs="Arial"/>
                <w:sz w:val="14"/>
                <w:szCs w:val="14"/>
              </w:rPr>
              <w:t>X</w:t>
            </w:r>
          </w:p>
        </w:tc>
        <w:tc>
          <w:tcPr>
            <w:tcW w:w="838" w:type="dxa"/>
            <w:tcBorders>
              <w:top w:val="single" w:sz="4" w:space="0" w:color="auto"/>
              <w:left w:val="single" w:sz="4" w:space="0" w:color="auto"/>
              <w:bottom w:val="single" w:sz="4" w:space="0" w:color="auto"/>
              <w:right w:val="single" w:sz="4" w:space="0" w:color="auto"/>
            </w:tcBorders>
            <w:vAlign w:val="center"/>
          </w:tcPr>
          <w:p w14:paraId="478782C6" w14:textId="77777777" w:rsidR="007A3584" w:rsidRPr="00A2523D" w:rsidRDefault="007A3584" w:rsidP="00707D5B">
            <w:pPr>
              <w:jc w:val="center"/>
              <w:cnfStyle w:val="000000100000" w:firstRow="0" w:lastRow="0" w:firstColumn="0" w:lastColumn="0" w:oddVBand="0" w:evenVBand="0" w:oddHBand="1" w:evenHBand="0" w:firstRowFirstColumn="0" w:firstRowLastColumn="0" w:lastRowFirstColumn="0" w:lastRowLastColumn="0"/>
              <w:rPr>
                <w:rFonts w:cs="Arial"/>
                <w:sz w:val="14"/>
                <w:szCs w:val="14"/>
              </w:rPr>
            </w:pPr>
          </w:p>
          <w:p w14:paraId="34B0B415" w14:textId="77777777" w:rsidR="007A3584" w:rsidRPr="00A2523D" w:rsidRDefault="007A3584" w:rsidP="00707D5B">
            <w:pPr>
              <w:jc w:val="center"/>
              <w:cnfStyle w:val="000000100000" w:firstRow="0" w:lastRow="0" w:firstColumn="0" w:lastColumn="0" w:oddVBand="0" w:evenVBand="0" w:oddHBand="1" w:evenHBand="0" w:firstRowFirstColumn="0" w:firstRowLastColumn="0" w:lastRowFirstColumn="0" w:lastRowLastColumn="0"/>
              <w:rPr>
                <w:rFonts w:cs="Arial"/>
                <w:sz w:val="14"/>
                <w:szCs w:val="14"/>
              </w:rPr>
            </w:pPr>
            <w:r w:rsidRPr="00A2523D">
              <w:rPr>
                <w:rFonts w:cs="Arial"/>
                <w:sz w:val="14"/>
                <w:szCs w:val="14"/>
              </w:rPr>
              <w:t>X</w:t>
            </w:r>
          </w:p>
        </w:tc>
        <w:tc>
          <w:tcPr>
            <w:tcW w:w="1117" w:type="dxa"/>
            <w:tcBorders>
              <w:top w:val="single" w:sz="4" w:space="0" w:color="auto"/>
              <w:left w:val="single" w:sz="4" w:space="0" w:color="auto"/>
              <w:bottom w:val="single" w:sz="4" w:space="0" w:color="auto"/>
              <w:right w:val="single" w:sz="4" w:space="0" w:color="auto"/>
            </w:tcBorders>
            <w:vAlign w:val="center"/>
          </w:tcPr>
          <w:p w14:paraId="79F94E69" w14:textId="77777777" w:rsidR="007A3584" w:rsidRPr="00A2523D" w:rsidRDefault="007A3584" w:rsidP="00707D5B">
            <w:pPr>
              <w:jc w:val="center"/>
              <w:cnfStyle w:val="000000100000" w:firstRow="0" w:lastRow="0" w:firstColumn="0" w:lastColumn="0" w:oddVBand="0" w:evenVBand="0" w:oddHBand="1" w:evenHBand="0" w:firstRowFirstColumn="0" w:firstRowLastColumn="0" w:lastRowFirstColumn="0" w:lastRowLastColumn="0"/>
              <w:rPr>
                <w:rFonts w:cs="Arial"/>
                <w:sz w:val="14"/>
                <w:szCs w:val="14"/>
              </w:rPr>
            </w:pPr>
          </w:p>
          <w:p w14:paraId="6C42089B" w14:textId="77777777" w:rsidR="007A3584" w:rsidRPr="00A2523D" w:rsidRDefault="007A3584" w:rsidP="00707D5B">
            <w:pPr>
              <w:jc w:val="center"/>
              <w:cnfStyle w:val="000000100000" w:firstRow="0" w:lastRow="0" w:firstColumn="0" w:lastColumn="0" w:oddVBand="0" w:evenVBand="0" w:oddHBand="1" w:evenHBand="0" w:firstRowFirstColumn="0" w:firstRowLastColumn="0" w:lastRowFirstColumn="0" w:lastRowLastColumn="0"/>
              <w:rPr>
                <w:rFonts w:cs="Arial"/>
                <w:sz w:val="14"/>
                <w:szCs w:val="14"/>
              </w:rPr>
            </w:pPr>
            <w:r w:rsidRPr="00A2523D">
              <w:rPr>
                <w:rFonts w:cs="Arial"/>
                <w:sz w:val="14"/>
                <w:szCs w:val="14"/>
              </w:rPr>
              <w:t>X</w:t>
            </w:r>
          </w:p>
        </w:tc>
        <w:tc>
          <w:tcPr>
            <w:tcW w:w="976" w:type="dxa"/>
            <w:tcBorders>
              <w:top w:val="single" w:sz="4" w:space="0" w:color="auto"/>
              <w:left w:val="single" w:sz="4" w:space="0" w:color="auto"/>
              <w:bottom w:val="single" w:sz="4" w:space="0" w:color="auto"/>
              <w:right w:val="single" w:sz="4" w:space="0" w:color="auto"/>
            </w:tcBorders>
            <w:vAlign w:val="center"/>
          </w:tcPr>
          <w:p w14:paraId="3C5102E4" w14:textId="77777777" w:rsidR="007A3584" w:rsidRPr="00A2523D" w:rsidRDefault="007A3584" w:rsidP="00707D5B">
            <w:pPr>
              <w:jc w:val="center"/>
              <w:cnfStyle w:val="000000100000" w:firstRow="0" w:lastRow="0" w:firstColumn="0" w:lastColumn="0" w:oddVBand="0" w:evenVBand="0" w:oddHBand="1" w:evenHBand="0" w:firstRowFirstColumn="0" w:firstRowLastColumn="0" w:lastRowFirstColumn="0" w:lastRowLastColumn="0"/>
              <w:rPr>
                <w:rFonts w:cs="Arial"/>
                <w:sz w:val="14"/>
                <w:szCs w:val="14"/>
              </w:rPr>
            </w:pPr>
          </w:p>
          <w:p w14:paraId="0AE8C3EA" w14:textId="77777777" w:rsidR="007A3584" w:rsidRPr="00A2523D" w:rsidRDefault="007A3584" w:rsidP="00707D5B">
            <w:pPr>
              <w:jc w:val="center"/>
              <w:cnfStyle w:val="000000100000" w:firstRow="0" w:lastRow="0" w:firstColumn="0" w:lastColumn="0" w:oddVBand="0" w:evenVBand="0" w:oddHBand="1" w:evenHBand="0" w:firstRowFirstColumn="0" w:firstRowLastColumn="0" w:lastRowFirstColumn="0" w:lastRowLastColumn="0"/>
              <w:rPr>
                <w:rFonts w:cs="Arial"/>
                <w:sz w:val="14"/>
                <w:szCs w:val="14"/>
              </w:rPr>
            </w:pPr>
            <w:r w:rsidRPr="00A2523D">
              <w:rPr>
                <w:rFonts w:cs="Arial"/>
                <w:sz w:val="14"/>
                <w:szCs w:val="14"/>
              </w:rPr>
              <w:t>X</w:t>
            </w:r>
          </w:p>
        </w:tc>
        <w:tc>
          <w:tcPr>
            <w:tcW w:w="983" w:type="dxa"/>
            <w:tcBorders>
              <w:top w:val="single" w:sz="4" w:space="0" w:color="auto"/>
              <w:left w:val="single" w:sz="4" w:space="0" w:color="auto"/>
              <w:bottom w:val="single" w:sz="4" w:space="0" w:color="auto"/>
              <w:right w:val="single" w:sz="4" w:space="0" w:color="auto"/>
            </w:tcBorders>
            <w:vAlign w:val="center"/>
          </w:tcPr>
          <w:p w14:paraId="1EB0AEBE" w14:textId="77777777" w:rsidR="007A3584" w:rsidRPr="00A2523D" w:rsidRDefault="007A3584" w:rsidP="00707D5B">
            <w:pPr>
              <w:jc w:val="center"/>
              <w:cnfStyle w:val="000000100000" w:firstRow="0" w:lastRow="0" w:firstColumn="0" w:lastColumn="0" w:oddVBand="0" w:evenVBand="0" w:oddHBand="1" w:evenHBand="0" w:firstRowFirstColumn="0" w:firstRowLastColumn="0" w:lastRowFirstColumn="0" w:lastRowLastColumn="0"/>
              <w:rPr>
                <w:rFonts w:cs="Arial"/>
                <w:sz w:val="14"/>
                <w:szCs w:val="14"/>
              </w:rPr>
            </w:pPr>
            <w:r w:rsidRPr="00A2523D">
              <w:rPr>
                <w:rFonts w:cs="Arial"/>
                <w:sz w:val="14"/>
                <w:szCs w:val="14"/>
              </w:rPr>
              <w:t>X</w:t>
            </w:r>
          </w:p>
        </w:tc>
      </w:tr>
      <w:tr w:rsidR="007A3584" w:rsidRPr="0005266D" w14:paraId="5E1E212E" w14:textId="77777777" w:rsidTr="3344E8CE">
        <w:trPr>
          <w:gridAfter w:val="1"/>
          <w:wAfter w:w="7" w:type="dxa"/>
          <w:trHeight w:val="401"/>
        </w:trPr>
        <w:tc>
          <w:tcPr>
            <w:cnfStyle w:val="001000000000" w:firstRow="0" w:lastRow="0" w:firstColumn="1" w:lastColumn="0" w:oddVBand="0" w:evenVBand="0" w:oddHBand="0" w:evenHBand="0" w:firstRowFirstColumn="0" w:firstRowLastColumn="0" w:lastRowFirstColumn="0" w:lastRowLastColumn="0"/>
            <w:tcW w:w="1677" w:type="dxa"/>
            <w:gridSpan w:val="2"/>
            <w:tcBorders>
              <w:top w:val="single" w:sz="4" w:space="0" w:color="auto"/>
              <w:left w:val="single" w:sz="4" w:space="0" w:color="auto"/>
              <w:bottom w:val="single" w:sz="4" w:space="0" w:color="auto"/>
              <w:right w:val="single" w:sz="4" w:space="0" w:color="auto"/>
            </w:tcBorders>
            <w:vAlign w:val="center"/>
          </w:tcPr>
          <w:p w14:paraId="737D7B21" w14:textId="77777777" w:rsidR="007A3584" w:rsidRPr="0005266D" w:rsidRDefault="007A3584" w:rsidP="00707D5B">
            <w:pPr>
              <w:jc w:val="center"/>
              <w:rPr>
                <w:rFonts w:cs="Arial"/>
                <w:b/>
                <w:sz w:val="12"/>
                <w:szCs w:val="12"/>
              </w:rPr>
            </w:pPr>
            <w:r w:rsidRPr="0005266D">
              <w:rPr>
                <w:rFonts w:cs="Arial"/>
                <w:b/>
                <w:sz w:val="12"/>
                <w:szCs w:val="12"/>
              </w:rPr>
              <w:t>Skyndihjálparnámskeið</w:t>
            </w:r>
          </w:p>
        </w:tc>
        <w:tc>
          <w:tcPr>
            <w:tcW w:w="1257" w:type="dxa"/>
            <w:gridSpan w:val="3"/>
            <w:tcBorders>
              <w:top w:val="single" w:sz="4" w:space="0" w:color="auto"/>
              <w:left w:val="single" w:sz="4" w:space="0" w:color="auto"/>
              <w:bottom w:val="single" w:sz="4" w:space="0" w:color="auto"/>
              <w:right w:val="single" w:sz="4" w:space="0" w:color="auto"/>
            </w:tcBorders>
            <w:vAlign w:val="center"/>
          </w:tcPr>
          <w:p w14:paraId="2FE9A949" w14:textId="77777777" w:rsidR="007A3584" w:rsidRPr="00A2523D" w:rsidRDefault="007A3584" w:rsidP="00707D5B">
            <w:pPr>
              <w:jc w:val="center"/>
              <w:cnfStyle w:val="000000000000" w:firstRow="0" w:lastRow="0" w:firstColumn="0" w:lastColumn="0" w:oddVBand="0" w:evenVBand="0" w:oddHBand="0" w:evenHBand="0" w:firstRowFirstColumn="0" w:firstRowLastColumn="0" w:lastRowFirstColumn="0" w:lastRowLastColumn="0"/>
              <w:rPr>
                <w:rFonts w:cs="Arial"/>
                <w:sz w:val="14"/>
                <w:szCs w:val="14"/>
              </w:rPr>
            </w:pPr>
            <w:r w:rsidRPr="00A2523D">
              <w:rPr>
                <w:rFonts w:cs="Arial"/>
                <w:sz w:val="14"/>
                <w:szCs w:val="14"/>
              </w:rPr>
              <w:t>X</w:t>
            </w:r>
          </w:p>
        </w:tc>
        <w:tc>
          <w:tcPr>
            <w:tcW w:w="976" w:type="dxa"/>
            <w:tcBorders>
              <w:top w:val="single" w:sz="4" w:space="0" w:color="auto"/>
              <w:left w:val="single" w:sz="4" w:space="0" w:color="auto"/>
              <w:bottom w:val="single" w:sz="4" w:space="0" w:color="auto"/>
              <w:right w:val="single" w:sz="4" w:space="0" w:color="auto"/>
            </w:tcBorders>
            <w:vAlign w:val="center"/>
          </w:tcPr>
          <w:p w14:paraId="32101895" w14:textId="77777777" w:rsidR="007A3584" w:rsidRPr="00A2523D" w:rsidRDefault="007A3584" w:rsidP="00707D5B">
            <w:pPr>
              <w:jc w:val="center"/>
              <w:cnfStyle w:val="000000000000" w:firstRow="0" w:lastRow="0" w:firstColumn="0" w:lastColumn="0" w:oddVBand="0" w:evenVBand="0" w:oddHBand="0" w:evenHBand="0" w:firstRowFirstColumn="0" w:firstRowLastColumn="0" w:lastRowFirstColumn="0" w:lastRowLastColumn="0"/>
              <w:rPr>
                <w:rFonts w:cs="Arial"/>
                <w:sz w:val="14"/>
                <w:szCs w:val="14"/>
              </w:rPr>
            </w:pPr>
            <w:r w:rsidRPr="00A2523D">
              <w:rPr>
                <w:rFonts w:cs="Arial"/>
                <w:sz w:val="14"/>
                <w:szCs w:val="14"/>
              </w:rPr>
              <w:t>X</w:t>
            </w:r>
          </w:p>
        </w:tc>
        <w:tc>
          <w:tcPr>
            <w:tcW w:w="838" w:type="dxa"/>
            <w:tcBorders>
              <w:top w:val="single" w:sz="4" w:space="0" w:color="auto"/>
              <w:left w:val="single" w:sz="4" w:space="0" w:color="auto"/>
              <w:bottom w:val="single" w:sz="4" w:space="0" w:color="auto"/>
              <w:right w:val="single" w:sz="4" w:space="0" w:color="auto"/>
            </w:tcBorders>
            <w:vAlign w:val="center"/>
          </w:tcPr>
          <w:p w14:paraId="2E8BD569" w14:textId="77777777" w:rsidR="007A3584" w:rsidRPr="00A2523D" w:rsidRDefault="007A3584" w:rsidP="00707D5B">
            <w:pPr>
              <w:jc w:val="center"/>
              <w:cnfStyle w:val="000000000000" w:firstRow="0" w:lastRow="0" w:firstColumn="0" w:lastColumn="0" w:oddVBand="0" w:evenVBand="0" w:oddHBand="0" w:evenHBand="0" w:firstRowFirstColumn="0" w:firstRowLastColumn="0" w:lastRowFirstColumn="0" w:lastRowLastColumn="0"/>
              <w:rPr>
                <w:rFonts w:cs="Arial"/>
                <w:sz w:val="14"/>
                <w:szCs w:val="14"/>
              </w:rPr>
            </w:pPr>
            <w:r w:rsidRPr="00A2523D">
              <w:rPr>
                <w:rFonts w:cs="Arial"/>
                <w:sz w:val="14"/>
                <w:szCs w:val="14"/>
              </w:rPr>
              <w:t>X</w:t>
            </w:r>
          </w:p>
        </w:tc>
        <w:tc>
          <w:tcPr>
            <w:tcW w:w="1395" w:type="dxa"/>
            <w:tcBorders>
              <w:top w:val="single" w:sz="4" w:space="0" w:color="auto"/>
              <w:left w:val="single" w:sz="4" w:space="0" w:color="auto"/>
              <w:bottom w:val="single" w:sz="4" w:space="0" w:color="auto"/>
              <w:right w:val="single" w:sz="4" w:space="0" w:color="auto"/>
            </w:tcBorders>
            <w:vAlign w:val="center"/>
          </w:tcPr>
          <w:p w14:paraId="4586E959" w14:textId="77777777" w:rsidR="007A3584" w:rsidRPr="00A2523D" w:rsidRDefault="007A3584" w:rsidP="00707D5B">
            <w:pPr>
              <w:jc w:val="center"/>
              <w:cnfStyle w:val="000000000000" w:firstRow="0" w:lastRow="0" w:firstColumn="0" w:lastColumn="0" w:oddVBand="0" w:evenVBand="0" w:oddHBand="0" w:evenHBand="0" w:firstRowFirstColumn="0" w:firstRowLastColumn="0" w:lastRowFirstColumn="0" w:lastRowLastColumn="0"/>
              <w:rPr>
                <w:rFonts w:cs="Arial"/>
                <w:sz w:val="14"/>
                <w:szCs w:val="14"/>
              </w:rPr>
            </w:pPr>
            <w:r w:rsidRPr="00A2523D">
              <w:rPr>
                <w:rFonts w:cs="Arial"/>
                <w:sz w:val="14"/>
                <w:szCs w:val="14"/>
              </w:rPr>
              <w:t>X</w:t>
            </w:r>
          </w:p>
        </w:tc>
        <w:tc>
          <w:tcPr>
            <w:tcW w:w="1397" w:type="dxa"/>
            <w:tcBorders>
              <w:top w:val="single" w:sz="4" w:space="0" w:color="auto"/>
              <w:left w:val="single" w:sz="4" w:space="0" w:color="auto"/>
              <w:bottom w:val="single" w:sz="4" w:space="0" w:color="auto"/>
              <w:right w:val="single" w:sz="4" w:space="0" w:color="auto"/>
            </w:tcBorders>
            <w:vAlign w:val="center"/>
          </w:tcPr>
          <w:p w14:paraId="63B2CAC1" w14:textId="77777777" w:rsidR="007A3584" w:rsidRPr="00A2523D" w:rsidRDefault="007A3584" w:rsidP="00707D5B">
            <w:pPr>
              <w:jc w:val="center"/>
              <w:cnfStyle w:val="000000000000" w:firstRow="0" w:lastRow="0" w:firstColumn="0" w:lastColumn="0" w:oddVBand="0" w:evenVBand="0" w:oddHBand="0" w:evenHBand="0" w:firstRowFirstColumn="0" w:firstRowLastColumn="0" w:lastRowFirstColumn="0" w:lastRowLastColumn="0"/>
              <w:rPr>
                <w:rFonts w:cs="Arial"/>
                <w:sz w:val="14"/>
                <w:szCs w:val="14"/>
              </w:rPr>
            </w:pPr>
            <w:r w:rsidRPr="00A2523D">
              <w:rPr>
                <w:rFonts w:cs="Arial"/>
                <w:sz w:val="14"/>
                <w:szCs w:val="14"/>
              </w:rPr>
              <w:t>X</w:t>
            </w:r>
          </w:p>
        </w:tc>
        <w:tc>
          <w:tcPr>
            <w:tcW w:w="837" w:type="dxa"/>
            <w:tcBorders>
              <w:top w:val="single" w:sz="4" w:space="0" w:color="auto"/>
              <w:left w:val="single" w:sz="4" w:space="0" w:color="auto"/>
              <w:bottom w:val="single" w:sz="4" w:space="0" w:color="auto"/>
              <w:right w:val="single" w:sz="4" w:space="0" w:color="auto"/>
            </w:tcBorders>
            <w:vAlign w:val="center"/>
          </w:tcPr>
          <w:p w14:paraId="5D193CA2" w14:textId="77777777" w:rsidR="007A3584" w:rsidRPr="00A2523D" w:rsidRDefault="007A3584" w:rsidP="00707D5B">
            <w:pPr>
              <w:jc w:val="center"/>
              <w:cnfStyle w:val="000000000000" w:firstRow="0" w:lastRow="0" w:firstColumn="0" w:lastColumn="0" w:oddVBand="0" w:evenVBand="0" w:oddHBand="0" w:evenHBand="0" w:firstRowFirstColumn="0" w:firstRowLastColumn="0" w:lastRowFirstColumn="0" w:lastRowLastColumn="0"/>
              <w:rPr>
                <w:rFonts w:cs="Arial"/>
                <w:sz w:val="14"/>
                <w:szCs w:val="14"/>
              </w:rPr>
            </w:pPr>
            <w:r w:rsidRPr="00A2523D">
              <w:rPr>
                <w:rFonts w:cs="Arial"/>
                <w:sz w:val="14"/>
                <w:szCs w:val="14"/>
              </w:rPr>
              <w:t>X</w:t>
            </w:r>
          </w:p>
        </w:tc>
        <w:tc>
          <w:tcPr>
            <w:tcW w:w="838" w:type="dxa"/>
            <w:tcBorders>
              <w:top w:val="single" w:sz="4" w:space="0" w:color="auto"/>
              <w:left w:val="single" w:sz="4" w:space="0" w:color="auto"/>
              <w:bottom w:val="single" w:sz="4" w:space="0" w:color="auto"/>
              <w:right w:val="single" w:sz="4" w:space="0" w:color="auto"/>
            </w:tcBorders>
            <w:vAlign w:val="center"/>
          </w:tcPr>
          <w:p w14:paraId="2C37E99F" w14:textId="77777777" w:rsidR="007A3584" w:rsidRPr="00A2523D" w:rsidRDefault="007A3584" w:rsidP="00707D5B">
            <w:pPr>
              <w:jc w:val="center"/>
              <w:cnfStyle w:val="000000000000" w:firstRow="0" w:lastRow="0" w:firstColumn="0" w:lastColumn="0" w:oddVBand="0" w:evenVBand="0" w:oddHBand="0" w:evenHBand="0" w:firstRowFirstColumn="0" w:firstRowLastColumn="0" w:lastRowFirstColumn="0" w:lastRowLastColumn="0"/>
              <w:rPr>
                <w:rFonts w:cs="Arial"/>
                <w:sz w:val="14"/>
                <w:szCs w:val="14"/>
              </w:rPr>
            </w:pPr>
            <w:r w:rsidRPr="00A2523D">
              <w:rPr>
                <w:rFonts w:cs="Arial"/>
                <w:sz w:val="14"/>
                <w:szCs w:val="14"/>
              </w:rPr>
              <w:t>X</w:t>
            </w:r>
          </w:p>
        </w:tc>
        <w:tc>
          <w:tcPr>
            <w:tcW w:w="837" w:type="dxa"/>
            <w:tcBorders>
              <w:top w:val="single" w:sz="4" w:space="0" w:color="auto"/>
              <w:left w:val="single" w:sz="4" w:space="0" w:color="auto"/>
              <w:bottom w:val="single" w:sz="4" w:space="0" w:color="auto"/>
              <w:right w:val="single" w:sz="4" w:space="0" w:color="auto"/>
            </w:tcBorders>
            <w:vAlign w:val="center"/>
          </w:tcPr>
          <w:p w14:paraId="780A3946" w14:textId="77777777" w:rsidR="007A3584" w:rsidRPr="00A2523D" w:rsidRDefault="007A3584" w:rsidP="00707D5B">
            <w:pPr>
              <w:jc w:val="center"/>
              <w:cnfStyle w:val="000000000000" w:firstRow="0" w:lastRow="0" w:firstColumn="0" w:lastColumn="0" w:oddVBand="0" w:evenVBand="0" w:oddHBand="0" w:evenHBand="0" w:firstRowFirstColumn="0" w:firstRowLastColumn="0" w:lastRowFirstColumn="0" w:lastRowLastColumn="0"/>
              <w:rPr>
                <w:rFonts w:cs="Arial"/>
                <w:sz w:val="14"/>
                <w:szCs w:val="14"/>
              </w:rPr>
            </w:pPr>
            <w:r w:rsidRPr="00A2523D">
              <w:rPr>
                <w:rFonts w:cs="Arial"/>
                <w:sz w:val="14"/>
                <w:szCs w:val="14"/>
              </w:rPr>
              <w:t>X</w:t>
            </w:r>
          </w:p>
        </w:tc>
        <w:tc>
          <w:tcPr>
            <w:tcW w:w="976" w:type="dxa"/>
            <w:tcBorders>
              <w:top w:val="single" w:sz="4" w:space="0" w:color="auto"/>
              <w:left w:val="single" w:sz="4" w:space="0" w:color="auto"/>
              <w:bottom w:val="single" w:sz="4" w:space="0" w:color="auto"/>
              <w:right w:val="single" w:sz="4" w:space="0" w:color="auto"/>
            </w:tcBorders>
            <w:vAlign w:val="center"/>
          </w:tcPr>
          <w:p w14:paraId="3B441B54" w14:textId="77777777" w:rsidR="007A3584" w:rsidRPr="00A2523D" w:rsidRDefault="007A3584" w:rsidP="00707D5B">
            <w:pPr>
              <w:jc w:val="center"/>
              <w:cnfStyle w:val="000000000000" w:firstRow="0" w:lastRow="0" w:firstColumn="0" w:lastColumn="0" w:oddVBand="0" w:evenVBand="0" w:oddHBand="0" w:evenHBand="0" w:firstRowFirstColumn="0" w:firstRowLastColumn="0" w:lastRowFirstColumn="0" w:lastRowLastColumn="0"/>
              <w:rPr>
                <w:rFonts w:cs="Arial"/>
                <w:sz w:val="14"/>
                <w:szCs w:val="14"/>
              </w:rPr>
            </w:pPr>
            <w:r w:rsidRPr="00A2523D">
              <w:rPr>
                <w:rFonts w:cs="Arial"/>
                <w:sz w:val="14"/>
                <w:szCs w:val="14"/>
              </w:rPr>
              <w:t>X</w:t>
            </w:r>
          </w:p>
        </w:tc>
        <w:tc>
          <w:tcPr>
            <w:tcW w:w="838" w:type="dxa"/>
            <w:tcBorders>
              <w:top w:val="single" w:sz="4" w:space="0" w:color="auto"/>
              <w:left w:val="single" w:sz="4" w:space="0" w:color="auto"/>
              <w:bottom w:val="single" w:sz="4" w:space="0" w:color="auto"/>
              <w:right w:val="single" w:sz="4" w:space="0" w:color="auto"/>
            </w:tcBorders>
            <w:vAlign w:val="center"/>
          </w:tcPr>
          <w:p w14:paraId="3ED94ABF" w14:textId="77777777" w:rsidR="007A3584" w:rsidRPr="00A2523D" w:rsidRDefault="007A3584" w:rsidP="00707D5B">
            <w:pPr>
              <w:jc w:val="center"/>
              <w:cnfStyle w:val="000000000000" w:firstRow="0" w:lastRow="0" w:firstColumn="0" w:lastColumn="0" w:oddVBand="0" w:evenVBand="0" w:oddHBand="0" w:evenHBand="0" w:firstRowFirstColumn="0" w:firstRowLastColumn="0" w:lastRowFirstColumn="0" w:lastRowLastColumn="0"/>
              <w:rPr>
                <w:rFonts w:cs="Arial"/>
                <w:sz w:val="14"/>
                <w:szCs w:val="14"/>
              </w:rPr>
            </w:pPr>
          </w:p>
          <w:p w14:paraId="31154413" w14:textId="77777777" w:rsidR="007A3584" w:rsidRPr="00A2523D" w:rsidRDefault="007A3584" w:rsidP="00707D5B">
            <w:pPr>
              <w:jc w:val="center"/>
              <w:cnfStyle w:val="000000000000" w:firstRow="0" w:lastRow="0" w:firstColumn="0" w:lastColumn="0" w:oddVBand="0" w:evenVBand="0" w:oddHBand="0" w:evenHBand="0" w:firstRowFirstColumn="0" w:firstRowLastColumn="0" w:lastRowFirstColumn="0" w:lastRowLastColumn="0"/>
              <w:rPr>
                <w:rFonts w:cs="Arial"/>
                <w:sz w:val="14"/>
                <w:szCs w:val="14"/>
              </w:rPr>
            </w:pPr>
            <w:r w:rsidRPr="00A2523D">
              <w:rPr>
                <w:rFonts w:cs="Arial"/>
                <w:sz w:val="14"/>
                <w:szCs w:val="14"/>
              </w:rPr>
              <w:t>X</w:t>
            </w:r>
          </w:p>
        </w:tc>
        <w:tc>
          <w:tcPr>
            <w:tcW w:w="1117" w:type="dxa"/>
            <w:tcBorders>
              <w:top w:val="single" w:sz="4" w:space="0" w:color="auto"/>
              <w:left w:val="single" w:sz="4" w:space="0" w:color="auto"/>
              <w:bottom w:val="single" w:sz="4" w:space="0" w:color="auto"/>
              <w:right w:val="single" w:sz="4" w:space="0" w:color="auto"/>
            </w:tcBorders>
            <w:vAlign w:val="center"/>
          </w:tcPr>
          <w:p w14:paraId="17E159B5" w14:textId="77777777" w:rsidR="007A3584" w:rsidRPr="00A2523D" w:rsidRDefault="007A3584" w:rsidP="00707D5B">
            <w:pPr>
              <w:jc w:val="center"/>
              <w:cnfStyle w:val="000000000000" w:firstRow="0" w:lastRow="0" w:firstColumn="0" w:lastColumn="0" w:oddVBand="0" w:evenVBand="0" w:oddHBand="0" w:evenHBand="0" w:firstRowFirstColumn="0" w:firstRowLastColumn="0" w:lastRowFirstColumn="0" w:lastRowLastColumn="0"/>
              <w:rPr>
                <w:rFonts w:cs="Arial"/>
                <w:sz w:val="14"/>
                <w:szCs w:val="14"/>
              </w:rPr>
            </w:pPr>
          </w:p>
          <w:p w14:paraId="3B3B2F33" w14:textId="77777777" w:rsidR="007A3584" w:rsidRPr="00A2523D" w:rsidRDefault="007A3584" w:rsidP="00707D5B">
            <w:pPr>
              <w:jc w:val="center"/>
              <w:cnfStyle w:val="000000000000" w:firstRow="0" w:lastRow="0" w:firstColumn="0" w:lastColumn="0" w:oddVBand="0" w:evenVBand="0" w:oddHBand="0" w:evenHBand="0" w:firstRowFirstColumn="0" w:firstRowLastColumn="0" w:lastRowFirstColumn="0" w:lastRowLastColumn="0"/>
              <w:rPr>
                <w:rFonts w:cs="Arial"/>
                <w:sz w:val="14"/>
                <w:szCs w:val="14"/>
              </w:rPr>
            </w:pPr>
            <w:r w:rsidRPr="00A2523D">
              <w:rPr>
                <w:rFonts w:cs="Arial"/>
                <w:sz w:val="14"/>
                <w:szCs w:val="14"/>
              </w:rPr>
              <w:t>X</w:t>
            </w:r>
          </w:p>
        </w:tc>
        <w:tc>
          <w:tcPr>
            <w:tcW w:w="976" w:type="dxa"/>
            <w:tcBorders>
              <w:top w:val="single" w:sz="4" w:space="0" w:color="auto"/>
              <w:left w:val="single" w:sz="4" w:space="0" w:color="auto"/>
              <w:bottom w:val="single" w:sz="4" w:space="0" w:color="auto"/>
              <w:right w:val="single" w:sz="4" w:space="0" w:color="auto"/>
            </w:tcBorders>
            <w:vAlign w:val="center"/>
          </w:tcPr>
          <w:p w14:paraId="688E8513" w14:textId="77777777" w:rsidR="007A3584" w:rsidRPr="00A2523D" w:rsidRDefault="007A3584" w:rsidP="00707D5B">
            <w:pPr>
              <w:jc w:val="center"/>
              <w:cnfStyle w:val="000000000000" w:firstRow="0" w:lastRow="0" w:firstColumn="0" w:lastColumn="0" w:oddVBand="0" w:evenVBand="0" w:oddHBand="0" w:evenHBand="0" w:firstRowFirstColumn="0" w:firstRowLastColumn="0" w:lastRowFirstColumn="0" w:lastRowLastColumn="0"/>
              <w:rPr>
                <w:rFonts w:cs="Arial"/>
                <w:sz w:val="14"/>
                <w:szCs w:val="14"/>
              </w:rPr>
            </w:pPr>
          </w:p>
          <w:p w14:paraId="3E942A08" w14:textId="77777777" w:rsidR="007A3584" w:rsidRPr="00A2523D" w:rsidRDefault="007A3584" w:rsidP="00707D5B">
            <w:pPr>
              <w:jc w:val="center"/>
              <w:cnfStyle w:val="000000000000" w:firstRow="0" w:lastRow="0" w:firstColumn="0" w:lastColumn="0" w:oddVBand="0" w:evenVBand="0" w:oddHBand="0" w:evenHBand="0" w:firstRowFirstColumn="0" w:firstRowLastColumn="0" w:lastRowFirstColumn="0" w:lastRowLastColumn="0"/>
              <w:rPr>
                <w:rFonts w:cs="Arial"/>
                <w:sz w:val="14"/>
                <w:szCs w:val="14"/>
              </w:rPr>
            </w:pPr>
            <w:r w:rsidRPr="00A2523D">
              <w:rPr>
                <w:rFonts w:cs="Arial"/>
                <w:sz w:val="14"/>
                <w:szCs w:val="14"/>
              </w:rPr>
              <w:t>X</w:t>
            </w:r>
          </w:p>
        </w:tc>
        <w:tc>
          <w:tcPr>
            <w:tcW w:w="983" w:type="dxa"/>
            <w:tcBorders>
              <w:top w:val="single" w:sz="4" w:space="0" w:color="auto"/>
              <w:left w:val="single" w:sz="4" w:space="0" w:color="auto"/>
              <w:bottom w:val="single" w:sz="4" w:space="0" w:color="auto"/>
              <w:right w:val="single" w:sz="4" w:space="0" w:color="auto"/>
            </w:tcBorders>
            <w:vAlign w:val="center"/>
          </w:tcPr>
          <w:p w14:paraId="551D3F9C" w14:textId="77777777" w:rsidR="007A3584" w:rsidRPr="00A2523D" w:rsidRDefault="007A3584" w:rsidP="00707D5B">
            <w:pPr>
              <w:jc w:val="center"/>
              <w:cnfStyle w:val="000000000000" w:firstRow="0" w:lastRow="0" w:firstColumn="0" w:lastColumn="0" w:oddVBand="0" w:evenVBand="0" w:oddHBand="0" w:evenHBand="0" w:firstRowFirstColumn="0" w:firstRowLastColumn="0" w:lastRowFirstColumn="0" w:lastRowLastColumn="0"/>
              <w:rPr>
                <w:rFonts w:cs="Arial"/>
                <w:sz w:val="14"/>
                <w:szCs w:val="14"/>
              </w:rPr>
            </w:pPr>
            <w:r w:rsidRPr="00A2523D">
              <w:rPr>
                <w:rFonts w:cs="Arial"/>
                <w:sz w:val="14"/>
                <w:szCs w:val="14"/>
              </w:rPr>
              <w:t>X</w:t>
            </w:r>
          </w:p>
        </w:tc>
      </w:tr>
      <w:tr w:rsidR="007A3584" w:rsidRPr="0005266D" w14:paraId="660B8D4C" w14:textId="77777777" w:rsidTr="3344E8CE">
        <w:trPr>
          <w:gridAfter w:val="1"/>
          <w:cnfStyle w:val="000000100000" w:firstRow="0" w:lastRow="0" w:firstColumn="0" w:lastColumn="0" w:oddVBand="0" w:evenVBand="0" w:oddHBand="1" w:evenHBand="0" w:firstRowFirstColumn="0" w:firstRowLastColumn="0" w:lastRowFirstColumn="0" w:lastRowLastColumn="0"/>
          <w:wAfter w:w="7" w:type="dxa"/>
          <w:trHeight w:val="401"/>
        </w:trPr>
        <w:tc>
          <w:tcPr>
            <w:cnfStyle w:val="001000000000" w:firstRow="0" w:lastRow="0" w:firstColumn="1" w:lastColumn="0" w:oddVBand="0" w:evenVBand="0" w:oddHBand="0" w:evenHBand="0" w:firstRowFirstColumn="0" w:firstRowLastColumn="0" w:lastRowFirstColumn="0" w:lastRowLastColumn="0"/>
            <w:tcW w:w="1677" w:type="dxa"/>
            <w:gridSpan w:val="2"/>
            <w:tcBorders>
              <w:top w:val="single" w:sz="4" w:space="0" w:color="auto"/>
              <w:left w:val="single" w:sz="4" w:space="0" w:color="auto"/>
              <w:bottom w:val="single" w:sz="4" w:space="0" w:color="auto"/>
              <w:right w:val="single" w:sz="4" w:space="0" w:color="auto"/>
            </w:tcBorders>
            <w:vAlign w:val="center"/>
          </w:tcPr>
          <w:p w14:paraId="44EBD5ED" w14:textId="77777777" w:rsidR="007A3584" w:rsidRPr="0005266D" w:rsidRDefault="007A3584" w:rsidP="00707D5B">
            <w:pPr>
              <w:jc w:val="center"/>
              <w:rPr>
                <w:rFonts w:cs="Arial"/>
                <w:b/>
                <w:sz w:val="12"/>
                <w:szCs w:val="12"/>
              </w:rPr>
            </w:pPr>
            <w:r w:rsidRPr="0005266D">
              <w:rPr>
                <w:rFonts w:cs="Arial"/>
                <w:b/>
                <w:sz w:val="12"/>
                <w:szCs w:val="12"/>
              </w:rPr>
              <w:t>HACCP námskeið</w:t>
            </w:r>
          </w:p>
        </w:tc>
        <w:tc>
          <w:tcPr>
            <w:tcW w:w="1257" w:type="dxa"/>
            <w:gridSpan w:val="3"/>
            <w:tcBorders>
              <w:top w:val="single" w:sz="4" w:space="0" w:color="auto"/>
              <w:left w:val="single" w:sz="4" w:space="0" w:color="auto"/>
              <w:bottom w:val="single" w:sz="4" w:space="0" w:color="auto"/>
              <w:right w:val="single" w:sz="4" w:space="0" w:color="auto"/>
            </w:tcBorders>
            <w:vAlign w:val="center"/>
          </w:tcPr>
          <w:p w14:paraId="267AB460" w14:textId="77777777" w:rsidR="007A3584" w:rsidRPr="00A2523D" w:rsidRDefault="007A3584" w:rsidP="00707D5B">
            <w:pPr>
              <w:jc w:val="center"/>
              <w:cnfStyle w:val="000000100000" w:firstRow="0" w:lastRow="0" w:firstColumn="0" w:lastColumn="0" w:oddVBand="0" w:evenVBand="0" w:oddHBand="1" w:evenHBand="0" w:firstRowFirstColumn="0" w:firstRowLastColumn="0" w:lastRowFirstColumn="0" w:lastRowLastColumn="0"/>
              <w:rPr>
                <w:rFonts w:cs="Arial"/>
                <w:sz w:val="14"/>
                <w:szCs w:val="14"/>
              </w:rPr>
            </w:pPr>
          </w:p>
        </w:tc>
        <w:tc>
          <w:tcPr>
            <w:tcW w:w="976" w:type="dxa"/>
            <w:tcBorders>
              <w:top w:val="single" w:sz="4" w:space="0" w:color="auto"/>
              <w:left w:val="single" w:sz="4" w:space="0" w:color="auto"/>
              <w:bottom w:val="single" w:sz="4" w:space="0" w:color="auto"/>
              <w:right w:val="single" w:sz="4" w:space="0" w:color="auto"/>
            </w:tcBorders>
            <w:vAlign w:val="center"/>
          </w:tcPr>
          <w:p w14:paraId="4C668118" w14:textId="77777777" w:rsidR="007A3584" w:rsidRPr="00A2523D" w:rsidRDefault="007A3584" w:rsidP="00707D5B">
            <w:pPr>
              <w:jc w:val="center"/>
              <w:cnfStyle w:val="000000100000" w:firstRow="0" w:lastRow="0" w:firstColumn="0" w:lastColumn="0" w:oddVBand="0" w:evenVBand="0" w:oddHBand="1" w:evenHBand="0" w:firstRowFirstColumn="0" w:firstRowLastColumn="0" w:lastRowFirstColumn="0" w:lastRowLastColumn="0"/>
              <w:rPr>
                <w:rFonts w:cs="Arial"/>
                <w:sz w:val="14"/>
                <w:szCs w:val="14"/>
              </w:rPr>
            </w:pPr>
          </w:p>
        </w:tc>
        <w:tc>
          <w:tcPr>
            <w:tcW w:w="838" w:type="dxa"/>
            <w:tcBorders>
              <w:top w:val="single" w:sz="4" w:space="0" w:color="auto"/>
              <w:left w:val="single" w:sz="4" w:space="0" w:color="auto"/>
              <w:bottom w:val="single" w:sz="4" w:space="0" w:color="auto"/>
              <w:right w:val="single" w:sz="4" w:space="0" w:color="auto"/>
            </w:tcBorders>
            <w:vAlign w:val="center"/>
          </w:tcPr>
          <w:p w14:paraId="137354BB" w14:textId="77777777" w:rsidR="007A3584" w:rsidRPr="00A2523D" w:rsidRDefault="007A3584" w:rsidP="00707D5B">
            <w:pPr>
              <w:jc w:val="center"/>
              <w:cnfStyle w:val="000000100000" w:firstRow="0" w:lastRow="0" w:firstColumn="0" w:lastColumn="0" w:oddVBand="0" w:evenVBand="0" w:oddHBand="1" w:evenHBand="0" w:firstRowFirstColumn="0" w:firstRowLastColumn="0" w:lastRowFirstColumn="0" w:lastRowLastColumn="0"/>
              <w:rPr>
                <w:rFonts w:cs="Arial"/>
                <w:sz w:val="14"/>
                <w:szCs w:val="14"/>
              </w:rPr>
            </w:pPr>
          </w:p>
        </w:tc>
        <w:tc>
          <w:tcPr>
            <w:tcW w:w="1395" w:type="dxa"/>
            <w:tcBorders>
              <w:top w:val="single" w:sz="4" w:space="0" w:color="auto"/>
              <w:left w:val="single" w:sz="4" w:space="0" w:color="auto"/>
              <w:bottom w:val="single" w:sz="4" w:space="0" w:color="auto"/>
              <w:right w:val="single" w:sz="4" w:space="0" w:color="auto"/>
            </w:tcBorders>
            <w:vAlign w:val="center"/>
          </w:tcPr>
          <w:p w14:paraId="4A8649B2" w14:textId="77777777" w:rsidR="007A3584" w:rsidRPr="00A2523D" w:rsidRDefault="007A3584" w:rsidP="00707D5B">
            <w:pPr>
              <w:jc w:val="center"/>
              <w:cnfStyle w:val="000000100000" w:firstRow="0" w:lastRow="0" w:firstColumn="0" w:lastColumn="0" w:oddVBand="0" w:evenVBand="0" w:oddHBand="1" w:evenHBand="0" w:firstRowFirstColumn="0" w:firstRowLastColumn="0" w:lastRowFirstColumn="0" w:lastRowLastColumn="0"/>
              <w:rPr>
                <w:rFonts w:cs="Arial"/>
                <w:sz w:val="14"/>
                <w:szCs w:val="14"/>
              </w:rPr>
            </w:pPr>
          </w:p>
        </w:tc>
        <w:tc>
          <w:tcPr>
            <w:tcW w:w="1397" w:type="dxa"/>
            <w:tcBorders>
              <w:top w:val="single" w:sz="4" w:space="0" w:color="auto"/>
              <w:left w:val="single" w:sz="4" w:space="0" w:color="auto"/>
              <w:bottom w:val="single" w:sz="4" w:space="0" w:color="auto"/>
              <w:right w:val="single" w:sz="4" w:space="0" w:color="auto"/>
            </w:tcBorders>
            <w:vAlign w:val="center"/>
          </w:tcPr>
          <w:p w14:paraId="1CC6219C" w14:textId="77777777" w:rsidR="007A3584" w:rsidRPr="00A2523D" w:rsidRDefault="007A3584" w:rsidP="00707D5B">
            <w:pPr>
              <w:jc w:val="center"/>
              <w:cnfStyle w:val="000000100000" w:firstRow="0" w:lastRow="0" w:firstColumn="0" w:lastColumn="0" w:oddVBand="0" w:evenVBand="0" w:oddHBand="1" w:evenHBand="0" w:firstRowFirstColumn="0" w:firstRowLastColumn="0" w:lastRowFirstColumn="0" w:lastRowLastColumn="0"/>
              <w:rPr>
                <w:rFonts w:cs="Arial"/>
                <w:sz w:val="14"/>
                <w:szCs w:val="14"/>
              </w:rPr>
            </w:pPr>
            <w:r w:rsidRPr="00A2523D">
              <w:rPr>
                <w:rFonts w:cs="Arial"/>
                <w:sz w:val="14"/>
                <w:szCs w:val="14"/>
              </w:rPr>
              <w:t>X</w:t>
            </w:r>
          </w:p>
        </w:tc>
        <w:tc>
          <w:tcPr>
            <w:tcW w:w="837" w:type="dxa"/>
            <w:tcBorders>
              <w:top w:val="single" w:sz="4" w:space="0" w:color="auto"/>
              <w:left w:val="single" w:sz="4" w:space="0" w:color="auto"/>
              <w:bottom w:val="single" w:sz="4" w:space="0" w:color="auto"/>
              <w:right w:val="single" w:sz="4" w:space="0" w:color="auto"/>
            </w:tcBorders>
            <w:vAlign w:val="center"/>
          </w:tcPr>
          <w:p w14:paraId="78041F62" w14:textId="77777777" w:rsidR="007A3584" w:rsidRPr="00A2523D" w:rsidRDefault="007A3584" w:rsidP="00707D5B">
            <w:pPr>
              <w:jc w:val="center"/>
              <w:cnfStyle w:val="000000100000" w:firstRow="0" w:lastRow="0" w:firstColumn="0" w:lastColumn="0" w:oddVBand="0" w:evenVBand="0" w:oddHBand="1" w:evenHBand="0" w:firstRowFirstColumn="0" w:firstRowLastColumn="0" w:lastRowFirstColumn="0" w:lastRowLastColumn="0"/>
              <w:rPr>
                <w:rFonts w:cs="Arial"/>
                <w:sz w:val="14"/>
                <w:szCs w:val="14"/>
              </w:rPr>
            </w:pPr>
            <w:r w:rsidRPr="00A2523D">
              <w:rPr>
                <w:rFonts w:cs="Arial"/>
                <w:sz w:val="14"/>
                <w:szCs w:val="14"/>
              </w:rPr>
              <w:t>X</w:t>
            </w:r>
          </w:p>
        </w:tc>
        <w:tc>
          <w:tcPr>
            <w:tcW w:w="838" w:type="dxa"/>
            <w:tcBorders>
              <w:top w:val="single" w:sz="4" w:space="0" w:color="auto"/>
              <w:left w:val="single" w:sz="4" w:space="0" w:color="auto"/>
              <w:bottom w:val="single" w:sz="4" w:space="0" w:color="auto"/>
              <w:right w:val="single" w:sz="4" w:space="0" w:color="auto"/>
            </w:tcBorders>
            <w:vAlign w:val="center"/>
          </w:tcPr>
          <w:p w14:paraId="5134D7E7" w14:textId="77777777" w:rsidR="007A3584" w:rsidRPr="00A2523D" w:rsidRDefault="007A3584" w:rsidP="00707D5B">
            <w:pPr>
              <w:jc w:val="center"/>
              <w:cnfStyle w:val="000000100000" w:firstRow="0" w:lastRow="0" w:firstColumn="0" w:lastColumn="0" w:oddVBand="0" w:evenVBand="0" w:oddHBand="1" w:evenHBand="0" w:firstRowFirstColumn="0" w:firstRowLastColumn="0" w:lastRowFirstColumn="0" w:lastRowLastColumn="0"/>
              <w:rPr>
                <w:rFonts w:cs="Arial"/>
                <w:sz w:val="14"/>
                <w:szCs w:val="14"/>
              </w:rPr>
            </w:pPr>
          </w:p>
        </w:tc>
        <w:tc>
          <w:tcPr>
            <w:tcW w:w="837" w:type="dxa"/>
            <w:tcBorders>
              <w:top w:val="single" w:sz="4" w:space="0" w:color="auto"/>
              <w:left w:val="single" w:sz="4" w:space="0" w:color="auto"/>
              <w:bottom w:val="single" w:sz="4" w:space="0" w:color="auto"/>
              <w:right w:val="single" w:sz="4" w:space="0" w:color="auto"/>
            </w:tcBorders>
            <w:vAlign w:val="center"/>
          </w:tcPr>
          <w:p w14:paraId="734BA8EF" w14:textId="77777777" w:rsidR="007A3584" w:rsidRPr="00A2523D" w:rsidRDefault="007A3584" w:rsidP="00707D5B">
            <w:pPr>
              <w:jc w:val="center"/>
              <w:cnfStyle w:val="000000100000" w:firstRow="0" w:lastRow="0" w:firstColumn="0" w:lastColumn="0" w:oddVBand="0" w:evenVBand="0" w:oddHBand="1" w:evenHBand="0" w:firstRowFirstColumn="0" w:firstRowLastColumn="0" w:lastRowFirstColumn="0" w:lastRowLastColumn="0"/>
              <w:rPr>
                <w:rFonts w:cs="Arial"/>
                <w:sz w:val="14"/>
                <w:szCs w:val="14"/>
              </w:rPr>
            </w:pPr>
            <w:r w:rsidRPr="00A2523D">
              <w:rPr>
                <w:rFonts w:cs="Arial"/>
                <w:sz w:val="14"/>
                <w:szCs w:val="14"/>
              </w:rPr>
              <w:t>X</w:t>
            </w:r>
          </w:p>
        </w:tc>
        <w:tc>
          <w:tcPr>
            <w:tcW w:w="976" w:type="dxa"/>
            <w:tcBorders>
              <w:top w:val="single" w:sz="4" w:space="0" w:color="auto"/>
              <w:left w:val="single" w:sz="4" w:space="0" w:color="auto"/>
              <w:bottom w:val="single" w:sz="4" w:space="0" w:color="auto"/>
              <w:right w:val="single" w:sz="4" w:space="0" w:color="auto"/>
            </w:tcBorders>
            <w:vAlign w:val="center"/>
          </w:tcPr>
          <w:p w14:paraId="389CC7DE" w14:textId="77777777" w:rsidR="007A3584" w:rsidRPr="00A2523D" w:rsidRDefault="007A3584" w:rsidP="00707D5B">
            <w:pPr>
              <w:jc w:val="center"/>
              <w:cnfStyle w:val="000000100000" w:firstRow="0" w:lastRow="0" w:firstColumn="0" w:lastColumn="0" w:oddVBand="0" w:evenVBand="0" w:oddHBand="1" w:evenHBand="0" w:firstRowFirstColumn="0" w:firstRowLastColumn="0" w:lastRowFirstColumn="0" w:lastRowLastColumn="0"/>
              <w:rPr>
                <w:rFonts w:cs="Arial"/>
                <w:sz w:val="14"/>
                <w:szCs w:val="14"/>
              </w:rPr>
            </w:pPr>
          </w:p>
        </w:tc>
        <w:tc>
          <w:tcPr>
            <w:tcW w:w="838" w:type="dxa"/>
            <w:tcBorders>
              <w:top w:val="single" w:sz="4" w:space="0" w:color="auto"/>
              <w:left w:val="single" w:sz="4" w:space="0" w:color="auto"/>
              <w:bottom w:val="single" w:sz="4" w:space="0" w:color="auto"/>
              <w:right w:val="single" w:sz="4" w:space="0" w:color="auto"/>
            </w:tcBorders>
            <w:vAlign w:val="center"/>
          </w:tcPr>
          <w:p w14:paraId="71AC70FA" w14:textId="77777777" w:rsidR="007A3584" w:rsidRPr="00A2523D" w:rsidRDefault="007A3584" w:rsidP="00707D5B">
            <w:pPr>
              <w:jc w:val="center"/>
              <w:cnfStyle w:val="000000100000" w:firstRow="0" w:lastRow="0" w:firstColumn="0" w:lastColumn="0" w:oddVBand="0" w:evenVBand="0" w:oddHBand="1" w:evenHBand="0" w:firstRowFirstColumn="0" w:firstRowLastColumn="0" w:lastRowFirstColumn="0" w:lastRowLastColumn="0"/>
              <w:rPr>
                <w:rFonts w:cs="Arial"/>
                <w:sz w:val="14"/>
                <w:szCs w:val="14"/>
              </w:rPr>
            </w:pPr>
          </w:p>
        </w:tc>
        <w:tc>
          <w:tcPr>
            <w:tcW w:w="1117" w:type="dxa"/>
            <w:tcBorders>
              <w:top w:val="single" w:sz="4" w:space="0" w:color="auto"/>
              <w:left w:val="single" w:sz="4" w:space="0" w:color="auto"/>
              <w:bottom w:val="single" w:sz="4" w:space="0" w:color="auto"/>
              <w:right w:val="single" w:sz="4" w:space="0" w:color="auto"/>
            </w:tcBorders>
            <w:vAlign w:val="center"/>
          </w:tcPr>
          <w:p w14:paraId="7F772525" w14:textId="77777777" w:rsidR="007A3584" w:rsidRPr="00A2523D" w:rsidRDefault="007A3584" w:rsidP="00707D5B">
            <w:pPr>
              <w:jc w:val="center"/>
              <w:cnfStyle w:val="000000100000" w:firstRow="0" w:lastRow="0" w:firstColumn="0" w:lastColumn="0" w:oddVBand="0" w:evenVBand="0" w:oddHBand="1" w:evenHBand="0" w:firstRowFirstColumn="0" w:firstRowLastColumn="0" w:lastRowFirstColumn="0" w:lastRowLastColumn="0"/>
              <w:rPr>
                <w:rFonts w:cs="Arial"/>
                <w:sz w:val="14"/>
                <w:szCs w:val="14"/>
              </w:rPr>
            </w:pPr>
          </w:p>
        </w:tc>
        <w:tc>
          <w:tcPr>
            <w:tcW w:w="976" w:type="dxa"/>
            <w:tcBorders>
              <w:top w:val="single" w:sz="4" w:space="0" w:color="auto"/>
              <w:left w:val="single" w:sz="4" w:space="0" w:color="auto"/>
              <w:bottom w:val="single" w:sz="4" w:space="0" w:color="auto"/>
              <w:right w:val="single" w:sz="4" w:space="0" w:color="auto"/>
            </w:tcBorders>
            <w:vAlign w:val="center"/>
          </w:tcPr>
          <w:p w14:paraId="18D9063D" w14:textId="77777777" w:rsidR="007A3584" w:rsidRPr="00A2523D" w:rsidRDefault="007A3584" w:rsidP="00707D5B">
            <w:pPr>
              <w:jc w:val="center"/>
              <w:cnfStyle w:val="000000100000" w:firstRow="0" w:lastRow="0" w:firstColumn="0" w:lastColumn="0" w:oddVBand="0" w:evenVBand="0" w:oddHBand="1" w:evenHBand="0" w:firstRowFirstColumn="0" w:firstRowLastColumn="0" w:lastRowFirstColumn="0" w:lastRowLastColumn="0"/>
              <w:rPr>
                <w:rFonts w:cs="Arial"/>
                <w:sz w:val="14"/>
                <w:szCs w:val="14"/>
              </w:rPr>
            </w:pPr>
          </w:p>
        </w:tc>
        <w:tc>
          <w:tcPr>
            <w:tcW w:w="983" w:type="dxa"/>
            <w:tcBorders>
              <w:top w:val="single" w:sz="4" w:space="0" w:color="auto"/>
              <w:left w:val="single" w:sz="4" w:space="0" w:color="auto"/>
              <w:bottom w:val="single" w:sz="4" w:space="0" w:color="auto"/>
              <w:right w:val="single" w:sz="4" w:space="0" w:color="auto"/>
            </w:tcBorders>
            <w:vAlign w:val="center"/>
          </w:tcPr>
          <w:p w14:paraId="58D10722" w14:textId="77777777" w:rsidR="007A3584" w:rsidRPr="00A2523D" w:rsidRDefault="007A3584" w:rsidP="00707D5B">
            <w:pPr>
              <w:jc w:val="center"/>
              <w:cnfStyle w:val="000000100000" w:firstRow="0" w:lastRow="0" w:firstColumn="0" w:lastColumn="0" w:oddVBand="0" w:evenVBand="0" w:oddHBand="1" w:evenHBand="0" w:firstRowFirstColumn="0" w:firstRowLastColumn="0" w:lastRowFirstColumn="0" w:lastRowLastColumn="0"/>
              <w:rPr>
                <w:rFonts w:cs="Arial"/>
                <w:sz w:val="14"/>
                <w:szCs w:val="14"/>
              </w:rPr>
            </w:pPr>
          </w:p>
        </w:tc>
      </w:tr>
      <w:tr w:rsidR="007A3584" w:rsidRPr="0005266D" w14:paraId="72A33A4A" w14:textId="77777777" w:rsidTr="3344E8CE">
        <w:trPr>
          <w:gridAfter w:val="1"/>
          <w:wAfter w:w="7" w:type="dxa"/>
          <w:trHeight w:val="401"/>
        </w:trPr>
        <w:tc>
          <w:tcPr>
            <w:cnfStyle w:val="001000000000" w:firstRow="0" w:lastRow="0" w:firstColumn="1" w:lastColumn="0" w:oddVBand="0" w:evenVBand="0" w:oddHBand="0" w:evenHBand="0" w:firstRowFirstColumn="0" w:firstRowLastColumn="0" w:lastRowFirstColumn="0" w:lastRowLastColumn="0"/>
            <w:tcW w:w="1677" w:type="dxa"/>
            <w:gridSpan w:val="2"/>
            <w:tcBorders>
              <w:top w:val="single" w:sz="4" w:space="0" w:color="auto"/>
              <w:left w:val="single" w:sz="4" w:space="0" w:color="auto"/>
              <w:bottom w:val="single" w:sz="4" w:space="0" w:color="auto"/>
              <w:right w:val="single" w:sz="4" w:space="0" w:color="auto"/>
            </w:tcBorders>
            <w:vAlign w:val="center"/>
          </w:tcPr>
          <w:p w14:paraId="643896AA" w14:textId="77777777" w:rsidR="007A3584" w:rsidRPr="0005266D" w:rsidRDefault="007A3584" w:rsidP="00707D5B">
            <w:pPr>
              <w:jc w:val="center"/>
              <w:rPr>
                <w:rFonts w:cs="Arial"/>
                <w:b/>
                <w:sz w:val="12"/>
                <w:szCs w:val="12"/>
              </w:rPr>
            </w:pPr>
            <w:r w:rsidRPr="0005266D">
              <w:rPr>
                <w:rFonts w:cs="Arial"/>
                <w:b/>
                <w:sz w:val="12"/>
                <w:szCs w:val="12"/>
              </w:rPr>
              <w:t xml:space="preserve">Undirrituð heilsufarsskýrsla </w:t>
            </w:r>
          </w:p>
          <w:p w14:paraId="69F8F3D6" w14:textId="77777777" w:rsidR="007A3584" w:rsidRPr="0005266D" w:rsidRDefault="007A3584" w:rsidP="00707D5B">
            <w:pPr>
              <w:jc w:val="center"/>
              <w:rPr>
                <w:rFonts w:cs="Arial"/>
                <w:b/>
                <w:sz w:val="12"/>
                <w:szCs w:val="12"/>
              </w:rPr>
            </w:pPr>
            <w:r w:rsidRPr="0005266D">
              <w:rPr>
                <w:rFonts w:cs="Arial"/>
                <w:b/>
                <w:sz w:val="12"/>
                <w:szCs w:val="12"/>
              </w:rPr>
              <w:t>(sjá kafla 4.9.3.4)</w:t>
            </w:r>
          </w:p>
        </w:tc>
        <w:tc>
          <w:tcPr>
            <w:tcW w:w="1257" w:type="dxa"/>
            <w:gridSpan w:val="3"/>
            <w:tcBorders>
              <w:top w:val="single" w:sz="4" w:space="0" w:color="auto"/>
              <w:left w:val="single" w:sz="4" w:space="0" w:color="auto"/>
              <w:bottom w:val="single" w:sz="4" w:space="0" w:color="auto"/>
              <w:right w:val="single" w:sz="4" w:space="0" w:color="auto"/>
            </w:tcBorders>
            <w:vAlign w:val="center"/>
          </w:tcPr>
          <w:p w14:paraId="0EAF5128" w14:textId="77777777" w:rsidR="007A3584" w:rsidRPr="00A2523D" w:rsidRDefault="007A3584" w:rsidP="00707D5B">
            <w:pPr>
              <w:jc w:val="center"/>
              <w:cnfStyle w:val="000000000000" w:firstRow="0" w:lastRow="0" w:firstColumn="0" w:lastColumn="0" w:oddVBand="0" w:evenVBand="0" w:oddHBand="0" w:evenHBand="0" w:firstRowFirstColumn="0" w:firstRowLastColumn="0" w:lastRowFirstColumn="0" w:lastRowLastColumn="0"/>
              <w:rPr>
                <w:rFonts w:cs="Arial"/>
                <w:sz w:val="14"/>
                <w:szCs w:val="14"/>
              </w:rPr>
            </w:pPr>
          </w:p>
        </w:tc>
        <w:tc>
          <w:tcPr>
            <w:tcW w:w="976" w:type="dxa"/>
            <w:tcBorders>
              <w:top w:val="single" w:sz="4" w:space="0" w:color="auto"/>
              <w:left w:val="single" w:sz="4" w:space="0" w:color="auto"/>
              <w:bottom w:val="single" w:sz="4" w:space="0" w:color="auto"/>
              <w:right w:val="single" w:sz="4" w:space="0" w:color="auto"/>
            </w:tcBorders>
            <w:vAlign w:val="center"/>
          </w:tcPr>
          <w:p w14:paraId="76C91B08" w14:textId="77777777" w:rsidR="007A3584" w:rsidRPr="00A2523D" w:rsidRDefault="007A3584" w:rsidP="00707D5B">
            <w:pPr>
              <w:jc w:val="center"/>
              <w:cnfStyle w:val="000000000000" w:firstRow="0" w:lastRow="0" w:firstColumn="0" w:lastColumn="0" w:oddVBand="0" w:evenVBand="0" w:oddHBand="0" w:evenHBand="0" w:firstRowFirstColumn="0" w:firstRowLastColumn="0" w:lastRowFirstColumn="0" w:lastRowLastColumn="0"/>
              <w:rPr>
                <w:rFonts w:cs="Arial"/>
                <w:sz w:val="14"/>
                <w:szCs w:val="14"/>
              </w:rPr>
            </w:pPr>
          </w:p>
        </w:tc>
        <w:tc>
          <w:tcPr>
            <w:tcW w:w="838" w:type="dxa"/>
            <w:tcBorders>
              <w:top w:val="single" w:sz="4" w:space="0" w:color="auto"/>
              <w:left w:val="single" w:sz="4" w:space="0" w:color="auto"/>
              <w:bottom w:val="single" w:sz="4" w:space="0" w:color="auto"/>
              <w:right w:val="single" w:sz="4" w:space="0" w:color="auto"/>
            </w:tcBorders>
            <w:vAlign w:val="center"/>
          </w:tcPr>
          <w:p w14:paraId="1C1F0841" w14:textId="77777777" w:rsidR="007A3584" w:rsidRPr="00A2523D" w:rsidRDefault="007A3584" w:rsidP="00707D5B">
            <w:pPr>
              <w:jc w:val="center"/>
              <w:cnfStyle w:val="000000000000" w:firstRow="0" w:lastRow="0" w:firstColumn="0" w:lastColumn="0" w:oddVBand="0" w:evenVBand="0" w:oddHBand="0" w:evenHBand="0" w:firstRowFirstColumn="0" w:firstRowLastColumn="0" w:lastRowFirstColumn="0" w:lastRowLastColumn="0"/>
              <w:rPr>
                <w:rFonts w:cs="Arial"/>
                <w:sz w:val="14"/>
                <w:szCs w:val="14"/>
              </w:rPr>
            </w:pPr>
          </w:p>
        </w:tc>
        <w:tc>
          <w:tcPr>
            <w:tcW w:w="1395" w:type="dxa"/>
            <w:tcBorders>
              <w:top w:val="single" w:sz="4" w:space="0" w:color="auto"/>
              <w:left w:val="single" w:sz="4" w:space="0" w:color="auto"/>
              <w:bottom w:val="single" w:sz="4" w:space="0" w:color="auto"/>
              <w:right w:val="single" w:sz="4" w:space="0" w:color="auto"/>
            </w:tcBorders>
            <w:vAlign w:val="center"/>
          </w:tcPr>
          <w:p w14:paraId="6D8C7350" w14:textId="77777777" w:rsidR="007A3584" w:rsidRPr="00A2523D" w:rsidRDefault="007A3584" w:rsidP="00707D5B">
            <w:pPr>
              <w:jc w:val="center"/>
              <w:cnfStyle w:val="000000000000" w:firstRow="0" w:lastRow="0" w:firstColumn="0" w:lastColumn="0" w:oddVBand="0" w:evenVBand="0" w:oddHBand="0" w:evenHBand="0" w:firstRowFirstColumn="0" w:firstRowLastColumn="0" w:lastRowFirstColumn="0" w:lastRowLastColumn="0"/>
              <w:rPr>
                <w:rFonts w:cs="Arial"/>
                <w:sz w:val="14"/>
                <w:szCs w:val="14"/>
              </w:rPr>
            </w:pPr>
          </w:p>
        </w:tc>
        <w:tc>
          <w:tcPr>
            <w:tcW w:w="1397" w:type="dxa"/>
            <w:tcBorders>
              <w:top w:val="single" w:sz="4" w:space="0" w:color="auto"/>
              <w:left w:val="single" w:sz="4" w:space="0" w:color="auto"/>
              <w:bottom w:val="single" w:sz="4" w:space="0" w:color="auto"/>
              <w:right w:val="single" w:sz="4" w:space="0" w:color="auto"/>
            </w:tcBorders>
            <w:vAlign w:val="center"/>
          </w:tcPr>
          <w:p w14:paraId="4030ABC3" w14:textId="77777777" w:rsidR="007A3584" w:rsidRPr="00A2523D" w:rsidRDefault="007A3584" w:rsidP="00707D5B">
            <w:pPr>
              <w:jc w:val="center"/>
              <w:cnfStyle w:val="000000000000" w:firstRow="0" w:lastRow="0" w:firstColumn="0" w:lastColumn="0" w:oddVBand="0" w:evenVBand="0" w:oddHBand="0" w:evenHBand="0" w:firstRowFirstColumn="0" w:firstRowLastColumn="0" w:lastRowFirstColumn="0" w:lastRowLastColumn="0"/>
              <w:rPr>
                <w:rFonts w:cs="Arial"/>
                <w:sz w:val="14"/>
                <w:szCs w:val="14"/>
              </w:rPr>
            </w:pPr>
            <w:r w:rsidRPr="00A2523D">
              <w:rPr>
                <w:rFonts w:cs="Arial"/>
                <w:sz w:val="14"/>
                <w:szCs w:val="14"/>
              </w:rPr>
              <w:t>X</w:t>
            </w:r>
          </w:p>
        </w:tc>
        <w:tc>
          <w:tcPr>
            <w:tcW w:w="837" w:type="dxa"/>
            <w:tcBorders>
              <w:top w:val="single" w:sz="4" w:space="0" w:color="auto"/>
              <w:left w:val="single" w:sz="4" w:space="0" w:color="auto"/>
              <w:bottom w:val="single" w:sz="4" w:space="0" w:color="auto"/>
              <w:right w:val="single" w:sz="4" w:space="0" w:color="auto"/>
            </w:tcBorders>
            <w:vAlign w:val="center"/>
          </w:tcPr>
          <w:p w14:paraId="263A40AB" w14:textId="77777777" w:rsidR="007A3584" w:rsidRPr="00A2523D" w:rsidRDefault="007A3584" w:rsidP="00707D5B">
            <w:pPr>
              <w:jc w:val="center"/>
              <w:cnfStyle w:val="000000000000" w:firstRow="0" w:lastRow="0" w:firstColumn="0" w:lastColumn="0" w:oddVBand="0" w:evenVBand="0" w:oddHBand="0" w:evenHBand="0" w:firstRowFirstColumn="0" w:firstRowLastColumn="0" w:lastRowFirstColumn="0" w:lastRowLastColumn="0"/>
              <w:rPr>
                <w:rFonts w:cs="Arial"/>
                <w:sz w:val="14"/>
                <w:szCs w:val="14"/>
              </w:rPr>
            </w:pPr>
            <w:r w:rsidRPr="00A2523D">
              <w:rPr>
                <w:rFonts w:cs="Arial"/>
                <w:sz w:val="14"/>
                <w:szCs w:val="14"/>
              </w:rPr>
              <w:t>X</w:t>
            </w:r>
          </w:p>
        </w:tc>
        <w:tc>
          <w:tcPr>
            <w:tcW w:w="838" w:type="dxa"/>
            <w:tcBorders>
              <w:top w:val="single" w:sz="4" w:space="0" w:color="auto"/>
              <w:left w:val="single" w:sz="4" w:space="0" w:color="auto"/>
              <w:bottom w:val="single" w:sz="4" w:space="0" w:color="auto"/>
              <w:right w:val="single" w:sz="4" w:space="0" w:color="auto"/>
            </w:tcBorders>
            <w:vAlign w:val="center"/>
          </w:tcPr>
          <w:p w14:paraId="23CF9805" w14:textId="77777777" w:rsidR="007A3584" w:rsidRPr="00A2523D" w:rsidRDefault="007A3584" w:rsidP="00707D5B">
            <w:pPr>
              <w:jc w:val="center"/>
              <w:cnfStyle w:val="000000000000" w:firstRow="0" w:lastRow="0" w:firstColumn="0" w:lastColumn="0" w:oddVBand="0" w:evenVBand="0" w:oddHBand="0" w:evenHBand="0" w:firstRowFirstColumn="0" w:firstRowLastColumn="0" w:lastRowFirstColumn="0" w:lastRowLastColumn="0"/>
              <w:rPr>
                <w:rFonts w:cs="Arial"/>
                <w:sz w:val="14"/>
                <w:szCs w:val="14"/>
              </w:rPr>
            </w:pPr>
          </w:p>
        </w:tc>
        <w:tc>
          <w:tcPr>
            <w:tcW w:w="837" w:type="dxa"/>
            <w:tcBorders>
              <w:top w:val="single" w:sz="4" w:space="0" w:color="auto"/>
              <w:left w:val="single" w:sz="4" w:space="0" w:color="auto"/>
              <w:bottom w:val="single" w:sz="4" w:space="0" w:color="auto"/>
              <w:right w:val="single" w:sz="4" w:space="0" w:color="auto"/>
            </w:tcBorders>
            <w:vAlign w:val="center"/>
          </w:tcPr>
          <w:p w14:paraId="6E07BE9F" w14:textId="77777777" w:rsidR="007A3584" w:rsidRPr="00A2523D" w:rsidRDefault="007A3584" w:rsidP="00707D5B">
            <w:pPr>
              <w:jc w:val="center"/>
              <w:cnfStyle w:val="000000000000" w:firstRow="0" w:lastRow="0" w:firstColumn="0" w:lastColumn="0" w:oddVBand="0" w:evenVBand="0" w:oddHBand="0" w:evenHBand="0" w:firstRowFirstColumn="0" w:firstRowLastColumn="0" w:lastRowFirstColumn="0" w:lastRowLastColumn="0"/>
              <w:rPr>
                <w:rFonts w:cs="Arial"/>
                <w:sz w:val="14"/>
                <w:szCs w:val="14"/>
              </w:rPr>
            </w:pPr>
            <w:r w:rsidRPr="00A2523D">
              <w:rPr>
                <w:rFonts w:cs="Arial"/>
                <w:sz w:val="14"/>
                <w:szCs w:val="14"/>
              </w:rPr>
              <w:t>X</w:t>
            </w:r>
          </w:p>
        </w:tc>
        <w:tc>
          <w:tcPr>
            <w:tcW w:w="976" w:type="dxa"/>
            <w:tcBorders>
              <w:top w:val="single" w:sz="4" w:space="0" w:color="auto"/>
              <w:left w:val="single" w:sz="4" w:space="0" w:color="auto"/>
              <w:bottom w:val="single" w:sz="4" w:space="0" w:color="auto"/>
              <w:right w:val="single" w:sz="4" w:space="0" w:color="auto"/>
            </w:tcBorders>
            <w:vAlign w:val="center"/>
          </w:tcPr>
          <w:p w14:paraId="3A28CC8D" w14:textId="77777777" w:rsidR="007A3584" w:rsidRPr="00A2523D" w:rsidRDefault="007A3584" w:rsidP="00707D5B">
            <w:pPr>
              <w:jc w:val="center"/>
              <w:cnfStyle w:val="000000000000" w:firstRow="0" w:lastRow="0" w:firstColumn="0" w:lastColumn="0" w:oddVBand="0" w:evenVBand="0" w:oddHBand="0" w:evenHBand="0" w:firstRowFirstColumn="0" w:firstRowLastColumn="0" w:lastRowFirstColumn="0" w:lastRowLastColumn="0"/>
              <w:rPr>
                <w:rFonts w:cs="Arial"/>
                <w:sz w:val="14"/>
                <w:szCs w:val="14"/>
              </w:rPr>
            </w:pPr>
          </w:p>
        </w:tc>
        <w:tc>
          <w:tcPr>
            <w:tcW w:w="838" w:type="dxa"/>
            <w:tcBorders>
              <w:top w:val="single" w:sz="4" w:space="0" w:color="auto"/>
              <w:left w:val="single" w:sz="4" w:space="0" w:color="auto"/>
              <w:bottom w:val="single" w:sz="4" w:space="0" w:color="auto"/>
              <w:right w:val="single" w:sz="4" w:space="0" w:color="auto"/>
            </w:tcBorders>
            <w:vAlign w:val="center"/>
          </w:tcPr>
          <w:p w14:paraId="4A3C218D" w14:textId="77777777" w:rsidR="007A3584" w:rsidRPr="00A2523D" w:rsidRDefault="007A3584" w:rsidP="00707D5B">
            <w:pPr>
              <w:jc w:val="center"/>
              <w:cnfStyle w:val="000000000000" w:firstRow="0" w:lastRow="0" w:firstColumn="0" w:lastColumn="0" w:oddVBand="0" w:evenVBand="0" w:oddHBand="0" w:evenHBand="0" w:firstRowFirstColumn="0" w:firstRowLastColumn="0" w:lastRowFirstColumn="0" w:lastRowLastColumn="0"/>
              <w:rPr>
                <w:rFonts w:cs="Arial"/>
                <w:sz w:val="14"/>
                <w:szCs w:val="14"/>
              </w:rPr>
            </w:pPr>
          </w:p>
        </w:tc>
        <w:tc>
          <w:tcPr>
            <w:tcW w:w="1117" w:type="dxa"/>
            <w:tcBorders>
              <w:top w:val="single" w:sz="4" w:space="0" w:color="auto"/>
              <w:left w:val="single" w:sz="4" w:space="0" w:color="auto"/>
              <w:bottom w:val="single" w:sz="4" w:space="0" w:color="auto"/>
              <w:right w:val="single" w:sz="4" w:space="0" w:color="auto"/>
            </w:tcBorders>
            <w:vAlign w:val="center"/>
          </w:tcPr>
          <w:p w14:paraId="7FE00060" w14:textId="77777777" w:rsidR="007A3584" w:rsidRPr="00A2523D" w:rsidRDefault="007A3584" w:rsidP="00707D5B">
            <w:pPr>
              <w:jc w:val="center"/>
              <w:cnfStyle w:val="000000000000" w:firstRow="0" w:lastRow="0" w:firstColumn="0" w:lastColumn="0" w:oddVBand="0" w:evenVBand="0" w:oddHBand="0" w:evenHBand="0" w:firstRowFirstColumn="0" w:firstRowLastColumn="0" w:lastRowFirstColumn="0" w:lastRowLastColumn="0"/>
              <w:rPr>
                <w:rFonts w:cs="Arial"/>
                <w:sz w:val="14"/>
                <w:szCs w:val="14"/>
              </w:rPr>
            </w:pPr>
          </w:p>
        </w:tc>
        <w:tc>
          <w:tcPr>
            <w:tcW w:w="976" w:type="dxa"/>
            <w:tcBorders>
              <w:top w:val="single" w:sz="4" w:space="0" w:color="auto"/>
              <w:left w:val="single" w:sz="4" w:space="0" w:color="auto"/>
              <w:bottom w:val="single" w:sz="4" w:space="0" w:color="auto"/>
              <w:right w:val="single" w:sz="4" w:space="0" w:color="auto"/>
            </w:tcBorders>
            <w:vAlign w:val="center"/>
          </w:tcPr>
          <w:p w14:paraId="4F7B6121" w14:textId="77777777" w:rsidR="007A3584" w:rsidRPr="00A2523D" w:rsidRDefault="007A3584" w:rsidP="00707D5B">
            <w:pPr>
              <w:jc w:val="center"/>
              <w:cnfStyle w:val="000000000000" w:firstRow="0" w:lastRow="0" w:firstColumn="0" w:lastColumn="0" w:oddVBand="0" w:evenVBand="0" w:oddHBand="0" w:evenHBand="0" w:firstRowFirstColumn="0" w:firstRowLastColumn="0" w:lastRowFirstColumn="0" w:lastRowLastColumn="0"/>
              <w:rPr>
                <w:rFonts w:cs="Arial"/>
                <w:sz w:val="14"/>
                <w:szCs w:val="14"/>
              </w:rPr>
            </w:pPr>
          </w:p>
        </w:tc>
        <w:tc>
          <w:tcPr>
            <w:tcW w:w="983" w:type="dxa"/>
            <w:tcBorders>
              <w:top w:val="single" w:sz="4" w:space="0" w:color="auto"/>
              <w:left w:val="single" w:sz="4" w:space="0" w:color="auto"/>
              <w:bottom w:val="single" w:sz="4" w:space="0" w:color="auto"/>
              <w:right w:val="single" w:sz="4" w:space="0" w:color="auto"/>
            </w:tcBorders>
            <w:vAlign w:val="center"/>
          </w:tcPr>
          <w:p w14:paraId="4B4A0B60" w14:textId="77777777" w:rsidR="007A3584" w:rsidRPr="00A2523D" w:rsidRDefault="007A3584" w:rsidP="00707D5B">
            <w:pPr>
              <w:jc w:val="center"/>
              <w:cnfStyle w:val="000000000000" w:firstRow="0" w:lastRow="0" w:firstColumn="0" w:lastColumn="0" w:oddVBand="0" w:evenVBand="0" w:oddHBand="0" w:evenHBand="0" w:firstRowFirstColumn="0" w:firstRowLastColumn="0" w:lastRowFirstColumn="0" w:lastRowLastColumn="0"/>
              <w:rPr>
                <w:rFonts w:cs="Arial"/>
                <w:sz w:val="14"/>
                <w:szCs w:val="14"/>
              </w:rPr>
            </w:pPr>
          </w:p>
        </w:tc>
      </w:tr>
      <w:tr w:rsidR="007A3584" w:rsidRPr="0005266D" w14:paraId="2589C4BC" w14:textId="77777777" w:rsidTr="3344E8CE">
        <w:trPr>
          <w:gridAfter w:val="1"/>
          <w:cnfStyle w:val="000000100000" w:firstRow="0" w:lastRow="0" w:firstColumn="0" w:lastColumn="0" w:oddVBand="0" w:evenVBand="0" w:oddHBand="1" w:evenHBand="0" w:firstRowFirstColumn="0" w:firstRowLastColumn="0" w:lastRowFirstColumn="0" w:lastRowLastColumn="0"/>
          <w:wAfter w:w="7" w:type="dxa"/>
          <w:trHeight w:val="401"/>
        </w:trPr>
        <w:tc>
          <w:tcPr>
            <w:cnfStyle w:val="001000000000" w:firstRow="0" w:lastRow="0" w:firstColumn="1" w:lastColumn="0" w:oddVBand="0" w:evenVBand="0" w:oddHBand="0" w:evenHBand="0" w:firstRowFirstColumn="0" w:firstRowLastColumn="0" w:lastRowFirstColumn="0" w:lastRowLastColumn="0"/>
            <w:tcW w:w="1677" w:type="dxa"/>
            <w:gridSpan w:val="2"/>
            <w:tcBorders>
              <w:top w:val="single" w:sz="4" w:space="0" w:color="auto"/>
              <w:left w:val="single" w:sz="4" w:space="0" w:color="auto"/>
              <w:bottom w:val="single" w:sz="4" w:space="0" w:color="auto"/>
              <w:right w:val="single" w:sz="4" w:space="0" w:color="auto"/>
            </w:tcBorders>
            <w:vAlign w:val="center"/>
          </w:tcPr>
          <w:p w14:paraId="7B000F9B" w14:textId="77777777" w:rsidR="007A3584" w:rsidRPr="0005266D" w:rsidRDefault="007A3584" w:rsidP="00707D5B">
            <w:pPr>
              <w:jc w:val="center"/>
              <w:rPr>
                <w:rFonts w:cs="Arial"/>
                <w:b/>
                <w:sz w:val="12"/>
                <w:szCs w:val="12"/>
              </w:rPr>
            </w:pPr>
            <w:r w:rsidRPr="0005266D">
              <w:rPr>
                <w:rFonts w:cs="Arial"/>
                <w:b/>
                <w:sz w:val="12"/>
                <w:szCs w:val="12"/>
              </w:rPr>
              <w:t>Viðurkennt merkingarnám, hjá Vegagerðinni eða sambærilegt.</w:t>
            </w:r>
          </w:p>
        </w:tc>
        <w:tc>
          <w:tcPr>
            <w:tcW w:w="1257" w:type="dxa"/>
            <w:gridSpan w:val="3"/>
            <w:tcBorders>
              <w:top w:val="single" w:sz="4" w:space="0" w:color="auto"/>
              <w:left w:val="single" w:sz="4" w:space="0" w:color="auto"/>
              <w:bottom w:val="single" w:sz="4" w:space="0" w:color="auto"/>
              <w:right w:val="single" w:sz="4" w:space="0" w:color="auto"/>
            </w:tcBorders>
            <w:vAlign w:val="center"/>
          </w:tcPr>
          <w:p w14:paraId="4C63AEB6" w14:textId="77777777" w:rsidR="007A3584" w:rsidRPr="00A2523D" w:rsidRDefault="007A3584" w:rsidP="00707D5B">
            <w:pPr>
              <w:jc w:val="center"/>
              <w:cnfStyle w:val="000000100000" w:firstRow="0" w:lastRow="0" w:firstColumn="0" w:lastColumn="0" w:oddVBand="0" w:evenVBand="0" w:oddHBand="1" w:evenHBand="0" w:firstRowFirstColumn="0" w:firstRowLastColumn="0" w:lastRowFirstColumn="0" w:lastRowLastColumn="0"/>
              <w:rPr>
                <w:rFonts w:cs="Arial"/>
                <w:sz w:val="14"/>
                <w:szCs w:val="14"/>
              </w:rPr>
            </w:pPr>
          </w:p>
        </w:tc>
        <w:tc>
          <w:tcPr>
            <w:tcW w:w="976" w:type="dxa"/>
            <w:tcBorders>
              <w:top w:val="single" w:sz="4" w:space="0" w:color="auto"/>
              <w:left w:val="single" w:sz="4" w:space="0" w:color="auto"/>
              <w:bottom w:val="single" w:sz="4" w:space="0" w:color="auto"/>
              <w:right w:val="single" w:sz="4" w:space="0" w:color="auto"/>
            </w:tcBorders>
            <w:vAlign w:val="center"/>
          </w:tcPr>
          <w:p w14:paraId="27324A45" w14:textId="77777777" w:rsidR="007A3584" w:rsidRPr="00A2523D" w:rsidRDefault="007A3584" w:rsidP="00707D5B">
            <w:pPr>
              <w:jc w:val="center"/>
              <w:cnfStyle w:val="000000100000" w:firstRow="0" w:lastRow="0" w:firstColumn="0" w:lastColumn="0" w:oddVBand="0" w:evenVBand="0" w:oddHBand="1" w:evenHBand="0" w:firstRowFirstColumn="0" w:firstRowLastColumn="0" w:lastRowFirstColumn="0" w:lastRowLastColumn="0"/>
              <w:rPr>
                <w:rFonts w:cs="Arial"/>
                <w:sz w:val="14"/>
                <w:szCs w:val="14"/>
              </w:rPr>
            </w:pPr>
          </w:p>
        </w:tc>
        <w:tc>
          <w:tcPr>
            <w:tcW w:w="838" w:type="dxa"/>
            <w:tcBorders>
              <w:top w:val="single" w:sz="4" w:space="0" w:color="auto"/>
              <w:left w:val="single" w:sz="4" w:space="0" w:color="auto"/>
              <w:bottom w:val="single" w:sz="4" w:space="0" w:color="auto"/>
              <w:right w:val="single" w:sz="4" w:space="0" w:color="auto"/>
            </w:tcBorders>
            <w:vAlign w:val="center"/>
          </w:tcPr>
          <w:p w14:paraId="4F57FDDA" w14:textId="77777777" w:rsidR="007A3584" w:rsidRPr="00A2523D" w:rsidRDefault="007A3584" w:rsidP="00707D5B">
            <w:pPr>
              <w:jc w:val="center"/>
              <w:cnfStyle w:val="000000100000" w:firstRow="0" w:lastRow="0" w:firstColumn="0" w:lastColumn="0" w:oddVBand="0" w:evenVBand="0" w:oddHBand="1" w:evenHBand="0" w:firstRowFirstColumn="0" w:firstRowLastColumn="0" w:lastRowFirstColumn="0" w:lastRowLastColumn="0"/>
              <w:rPr>
                <w:rFonts w:cs="Arial"/>
                <w:sz w:val="14"/>
                <w:szCs w:val="14"/>
              </w:rPr>
            </w:pPr>
          </w:p>
        </w:tc>
        <w:tc>
          <w:tcPr>
            <w:tcW w:w="1395" w:type="dxa"/>
            <w:tcBorders>
              <w:top w:val="single" w:sz="4" w:space="0" w:color="auto"/>
              <w:left w:val="single" w:sz="4" w:space="0" w:color="auto"/>
              <w:bottom w:val="single" w:sz="4" w:space="0" w:color="auto"/>
              <w:right w:val="single" w:sz="4" w:space="0" w:color="auto"/>
            </w:tcBorders>
            <w:vAlign w:val="center"/>
          </w:tcPr>
          <w:p w14:paraId="7DB2644A" w14:textId="77777777" w:rsidR="007A3584" w:rsidRPr="00A2523D" w:rsidRDefault="007A3584" w:rsidP="00707D5B">
            <w:pPr>
              <w:jc w:val="center"/>
              <w:cnfStyle w:val="000000100000" w:firstRow="0" w:lastRow="0" w:firstColumn="0" w:lastColumn="0" w:oddVBand="0" w:evenVBand="0" w:oddHBand="1" w:evenHBand="0" w:firstRowFirstColumn="0" w:firstRowLastColumn="0" w:lastRowFirstColumn="0" w:lastRowLastColumn="0"/>
              <w:rPr>
                <w:rFonts w:cs="Arial"/>
                <w:sz w:val="14"/>
                <w:szCs w:val="14"/>
              </w:rPr>
            </w:pPr>
          </w:p>
        </w:tc>
        <w:tc>
          <w:tcPr>
            <w:tcW w:w="1397" w:type="dxa"/>
            <w:tcBorders>
              <w:top w:val="single" w:sz="4" w:space="0" w:color="auto"/>
              <w:left w:val="single" w:sz="4" w:space="0" w:color="auto"/>
              <w:bottom w:val="single" w:sz="4" w:space="0" w:color="auto"/>
              <w:right w:val="single" w:sz="4" w:space="0" w:color="auto"/>
            </w:tcBorders>
            <w:vAlign w:val="center"/>
          </w:tcPr>
          <w:p w14:paraId="3FBE71C1" w14:textId="77777777" w:rsidR="007A3584" w:rsidRPr="00A2523D" w:rsidRDefault="007A3584" w:rsidP="00707D5B">
            <w:pPr>
              <w:jc w:val="center"/>
              <w:cnfStyle w:val="000000100000" w:firstRow="0" w:lastRow="0" w:firstColumn="0" w:lastColumn="0" w:oddVBand="0" w:evenVBand="0" w:oddHBand="1" w:evenHBand="0" w:firstRowFirstColumn="0" w:firstRowLastColumn="0" w:lastRowFirstColumn="0" w:lastRowLastColumn="0"/>
              <w:rPr>
                <w:rFonts w:cs="Arial"/>
                <w:sz w:val="14"/>
                <w:szCs w:val="14"/>
                <w:highlight w:val="yellow"/>
              </w:rPr>
            </w:pPr>
          </w:p>
        </w:tc>
        <w:tc>
          <w:tcPr>
            <w:tcW w:w="837" w:type="dxa"/>
            <w:tcBorders>
              <w:top w:val="single" w:sz="4" w:space="0" w:color="auto"/>
              <w:left w:val="single" w:sz="4" w:space="0" w:color="auto"/>
              <w:bottom w:val="single" w:sz="4" w:space="0" w:color="auto"/>
              <w:right w:val="single" w:sz="4" w:space="0" w:color="auto"/>
            </w:tcBorders>
            <w:vAlign w:val="center"/>
          </w:tcPr>
          <w:p w14:paraId="081ED128" w14:textId="77777777" w:rsidR="007A3584" w:rsidRPr="00A2523D" w:rsidRDefault="007A3584" w:rsidP="00707D5B">
            <w:pPr>
              <w:jc w:val="center"/>
              <w:cnfStyle w:val="000000100000" w:firstRow="0" w:lastRow="0" w:firstColumn="0" w:lastColumn="0" w:oddVBand="0" w:evenVBand="0" w:oddHBand="1" w:evenHBand="0" w:firstRowFirstColumn="0" w:firstRowLastColumn="0" w:lastRowFirstColumn="0" w:lastRowLastColumn="0"/>
              <w:rPr>
                <w:rFonts w:cs="Arial"/>
                <w:sz w:val="14"/>
                <w:szCs w:val="14"/>
              </w:rPr>
            </w:pPr>
          </w:p>
        </w:tc>
        <w:tc>
          <w:tcPr>
            <w:tcW w:w="838" w:type="dxa"/>
            <w:tcBorders>
              <w:top w:val="single" w:sz="4" w:space="0" w:color="auto"/>
              <w:left w:val="single" w:sz="4" w:space="0" w:color="auto"/>
              <w:bottom w:val="single" w:sz="4" w:space="0" w:color="auto"/>
              <w:right w:val="single" w:sz="4" w:space="0" w:color="auto"/>
            </w:tcBorders>
            <w:vAlign w:val="center"/>
          </w:tcPr>
          <w:p w14:paraId="214AAF6B" w14:textId="77777777" w:rsidR="007A3584" w:rsidRPr="00A2523D" w:rsidRDefault="007A3584" w:rsidP="00707D5B">
            <w:pPr>
              <w:jc w:val="center"/>
              <w:cnfStyle w:val="000000100000" w:firstRow="0" w:lastRow="0" w:firstColumn="0" w:lastColumn="0" w:oddVBand="0" w:evenVBand="0" w:oddHBand="1" w:evenHBand="0" w:firstRowFirstColumn="0" w:firstRowLastColumn="0" w:lastRowFirstColumn="0" w:lastRowLastColumn="0"/>
              <w:rPr>
                <w:rFonts w:cs="Arial"/>
                <w:sz w:val="14"/>
                <w:szCs w:val="14"/>
              </w:rPr>
            </w:pPr>
          </w:p>
        </w:tc>
        <w:tc>
          <w:tcPr>
            <w:tcW w:w="837" w:type="dxa"/>
            <w:tcBorders>
              <w:top w:val="single" w:sz="4" w:space="0" w:color="auto"/>
              <w:left w:val="single" w:sz="4" w:space="0" w:color="auto"/>
              <w:bottom w:val="single" w:sz="4" w:space="0" w:color="auto"/>
              <w:right w:val="single" w:sz="4" w:space="0" w:color="auto"/>
            </w:tcBorders>
            <w:vAlign w:val="center"/>
          </w:tcPr>
          <w:p w14:paraId="49386513" w14:textId="77777777" w:rsidR="007A3584" w:rsidRPr="00A2523D" w:rsidRDefault="007A3584" w:rsidP="00707D5B">
            <w:pPr>
              <w:jc w:val="center"/>
              <w:cnfStyle w:val="000000100000" w:firstRow="0" w:lastRow="0" w:firstColumn="0" w:lastColumn="0" w:oddVBand="0" w:evenVBand="0" w:oddHBand="1" w:evenHBand="0" w:firstRowFirstColumn="0" w:firstRowLastColumn="0" w:lastRowFirstColumn="0" w:lastRowLastColumn="0"/>
              <w:rPr>
                <w:rFonts w:cs="Arial"/>
                <w:sz w:val="14"/>
                <w:szCs w:val="14"/>
                <w:highlight w:val="yellow"/>
              </w:rPr>
            </w:pPr>
          </w:p>
        </w:tc>
        <w:tc>
          <w:tcPr>
            <w:tcW w:w="976" w:type="dxa"/>
            <w:tcBorders>
              <w:top w:val="single" w:sz="4" w:space="0" w:color="auto"/>
              <w:left w:val="single" w:sz="4" w:space="0" w:color="auto"/>
              <w:bottom w:val="single" w:sz="4" w:space="0" w:color="auto"/>
              <w:right w:val="single" w:sz="4" w:space="0" w:color="auto"/>
            </w:tcBorders>
            <w:vAlign w:val="center"/>
          </w:tcPr>
          <w:p w14:paraId="138A7581" w14:textId="77777777" w:rsidR="007A3584" w:rsidRPr="00A2523D" w:rsidRDefault="007A3584" w:rsidP="00707D5B">
            <w:pPr>
              <w:jc w:val="center"/>
              <w:cnfStyle w:val="000000100000" w:firstRow="0" w:lastRow="0" w:firstColumn="0" w:lastColumn="0" w:oddVBand="0" w:evenVBand="0" w:oddHBand="1" w:evenHBand="0" w:firstRowFirstColumn="0" w:firstRowLastColumn="0" w:lastRowFirstColumn="0" w:lastRowLastColumn="0"/>
              <w:rPr>
                <w:rFonts w:cs="Arial"/>
                <w:sz w:val="14"/>
                <w:szCs w:val="14"/>
              </w:rPr>
            </w:pPr>
            <w:r w:rsidRPr="00A2523D">
              <w:rPr>
                <w:rFonts w:cs="Arial"/>
                <w:sz w:val="14"/>
                <w:szCs w:val="14"/>
              </w:rPr>
              <w:t>X</w:t>
            </w:r>
          </w:p>
        </w:tc>
        <w:tc>
          <w:tcPr>
            <w:tcW w:w="838" w:type="dxa"/>
            <w:tcBorders>
              <w:top w:val="single" w:sz="4" w:space="0" w:color="auto"/>
              <w:left w:val="single" w:sz="4" w:space="0" w:color="auto"/>
              <w:bottom w:val="single" w:sz="4" w:space="0" w:color="auto"/>
              <w:right w:val="single" w:sz="4" w:space="0" w:color="auto"/>
            </w:tcBorders>
            <w:vAlign w:val="center"/>
          </w:tcPr>
          <w:p w14:paraId="41CA830C" w14:textId="77777777" w:rsidR="007A3584" w:rsidRPr="00A2523D" w:rsidRDefault="007A3584" w:rsidP="00707D5B">
            <w:pPr>
              <w:jc w:val="center"/>
              <w:cnfStyle w:val="000000100000" w:firstRow="0" w:lastRow="0" w:firstColumn="0" w:lastColumn="0" w:oddVBand="0" w:evenVBand="0" w:oddHBand="1" w:evenHBand="0" w:firstRowFirstColumn="0" w:firstRowLastColumn="0" w:lastRowFirstColumn="0" w:lastRowLastColumn="0"/>
              <w:rPr>
                <w:rFonts w:cs="Arial"/>
                <w:sz w:val="14"/>
                <w:szCs w:val="14"/>
              </w:rPr>
            </w:pPr>
          </w:p>
        </w:tc>
        <w:tc>
          <w:tcPr>
            <w:tcW w:w="1117" w:type="dxa"/>
            <w:tcBorders>
              <w:top w:val="single" w:sz="4" w:space="0" w:color="auto"/>
              <w:left w:val="single" w:sz="4" w:space="0" w:color="auto"/>
              <w:bottom w:val="single" w:sz="4" w:space="0" w:color="auto"/>
              <w:right w:val="single" w:sz="4" w:space="0" w:color="auto"/>
            </w:tcBorders>
            <w:vAlign w:val="center"/>
          </w:tcPr>
          <w:p w14:paraId="11122B25" w14:textId="77777777" w:rsidR="007A3584" w:rsidRPr="00A2523D" w:rsidRDefault="007A3584" w:rsidP="00707D5B">
            <w:pPr>
              <w:jc w:val="center"/>
              <w:cnfStyle w:val="000000100000" w:firstRow="0" w:lastRow="0" w:firstColumn="0" w:lastColumn="0" w:oddVBand="0" w:evenVBand="0" w:oddHBand="1" w:evenHBand="0" w:firstRowFirstColumn="0" w:firstRowLastColumn="0" w:lastRowFirstColumn="0" w:lastRowLastColumn="0"/>
              <w:rPr>
                <w:rFonts w:cs="Arial"/>
                <w:sz w:val="14"/>
                <w:szCs w:val="14"/>
              </w:rPr>
            </w:pPr>
          </w:p>
        </w:tc>
        <w:tc>
          <w:tcPr>
            <w:tcW w:w="976" w:type="dxa"/>
            <w:tcBorders>
              <w:top w:val="single" w:sz="4" w:space="0" w:color="auto"/>
              <w:left w:val="single" w:sz="4" w:space="0" w:color="auto"/>
              <w:bottom w:val="single" w:sz="4" w:space="0" w:color="auto"/>
              <w:right w:val="single" w:sz="4" w:space="0" w:color="auto"/>
            </w:tcBorders>
            <w:vAlign w:val="center"/>
          </w:tcPr>
          <w:p w14:paraId="010DDE5F" w14:textId="77777777" w:rsidR="007A3584" w:rsidRPr="00A2523D" w:rsidRDefault="007A3584" w:rsidP="00707D5B">
            <w:pPr>
              <w:jc w:val="center"/>
              <w:cnfStyle w:val="000000100000" w:firstRow="0" w:lastRow="0" w:firstColumn="0" w:lastColumn="0" w:oddVBand="0" w:evenVBand="0" w:oddHBand="1" w:evenHBand="0" w:firstRowFirstColumn="0" w:firstRowLastColumn="0" w:lastRowFirstColumn="0" w:lastRowLastColumn="0"/>
              <w:rPr>
                <w:rFonts w:cs="Arial"/>
                <w:sz w:val="14"/>
                <w:szCs w:val="14"/>
              </w:rPr>
            </w:pPr>
          </w:p>
        </w:tc>
        <w:tc>
          <w:tcPr>
            <w:tcW w:w="983" w:type="dxa"/>
            <w:tcBorders>
              <w:top w:val="single" w:sz="4" w:space="0" w:color="auto"/>
              <w:left w:val="single" w:sz="4" w:space="0" w:color="auto"/>
              <w:bottom w:val="single" w:sz="4" w:space="0" w:color="auto"/>
              <w:right w:val="single" w:sz="4" w:space="0" w:color="auto"/>
            </w:tcBorders>
            <w:vAlign w:val="center"/>
          </w:tcPr>
          <w:p w14:paraId="0C189145" w14:textId="77777777" w:rsidR="007A3584" w:rsidRPr="00A2523D" w:rsidRDefault="007A3584" w:rsidP="00707D5B">
            <w:pPr>
              <w:jc w:val="center"/>
              <w:cnfStyle w:val="000000100000" w:firstRow="0" w:lastRow="0" w:firstColumn="0" w:lastColumn="0" w:oddVBand="0" w:evenVBand="0" w:oddHBand="1" w:evenHBand="0" w:firstRowFirstColumn="0" w:firstRowLastColumn="0" w:lastRowFirstColumn="0" w:lastRowLastColumn="0"/>
              <w:rPr>
                <w:rFonts w:cs="Arial"/>
                <w:sz w:val="14"/>
                <w:szCs w:val="14"/>
              </w:rPr>
            </w:pPr>
          </w:p>
        </w:tc>
      </w:tr>
      <w:tr w:rsidR="007A3584" w:rsidRPr="0005266D" w14:paraId="3A606856" w14:textId="77777777" w:rsidTr="3344E8CE">
        <w:trPr>
          <w:gridAfter w:val="1"/>
          <w:wAfter w:w="7" w:type="dxa"/>
          <w:trHeight w:val="401"/>
        </w:trPr>
        <w:tc>
          <w:tcPr>
            <w:cnfStyle w:val="001000000000" w:firstRow="0" w:lastRow="0" w:firstColumn="1" w:lastColumn="0" w:oddVBand="0" w:evenVBand="0" w:oddHBand="0" w:evenHBand="0" w:firstRowFirstColumn="0" w:firstRowLastColumn="0" w:lastRowFirstColumn="0" w:lastRowLastColumn="0"/>
            <w:tcW w:w="1677" w:type="dxa"/>
            <w:gridSpan w:val="2"/>
            <w:tcBorders>
              <w:top w:val="single" w:sz="4" w:space="0" w:color="auto"/>
              <w:left w:val="single" w:sz="4" w:space="0" w:color="auto"/>
              <w:bottom w:val="single" w:sz="4" w:space="0" w:color="auto"/>
              <w:right w:val="single" w:sz="4" w:space="0" w:color="auto"/>
            </w:tcBorders>
            <w:vAlign w:val="center"/>
          </w:tcPr>
          <w:p w14:paraId="314D15E9" w14:textId="77777777" w:rsidR="007A3584" w:rsidRPr="0005266D" w:rsidRDefault="007A3584" w:rsidP="00707D5B">
            <w:pPr>
              <w:jc w:val="center"/>
              <w:rPr>
                <w:rFonts w:cs="Arial"/>
                <w:b/>
                <w:sz w:val="12"/>
                <w:szCs w:val="12"/>
              </w:rPr>
            </w:pPr>
            <w:r w:rsidRPr="0005266D">
              <w:rPr>
                <w:rFonts w:cs="Arial"/>
                <w:b/>
                <w:sz w:val="12"/>
                <w:szCs w:val="12"/>
              </w:rPr>
              <w:t>Viðeigandi réttindi</w:t>
            </w:r>
          </w:p>
        </w:tc>
        <w:tc>
          <w:tcPr>
            <w:tcW w:w="1257" w:type="dxa"/>
            <w:gridSpan w:val="3"/>
            <w:tcBorders>
              <w:top w:val="single" w:sz="4" w:space="0" w:color="auto"/>
              <w:left w:val="single" w:sz="4" w:space="0" w:color="auto"/>
              <w:bottom w:val="single" w:sz="4" w:space="0" w:color="auto"/>
              <w:right w:val="single" w:sz="4" w:space="0" w:color="auto"/>
            </w:tcBorders>
            <w:vAlign w:val="center"/>
          </w:tcPr>
          <w:p w14:paraId="754E50EA" w14:textId="77777777" w:rsidR="007A3584" w:rsidRPr="00A2523D" w:rsidRDefault="007A3584" w:rsidP="00707D5B">
            <w:pPr>
              <w:jc w:val="center"/>
              <w:cnfStyle w:val="000000000000" w:firstRow="0" w:lastRow="0" w:firstColumn="0" w:lastColumn="0" w:oddVBand="0" w:evenVBand="0" w:oddHBand="0" w:evenHBand="0" w:firstRowFirstColumn="0" w:firstRowLastColumn="0" w:lastRowFirstColumn="0" w:lastRowLastColumn="0"/>
              <w:rPr>
                <w:rFonts w:cs="Arial"/>
                <w:sz w:val="14"/>
                <w:szCs w:val="14"/>
              </w:rPr>
            </w:pPr>
          </w:p>
        </w:tc>
        <w:tc>
          <w:tcPr>
            <w:tcW w:w="976" w:type="dxa"/>
            <w:tcBorders>
              <w:top w:val="single" w:sz="4" w:space="0" w:color="auto"/>
              <w:left w:val="single" w:sz="4" w:space="0" w:color="auto"/>
              <w:bottom w:val="single" w:sz="4" w:space="0" w:color="auto"/>
              <w:right w:val="single" w:sz="4" w:space="0" w:color="auto"/>
            </w:tcBorders>
            <w:vAlign w:val="center"/>
          </w:tcPr>
          <w:p w14:paraId="58830B38" w14:textId="77777777" w:rsidR="007A3584" w:rsidRPr="00A2523D" w:rsidRDefault="007A3584" w:rsidP="00707D5B">
            <w:pPr>
              <w:jc w:val="center"/>
              <w:cnfStyle w:val="000000000000" w:firstRow="0" w:lastRow="0" w:firstColumn="0" w:lastColumn="0" w:oddVBand="0" w:evenVBand="0" w:oddHBand="0" w:evenHBand="0" w:firstRowFirstColumn="0" w:firstRowLastColumn="0" w:lastRowFirstColumn="0" w:lastRowLastColumn="0"/>
              <w:rPr>
                <w:rFonts w:cs="Arial"/>
                <w:sz w:val="14"/>
                <w:szCs w:val="14"/>
              </w:rPr>
            </w:pPr>
          </w:p>
        </w:tc>
        <w:tc>
          <w:tcPr>
            <w:tcW w:w="838" w:type="dxa"/>
            <w:tcBorders>
              <w:top w:val="single" w:sz="4" w:space="0" w:color="auto"/>
              <w:left w:val="single" w:sz="4" w:space="0" w:color="auto"/>
              <w:bottom w:val="single" w:sz="4" w:space="0" w:color="auto"/>
              <w:right w:val="single" w:sz="4" w:space="0" w:color="auto"/>
            </w:tcBorders>
            <w:vAlign w:val="center"/>
          </w:tcPr>
          <w:p w14:paraId="36523C49" w14:textId="77777777" w:rsidR="007A3584" w:rsidRPr="00A2523D" w:rsidRDefault="007A3584" w:rsidP="00707D5B">
            <w:pPr>
              <w:jc w:val="center"/>
              <w:cnfStyle w:val="000000000000" w:firstRow="0" w:lastRow="0" w:firstColumn="0" w:lastColumn="0" w:oddVBand="0" w:evenVBand="0" w:oddHBand="0" w:evenHBand="0" w:firstRowFirstColumn="0" w:firstRowLastColumn="0" w:lastRowFirstColumn="0" w:lastRowLastColumn="0"/>
              <w:rPr>
                <w:rFonts w:cs="Arial"/>
                <w:sz w:val="14"/>
                <w:szCs w:val="14"/>
              </w:rPr>
            </w:pPr>
          </w:p>
        </w:tc>
        <w:tc>
          <w:tcPr>
            <w:tcW w:w="1395" w:type="dxa"/>
            <w:tcBorders>
              <w:top w:val="single" w:sz="4" w:space="0" w:color="auto"/>
              <w:left w:val="single" w:sz="4" w:space="0" w:color="auto"/>
              <w:bottom w:val="single" w:sz="4" w:space="0" w:color="auto"/>
              <w:right w:val="single" w:sz="4" w:space="0" w:color="auto"/>
            </w:tcBorders>
            <w:vAlign w:val="center"/>
          </w:tcPr>
          <w:p w14:paraId="0BDF874D" w14:textId="77777777" w:rsidR="007A3584" w:rsidRPr="00A2523D" w:rsidRDefault="007A3584" w:rsidP="00707D5B">
            <w:pPr>
              <w:jc w:val="center"/>
              <w:cnfStyle w:val="000000000000" w:firstRow="0" w:lastRow="0" w:firstColumn="0" w:lastColumn="0" w:oddVBand="0" w:evenVBand="0" w:oddHBand="0" w:evenHBand="0" w:firstRowFirstColumn="0" w:firstRowLastColumn="0" w:lastRowFirstColumn="0" w:lastRowLastColumn="0"/>
              <w:rPr>
                <w:rFonts w:cs="Arial"/>
                <w:sz w:val="14"/>
                <w:szCs w:val="14"/>
              </w:rPr>
            </w:pPr>
          </w:p>
        </w:tc>
        <w:tc>
          <w:tcPr>
            <w:tcW w:w="1397" w:type="dxa"/>
            <w:tcBorders>
              <w:top w:val="single" w:sz="4" w:space="0" w:color="auto"/>
              <w:left w:val="single" w:sz="4" w:space="0" w:color="auto"/>
              <w:bottom w:val="single" w:sz="4" w:space="0" w:color="auto"/>
              <w:right w:val="single" w:sz="4" w:space="0" w:color="auto"/>
            </w:tcBorders>
            <w:vAlign w:val="center"/>
          </w:tcPr>
          <w:p w14:paraId="19565317" w14:textId="77777777" w:rsidR="007A3584" w:rsidRPr="00A2523D" w:rsidRDefault="007A3584" w:rsidP="00707D5B">
            <w:pPr>
              <w:jc w:val="center"/>
              <w:cnfStyle w:val="000000000000" w:firstRow="0" w:lastRow="0" w:firstColumn="0" w:lastColumn="0" w:oddVBand="0" w:evenVBand="0" w:oddHBand="0" w:evenHBand="0" w:firstRowFirstColumn="0" w:firstRowLastColumn="0" w:lastRowFirstColumn="0" w:lastRowLastColumn="0"/>
              <w:rPr>
                <w:rFonts w:cs="Arial"/>
                <w:sz w:val="14"/>
                <w:szCs w:val="14"/>
              </w:rPr>
            </w:pPr>
          </w:p>
        </w:tc>
        <w:tc>
          <w:tcPr>
            <w:tcW w:w="837" w:type="dxa"/>
            <w:tcBorders>
              <w:top w:val="single" w:sz="4" w:space="0" w:color="auto"/>
              <w:left w:val="single" w:sz="4" w:space="0" w:color="auto"/>
              <w:bottom w:val="single" w:sz="4" w:space="0" w:color="auto"/>
              <w:right w:val="single" w:sz="4" w:space="0" w:color="auto"/>
            </w:tcBorders>
            <w:vAlign w:val="center"/>
          </w:tcPr>
          <w:p w14:paraId="1FBE6316" w14:textId="77777777" w:rsidR="007A3584" w:rsidRPr="00A2523D" w:rsidRDefault="007A3584" w:rsidP="00707D5B">
            <w:pPr>
              <w:jc w:val="center"/>
              <w:cnfStyle w:val="000000000000" w:firstRow="0" w:lastRow="0" w:firstColumn="0" w:lastColumn="0" w:oddVBand="0" w:evenVBand="0" w:oddHBand="0" w:evenHBand="0" w:firstRowFirstColumn="0" w:firstRowLastColumn="0" w:lastRowFirstColumn="0" w:lastRowLastColumn="0"/>
              <w:rPr>
                <w:rFonts w:cs="Arial"/>
                <w:sz w:val="14"/>
                <w:szCs w:val="14"/>
              </w:rPr>
            </w:pPr>
          </w:p>
        </w:tc>
        <w:tc>
          <w:tcPr>
            <w:tcW w:w="838" w:type="dxa"/>
            <w:tcBorders>
              <w:top w:val="single" w:sz="4" w:space="0" w:color="auto"/>
              <w:left w:val="single" w:sz="4" w:space="0" w:color="auto"/>
              <w:bottom w:val="single" w:sz="4" w:space="0" w:color="auto"/>
              <w:right w:val="single" w:sz="4" w:space="0" w:color="auto"/>
            </w:tcBorders>
            <w:vAlign w:val="center"/>
          </w:tcPr>
          <w:p w14:paraId="65EC12A4" w14:textId="77777777" w:rsidR="007A3584" w:rsidRPr="00A2523D" w:rsidRDefault="007A3584" w:rsidP="00707D5B">
            <w:pPr>
              <w:jc w:val="center"/>
              <w:cnfStyle w:val="000000000000" w:firstRow="0" w:lastRow="0" w:firstColumn="0" w:lastColumn="0" w:oddVBand="0" w:evenVBand="0" w:oddHBand="0" w:evenHBand="0" w:firstRowFirstColumn="0" w:firstRowLastColumn="0" w:lastRowFirstColumn="0" w:lastRowLastColumn="0"/>
              <w:rPr>
                <w:rFonts w:cs="Arial"/>
                <w:sz w:val="14"/>
                <w:szCs w:val="14"/>
              </w:rPr>
            </w:pPr>
            <w:r w:rsidRPr="00A2523D">
              <w:rPr>
                <w:rFonts w:cs="Arial"/>
                <w:sz w:val="14"/>
                <w:szCs w:val="14"/>
              </w:rPr>
              <w:t>X</w:t>
            </w:r>
          </w:p>
        </w:tc>
        <w:tc>
          <w:tcPr>
            <w:tcW w:w="837" w:type="dxa"/>
            <w:tcBorders>
              <w:top w:val="single" w:sz="4" w:space="0" w:color="auto"/>
              <w:left w:val="single" w:sz="4" w:space="0" w:color="auto"/>
              <w:bottom w:val="single" w:sz="4" w:space="0" w:color="auto"/>
              <w:right w:val="single" w:sz="4" w:space="0" w:color="auto"/>
            </w:tcBorders>
            <w:vAlign w:val="center"/>
          </w:tcPr>
          <w:p w14:paraId="2C93FAA4" w14:textId="77777777" w:rsidR="007A3584" w:rsidRPr="00A2523D" w:rsidRDefault="007A3584" w:rsidP="00707D5B">
            <w:pPr>
              <w:jc w:val="center"/>
              <w:cnfStyle w:val="000000000000" w:firstRow="0" w:lastRow="0" w:firstColumn="0" w:lastColumn="0" w:oddVBand="0" w:evenVBand="0" w:oddHBand="0" w:evenHBand="0" w:firstRowFirstColumn="0" w:firstRowLastColumn="0" w:lastRowFirstColumn="0" w:lastRowLastColumn="0"/>
              <w:rPr>
                <w:rFonts w:cs="Arial"/>
                <w:sz w:val="14"/>
                <w:szCs w:val="14"/>
              </w:rPr>
            </w:pPr>
          </w:p>
        </w:tc>
        <w:tc>
          <w:tcPr>
            <w:tcW w:w="976" w:type="dxa"/>
            <w:tcBorders>
              <w:top w:val="single" w:sz="4" w:space="0" w:color="auto"/>
              <w:left w:val="single" w:sz="4" w:space="0" w:color="auto"/>
              <w:bottom w:val="single" w:sz="4" w:space="0" w:color="auto"/>
              <w:right w:val="single" w:sz="4" w:space="0" w:color="auto"/>
            </w:tcBorders>
            <w:vAlign w:val="center"/>
          </w:tcPr>
          <w:p w14:paraId="44032FFB" w14:textId="77777777" w:rsidR="007A3584" w:rsidRPr="00A2523D" w:rsidRDefault="007A3584" w:rsidP="00707D5B">
            <w:pPr>
              <w:jc w:val="center"/>
              <w:cnfStyle w:val="000000000000" w:firstRow="0" w:lastRow="0" w:firstColumn="0" w:lastColumn="0" w:oddVBand="0" w:evenVBand="0" w:oddHBand="0" w:evenHBand="0" w:firstRowFirstColumn="0" w:firstRowLastColumn="0" w:lastRowFirstColumn="0" w:lastRowLastColumn="0"/>
              <w:rPr>
                <w:rFonts w:cs="Arial"/>
                <w:sz w:val="14"/>
                <w:szCs w:val="14"/>
              </w:rPr>
            </w:pPr>
          </w:p>
        </w:tc>
        <w:tc>
          <w:tcPr>
            <w:tcW w:w="838" w:type="dxa"/>
            <w:tcBorders>
              <w:top w:val="single" w:sz="4" w:space="0" w:color="auto"/>
              <w:left w:val="single" w:sz="4" w:space="0" w:color="auto"/>
              <w:bottom w:val="single" w:sz="4" w:space="0" w:color="auto"/>
              <w:right w:val="single" w:sz="4" w:space="0" w:color="auto"/>
            </w:tcBorders>
            <w:vAlign w:val="center"/>
          </w:tcPr>
          <w:p w14:paraId="4954982F" w14:textId="77777777" w:rsidR="007A3584" w:rsidRPr="00A2523D" w:rsidRDefault="007A3584" w:rsidP="00707D5B">
            <w:pPr>
              <w:jc w:val="center"/>
              <w:cnfStyle w:val="000000000000" w:firstRow="0" w:lastRow="0" w:firstColumn="0" w:lastColumn="0" w:oddVBand="0" w:evenVBand="0" w:oddHBand="0" w:evenHBand="0" w:firstRowFirstColumn="0" w:firstRowLastColumn="0" w:lastRowFirstColumn="0" w:lastRowLastColumn="0"/>
              <w:rPr>
                <w:rFonts w:cs="Arial"/>
                <w:sz w:val="14"/>
                <w:szCs w:val="14"/>
              </w:rPr>
            </w:pPr>
          </w:p>
        </w:tc>
        <w:tc>
          <w:tcPr>
            <w:tcW w:w="1117" w:type="dxa"/>
            <w:tcBorders>
              <w:top w:val="single" w:sz="4" w:space="0" w:color="auto"/>
              <w:left w:val="single" w:sz="4" w:space="0" w:color="auto"/>
              <w:bottom w:val="single" w:sz="4" w:space="0" w:color="auto"/>
              <w:right w:val="single" w:sz="4" w:space="0" w:color="auto"/>
            </w:tcBorders>
            <w:vAlign w:val="center"/>
          </w:tcPr>
          <w:p w14:paraId="4D5F2169" w14:textId="77777777" w:rsidR="007A3584" w:rsidRPr="00A2523D" w:rsidRDefault="007A3584" w:rsidP="00707D5B">
            <w:pPr>
              <w:jc w:val="center"/>
              <w:cnfStyle w:val="000000000000" w:firstRow="0" w:lastRow="0" w:firstColumn="0" w:lastColumn="0" w:oddVBand="0" w:evenVBand="0" w:oddHBand="0" w:evenHBand="0" w:firstRowFirstColumn="0" w:firstRowLastColumn="0" w:lastRowFirstColumn="0" w:lastRowLastColumn="0"/>
              <w:rPr>
                <w:rFonts w:cs="Arial"/>
                <w:sz w:val="14"/>
                <w:szCs w:val="14"/>
              </w:rPr>
            </w:pPr>
          </w:p>
        </w:tc>
        <w:tc>
          <w:tcPr>
            <w:tcW w:w="976" w:type="dxa"/>
            <w:tcBorders>
              <w:top w:val="single" w:sz="4" w:space="0" w:color="auto"/>
              <w:left w:val="single" w:sz="4" w:space="0" w:color="auto"/>
              <w:bottom w:val="single" w:sz="4" w:space="0" w:color="auto"/>
              <w:right w:val="single" w:sz="4" w:space="0" w:color="auto"/>
            </w:tcBorders>
            <w:vAlign w:val="center"/>
          </w:tcPr>
          <w:p w14:paraId="559186EB" w14:textId="77777777" w:rsidR="007A3584" w:rsidRPr="00A2523D" w:rsidRDefault="007A3584" w:rsidP="00707D5B">
            <w:pPr>
              <w:jc w:val="center"/>
              <w:cnfStyle w:val="000000000000" w:firstRow="0" w:lastRow="0" w:firstColumn="0" w:lastColumn="0" w:oddVBand="0" w:evenVBand="0" w:oddHBand="0" w:evenHBand="0" w:firstRowFirstColumn="0" w:firstRowLastColumn="0" w:lastRowFirstColumn="0" w:lastRowLastColumn="0"/>
              <w:rPr>
                <w:rFonts w:cs="Arial"/>
                <w:sz w:val="14"/>
                <w:szCs w:val="14"/>
              </w:rPr>
            </w:pPr>
          </w:p>
        </w:tc>
        <w:tc>
          <w:tcPr>
            <w:tcW w:w="983" w:type="dxa"/>
            <w:tcBorders>
              <w:top w:val="single" w:sz="4" w:space="0" w:color="auto"/>
              <w:left w:val="single" w:sz="4" w:space="0" w:color="auto"/>
              <w:bottom w:val="single" w:sz="4" w:space="0" w:color="auto"/>
              <w:right w:val="single" w:sz="4" w:space="0" w:color="auto"/>
            </w:tcBorders>
            <w:vAlign w:val="center"/>
          </w:tcPr>
          <w:p w14:paraId="4AF1D40A" w14:textId="77777777" w:rsidR="007A3584" w:rsidRPr="00A2523D" w:rsidRDefault="007A3584" w:rsidP="00707D5B">
            <w:pPr>
              <w:jc w:val="center"/>
              <w:cnfStyle w:val="000000000000" w:firstRow="0" w:lastRow="0" w:firstColumn="0" w:lastColumn="0" w:oddVBand="0" w:evenVBand="0" w:oddHBand="0" w:evenHBand="0" w:firstRowFirstColumn="0" w:firstRowLastColumn="0" w:lastRowFirstColumn="0" w:lastRowLastColumn="0"/>
              <w:rPr>
                <w:rFonts w:cs="Arial"/>
                <w:sz w:val="14"/>
                <w:szCs w:val="14"/>
              </w:rPr>
            </w:pPr>
            <w:r w:rsidRPr="00A2523D">
              <w:rPr>
                <w:rFonts w:cs="Arial"/>
                <w:sz w:val="14"/>
                <w:szCs w:val="14"/>
              </w:rPr>
              <w:t>X</w:t>
            </w:r>
          </w:p>
        </w:tc>
      </w:tr>
      <w:tr w:rsidR="007A3584" w:rsidRPr="0005266D" w14:paraId="682B2198" w14:textId="77777777" w:rsidTr="3344E8CE">
        <w:trPr>
          <w:gridAfter w:val="1"/>
          <w:cnfStyle w:val="000000100000" w:firstRow="0" w:lastRow="0" w:firstColumn="0" w:lastColumn="0" w:oddVBand="0" w:evenVBand="0" w:oddHBand="1" w:evenHBand="0" w:firstRowFirstColumn="0" w:firstRowLastColumn="0" w:lastRowFirstColumn="0" w:lastRowLastColumn="0"/>
          <w:wAfter w:w="7" w:type="dxa"/>
          <w:trHeight w:val="401"/>
        </w:trPr>
        <w:tc>
          <w:tcPr>
            <w:cnfStyle w:val="001000000000" w:firstRow="0" w:lastRow="0" w:firstColumn="1" w:lastColumn="0" w:oddVBand="0" w:evenVBand="0" w:oddHBand="0" w:evenHBand="0" w:firstRowFirstColumn="0" w:firstRowLastColumn="0" w:lastRowFirstColumn="0" w:lastRowLastColumn="0"/>
            <w:tcW w:w="1677" w:type="dxa"/>
            <w:gridSpan w:val="2"/>
            <w:tcBorders>
              <w:top w:val="single" w:sz="4" w:space="0" w:color="auto"/>
              <w:left w:val="single" w:sz="4" w:space="0" w:color="auto"/>
              <w:bottom w:val="single" w:sz="4" w:space="0" w:color="auto"/>
              <w:right w:val="single" w:sz="4" w:space="0" w:color="auto"/>
            </w:tcBorders>
            <w:vAlign w:val="center"/>
          </w:tcPr>
          <w:p w14:paraId="1F8F89E1" w14:textId="77777777" w:rsidR="007A3584" w:rsidRPr="0005266D" w:rsidRDefault="007A3584" w:rsidP="00707D5B">
            <w:pPr>
              <w:jc w:val="center"/>
              <w:rPr>
                <w:rFonts w:cs="Arial"/>
                <w:b/>
                <w:sz w:val="12"/>
                <w:szCs w:val="12"/>
              </w:rPr>
            </w:pPr>
            <w:r w:rsidRPr="0005266D">
              <w:rPr>
                <w:rFonts w:cs="Arial"/>
                <w:b/>
                <w:sz w:val="12"/>
                <w:szCs w:val="12"/>
              </w:rPr>
              <w:t>Asbestnámskeið</w:t>
            </w:r>
          </w:p>
        </w:tc>
        <w:tc>
          <w:tcPr>
            <w:tcW w:w="1257" w:type="dxa"/>
            <w:gridSpan w:val="3"/>
            <w:tcBorders>
              <w:top w:val="single" w:sz="4" w:space="0" w:color="auto"/>
              <w:left w:val="single" w:sz="4" w:space="0" w:color="auto"/>
              <w:bottom w:val="single" w:sz="4" w:space="0" w:color="auto"/>
              <w:right w:val="single" w:sz="4" w:space="0" w:color="auto"/>
            </w:tcBorders>
            <w:vAlign w:val="center"/>
          </w:tcPr>
          <w:p w14:paraId="60A94006" w14:textId="77777777" w:rsidR="007A3584" w:rsidRPr="00A2523D" w:rsidRDefault="007A3584" w:rsidP="00707D5B">
            <w:pPr>
              <w:jc w:val="center"/>
              <w:cnfStyle w:val="000000100000" w:firstRow="0" w:lastRow="0" w:firstColumn="0" w:lastColumn="0" w:oddVBand="0" w:evenVBand="0" w:oddHBand="1" w:evenHBand="0" w:firstRowFirstColumn="0" w:firstRowLastColumn="0" w:lastRowFirstColumn="0" w:lastRowLastColumn="0"/>
              <w:rPr>
                <w:rFonts w:cs="Arial"/>
                <w:sz w:val="14"/>
                <w:szCs w:val="14"/>
              </w:rPr>
            </w:pPr>
          </w:p>
        </w:tc>
        <w:tc>
          <w:tcPr>
            <w:tcW w:w="976" w:type="dxa"/>
            <w:tcBorders>
              <w:top w:val="single" w:sz="4" w:space="0" w:color="auto"/>
              <w:left w:val="single" w:sz="4" w:space="0" w:color="auto"/>
              <w:bottom w:val="single" w:sz="4" w:space="0" w:color="auto"/>
              <w:right w:val="single" w:sz="4" w:space="0" w:color="auto"/>
            </w:tcBorders>
            <w:vAlign w:val="center"/>
          </w:tcPr>
          <w:p w14:paraId="580A045D" w14:textId="77777777" w:rsidR="007A3584" w:rsidRPr="00A2523D" w:rsidRDefault="007A3584" w:rsidP="00707D5B">
            <w:pPr>
              <w:jc w:val="center"/>
              <w:cnfStyle w:val="000000100000" w:firstRow="0" w:lastRow="0" w:firstColumn="0" w:lastColumn="0" w:oddVBand="0" w:evenVBand="0" w:oddHBand="1" w:evenHBand="0" w:firstRowFirstColumn="0" w:firstRowLastColumn="0" w:lastRowFirstColumn="0" w:lastRowLastColumn="0"/>
              <w:rPr>
                <w:rFonts w:cs="Arial"/>
                <w:sz w:val="14"/>
                <w:szCs w:val="14"/>
              </w:rPr>
            </w:pPr>
          </w:p>
        </w:tc>
        <w:tc>
          <w:tcPr>
            <w:tcW w:w="838" w:type="dxa"/>
            <w:tcBorders>
              <w:top w:val="single" w:sz="4" w:space="0" w:color="auto"/>
              <w:left w:val="single" w:sz="4" w:space="0" w:color="auto"/>
              <w:bottom w:val="single" w:sz="4" w:space="0" w:color="auto"/>
              <w:right w:val="single" w:sz="4" w:space="0" w:color="auto"/>
            </w:tcBorders>
            <w:vAlign w:val="center"/>
          </w:tcPr>
          <w:p w14:paraId="135649FE" w14:textId="77777777" w:rsidR="007A3584" w:rsidRPr="00A2523D" w:rsidRDefault="007A3584" w:rsidP="00707D5B">
            <w:pPr>
              <w:jc w:val="center"/>
              <w:cnfStyle w:val="000000100000" w:firstRow="0" w:lastRow="0" w:firstColumn="0" w:lastColumn="0" w:oddVBand="0" w:evenVBand="0" w:oddHBand="1" w:evenHBand="0" w:firstRowFirstColumn="0" w:firstRowLastColumn="0" w:lastRowFirstColumn="0" w:lastRowLastColumn="0"/>
              <w:rPr>
                <w:rFonts w:cs="Arial"/>
                <w:sz w:val="14"/>
                <w:szCs w:val="14"/>
              </w:rPr>
            </w:pPr>
          </w:p>
        </w:tc>
        <w:tc>
          <w:tcPr>
            <w:tcW w:w="1395" w:type="dxa"/>
            <w:tcBorders>
              <w:top w:val="single" w:sz="4" w:space="0" w:color="auto"/>
              <w:left w:val="single" w:sz="4" w:space="0" w:color="auto"/>
              <w:bottom w:val="single" w:sz="4" w:space="0" w:color="auto"/>
              <w:right w:val="single" w:sz="4" w:space="0" w:color="auto"/>
            </w:tcBorders>
            <w:vAlign w:val="center"/>
          </w:tcPr>
          <w:p w14:paraId="70613F75" w14:textId="77777777" w:rsidR="007A3584" w:rsidRPr="00A2523D" w:rsidRDefault="007A3584" w:rsidP="00707D5B">
            <w:pPr>
              <w:jc w:val="center"/>
              <w:cnfStyle w:val="000000100000" w:firstRow="0" w:lastRow="0" w:firstColumn="0" w:lastColumn="0" w:oddVBand="0" w:evenVBand="0" w:oddHBand="1" w:evenHBand="0" w:firstRowFirstColumn="0" w:firstRowLastColumn="0" w:lastRowFirstColumn="0" w:lastRowLastColumn="0"/>
              <w:rPr>
                <w:rFonts w:cs="Arial"/>
                <w:sz w:val="14"/>
                <w:szCs w:val="14"/>
              </w:rPr>
            </w:pPr>
          </w:p>
        </w:tc>
        <w:tc>
          <w:tcPr>
            <w:tcW w:w="1397" w:type="dxa"/>
            <w:tcBorders>
              <w:top w:val="single" w:sz="4" w:space="0" w:color="auto"/>
              <w:left w:val="single" w:sz="4" w:space="0" w:color="auto"/>
              <w:bottom w:val="single" w:sz="4" w:space="0" w:color="auto"/>
              <w:right w:val="single" w:sz="4" w:space="0" w:color="auto"/>
            </w:tcBorders>
            <w:vAlign w:val="center"/>
          </w:tcPr>
          <w:p w14:paraId="5DCC4F75" w14:textId="77777777" w:rsidR="007A3584" w:rsidRPr="00A2523D" w:rsidRDefault="007A3584" w:rsidP="00707D5B">
            <w:pPr>
              <w:jc w:val="center"/>
              <w:cnfStyle w:val="000000100000" w:firstRow="0" w:lastRow="0" w:firstColumn="0" w:lastColumn="0" w:oddVBand="0" w:evenVBand="0" w:oddHBand="1" w:evenHBand="0" w:firstRowFirstColumn="0" w:firstRowLastColumn="0" w:lastRowFirstColumn="0" w:lastRowLastColumn="0"/>
              <w:rPr>
                <w:rFonts w:cs="Arial"/>
                <w:sz w:val="14"/>
                <w:szCs w:val="14"/>
              </w:rPr>
            </w:pPr>
          </w:p>
        </w:tc>
        <w:tc>
          <w:tcPr>
            <w:tcW w:w="837" w:type="dxa"/>
            <w:tcBorders>
              <w:top w:val="single" w:sz="4" w:space="0" w:color="auto"/>
              <w:left w:val="single" w:sz="4" w:space="0" w:color="auto"/>
              <w:bottom w:val="single" w:sz="4" w:space="0" w:color="auto"/>
              <w:right w:val="single" w:sz="4" w:space="0" w:color="auto"/>
            </w:tcBorders>
            <w:vAlign w:val="center"/>
          </w:tcPr>
          <w:p w14:paraId="02112156" w14:textId="77777777" w:rsidR="007A3584" w:rsidRPr="00A2523D" w:rsidRDefault="007A3584" w:rsidP="00707D5B">
            <w:pPr>
              <w:jc w:val="center"/>
              <w:cnfStyle w:val="000000100000" w:firstRow="0" w:lastRow="0" w:firstColumn="0" w:lastColumn="0" w:oddVBand="0" w:evenVBand="0" w:oddHBand="1" w:evenHBand="0" w:firstRowFirstColumn="0" w:firstRowLastColumn="0" w:lastRowFirstColumn="0" w:lastRowLastColumn="0"/>
              <w:rPr>
                <w:rFonts w:cs="Arial"/>
                <w:sz w:val="14"/>
                <w:szCs w:val="14"/>
              </w:rPr>
            </w:pPr>
          </w:p>
        </w:tc>
        <w:tc>
          <w:tcPr>
            <w:tcW w:w="838" w:type="dxa"/>
            <w:tcBorders>
              <w:top w:val="single" w:sz="4" w:space="0" w:color="auto"/>
              <w:left w:val="single" w:sz="4" w:space="0" w:color="auto"/>
              <w:bottom w:val="single" w:sz="4" w:space="0" w:color="auto"/>
              <w:right w:val="single" w:sz="4" w:space="0" w:color="auto"/>
            </w:tcBorders>
            <w:vAlign w:val="center"/>
          </w:tcPr>
          <w:p w14:paraId="66388DF2" w14:textId="77777777" w:rsidR="007A3584" w:rsidRPr="00A2523D" w:rsidRDefault="007A3584" w:rsidP="00707D5B">
            <w:pPr>
              <w:jc w:val="center"/>
              <w:cnfStyle w:val="000000100000" w:firstRow="0" w:lastRow="0" w:firstColumn="0" w:lastColumn="0" w:oddVBand="0" w:evenVBand="0" w:oddHBand="1" w:evenHBand="0" w:firstRowFirstColumn="0" w:firstRowLastColumn="0" w:lastRowFirstColumn="0" w:lastRowLastColumn="0"/>
              <w:rPr>
                <w:rFonts w:cs="Arial"/>
                <w:sz w:val="14"/>
                <w:szCs w:val="14"/>
              </w:rPr>
            </w:pPr>
          </w:p>
        </w:tc>
        <w:tc>
          <w:tcPr>
            <w:tcW w:w="837" w:type="dxa"/>
            <w:tcBorders>
              <w:top w:val="single" w:sz="4" w:space="0" w:color="auto"/>
              <w:left w:val="single" w:sz="4" w:space="0" w:color="auto"/>
              <w:bottom w:val="single" w:sz="4" w:space="0" w:color="auto"/>
              <w:right w:val="single" w:sz="4" w:space="0" w:color="auto"/>
            </w:tcBorders>
            <w:vAlign w:val="center"/>
          </w:tcPr>
          <w:p w14:paraId="22AA757A" w14:textId="77777777" w:rsidR="007A3584" w:rsidRPr="00A2523D" w:rsidRDefault="007A3584" w:rsidP="00707D5B">
            <w:pPr>
              <w:jc w:val="center"/>
              <w:cnfStyle w:val="000000100000" w:firstRow="0" w:lastRow="0" w:firstColumn="0" w:lastColumn="0" w:oddVBand="0" w:evenVBand="0" w:oddHBand="1" w:evenHBand="0" w:firstRowFirstColumn="0" w:firstRowLastColumn="0" w:lastRowFirstColumn="0" w:lastRowLastColumn="0"/>
              <w:rPr>
                <w:rFonts w:cs="Arial"/>
                <w:sz w:val="14"/>
                <w:szCs w:val="14"/>
              </w:rPr>
            </w:pPr>
          </w:p>
        </w:tc>
        <w:tc>
          <w:tcPr>
            <w:tcW w:w="976" w:type="dxa"/>
            <w:tcBorders>
              <w:top w:val="single" w:sz="4" w:space="0" w:color="auto"/>
              <w:left w:val="single" w:sz="4" w:space="0" w:color="auto"/>
              <w:bottom w:val="single" w:sz="4" w:space="0" w:color="auto"/>
              <w:right w:val="single" w:sz="4" w:space="0" w:color="auto"/>
            </w:tcBorders>
            <w:vAlign w:val="center"/>
          </w:tcPr>
          <w:p w14:paraId="00699DC5" w14:textId="77777777" w:rsidR="007A3584" w:rsidRPr="00A2523D" w:rsidRDefault="007A3584" w:rsidP="00707D5B">
            <w:pPr>
              <w:jc w:val="center"/>
              <w:cnfStyle w:val="000000100000" w:firstRow="0" w:lastRow="0" w:firstColumn="0" w:lastColumn="0" w:oddVBand="0" w:evenVBand="0" w:oddHBand="1" w:evenHBand="0" w:firstRowFirstColumn="0" w:firstRowLastColumn="0" w:lastRowFirstColumn="0" w:lastRowLastColumn="0"/>
              <w:rPr>
                <w:rFonts w:cs="Arial"/>
                <w:sz w:val="14"/>
                <w:szCs w:val="14"/>
              </w:rPr>
            </w:pPr>
          </w:p>
        </w:tc>
        <w:tc>
          <w:tcPr>
            <w:tcW w:w="838" w:type="dxa"/>
            <w:tcBorders>
              <w:top w:val="single" w:sz="4" w:space="0" w:color="auto"/>
              <w:left w:val="single" w:sz="4" w:space="0" w:color="auto"/>
              <w:bottom w:val="single" w:sz="4" w:space="0" w:color="auto"/>
              <w:right w:val="single" w:sz="4" w:space="0" w:color="auto"/>
            </w:tcBorders>
            <w:vAlign w:val="center"/>
          </w:tcPr>
          <w:p w14:paraId="6ED636E0" w14:textId="77777777" w:rsidR="007A3584" w:rsidRPr="00A2523D" w:rsidRDefault="007A3584" w:rsidP="00707D5B">
            <w:pPr>
              <w:jc w:val="center"/>
              <w:cnfStyle w:val="000000100000" w:firstRow="0" w:lastRow="0" w:firstColumn="0" w:lastColumn="0" w:oddVBand="0" w:evenVBand="0" w:oddHBand="1" w:evenHBand="0" w:firstRowFirstColumn="0" w:firstRowLastColumn="0" w:lastRowFirstColumn="0" w:lastRowLastColumn="0"/>
              <w:rPr>
                <w:rFonts w:cs="Arial"/>
                <w:sz w:val="14"/>
                <w:szCs w:val="14"/>
              </w:rPr>
            </w:pPr>
          </w:p>
        </w:tc>
        <w:tc>
          <w:tcPr>
            <w:tcW w:w="1117" w:type="dxa"/>
            <w:tcBorders>
              <w:top w:val="single" w:sz="4" w:space="0" w:color="auto"/>
              <w:left w:val="single" w:sz="4" w:space="0" w:color="auto"/>
              <w:bottom w:val="single" w:sz="4" w:space="0" w:color="auto"/>
              <w:right w:val="single" w:sz="4" w:space="0" w:color="auto"/>
            </w:tcBorders>
            <w:vAlign w:val="center"/>
          </w:tcPr>
          <w:p w14:paraId="2B0424F1" w14:textId="77777777" w:rsidR="007A3584" w:rsidRPr="00A2523D" w:rsidRDefault="007A3584" w:rsidP="00707D5B">
            <w:pPr>
              <w:jc w:val="center"/>
              <w:cnfStyle w:val="000000100000" w:firstRow="0" w:lastRow="0" w:firstColumn="0" w:lastColumn="0" w:oddVBand="0" w:evenVBand="0" w:oddHBand="1" w:evenHBand="0" w:firstRowFirstColumn="0" w:firstRowLastColumn="0" w:lastRowFirstColumn="0" w:lastRowLastColumn="0"/>
              <w:rPr>
                <w:rFonts w:cs="Arial"/>
                <w:sz w:val="14"/>
                <w:szCs w:val="14"/>
              </w:rPr>
            </w:pPr>
          </w:p>
        </w:tc>
        <w:tc>
          <w:tcPr>
            <w:tcW w:w="976" w:type="dxa"/>
            <w:tcBorders>
              <w:top w:val="single" w:sz="4" w:space="0" w:color="auto"/>
              <w:left w:val="single" w:sz="4" w:space="0" w:color="auto"/>
              <w:bottom w:val="single" w:sz="4" w:space="0" w:color="auto"/>
              <w:right w:val="single" w:sz="4" w:space="0" w:color="auto"/>
            </w:tcBorders>
            <w:vAlign w:val="center"/>
          </w:tcPr>
          <w:p w14:paraId="5909F343" w14:textId="77777777" w:rsidR="007A3584" w:rsidRPr="00A2523D" w:rsidRDefault="007A3584" w:rsidP="00707D5B">
            <w:pPr>
              <w:jc w:val="center"/>
              <w:cnfStyle w:val="000000100000" w:firstRow="0" w:lastRow="0" w:firstColumn="0" w:lastColumn="0" w:oddVBand="0" w:evenVBand="0" w:oddHBand="1" w:evenHBand="0" w:firstRowFirstColumn="0" w:firstRowLastColumn="0" w:lastRowFirstColumn="0" w:lastRowLastColumn="0"/>
              <w:rPr>
                <w:rFonts w:cs="Arial"/>
                <w:sz w:val="14"/>
                <w:szCs w:val="14"/>
              </w:rPr>
            </w:pPr>
            <w:r w:rsidRPr="00A2523D">
              <w:rPr>
                <w:rFonts w:cs="Arial"/>
                <w:sz w:val="14"/>
                <w:szCs w:val="14"/>
              </w:rPr>
              <w:t>X</w:t>
            </w:r>
          </w:p>
        </w:tc>
        <w:tc>
          <w:tcPr>
            <w:tcW w:w="983" w:type="dxa"/>
            <w:tcBorders>
              <w:top w:val="single" w:sz="4" w:space="0" w:color="auto"/>
              <w:left w:val="single" w:sz="4" w:space="0" w:color="auto"/>
              <w:bottom w:val="single" w:sz="4" w:space="0" w:color="auto"/>
              <w:right w:val="single" w:sz="4" w:space="0" w:color="auto"/>
            </w:tcBorders>
            <w:vAlign w:val="center"/>
          </w:tcPr>
          <w:p w14:paraId="6DC636A4" w14:textId="77777777" w:rsidR="007A3584" w:rsidRPr="00A2523D" w:rsidRDefault="007A3584" w:rsidP="00707D5B">
            <w:pPr>
              <w:jc w:val="center"/>
              <w:cnfStyle w:val="000000100000" w:firstRow="0" w:lastRow="0" w:firstColumn="0" w:lastColumn="0" w:oddVBand="0" w:evenVBand="0" w:oddHBand="1" w:evenHBand="0" w:firstRowFirstColumn="0" w:firstRowLastColumn="0" w:lastRowFirstColumn="0" w:lastRowLastColumn="0"/>
              <w:rPr>
                <w:rFonts w:cs="Arial"/>
                <w:sz w:val="14"/>
                <w:szCs w:val="14"/>
              </w:rPr>
            </w:pPr>
          </w:p>
        </w:tc>
      </w:tr>
      <w:tr w:rsidR="007A3584" w:rsidRPr="0005266D" w14:paraId="43CBA94B" w14:textId="77777777" w:rsidTr="3344E8CE">
        <w:trPr>
          <w:gridAfter w:val="1"/>
          <w:wAfter w:w="7" w:type="dxa"/>
          <w:trHeight w:val="401"/>
        </w:trPr>
        <w:tc>
          <w:tcPr>
            <w:cnfStyle w:val="001000000000" w:firstRow="0" w:lastRow="0" w:firstColumn="1" w:lastColumn="0" w:oddVBand="0" w:evenVBand="0" w:oddHBand="0" w:evenHBand="0" w:firstRowFirstColumn="0" w:firstRowLastColumn="0" w:lastRowFirstColumn="0" w:lastRowLastColumn="0"/>
            <w:tcW w:w="1677" w:type="dxa"/>
            <w:gridSpan w:val="2"/>
            <w:tcBorders>
              <w:top w:val="single" w:sz="4" w:space="0" w:color="auto"/>
              <w:left w:val="single" w:sz="4" w:space="0" w:color="auto"/>
              <w:bottom w:val="single" w:sz="4" w:space="0" w:color="auto"/>
              <w:right w:val="single" w:sz="4" w:space="0" w:color="auto"/>
            </w:tcBorders>
            <w:vAlign w:val="center"/>
          </w:tcPr>
          <w:p w14:paraId="59B4B356" w14:textId="77777777" w:rsidR="007A3584" w:rsidRPr="0005266D" w:rsidRDefault="007A3584" w:rsidP="00707D5B">
            <w:pPr>
              <w:jc w:val="center"/>
              <w:rPr>
                <w:rFonts w:cs="Arial"/>
                <w:b/>
                <w:sz w:val="12"/>
                <w:szCs w:val="12"/>
              </w:rPr>
            </w:pPr>
            <w:r w:rsidRPr="0005266D">
              <w:rPr>
                <w:rFonts w:cs="Arial"/>
                <w:b/>
                <w:sz w:val="12"/>
                <w:szCs w:val="12"/>
              </w:rPr>
              <w:lastRenderedPageBreak/>
              <w:t xml:space="preserve">ÍST EN 489-1 2019  </w:t>
            </w:r>
          </w:p>
        </w:tc>
        <w:tc>
          <w:tcPr>
            <w:tcW w:w="1257" w:type="dxa"/>
            <w:gridSpan w:val="3"/>
            <w:tcBorders>
              <w:top w:val="single" w:sz="4" w:space="0" w:color="auto"/>
              <w:left w:val="single" w:sz="4" w:space="0" w:color="auto"/>
              <w:bottom w:val="single" w:sz="4" w:space="0" w:color="auto"/>
              <w:right w:val="single" w:sz="4" w:space="0" w:color="auto"/>
            </w:tcBorders>
            <w:vAlign w:val="center"/>
          </w:tcPr>
          <w:p w14:paraId="0450D265" w14:textId="77777777" w:rsidR="007A3584" w:rsidRPr="00A2523D" w:rsidRDefault="007A3584" w:rsidP="00707D5B">
            <w:pPr>
              <w:jc w:val="center"/>
              <w:cnfStyle w:val="000000000000" w:firstRow="0" w:lastRow="0" w:firstColumn="0" w:lastColumn="0" w:oddVBand="0" w:evenVBand="0" w:oddHBand="0" w:evenHBand="0" w:firstRowFirstColumn="0" w:firstRowLastColumn="0" w:lastRowFirstColumn="0" w:lastRowLastColumn="0"/>
              <w:rPr>
                <w:rFonts w:cs="Arial"/>
                <w:sz w:val="14"/>
                <w:szCs w:val="14"/>
              </w:rPr>
            </w:pPr>
          </w:p>
        </w:tc>
        <w:tc>
          <w:tcPr>
            <w:tcW w:w="976" w:type="dxa"/>
            <w:tcBorders>
              <w:top w:val="single" w:sz="4" w:space="0" w:color="auto"/>
              <w:left w:val="single" w:sz="4" w:space="0" w:color="auto"/>
              <w:bottom w:val="single" w:sz="4" w:space="0" w:color="auto"/>
              <w:right w:val="single" w:sz="4" w:space="0" w:color="auto"/>
            </w:tcBorders>
            <w:vAlign w:val="center"/>
          </w:tcPr>
          <w:p w14:paraId="2BA4329A" w14:textId="77777777" w:rsidR="007A3584" w:rsidRPr="00A2523D" w:rsidRDefault="007A3584" w:rsidP="00707D5B">
            <w:pPr>
              <w:jc w:val="center"/>
              <w:cnfStyle w:val="000000000000" w:firstRow="0" w:lastRow="0" w:firstColumn="0" w:lastColumn="0" w:oddVBand="0" w:evenVBand="0" w:oddHBand="0" w:evenHBand="0" w:firstRowFirstColumn="0" w:firstRowLastColumn="0" w:lastRowFirstColumn="0" w:lastRowLastColumn="0"/>
              <w:rPr>
                <w:rFonts w:cs="Arial"/>
                <w:sz w:val="14"/>
                <w:szCs w:val="14"/>
              </w:rPr>
            </w:pPr>
          </w:p>
        </w:tc>
        <w:tc>
          <w:tcPr>
            <w:tcW w:w="838" w:type="dxa"/>
            <w:tcBorders>
              <w:top w:val="single" w:sz="4" w:space="0" w:color="auto"/>
              <w:left w:val="single" w:sz="4" w:space="0" w:color="auto"/>
              <w:bottom w:val="single" w:sz="4" w:space="0" w:color="auto"/>
              <w:right w:val="single" w:sz="4" w:space="0" w:color="auto"/>
            </w:tcBorders>
            <w:vAlign w:val="center"/>
          </w:tcPr>
          <w:p w14:paraId="5536037A" w14:textId="77777777" w:rsidR="007A3584" w:rsidRPr="00A2523D" w:rsidRDefault="007A3584" w:rsidP="00707D5B">
            <w:pPr>
              <w:jc w:val="center"/>
              <w:cnfStyle w:val="000000000000" w:firstRow="0" w:lastRow="0" w:firstColumn="0" w:lastColumn="0" w:oddVBand="0" w:evenVBand="0" w:oddHBand="0" w:evenHBand="0" w:firstRowFirstColumn="0" w:firstRowLastColumn="0" w:lastRowFirstColumn="0" w:lastRowLastColumn="0"/>
              <w:rPr>
                <w:rFonts w:cs="Arial"/>
                <w:sz w:val="14"/>
                <w:szCs w:val="14"/>
              </w:rPr>
            </w:pPr>
          </w:p>
        </w:tc>
        <w:tc>
          <w:tcPr>
            <w:tcW w:w="1395" w:type="dxa"/>
            <w:tcBorders>
              <w:top w:val="single" w:sz="4" w:space="0" w:color="auto"/>
              <w:left w:val="single" w:sz="4" w:space="0" w:color="auto"/>
              <w:bottom w:val="single" w:sz="4" w:space="0" w:color="auto"/>
              <w:right w:val="single" w:sz="4" w:space="0" w:color="auto"/>
            </w:tcBorders>
            <w:vAlign w:val="center"/>
          </w:tcPr>
          <w:p w14:paraId="14304EBE" w14:textId="77777777" w:rsidR="007A3584" w:rsidRPr="00A2523D" w:rsidRDefault="007A3584" w:rsidP="00707D5B">
            <w:pPr>
              <w:jc w:val="center"/>
              <w:cnfStyle w:val="000000000000" w:firstRow="0" w:lastRow="0" w:firstColumn="0" w:lastColumn="0" w:oddVBand="0" w:evenVBand="0" w:oddHBand="0" w:evenHBand="0" w:firstRowFirstColumn="0" w:firstRowLastColumn="0" w:lastRowFirstColumn="0" w:lastRowLastColumn="0"/>
              <w:rPr>
                <w:rFonts w:cs="Arial"/>
                <w:sz w:val="14"/>
                <w:szCs w:val="14"/>
              </w:rPr>
            </w:pPr>
          </w:p>
        </w:tc>
        <w:tc>
          <w:tcPr>
            <w:tcW w:w="1397" w:type="dxa"/>
            <w:tcBorders>
              <w:top w:val="single" w:sz="4" w:space="0" w:color="auto"/>
              <w:left w:val="single" w:sz="4" w:space="0" w:color="auto"/>
              <w:bottom w:val="single" w:sz="4" w:space="0" w:color="auto"/>
              <w:right w:val="single" w:sz="4" w:space="0" w:color="auto"/>
            </w:tcBorders>
            <w:vAlign w:val="center"/>
          </w:tcPr>
          <w:p w14:paraId="1C498653" w14:textId="77777777" w:rsidR="007A3584" w:rsidRPr="00A2523D" w:rsidRDefault="007A3584" w:rsidP="00707D5B">
            <w:pPr>
              <w:jc w:val="center"/>
              <w:cnfStyle w:val="000000000000" w:firstRow="0" w:lastRow="0" w:firstColumn="0" w:lastColumn="0" w:oddVBand="0" w:evenVBand="0" w:oddHBand="0" w:evenHBand="0" w:firstRowFirstColumn="0" w:firstRowLastColumn="0" w:lastRowFirstColumn="0" w:lastRowLastColumn="0"/>
              <w:rPr>
                <w:rFonts w:cs="Arial"/>
                <w:sz w:val="14"/>
                <w:szCs w:val="14"/>
              </w:rPr>
            </w:pPr>
          </w:p>
        </w:tc>
        <w:tc>
          <w:tcPr>
            <w:tcW w:w="837" w:type="dxa"/>
            <w:tcBorders>
              <w:top w:val="single" w:sz="4" w:space="0" w:color="auto"/>
              <w:left w:val="single" w:sz="4" w:space="0" w:color="auto"/>
              <w:bottom w:val="single" w:sz="4" w:space="0" w:color="auto"/>
              <w:right w:val="single" w:sz="4" w:space="0" w:color="auto"/>
            </w:tcBorders>
            <w:vAlign w:val="center"/>
          </w:tcPr>
          <w:p w14:paraId="4BB2D393" w14:textId="77777777" w:rsidR="007A3584" w:rsidRPr="00A2523D" w:rsidRDefault="007A3584" w:rsidP="00707D5B">
            <w:pPr>
              <w:jc w:val="center"/>
              <w:cnfStyle w:val="000000000000" w:firstRow="0" w:lastRow="0" w:firstColumn="0" w:lastColumn="0" w:oddVBand="0" w:evenVBand="0" w:oddHBand="0" w:evenHBand="0" w:firstRowFirstColumn="0" w:firstRowLastColumn="0" w:lastRowFirstColumn="0" w:lastRowLastColumn="0"/>
              <w:rPr>
                <w:rFonts w:cs="Arial"/>
                <w:sz w:val="14"/>
                <w:szCs w:val="14"/>
              </w:rPr>
            </w:pPr>
          </w:p>
        </w:tc>
        <w:tc>
          <w:tcPr>
            <w:tcW w:w="838" w:type="dxa"/>
            <w:tcBorders>
              <w:top w:val="single" w:sz="4" w:space="0" w:color="auto"/>
              <w:left w:val="single" w:sz="4" w:space="0" w:color="auto"/>
              <w:bottom w:val="single" w:sz="4" w:space="0" w:color="auto"/>
              <w:right w:val="single" w:sz="4" w:space="0" w:color="auto"/>
            </w:tcBorders>
            <w:vAlign w:val="center"/>
          </w:tcPr>
          <w:p w14:paraId="266B9BCD" w14:textId="77777777" w:rsidR="007A3584" w:rsidRPr="00A2523D" w:rsidRDefault="007A3584" w:rsidP="00707D5B">
            <w:pPr>
              <w:jc w:val="center"/>
              <w:cnfStyle w:val="000000000000" w:firstRow="0" w:lastRow="0" w:firstColumn="0" w:lastColumn="0" w:oddVBand="0" w:evenVBand="0" w:oddHBand="0" w:evenHBand="0" w:firstRowFirstColumn="0" w:firstRowLastColumn="0" w:lastRowFirstColumn="0" w:lastRowLastColumn="0"/>
              <w:rPr>
                <w:rFonts w:cs="Arial"/>
                <w:sz w:val="14"/>
                <w:szCs w:val="14"/>
              </w:rPr>
            </w:pPr>
          </w:p>
        </w:tc>
        <w:tc>
          <w:tcPr>
            <w:tcW w:w="837" w:type="dxa"/>
            <w:tcBorders>
              <w:top w:val="single" w:sz="4" w:space="0" w:color="auto"/>
              <w:left w:val="single" w:sz="4" w:space="0" w:color="auto"/>
              <w:bottom w:val="single" w:sz="4" w:space="0" w:color="auto"/>
              <w:right w:val="single" w:sz="4" w:space="0" w:color="auto"/>
            </w:tcBorders>
            <w:vAlign w:val="center"/>
          </w:tcPr>
          <w:p w14:paraId="0944C272" w14:textId="77777777" w:rsidR="007A3584" w:rsidRPr="00A2523D" w:rsidRDefault="007A3584" w:rsidP="00707D5B">
            <w:pPr>
              <w:jc w:val="center"/>
              <w:cnfStyle w:val="000000000000" w:firstRow="0" w:lastRow="0" w:firstColumn="0" w:lastColumn="0" w:oddVBand="0" w:evenVBand="0" w:oddHBand="0" w:evenHBand="0" w:firstRowFirstColumn="0" w:firstRowLastColumn="0" w:lastRowFirstColumn="0" w:lastRowLastColumn="0"/>
              <w:rPr>
                <w:rFonts w:cs="Arial"/>
                <w:sz w:val="14"/>
                <w:szCs w:val="14"/>
              </w:rPr>
            </w:pPr>
          </w:p>
        </w:tc>
        <w:tc>
          <w:tcPr>
            <w:tcW w:w="976" w:type="dxa"/>
            <w:tcBorders>
              <w:top w:val="single" w:sz="4" w:space="0" w:color="auto"/>
              <w:left w:val="single" w:sz="4" w:space="0" w:color="auto"/>
              <w:bottom w:val="single" w:sz="4" w:space="0" w:color="auto"/>
              <w:right w:val="single" w:sz="4" w:space="0" w:color="auto"/>
            </w:tcBorders>
            <w:vAlign w:val="center"/>
          </w:tcPr>
          <w:p w14:paraId="2DE44105" w14:textId="77777777" w:rsidR="007A3584" w:rsidRPr="00A2523D" w:rsidRDefault="007A3584" w:rsidP="00707D5B">
            <w:pPr>
              <w:jc w:val="center"/>
              <w:cnfStyle w:val="000000000000" w:firstRow="0" w:lastRow="0" w:firstColumn="0" w:lastColumn="0" w:oddVBand="0" w:evenVBand="0" w:oddHBand="0" w:evenHBand="0" w:firstRowFirstColumn="0" w:firstRowLastColumn="0" w:lastRowFirstColumn="0" w:lastRowLastColumn="0"/>
              <w:rPr>
                <w:rFonts w:cs="Arial"/>
                <w:sz w:val="14"/>
                <w:szCs w:val="14"/>
              </w:rPr>
            </w:pPr>
          </w:p>
        </w:tc>
        <w:tc>
          <w:tcPr>
            <w:tcW w:w="838" w:type="dxa"/>
            <w:tcBorders>
              <w:top w:val="single" w:sz="4" w:space="0" w:color="auto"/>
              <w:left w:val="single" w:sz="4" w:space="0" w:color="auto"/>
              <w:bottom w:val="single" w:sz="4" w:space="0" w:color="auto"/>
              <w:right w:val="single" w:sz="4" w:space="0" w:color="auto"/>
            </w:tcBorders>
            <w:vAlign w:val="center"/>
          </w:tcPr>
          <w:p w14:paraId="289F19BC" w14:textId="77777777" w:rsidR="007A3584" w:rsidRPr="00A2523D" w:rsidRDefault="007A3584" w:rsidP="00707D5B">
            <w:pPr>
              <w:jc w:val="center"/>
              <w:cnfStyle w:val="000000000000" w:firstRow="0" w:lastRow="0" w:firstColumn="0" w:lastColumn="0" w:oddVBand="0" w:evenVBand="0" w:oddHBand="0" w:evenHBand="0" w:firstRowFirstColumn="0" w:firstRowLastColumn="0" w:lastRowFirstColumn="0" w:lastRowLastColumn="0"/>
              <w:rPr>
                <w:rFonts w:cs="Arial"/>
                <w:sz w:val="14"/>
                <w:szCs w:val="14"/>
              </w:rPr>
            </w:pPr>
          </w:p>
        </w:tc>
        <w:tc>
          <w:tcPr>
            <w:tcW w:w="1117" w:type="dxa"/>
            <w:tcBorders>
              <w:top w:val="single" w:sz="4" w:space="0" w:color="auto"/>
              <w:left w:val="single" w:sz="4" w:space="0" w:color="auto"/>
              <w:bottom w:val="single" w:sz="4" w:space="0" w:color="auto"/>
              <w:right w:val="single" w:sz="4" w:space="0" w:color="auto"/>
            </w:tcBorders>
            <w:vAlign w:val="center"/>
          </w:tcPr>
          <w:p w14:paraId="7AAB0E9F" w14:textId="77777777" w:rsidR="007A3584" w:rsidRPr="00A2523D" w:rsidRDefault="007A3584" w:rsidP="00707D5B">
            <w:pPr>
              <w:jc w:val="center"/>
              <w:cnfStyle w:val="000000000000" w:firstRow="0" w:lastRow="0" w:firstColumn="0" w:lastColumn="0" w:oddVBand="0" w:evenVBand="0" w:oddHBand="0" w:evenHBand="0" w:firstRowFirstColumn="0" w:firstRowLastColumn="0" w:lastRowFirstColumn="0" w:lastRowLastColumn="0"/>
              <w:rPr>
                <w:rFonts w:cs="Arial"/>
                <w:sz w:val="14"/>
                <w:szCs w:val="14"/>
              </w:rPr>
            </w:pPr>
            <w:r w:rsidRPr="00A2523D">
              <w:rPr>
                <w:rFonts w:cs="Arial"/>
                <w:sz w:val="14"/>
                <w:szCs w:val="14"/>
              </w:rPr>
              <w:t>X</w:t>
            </w:r>
          </w:p>
        </w:tc>
        <w:tc>
          <w:tcPr>
            <w:tcW w:w="976" w:type="dxa"/>
            <w:tcBorders>
              <w:top w:val="single" w:sz="4" w:space="0" w:color="auto"/>
              <w:left w:val="single" w:sz="4" w:space="0" w:color="auto"/>
              <w:bottom w:val="single" w:sz="4" w:space="0" w:color="auto"/>
              <w:right w:val="single" w:sz="4" w:space="0" w:color="auto"/>
            </w:tcBorders>
            <w:vAlign w:val="center"/>
          </w:tcPr>
          <w:p w14:paraId="0F5CD4FD" w14:textId="77777777" w:rsidR="007A3584" w:rsidRPr="00A2523D" w:rsidRDefault="007A3584" w:rsidP="00707D5B">
            <w:pPr>
              <w:jc w:val="center"/>
              <w:cnfStyle w:val="000000000000" w:firstRow="0" w:lastRow="0" w:firstColumn="0" w:lastColumn="0" w:oddVBand="0" w:evenVBand="0" w:oddHBand="0" w:evenHBand="0" w:firstRowFirstColumn="0" w:firstRowLastColumn="0" w:lastRowFirstColumn="0" w:lastRowLastColumn="0"/>
              <w:rPr>
                <w:rFonts w:cs="Arial"/>
                <w:sz w:val="14"/>
                <w:szCs w:val="14"/>
              </w:rPr>
            </w:pPr>
          </w:p>
        </w:tc>
        <w:tc>
          <w:tcPr>
            <w:tcW w:w="983" w:type="dxa"/>
            <w:tcBorders>
              <w:top w:val="single" w:sz="4" w:space="0" w:color="auto"/>
              <w:left w:val="single" w:sz="4" w:space="0" w:color="auto"/>
              <w:bottom w:val="single" w:sz="4" w:space="0" w:color="auto"/>
              <w:right w:val="single" w:sz="4" w:space="0" w:color="auto"/>
            </w:tcBorders>
            <w:vAlign w:val="center"/>
          </w:tcPr>
          <w:p w14:paraId="77639EAF" w14:textId="77777777" w:rsidR="007A3584" w:rsidRPr="00A2523D" w:rsidRDefault="007A3584" w:rsidP="00707D5B">
            <w:pPr>
              <w:jc w:val="center"/>
              <w:cnfStyle w:val="000000000000" w:firstRow="0" w:lastRow="0" w:firstColumn="0" w:lastColumn="0" w:oddVBand="0" w:evenVBand="0" w:oddHBand="0" w:evenHBand="0" w:firstRowFirstColumn="0" w:firstRowLastColumn="0" w:lastRowFirstColumn="0" w:lastRowLastColumn="0"/>
              <w:rPr>
                <w:rFonts w:cs="Arial"/>
                <w:sz w:val="14"/>
                <w:szCs w:val="14"/>
              </w:rPr>
            </w:pPr>
          </w:p>
        </w:tc>
      </w:tr>
      <w:tr w:rsidR="007A3584" w:rsidRPr="0005266D" w14:paraId="13A4DB22" w14:textId="77777777" w:rsidTr="3344E8CE">
        <w:trPr>
          <w:gridAfter w:val="1"/>
          <w:cnfStyle w:val="000000100000" w:firstRow="0" w:lastRow="0" w:firstColumn="0" w:lastColumn="0" w:oddVBand="0" w:evenVBand="0" w:oddHBand="1" w:evenHBand="0" w:firstRowFirstColumn="0" w:firstRowLastColumn="0" w:lastRowFirstColumn="0" w:lastRowLastColumn="0"/>
          <w:wAfter w:w="7" w:type="dxa"/>
          <w:trHeight w:val="612"/>
        </w:trPr>
        <w:tc>
          <w:tcPr>
            <w:cnfStyle w:val="001000000000" w:firstRow="0" w:lastRow="0" w:firstColumn="1" w:lastColumn="0" w:oddVBand="0" w:evenVBand="0" w:oddHBand="0" w:evenHBand="0" w:firstRowFirstColumn="0" w:firstRowLastColumn="0" w:lastRowFirstColumn="0" w:lastRowLastColumn="0"/>
            <w:tcW w:w="1677" w:type="dxa"/>
            <w:gridSpan w:val="2"/>
            <w:tcBorders>
              <w:top w:val="single" w:sz="4" w:space="0" w:color="auto"/>
              <w:left w:val="single" w:sz="4" w:space="0" w:color="auto"/>
              <w:bottom w:val="single" w:sz="4" w:space="0" w:color="auto"/>
              <w:right w:val="single" w:sz="4" w:space="0" w:color="auto"/>
            </w:tcBorders>
            <w:vAlign w:val="center"/>
          </w:tcPr>
          <w:p w14:paraId="772A76B0" w14:textId="77777777" w:rsidR="007A3584" w:rsidRPr="0005266D" w:rsidRDefault="007A3584" w:rsidP="00707D5B">
            <w:pPr>
              <w:jc w:val="center"/>
              <w:rPr>
                <w:rFonts w:cs="Arial"/>
                <w:b/>
                <w:bCs/>
                <w:sz w:val="12"/>
                <w:szCs w:val="12"/>
              </w:rPr>
            </w:pPr>
            <w:r w:rsidRPr="117FE47C">
              <w:rPr>
                <w:rFonts w:cs="Arial"/>
                <w:b/>
                <w:bCs/>
                <w:sz w:val="12"/>
                <w:szCs w:val="12"/>
              </w:rPr>
              <w:t>ÍST EN ISO 9712:2021 Level 2</w:t>
            </w:r>
          </w:p>
        </w:tc>
        <w:tc>
          <w:tcPr>
            <w:tcW w:w="1257" w:type="dxa"/>
            <w:gridSpan w:val="3"/>
            <w:tcBorders>
              <w:top w:val="single" w:sz="4" w:space="0" w:color="auto"/>
              <w:left w:val="single" w:sz="4" w:space="0" w:color="auto"/>
              <w:bottom w:val="single" w:sz="4" w:space="0" w:color="auto"/>
              <w:right w:val="single" w:sz="4" w:space="0" w:color="auto"/>
            </w:tcBorders>
            <w:vAlign w:val="center"/>
          </w:tcPr>
          <w:p w14:paraId="331832FA" w14:textId="77777777" w:rsidR="007A3584" w:rsidRPr="00A2523D" w:rsidRDefault="007A3584" w:rsidP="00707D5B">
            <w:pPr>
              <w:jc w:val="center"/>
              <w:cnfStyle w:val="000000100000" w:firstRow="0" w:lastRow="0" w:firstColumn="0" w:lastColumn="0" w:oddVBand="0" w:evenVBand="0" w:oddHBand="1" w:evenHBand="0" w:firstRowFirstColumn="0" w:firstRowLastColumn="0" w:lastRowFirstColumn="0" w:lastRowLastColumn="0"/>
              <w:rPr>
                <w:rFonts w:cs="Arial"/>
                <w:sz w:val="14"/>
                <w:szCs w:val="14"/>
              </w:rPr>
            </w:pPr>
          </w:p>
        </w:tc>
        <w:tc>
          <w:tcPr>
            <w:tcW w:w="976" w:type="dxa"/>
            <w:tcBorders>
              <w:top w:val="single" w:sz="4" w:space="0" w:color="auto"/>
              <w:left w:val="single" w:sz="4" w:space="0" w:color="auto"/>
              <w:bottom w:val="single" w:sz="4" w:space="0" w:color="auto"/>
              <w:right w:val="single" w:sz="4" w:space="0" w:color="auto"/>
            </w:tcBorders>
            <w:vAlign w:val="center"/>
          </w:tcPr>
          <w:p w14:paraId="4268702B" w14:textId="77777777" w:rsidR="007A3584" w:rsidRPr="00A2523D" w:rsidRDefault="007A3584" w:rsidP="00707D5B">
            <w:pPr>
              <w:jc w:val="center"/>
              <w:cnfStyle w:val="000000100000" w:firstRow="0" w:lastRow="0" w:firstColumn="0" w:lastColumn="0" w:oddVBand="0" w:evenVBand="0" w:oddHBand="1" w:evenHBand="0" w:firstRowFirstColumn="0" w:firstRowLastColumn="0" w:lastRowFirstColumn="0" w:lastRowLastColumn="0"/>
              <w:rPr>
                <w:rFonts w:cs="Arial"/>
                <w:sz w:val="14"/>
                <w:szCs w:val="14"/>
              </w:rPr>
            </w:pPr>
          </w:p>
        </w:tc>
        <w:tc>
          <w:tcPr>
            <w:tcW w:w="838" w:type="dxa"/>
            <w:tcBorders>
              <w:top w:val="single" w:sz="4" w:space="0" w:color="auto"/>
              <w:left w:val="single" w:sz="4" w:space="0" w:color="auto"/>
              <w:bottom w:val="single" w:sz="4" w:space="0" w:color="auto"/>
              <w:right w:val="single" w:sz="4" w:space="0" w:color="auto"/>
            </w:tcBorders>
            <w:vAlign w:val="center"/>
          </w:tcPr>
          <w:p w14:paraId="3BA4092C" w14:textId="77777777" w:rsidR="007A3584" w:rsidRPr="00A2523D" w:rsidRDefault="007A3584" w:rsidP="00707D5B">
            <w:pPr>
              <w:jc w:val="center"/>
              <w:cnfStyle w:val="000000100000" w:firstRow="0" w:lastRow="0" w:firstColumn="0" w:lastColumn="0" w:oddVBand="0" w:evenVBand="0" w:oddHBand="1" w:evenHBand="0" w:firstRowFirstColumn="0" w:firstRowLastColumn="0" w:lastRowFirstColumn="0" w:lastRowLastColumn="0"/>
              <w:rPr>
                <w:rFonts w:cs="Arial"/>
                <w:sz w:val="14"/>
                <w:szCs w:val="14"/>
              </w:rPr>
            </w:pPr>
          </w:p>
        </w:tc>
        <w:tc>
          <w:tcPr>
            <w:tcW w:w="1395" w:type="dxa"/>
            <w:tcBorders>
              <w:top w:val="single" w:sz="4" w:space="0" w:color="auto"/>
              <w:left w:val="single" w:sz="4" w:space="0" w:color="auto"/>
              <w:bottom w:val="single" w:sz="4" w:space="0" w:color="auto"/>
              <w:right w:val="single" w:sz="4" w:space="0" w:color="auto"/>
            </w:tcBorders>
            <w:vAlign w:val="center"/>
          </w:tcPr>
          <w:p w14:paraId="1F00B7E0" w14:textId="77777777" w:rsidR="007A3584" w:rsidRPr="00A2523D" w:rsidRDefault="007A3584" w:rsidP="00707D5B">
            <w:pPr>
              <w:jc w:val="center"/>
              <w:cnfStyle w:val="000000100000" w:firstRow="0" w:lastRow="0" w:firstColumn="0" w:lastColumn="0" w:oddVBand="0" w:evenVBand="0" w:oddHBand="1" w:evenHBand="0" w:firstRowFirstColumn="0" w:firstRowLastColumn="0" w:lastRowFirstColumn="0" w:lastRowLastColumn="0"/>
              <w:rPr>
                <w:rFonts w:cs="Arial"/>
                <w:sz w:val="14"/>
                <w:szCs w:val="14"/>
              </w:rPr>
            </w:pPr>
          </w:p>
        </w:tc>
        <w:tc>
          <w:tcPr>
            <w:tcW w:w="1397" w:type="dxa"/>
            <w:tcBorders>
              <w:top w:val="single" w:sz="4" w:space="0" w:color="auto"/>
              <w:left w:val="single" w:sz="4" w:space="0" w:color="auto"/>
              <w:bottom w:val="single" w:sz="4" w:space="0" w:color="auto"/>
              <w:right w:val="single" w:sz="4" w:space="0" w:color="auto"/>
            </w:tcBorders>
            <w:vAlign w:val="center"/>
          </w:tcPr>
          <w:p w14:paraId="799ACC83" w14:textId="77777777" w:rsidR="007A3584" w:rsidRPr="00A2523D" w:rsidRDefault="007A3584" w:rsidP="00707D5B">
            <w:pPr>
              <w:jc w:val="center"/>
              <w:cnfStyle w:val="000000100000" w:firstRow="0" w:lastRow="0" w:firstColumn="0" w:lastColumn="0" w:oddVBand="0" w:evenVBand="0" w:oddHBand="1" w:evenHBand="0" w:firstRowFirstColumn="0" w:firstRowLastColumn="0" w:lastRowFirstColumn="0" w:lastRowLastColumn="0"/>
              <w:rPr>
                <w:rFonts w:cs="Arial"/>
                <w:sz w:val="14"/>
                <w:szCs w:val="14"/>
              </w:rPr>
            </w:pPr>
          </w:p>
        </w:tc>
        <w:tc>
          <w:tcPr>
            <w:tcW w:w="837" w:type="dxa"/>
            <w:tcBorders>
              <w:top w:val="single" w:sz="4" w:space="0" w:color="auto"/>
              <w:left w:val="single" w:sz="4" w:space="0" w:color="auto"/>
              <w:bottom w:val="single" w:sz="4" w:space="0" w:color="auto"/>
              <w:right w:val="single" w:sz="4" w:space="0" w:color="auto"/>
            </w:tcBorders>
            <w:vAlign w:val="center"/>
          </w:tcPr>
          <w:p w14:paraId="42A4AA03" w14:textId="77777777" w:rsidR="007A3584" w:rsidRPr="00A2523D" w:rsidRDefault="007A3584" w:rsidP="00707D5B">
            <w:pPr>
              <w:jc w:val="center"/>
              <w:cnfStyle w:val="000000100000" w:firstRow="0" w:lastRow="0" w:firstColumn="0" w:lastColumn="0" w:oddVBand="0" w:evenVBand="0" w:oddHBand="1" w:evenHBand="0" w:firstRowFirstColumn="0" w:firstRowLastColumn="0" w:lastRowFirstColumn="0" w:lastRowLastColumn="0"/>
              <w:rPr>
                <w:rFonts w:cs="Arial"/>
                <w:sz w:val="14"/>
                <w:szCs w:val="14"/>
              </w:rPr>
            </w:pPr>
          </w:p>
        </w:tc>
        <w:tc>
          <w:tcPr>
            <w:tcW w:w="838" w:type="dxa"/>
            <w:tcBorders>
              <w:top w:val="single" w:sz="4" w:space="0" w:color="auto"/>
              <w:left w:val="single" w:sz="4" w:space="0" w:color="auto"/>
              <w:bottom w:val="single" w:sz="4" w:space="0" w:color="auto"/>
              <w:right w:val="single" w:sz="4" w:space="0" w:color="auto"/>
            </w:tcBorders>
            <w:vAlign w:val="center"/>
          </w:tcPr>
          <w:p w14:paraId="421B08A3" w14:textId="77777777" w:rsidR="007A3584" w:rsidRPr="00A2523D" w:rsidRDefault="007A3584" w:rsidP="00707D5B">
            <w:pPr>
              <w:jc w:val="center"/>
              <w:cnfStyle w:val="000000100000" w:firstRow="0" w:lastRow="0" w:firstColumn="0" w:lastColumn="0" w:oddVBand="0" w:evenVBand="0" w:oddHBand="1" w:evenHBand="0" w:firstRowFirstColumn="0" w:firstRowLastColumn="0" w:lastRowFirstColumn="0" w:lastRowLastColumn="0"/>
              <w:rPr>
                <w:rFonts w:cs="Arial"/>
                <w:sz w:val="14"/>
                <w:szCs w:val="14"/>
              </w:rPr>
            </w:pPr>
          </w:p>
        </w:tc>
        <w:tc>
          <w:tcPr>
            <w:tcW w:w="837" w:type="dxa"/>
            <w:tcBorders>
              <w:top w:val="single" w:sz="4" w:space="0" w:color="auto"/>
              <w:left w:val="single" w:sz="4" w:space="0" w:color="auto"/>
              <w:bottom w:val="single" w:sz="4" w:space="0" w:color="auto"/>
              <w:right w:val="single" w:sz="4" w:space="0" w:color="auto"/>
            </w:tcBorders>
            <w:vAlign w:val="center"/>
          </w:tcPr>
          <w:p w14:paraId="22271D00" w14:textId="77777777" w:rsidR="007A3584" w:rsidRPr="00A2523D" w:rsidRDefault="007A3584" w:rsidP="00707D5B">
            <w:pPr>
              <w:jc w:val="center"/>
              <w:cnfStyle w:val="000000100000" w:firstRow="0" w:lastRow="0" w:firstColumn="0" w:lastColumn="0" w:oddVBand="0" w:evenVBand="0" w:oddHBand="1" w:evenHBand="0" w:firstRowFirstColumn="0" w:firstRowLastColumn="0" w:lastRowFirstColumn="0" w:lastRowLastColumn="0"/>
              <w:rPr>
                <w:rFonts w:cs="Arial"/>
                <w:sz w:val="14"/>
                <w:szCs w:val="14"/>
              </w:rPr>
            </w:pPr>
          </w:p>
        </w:tc>
        <w:tc>
          <w:tcPr>
            <w:tcW w:w="976" w:type="dxa"/>
            <w:tcBorders>
              <w:top w:val="single" w:sz="4" w:space="0" w:color="auto"/>
              <w:left w:val="single" w:sz="4" w:space="0" w:color="auto"/>
              <w:bottom w:val="single" w:sz="4" w:space="0" w:color="auto"/>
              <w:right w:val="single" w:sz="4" w:space="0" w:color="auto"/>
            </w:tcBorders>
            <w:vAlign w:val="center"/>
          </w:tcPr>
          <w:p w14:paraId="51903CED" w14:textId="77777777" w:rsidR="007A3584" w:rsidRPr="00A2523D" w:rsidRDefault="007A3584" w:rsidP="00707D5B">
            <w:pPr>
              <w:jc w:val="center"/>
              <w:cnfStyle w:val="000000100000" w:firstRow="0" w:lastRow="0" w:firstColumn="0" w:lastColumn="0" w:oddVBand="0" w:evenVBand="0" w:oddHBand="1" w:evenHBand="0" w:firstRowFirstColumn="0" w:firstRowLastColumn="0" w:lastRowFirstColumn="0" w:lastRowLastColumn="0"/>
              <w:rPr>
                <w:rFonts w:cs="Arial"/>
                <w:sz w:val="14"/>
                <w:szCs w:val="14"/>
              </w:rPr>
            </w:pPr>
          </w:p>
        </w:tc>
        <w:tc>
          <w:tcPr>
            <w:tcW w:w="838" w:type="dxa"/>
            <w:tcBorders>
              <w:top w:val="single" w:sz="4" w:space="0" w:color="auto"/>
              <w:left w:val="single" w:sz="4" w:space="0" w:color="auto"/>
              <w:bottom w:val="single" w:sz="4" w:space="0" w:color="auto"/>
              <w:right w:val="single" w:sz="4" w:space="0" w:color="auto"/>
            </w:tcBorders>
            <w:vAlign w:val="center"/>
          </w:tcPr>
          <w:p w14:paraId="257E2538" w14:textId="77777777" w:rsidR="007A3584" w:rsidRPr="00A2523D" w:rsidRDefault="007A3584" w:rsidP="00707D5B">
            <w:pPr>
              <w:jc w:val="center"/>
              <w:cnfStyle w:val="000000100000" w:firstRow="0" w:lastRow="0" w:firstColumn="0" w:lastColumn="0" w:oddVBand="0" w:evenVBand="0" w:oddHBand="1" w:evenHBand="0" w:firstRowFirstColumn="0" w:firstRowLastColumn="0" w:lastRowFirstColumn="0" w:lastRowLastColumn="0"/>
              <w:rPr>
                <w:rFonts w:cs="Arial"/>
                <w:sz w:val="14"/>
                <w:szCs w:val="14"/>
              </w:rPr>
            </w:pPr>
            <w:r w:rsidRPr="00A2523D">
              <w:rPr>
                <w:rFonts w:cs="Arial"/>
                <w:sz w:val="14"/>
                <w:szCs w:val="14"/>
              </w:rPr>
              <w:t>X</w:t>
            </w:r>
          </w:p>
        </w:tc>
        <w:tc>
          <w:tcPr>
            <w:tcW w:w="1117" w:type="dxa"/>
            <w:tcBorders>
              <w:top w:val="single" w:sz="4" w:space="0" w:color="auto"/>
              <w:left w:val="single" w:sz="4" w:space="0" w:color="auto"/>
              <w:bottom w:val="single" w:sz="4" w:space="0" w:color="auto"/>
              <w:right w:val="single" w:sz="4" w:space="0" w:color="auto"/>
            </w:tcBorders>
            <w:vAlign w:val="center"/>
          </w:tcPr>
          <w:p w14:paraId="73669601" w14:textId="77777777" w:rsidR="007A3584" w:rsidRPr="00A2523D" w:rsidRDefault="007A3584" w:rsidP="00707D5B">
            <w:pPr>
              <w:jc w:val="center"/>
              <w:cnfStyle w:val="000000100000" w:firstRow="0" w:lastRow="0" w:firstColumn="0" w:lastColumn="0" w:oddVBand="0" w:evenVBand="0" w:oddHBand="1" w:evenHBand="0" w:firstRowFirstColumn="0" w:firstRowLastColumn="0" w:lastRowFirstColumn="0" w:lastRowLastColumn="0"/>
              <w:rPr>
                <w:rFonts w:cs="Arial"/>
                <w:sz w:val="14"/>
                <w:szCs w:val="14"/>
              </w:rPr>
            </w:pPr>
          </w:p>
        </w:tc>
        <w:tc>
          <w:tcPr>
            <w:tcW w:w="976" w:type="dxa"/>
            <w:tcBorders>
              <w:top w:val="single" w:sz="4" w:space="0" w:color="auto"/>
              <w:left w:val="single" w:sz="4" w:space="0" w:color="auto"/>
              <w:bottom w:val="single" w:sz="4" w:space="0" w:color="auto"/>
              <w:right w:val="single" w:sz="4" w:space="0" w:color="auto"/>
            </w:tcBorders>
            <w:vAlign w:val="center"/>
          </w:tcPr>
          <w:p w14:paraId="41959B33" w14:textId="77777777" w:rsidR="007A3584" w:rsidRPr="00A2523D" w:rsidRDefault="007A3584" w:rsidP="00707D5B">
            <w:pPr>
              <w:jc w:val="center"/>
              <w:cnfStyle w:val="000000100000" w:firstRow="0" w:lastRow="0" w:firstColumn="0" w:lastColumn="0" w:oddVBand="0" w:evenVBand="0" w:oddHBand="1" w:evenHBand="0" w:firstRowFirstColumn="0" w:firstRowLastColumn="0" w:lastRowFirstColumn="0" w:lastRowLastColumn="0"/>
              <w:rPr>
                <w:rFonts w:cs="Arial"/>
                <w:sz w:val="14"/>
                <w:szCs w:val="14"/>
              </w:rPr>
            </w:pPr>
          </w:p>
        </w:tc>
        <w:tc>
          <w:tcPr>
            <w:tcW w:w="983" w:type="dxa"/>
            <w:tcBorders>
              <w:top w:val="single" w:sz="4" w:space="0" w:color="auto"/>
              <w:left w:val="single" w:sz="4" w:space="0" w:color="auto"/>
              <w:bottom w:val="single" w:sz="4" w:space="0" w:color="auto"/>
              <w:right w:val="single" w:sz="4" w:space="0" w:color="auto"/>
            </w:tcBorders>
            <w:vAlign w:val="center"/>
          </w:tcPr>
          <w:p w14:paraId="236FD0AA" w14:textId="77777777" w:rsidR="007A3584" w:rsidRPr="00A2523D" w:rsidRDefault="007A3584" w:rsidP="00707D5B">
            <w:pPr>
              <w:jc w:val="center"/>
              <w:cnfStyle w:val="000000100000" w:firstRow="0" w:lastRow="0" w:firstColumn="0" w:lastColumn="0" w:oddVBand="0" w:evenVBand="0" w:oddHBand="1" w:evenHBand="0" w:firstRowFirstColumn="0" w:firstRowLastColumn="0" w:lastRowFirstColumn="0" w:lastRowLastColumn="0"/>
              <w:rPr>
                <w:rFonts w:cs="Arial"/>
                <w:sz w:val="14"/>
                <w:szCs w:val="14"/>
              </w:rPr>
            </w:pPr>
          </w:p>
        </w:tc>
      </w:tr>
      <w:tr w:rsidR="007A3584" w:rsidRPr="0005266D" w14:paraId="57461EE8" w14:textId="77777777" w:rsidTr="3344E8CE">
        <w:trPr>
          <w:gridAfter w:val="1"/>
          <w:wAfter w:w="7" w:type="dxa"/>
          <w:trHeight w:val="612"/>
        </w:trPr>
        <w:tc>
          <w:tcPr>
            <w:cnfStyle w:val="001000000000" w:firstRow="0" w:lastRow="0" w:firstColumn="1" w:lastColumn="0" w:oddVBand="0" w:evenVBand="0" w:oddHBand="0" w:evenHBand="0" w:firstRowFirstColumn="0" w:firstRowLastColumn="0" w:lastRowFirstColumn="0" w:lastRowLastColumn="0"/>
            <w:tcW w:w="1677" w:type="dxa"/>
            <w:gridSpan w:val="2"/>
            <w:tcBorders>
              <w:top w:val="single" w:sz="4" w:space="0" w:color="auto"/>
              <w:left w:val="single" w:sz="4" w:space="0" w:color="auto"/>
              <w:bottom w:val="single" w:sz="4" w:space="0" w:color="auto"/>
              <w:right w:val="single" w:sz="4" w:space="0" w:color="auto"/>
            </w:tcBorders>
            <w:vAlign w:val="center"/>
          </w:tcPr>
          <w:p w14:paraId="367764DE" w14:textId="4C89F11E" w:rsidR="007A3584" w:rsidRPr="0005266D" w:rsidRDefault="007A3584" w:rsidP="3344E8CE">
            <w:pPr>
              <w:jc w:val="center"/>
              <w:rPr>
                <w:rFonts w:cs="Arial"/>
                <w:b/>
                <w:bCs/>
                <w:sz w:val="12"/>
                <w:szCs w:val="12"/>
              </w:rPr>
            </w:pPr>
            <w:r w:rsidRPr="3344E8CE">
              <w:rPr>
                <w:rFonts w:cs="Arial"/>
                <w:b/>
                <w:bCs/>
                <w:sz w:val="12"/>
                <w:szCs w:val="12"/>
              </w:rPr>
              <w:t>Námskeið í meðhöndlun lagnaefnis, haldið af SET</w:t>
            </w:r>
            <w:r w:rsidR="2DAE53F1" w:rsidRPr="3344E8CE">
              <w:rPr>
                <w:rFonts w:cs="Arial"/>
                <w:b/>
                <w:bCs/>
                <w:sz w:val="12"/>
                <w:szCs w:val="12"/>
              </w:rPr>
              <w:t xml:space="preserve"> eða Iðunni</w:t>
            </w:r>
          </w:p>
        </w:tc>
        <w:tc>
          <w:tcPr>
            <w:tcW w:w="1257" w:type="dxa"/>
            <w:gridSpan w:val="3"/>
            <w:tcBorders>
              <w:top w:val="single" w:sz="4" w:space="0" w:color="auto"/>
              <w:left w:val="single" w:sz="4" w:space="0" w:color="auto"/>
              <w:bottom w:val="single" w:sz="4" w:space="0" w:color="auto"/>
              <w:right w:val="single" w:sz="4" w:space="0" w:color="auto"/>
            </w:tcBorders>
            <w:vAlign w:val="center"/>
          </w:tcPr>
          <w:p w14:paraId="1D65775C" w14:textId="77777777" w:rsidR="007A3584" w:rsidRPr="00A2523D" w:rsidRDefault="007A3584" w:rsidP="00707D5B">
            <w:pPr>
              <w:jc w:val="center"/>
              <w:cnfStyle w:val="000000000000" w:firstRow="0" w:lastRow="0" w:firstColumn="0" w:lastColumn="0" w:oddVBand="0" w:evenVBand="0" w:oddHBand="0" w:evenHBand="0" w:firstRowFirstColumn="0" w:firstRowLastColumn="0" w:lastRowFirstColumn="0" w:lastRowLastColumn="0"/>
              <w:rPr>
                <w:rFonts w:cs="Arial"/>
                <w:sz w:val="14"/>
                <w:szCs w:val="14"/>
              </w:rPr>
            </w:pPr>
            <w:r>
              <w:rPr>
                <w:rFonts w:cs="Arial"/>
                <w:sz w:val="14"/>
                <w:szCs w:val="14"/>
              </w:rPr>
              <w:t>X</w:t>
            </w:r>
          </w:p>
        </w:tc>
        <w:tc>
          <w:tcPr>
            <w:tcW w:w="976" w:type="dxa"/>
            <w:tcBorders>
              <w:top w:val="single" w:sz="4" w:space="0" w:color="auto"/>
              <w:left w:val="single" w:sz="4" w:space="0" w:color="auto"/>
              <w:bottom w:val="single" w:sz="4" w:space="0" w:color="auto"/>
              <w:right w:val="single" w:sz="4" w:space="0" w:color="auto"/>
            </w:tcBorders>
            <w:vAlign w:val="center"/>
          </w:tcPr>
          <w:p w14:paraId="58A0CEAD" w14:textId="77777777" w:rsidR="007A3584" w:rsidRPr="00A2523D" w:rsidRDefault="007A3584" w:rsidP="00707D5B">
            <w:pPr>
              <w:jc w:val="center"/>
              <w:cnfStyle w:val="000000000000" w:firstRow="0" w:lastRow="0" w:firstColumn="0" w:lastColumn="0" w:oddVBand="0" w:evenVBand="0" w:oddHBand="0" w:evenHBand="0" w:firstRowFirstColumn="0" w:firstRowLastColumn="0" w:lastRowFirstColumn="0" w:lastRowLastColumn="0"/>
              <w:rPr>
                <w:rFonts w:cs="Arial"/>
                <w:sz w:val="14"/>
                <w:szCs w:val="14"/>
              </w:rPr>
            </w:pPr>
            <w:r>
              <w:rPr>
                <w:rFonts w:cs="Arial"/>
                <w:sz w:val="14"/>
                <w:szCs w:val="14"/>
              </w:rPr>
              <w:t>X</w:t>
            </w:r>
          </w:p>
        </w:tc>
        <w:tc>
          <w:tcPr>
            <w:tcW w:w="838" w:type="dxa"/>
            <w:tcBorders>
              <w:top w:val="single" w:sz="4" w:space="0" w:color="auto"/>
              <w:left w:val="single" w:sz="4" w:space="0" w:color="auto"/>
              <w:bottom w:val="single" w:sz="4" w:space="0" w:color="auto"/>
              <w:right w:val="single" w:sz="4" w:space="0" w:color="auto"/>
            </w:tcBorders>
            <w:vAlign w:val="center"/>
          </w:tcPr>
          <w:p w14:paraId="2C259CEA" w14:textId="77777777" w:rsidR="007A3584" w:rsidRPr="00A2523D" w:rsidRDefault="007A3584" w:rsidP="00707D5B">
            <w:pPr>
              <w:jc w:val="center"/>
              <w:cnfStyle w:val="000000000000" w:firstRow="0" w:lastRow="0" w:firstColumn="0" w:lastColumn="0" w:oddVBand="0" w:evenVBand="0" w:oddHBand="0" w:evenHBand="0" w:firstRowFirstColumn="0" w:firstRowLastColumn="0" w:lastRowFirstColumn="0" w:lastRowLastColumn="0"/>
              <w:rPr>
                <w:rFonts w:cs="Arial"/>
                <w:sz w:val="14"/>
                <w:szCs w:val="14"/>
              </w:rPr>
            </w:pPr>
            <w:r>
              <w:rPr>
                <w:rFonts w:cs="Arial"/>
                <w:sz w:val="14"/>
                <w:szCs w:val="14"/>
              </w:rPr>
              <w:t>X</w:t>
            </w:r>
          </w:p>
        </w:tc>
        <w:tc>
          <w:tcPr>
            <w:tcW w:w="1395" w:type="dxa"/>
            <w:tcBorders>
              <w:top w:val="single" w:sz="4" w:space="0" w:color="auto"/>
              <w:left w:val="single" w:sz="4" w:space="0" w:color="auto"/>
              <w:bottom w:val="single" w:sz="4" w:space="0" w:color="auto"/>
              <w:right w:val="single" w:sz="4" w:space="0" w:color="auto"/>
            </w:tcBorders>
            <w:vAlign w:val="center"/>
          </w:tcPr>
          <w:p w14:paraId="3A017D39" w14:textId="77777777" w:rsidR="007A3584" w:rsidRPr="00A2523D" w:rsidRDefault="007A3584" w:rsidP="00707D5B">
            <w:pPr>
              <w:jc w:val="center"/>
              <w:cnfStyle w:val="000000000000" w:firstRow="0" w:lastRow="0" w:firstColumn="0" w:lastColumn="0" w:oddVBand="0" w:evenVBand="0" w:oddHBand="0" w:evenHBand="0" w:firstRowFirstColumn="0" w:firstRowLastColumn="0" w:lastRowFirstColumn="0" w:lastRowLastColumn="0"/>
              <w:rPr>
                <w:rFonts w:cs="Arial"/>
                <w:sz w:val="14"/>
                <w:szCs w:val="14"/>
              </w:rPr>
            </w:pPr>
            <w:r>
              <w:rPr>
                <w:rFonts w:cs="Arial"/>
                <w:sz w:val="14"/>
                <w:szCs w:val="14"/>
              </w:rPr>
              <w:t>X</w:t>
            </w:r>
          </w:p>
        </w:tc>
        <w:tc>
          <w:tcPr>
            <w:tcW w:w="1397" w:type="dxa"/>
            <w:tcBorders>
              <w:top w:val="single" w:sz="4" w:space="0" w:color="auto"/>
              <w:left w:val="single" w:sz="4" w:space="0" w:color="auto"/>
              <w:bottom w:val="single" w:sz="4" w:space="0" w:color="auto"/>
              <w:right w:val="single" w:sz="4" w:space="0" w:color="auto"/>
            </w:tcBorders>
            <w:vAlign w:val="center"/>
          </w:tcPr>
          <w:p w14:paraId="662DC0BB" w14:textId="77777777" w:rsidR="007A3584" w:rsidRPr="00A2523D" w:rsidRDefault="007A3584" w:rsidP="00707D5B">
            <w:pPr>
              <w:jc w:val="center"/>
              <w:cnfStyle w:val="000000000000" w:firstRow="0" w:lastRow="0" w:firstColumn="0" w:lastColumn="0" w:oddVBand="0" w:evenVBand="0" w:oddHBand="0" w:evenHBand="0" w:firstRowFirstColumn="0" w:firstRowLastColumn="0" w:lastRowFirstColumn="0" w:lastRowLastColumn="0"/>
              <w:rPr>
                <w:rFonts w:cs="Arial"/>
                <w:sz w:val="14"/>
                <w:szCs w:val="14"/>
              </w:rPr>
            </w:pPr>
            <w:r>
              <w:rPr>
                <w:rFonts w:cs="Arial"/>
                <w:sz w:val="14"/>
                <w:szCs w:val="14"/>
              </w:rPr>
              <w:t>X</w:t>
            </w:r>
          </w:p>
        </w:tc>
        <w:tc>
          <w:tcPr>
            <w:tcW w:w="837" w:type="dxa"/>
            <w:tcBorders>
              <w:top w:val="single" w:sz="4" w:space="0" w:color="auto"/>
              <w:left w:val="single" w:sz="4" w:space="0" w:color="auto"/>
              <w:bottom w:val="single" w:sz="4" w:space="0" w:color="auto"/>
              <w:right w:val="single" w:sz="4" w:space="0" w:color="auto"/>
            </w:tcBorders>
            <w:vAlign w:val="center"/>
          </w:tcPr>
          <w:p w14:paraId="0447BBA6" w14:textId="77777777" w:rsidR="007A3584" w:rsidRPr="00A2523D" w:rsidRDefault="007A3584" w:rsidP="00707D5B">
            <w:pPr>
              <w:jc w:val="center"/>
              <w:cnfStyle w:val="000000000000" w:firstRow="0" w:lastRow="0" w:firstColumn="0" w:lastColumn="0" w:oddVBand="0" w:evenVBand="0" w:oddHBand="0" w:evenHBand="0" w:firstRowFirstColumn="0" w:firstRowLastColumn="0" w:lastRowFirstColumn="0" w:lastRowLastColumn="0"/>
              <w:rPr>
                <w:rFonts w:cs="Arial"/>
                <w:sz w:val="14"/>
                <w:szCs w:val="14"/>
              </w:rPr>
            </w:pPr>
            <w:r>
              <w:rPr>
                <w:rFonts w:cs="Arial"/>
                <w:sz w:val="14"/>
                <w:szCs w:val="14"/>
              </w:rPr>
              <w:t>X</w:t>
            </w:r>
          </w:p>
        </w:tc>
        <w:tc>
          <w:tcPr>
            <w:tcW w:w="838" w:type="dxa"/>
            <w:tcBorders>
              <w:top w:val="single" w:sz="4" w:space="0" w:color="auto"/>
              <w:left w:val="single" w:sz="4" w:space="0" w:color="auto"/>
              <w:bottom w:val="single" w:sz="4" w:space="0" w:color="auto"/>
              <w:right w:val="single" w:sz="4" w:space="0" w:color="auto"/>
            </w:tcBorders>
            <w:vAlign w:val="center"/>
          </w:tcPr>
          <w:p w14:paraId="4EF6907E" w14:textId="77777777" w:rsidR="007A3584" w:rsidRPr="00A2523D" w:rsidRDefault="007A3584" w:rsidP="00707D5B">
            <w:pPr>
              <w:jc w:val="center"/>
              <w:cnfStyle w:val="000000000000" w:firstRow="0" w:lastRow="0" w:firstColumn="0" w:lastColumn="0" w:oddVBand="0" w:evenVBand="0" w:oddHBand="0" w:evenHBand="0" w:firstRowFirstColumn="0" w:firstRowLastColumn="0" w:lastRowFirstColumn="0" w:lastRowLastColumn="0"/>
              <w:rPr>
                <w:rFonts w:cs="Arial"/>
                <w:sz w:val="14"/>
                <w:szCs w:val="14"/>
              </w:rPr>
            </w:pPr>
            <w:r>
              <w:rPr>
                <w:rFonts w:cs="Arial"/>
                <w:sz w:val="14"/>
                <w:szCs w:val="14"/>
              </w:rPr>
              <w:t>X</w:t>
            </w:r>
          </w:p>
        </w:tc>
        <w:tc>
          <w:tcPr>
            <w:tcW w:w="837" w:type="dxa"/>
            <w:tcBorders>
              <w:top w:val="single" w:sz="4" w:space="0" w:color="auto"/>
              <w:left w:val="single" w:sz="4" w:space="0" w:color="auto"/>
              <w:bottom w:val="single" w:sz="4" w:space="0" w:color="auto"/>
              <w:right w:val="single" w:sz="4" w:space="0" w:color="auto"/>
            </w:tcBorders>
            <w:vAlign w:val="center"/>
          </w:tcPr>
          <w:p w14:paraId="64120CA9" w14:textId="77777777" w:rsidR="007A3584" w:rsidRPr="00A2523D" w:rsidRDefault="007A3584" w:rsidP="00707D5B">
            <w:pPr>
              <w:jc w:val="center"/>
              <w:cnfStyle w:val="000000000000" w:firstRow="0" w:lastRow="0" w:firstColumn="0" w:lastColumn="0" w:oddVBand="0" w:evenVBand="0" w:oddHBand="0" w:evenHBand="0" w:firstRowFirstColumn="0" w:firstRowLastColumn="0" w:lastRowFirstColumn="0" w:lastRowLastColumn="0"/>
              <w:rPr>
                <w:rFonts w:cs="Arial"/>
                <w:sz w:val="14"/>
                <w:szCs w:val="14"/>
              </w:rPr>
            </w:pPr>
            <w:r>
              <w:rPr>
                <w:rFonts w:cs="Arial"/>
                <w:sz w:val="14"/>
                <w:szCs w:val="14"/>
              </w:rPr>
              <w:t>X</w:t>
            </w:r>
          </w:p>
        </w:tc>
        <w:tc>
          <w:tcPr>
            <w:tcW w:w="976" w:type="dxa"/>
            <w:tcBorders>
              <w:top w:val="single" w:sz="4" w:space="0" w:color="auto"/>
              <w:left w:val="single" w:sz="4" w:space="0" w:color="auto"/>
              <w:bottom w:val="single" w:sz="4" w:space="0" w:color="auto"/>
              <w:right w:val="single" w:sz="4" w:space="0" w:color="auto"/>
            </w:tcBorders>
            <w:vAlign w:val="center"/>
          </w:tcPr>
          <w:p w14:paraId="237C95E6" w14:textId="77777777" w:rsidR="007A3584" w:rsidRPr="00A2523D" w:rsidRDefault="007A3584" w:rsidP="00707D5B">
            <w:pPr>
              <w:jc w:val="center"/>
              <w:cnfStyle w:val="000000000000" w:firstRow="0" w:lastRow="0" w:firstColumn="0" w:lastColumn="0" w:oddVBand="0" w:evenVBand="0" w:oddHBand="0" w:evenHBand="0" w:firstRowFirstColumn="0" w:firstRowLastColumn="0" w:lastRowFirstColumn="0" w:lastRowLastColumn="0"/>
              <w:rPr>
                <w:rFonts w:cs="Arial"/>
                <w:sz w:val="14"/>
                <w:szCs w:val="14"/>
              </w:rPr>
            </w:pPr>
            <w:r>
              <w:rPr>
                <w:rFonts w:cs="Arial"/>
                <w:sz w:val="14"/>
                <w:szCs w:val="14"/>
              </w:rPr>
              <w:t>X</w:t>
            </w:r>
          </w:p>
        </w:tc>
        <w:tc>
          <w:tcPr>
            <w:tcW w:w="838" w:type="dxa"/>
            <w:tcBorders>
              <w:top w:val="single" w:sz="4" w:space="0" w:color="auto"/>
              <w:left w:val="single" w:sz="4" w:space="0" w:color="auto"/>
              <w:bottom w:val="single" w:sz="4" w:space="0" w:color="auto"/>
              <w:right w:val="single" w:sz="4" w:space="0" w:color="auto"/>
            </w:tcBorders>
            <w:vAlign w:val="center"/>
          </w:tcPr>
          <w:p w14:paraId="7D8F5E9C" w14:textId="77777777" w:rsidR="007A3584" w:rsidRPr="00A2523D" w:rsidRDefault="007A3584" w:rsidP="00707D5B">
            <w:pPr>
              <w:jc w:val="center"/>
              <w:cnfStyle w:val="000000000000" w:firstRow="0" w:lastRow="0" w:firstColumn="0" w:lastColumn="0" w:oddVBand="0" w:evenVBand="0" w:oddHBand="0" w:evenHBand="0" w:firstRowFirstColumn="0" w:firstRowLastColumn="0" w:lastRowFirstColumn="0" w:lastRowLastColumn="0"/>
              <w:rPr>
                <w:rFonts w:cs="Arial"/>
                <w:sz w:val="14"/>
                <w:szCs w:val="14"/>
              </w:rPr>
            </w:pPr>
            <w:r>
              <w:rPr>
                <w:rFonts w:cs="Arial"/>
                <w:sz w:val="14"/>
                <w:szCs w:val="14"/>
              </w:rPr>
              <w:t>X</w:t>
            </w:r>
          </w:p>
        </w:tc>
        <w:tc>
          <w:tcPr>
            <w:tcW w:w="1117" w:type="dxa"/>
            <w:tcBorders>
              <w:top w:val="single" w:sz="4" w:space="0" w:color="auto"/>
              <w:left w:val="single" w:sz="4" w:space="0" w:color="auto"/>
              <w:bottom w:val="single" w:sz="4" w:space="0" w:color="auto"/>
              <w:right w:val="single" w:sz="4" w:space="0" w:color="auto"/>
            </w:tcBorders>
            <w:vAlign w:val="center"/>
          </w:tcPr>
          <w:p w14:paraId="002D8082" w14:textId="77777777" w:rsidR="007A3584" w:rsidRPr="00A2523D" w:rsidRDefault="007A3584" w:rsidP="00707D5B">
            <w:pPr>
              <w:jc w:val="center"/>
              <w:cnfStyle w:val="000000000000" w:firstRow="0" w:lastRow="0" w:firstColumn="0" w:lastColumn="0" w:oddVBand="0" w:evenVBand="0" w:oddHBand="0" w:evenHBand="0" w:firstRowFirstColumn="0" w:firstRowLastColumn="0" w:lastRowFirstColumn="0" w:lastRowLastColumn="0"/>
              <w:rPr>
                <w:rFonts w:cs="Arial"/>
                <w:sz w:val="14"/>
                <w:szCs w:val="14"/>
              </w:rPr>
            </w:pPr>
            <w:r>
              <w:rPr>
                <w:rFonts w:cs="Arial"/>
                <w:sz w:val="14"/>
                <w:szCs w:val="14"/>
              </w:rPr>
              <w:t>X</w:t>
            </w:r>
          </w:p>
        </w:tc>
        <w:tc>
          <w:tcPr>
            <w:tcW w:w="976" w:type="dxa"/>
            <w:tcBorders>
              <w:top w:val="single" w:sz="4" w:space="0" w:color="auto"/>
              <w:left w:val="single" w:sz="4" w:space="0" w:color="auto"/>
              <w:bottom w:val="single" w:sz="4" w:space="0" w:color="auto"/>
              <w:right w:val="single" w:sz="4" w:space="0" w:color="auto"/>
            </w:tcBorders>
            <w:vAlign w:val="center"/>
          </w:tcPr>
          <w:p w14:paraId="6CA7BC30" w14:textId="77777777" w:rsidR="007A3584" w:rsidRPr="00A2523D" w:rsidRDefault="007A3584" w:rsidP="00707D5B">
            <w:pPr>
              <w:jc w:val="center"/>
              <w:cnfStyle w:val="000000000000" w:firstRow="0" w:lastRow="0" w:firstColumn="0" w:lastColumn="0" w:oddVBand="0" w:evenVBand="0" w:oddHBand="0" w:evenHBand="0" w:firstRowFirstColumn="0" w:firstRowLastColumn="0" w:lastRowFirstColumn="0" w:lastRowLastColumn="0"/>
              <w:rPr>
                <w:rFonts w:cs="Arial"/>
                <w:sz w:val="14"/>
                <w:szCs w:val="14"/>
              </w:rPr>
            </w:pPr>
            <w:r>
              <w:rPr>
                <w:rFonts w:cs="Arial"/>
                <w:sz w:val="14"/>
                <w:szCs w:val="14"/>
              </w:rPr>
              <w:t>X</w:t>
            </w:r>
          </w:p>
        </w:tc>
        <w:tc>
          <w:tcPr>
            <w:tcW w:w="983" w:type="dxa"/>
            <w:tcBorders>
              <w:top w:val="single" w:sz="4" w:space="0" w:color="auto"/>
              <w:left w:val="single" w:sz="4" w:space="0" w:color="auto"/>
              <w:bottom w:val="single" w:sz="4" w:space="0" w:color="auto"/>
              <w:right w:val="single" w:sz="4" w:space="0" w:color="auto"/>
            </w:tcBorders>
            <w:vAlign w:val="center"/>
          </w:tcPr>
          <w:p w14:paraId="79EB69C8" w14:textId="77777777" w:rsidR="007A3584" w:rsidRPr="00A2523D" w:rsidRDefault="007A3584" w:rsidP="00707D5B">
            <w:pPr>
              <w:jc w:val="center"/>
              <w:cnfStyle w:val="000000000000" w:firstRow="0" w:lastRow="0" w:firstColumn="0" w:lastColumn="0" w:oddVBand="0" w:evenVBand="0" w:oddHBand="0" w:evenHBand="0" w:firstRowFirstColumn="0" w:firstRowLastColumn="0" w:lastRowFirstColumn="0" w:lastRowLastColumn="0"/>
              <w:rPr>
                <w:rFonts w:cs="Arial"/>
                <w:sz w:val="14"/>
                <w:szCs w:val="14"/>
              </w:rPr>
            </w:pPr>
            <w:r>
              <w:rPr>
                <w:rFonts w:cs="Arial"/>
                <w:sz w:val="14"/>
                <w:szCs w:val="14"/>
              </w:rPr>
              <w:t>X</w:t>
            </w:r>
          </w:p>
        </w:tc>
      </w:tr>
      <w:tr w:rsidR="007A3584" w:rsidRPr="0005266D" w14:paraId="7EAEAAA1" w14:textId="77777777" w:rsidTr="3344E8CE">
        <w:trPr>
          <w:gridAfter w:val="1"/>
          <w:cnfStyle w:val="000000100000" w:firstRow="0" w:lastRow="0" w:firstColumn="0" w:lastColumn="0" w:oddVBand="0" w:evenVBand="0" w:oddHBand="1" w:evenHBand="0" w:firstRowFirstColumn="0" w:firstRowLastColumn="0" w:lastRowFirstColumn="0" w:lastRowLastColumn="0"/>
          <w:wAfter w:w="7" w:type="dxa"/>
          <w:trHeight w:val="612"/>
        </w:trPr>
        <w:tc>
          <w:tcPr>
            <w:cnfStyle w:val="001000000000" w:firstRow="0" w:lastRow="0" w:firstColumn="1" w:lastColumn="0" w:oddVBand="0" w:evenVBand="0" w:oddHBand="0" w:evenHBand="0" w:firstRowFirstColumn="0" w:firstRowLastColumn="0" w:lastRowFirstColumn="0" w:lastRowLastColumn="0"/>
            <w:tcW w:w="1677" w:type="dxa"/>
            <w:gridSpan w:val="2"/>
            <w:tcBorders>
              <w:top w:val="single" w:sz="4" w:space="0" w:color="auto"/>
              <w:left w:val="single" w:sz="4" w:space="0" w:color="auto"/>
              <w:bottom w:val="single" w:sz="4" w:space="0" w:color="auto"/>
              <w:right w:val="single" w:sz="4" w:space="0" w:color="auto"/>
            </w:tcBorders>
            <w:vAlign w:val="center"/>
          </w:tcPr>
          <w:p w14:paraId="381C90DC" w14:textId="77777777" w:rsidR="007A3584" w:rsidRPr="0005266D" w:rsidRDefault="007A3584" w:rsidP="00707D5B">
            <w:pPr>
              <w:jc w:val="center"/>
              <w:rPr>
                <w:rFonts w:cs="Arial"/>
                <w:b/>
                <w:sz w:val="12"/>
                <w:szCs w:val="12"/>
              </w:rPr>
            </w:pPr>
            <w:r w:rsidRPr="0005266D">
              <w:rPr>
                <w:rFonts w:cs="Arial"/>
                <w:b/>
                <w:sz w:val="12"/>
                <w:szCs w:val="12"/>
              </w:rPr>
              <w:t xml:space="preserve">Réttindi til að ganga frá samskeytum og hlífðarkápu </w:t>
            </w:r>
            <w:r w:rsidRPr="0005266D">
              <w:rPr>
                <w:rFonts w:cs="Arial"/>
                <w:b/>
                <w:bCs/>
                <w:sz w:val="12"/>
                <w:szCs w:val="12"/>
              </w:rPr>
              <w:t>hitaveitupípu</w:t>
            </w:r>
            <w:r w:rsidRPr="0005266D">
              <w:rPr>
                <w:rFonts w:cs="Arial"/>
                <w:b/>
                <w:sz w:val="12"/>
                <w:szCs w:val="12"/>
              </w:rPr>
              <w:t xml:space="preserve"> ekki eldra en 5 ára</w:t>
            </w:r>
          </w:p>
        </w:tc>
        <w:tc>
          <w:tcPr>
            <w:tcW w:w="1257" w:type="dxa"/>
            <w:gridSpan w:val="3"/>
            <w:tcBorders>
              <w:top w:val="single" w:sz="4" w:space="0" w:color="auto"/>
              <w:left w:val="single" w:sz="4" w:space="0" w:color="auto"/>
              <w:bottom w:val="single" w:sz="4" w:space="0" w:color="auto"/>
              <w:right w:val="single" w:sz="4" w:space="0" w:color="auto"/>
            </w:tcBorders>
            <w:vAlign w:val="center"/>
          </w:tcPr>
          <w:p w14:paraId="3AEE14F3" w14:textId="77777777" w:rsidR="007A3584" w:rsidRPr="00A2523D" w:rsidRDefault="007A3584" w:rsidP="00707D5B">
            <w:pPr>
              <w:jc w:val="center"/>
              <w:cnfStyle w:val="000000100000" w:firstRow="0" w:lastRow="0" w:firstColumn="0" w:lastColumn="0" w:oddVBand="0" w:evenVBand="0" w:oddHBand="1" w:evenHBand="0" w:firstRowFirstColumn="0" w:firstRowLastColumn="0" w:lastRowFirstColumn="0" w:lastRowLastColumn="0"/>
              <w:rPr>
                <w:rFonts w:cs="Arial"/>
                <w:sz w:val="14"/>
                <w:szCs w:val="14"/>
              </w:rPr>
            </w:pPr>
          </w:p>
        </w:tc>
        <w:tc>
          <w:tcPr>
            <w:tcW w:w="976" w:type="dxa"/>
            <w:tcBorders>
              <w:top w:val="single" w:sz="4" w:space="0" w:color="auto"/>
              <w:left w:val="single" w:sz="4" w:space="0" w:color="auto"/>
              <w:bottom w:val="single" w:sz="4" w:space="0" w:color="auto"/>
              <w:right w:val="single" w:sz="4" w:space="0" w:color="auto"/>
            </w:tcBorders>
            <w:vAlign w:val="center"/>
          </w:tcPr>
          <w:p w14:paraId="5AA67DA0" w14:textId="77777777" w:rsidR="007A3584" w:rsidRPr="00A2523D" w:rsidRDefault="007A3584" w:rsidP="00707D5B">
            <w:pPr>
              <w:jc w:val="center"/>
              <w:cnfStyle w:val="000000100000" w:firstRow="0" w:lastRow="0" w:firstColumn="0" w:lastColumn="0" w:oddVBand="0" w:evenVBand="0" w:oddHBand="1" w:evenHBand="0" w:firstRowFirstColumn="0" w:firstRowLastColumn="0" w:lastRowFirstColumn="0" w:lastRowLastColumn="0"/>
              <w:rPr>
                <w:rFonts w:cs="Arial"/>
                <w:sz w:val="14"/>
                <w:szCs w:val="14"/>
              </w:rPr>
            </w:pPr>
          </w:p>
        </w:tc>
        <w:tc>
          <w:tcPr>
            <w:tcW w:w="838" w:type="dxa"/>
            <w:tcBorders>
              <w:top w:val="single" w:sz="4" w:space="0" w:color="auto"/>
              <w:left w:val="single" w:sz="4" w:space="0" w:color="auto"/>
              <w:bottom w:val="single" w:sz="4" w:space="0" w:color="auto"/>
              <w:right w:val="single" w:sz="4" w:space="0" w:color="auto"/>
            </w:tcBorders>
            <w:vAlign w:val="center"/>
          </w:tcPr>
          <w:p w14:paraId="402E4AAD" w14:textId="77777777" w:rsidR="007A3584" w:rsidRPr="00A2523D" w:rsidRDefault="007A3584" w:rsidP="00707D5B">
            <w:pPr>
              <w:jc w:val="center"/>
              <w:cnfStyle w:val="000000100000" w:firstRow="0" w:lastRow="0" w:firstColumn="0" w:lastColumn="0" w:oddVBand="0" w:evenVBand="0" w:oddHBand="1" w:evenHBand="0" w:firstRowFirstColumn="0" w:firstRowLastColumn="0" w:lastRowFirstColumn="0" w:lastRowLastColumn="0"/>
              <w:rPr>
                <w:rFonts w:cs="Arial"/>
                <w:sz w:val="14"/>
                <w:szCs w:val="14"/>
              </w:rPr>
            </w:pPr>
          </w:p>
        </w:tc>
        <w:tc>
          <w:tcPr>
            <w:tcW w:w="1395" w:type="dxa"/>
            <w:tcBorders>
              <w:top w:val="single" w:sz="4" w:space="0" w:color="auto"/>
              <w:left w:val="single" w:sz="4" w:space="0" w:color="auto"/>
              <w:bottom w:val="single" w:sz="4" w:space="0" w:color="auto"/>
              <w:right w:val="single" w:sz="4" w:space="0" w:color="auto"/>
            </w:tcBorders>
            <w:vAlign w:val="center"/>
          </w:tcPr>
          <w:p w14:paraId="4AF3A9BC" w14:textId="77777777" w:rsidR="007A3584" w:rsidRPr="00A2523D" w:rsidRDefault="007A3584" w:rsidP="00707D5B">
            <w:pPr>
              <w:jc w:val="center"/>
              <w:cnfStyle w:val="000000100000" w:firstRow="0" w:lastRow="0" w:firstColumn="0" w:lastColumn="0" w:oddVBand="0" w:evenVBand="0" w:oddHBand="1" w:evenHBand="0" w:firstRowFirstColumn="0" w:firstRowLastColumn="0" w:lastRowFirstColumn="0" w:lastRowLastColumn="0"/>
              <w:rPr>
                <w:rFonts w:cs="Arial"/>
                <w:sz w:val="14"/>
                <w:szCs w:val="14"/>
              </w:rPr>
            </w:pPr>
          </w:p>
        </w:tc>
        <w:tc>
          <w:tcPr>
            <w:tcW w:w="1397" w:type="dxa"/>
            <w:tcBorders>
              <w:top w:val="single" w:sz="4" w:space="0" w:color="auto"/>
              <w:left w:val="single" w:sz="4" w:space="0" w:color="auto"/>
              <w:bottom w:val="single" w:sz="4" w:space="0" w:color="auto"/>
              <w:right w:val="single" w:sz="4" w:space="0" w:color="auto"/>
            </w:tcBorders>
            <w:vAlign w:val="center"/>
          </w:tcPr>
          <w:p w14:paraId="00C377CE" w14:textId="77777777" w:rsidR="007A3584" w:rsidRPr="00A2523D" w:rsidRDefault="007A3584" w:rsidP="00707D5B">
            <w:pPr>
              <w:jc w:val="center"/>
              <w:cnfStyle w:val="000000100000" w:firstRow="0" w:lastRow="0" w:firstColumn="0" w:lastColumn="0" w:oddVBand="0" w:evenVBand="0" w:oddHBand="1" w:evenHBand="0" w:firstRowFirstColumn="0" w:firstRowLastColumn="0" w:lastRowFirstColumn="0" w:lastRowLastColumn="0"/>
              <w:rPr>
                <w:rFonts w:cs="Arial"/>
                <w:sz w:val="14"/>
                <w:szCs w:val="14"/>
              </w:rPr>
            </w:pPr>
          </w:p>
        </w:tc>
        <w:tc>
          <w:tcPr>
            <w:tcW w:w="837" w:type="dxa"/>
            <w:tcBorders>
              <w:top w:val="single" w:sz="4" w:space="0" w:color="auto"/>
              <w:left w:val="single" w:sz="4" w:space="0" w:color="auto"/>
              <w:bottom w:val="single" w:sz="4" w:space="0" w:color="auto"/>
              <w:right w:val="single" w:sz="4" w:space="0" w:color="auto"/>
            </w:tcBorders>
            <w:vAlign w:val="center"/>
          </w:tcPr>
          <w:p w14:paraId="65D7B987" w14:textId="77777777" w:rsidR="007A3584" w:rsidRPr="00A2523D" w:rsidRDefault="007A3584" w:rsidP="00707D5B">
            <w:pPr>
              <w:jc w:val="center"/>
              <w:cnfStyle w:val="000000100000" w:firstRow="0" w:lastRow="0" w:firstColumn="0" w:lastColumn="0" w:oddVBand="0" w:evenVBand="0" w:oddHBand="1" w:evenHBand="0" w:firstRowFirstColumn="0" w:firstRowLastColumn="0" w:lastRowFirstColumn="0" w:lastRowLastColumn="0"/>
              <w:rPr>
                <w:rFonts w:cs="Arial"/>
                <w:sz w:val="14"/>
                <w:szCs w:val="14"/>
              </w:rPr>
            </w:pPr>
          </w:p>
        </w:tc>
        <w:tc>
          <w:tcPr>
            <w:tcW w:w="838" w:type="dxa"/>
            <w:tcBorders>
              <w:top w:val="single" w:sz="4" w:space="0" w:color="auto"/>
              <w:left w:val="single" w:sz="4" w:space="0" w:color="auto"/>
              <w:bottom w:val="single" w:sz="4" w:space="0" w:color="auto"/>
              <w:right w:val="single" w:sz="4" w:space="0" w:color="auto"/>
            </w:tcBorders>
            <w:vAlign w:val="center"/>
          </w:tcPr>
          <w:p w14:paraId="1FF569E1" w14:textId="77777777" w:rsidR="007A3584" w:rsidRPr="00A2523D" w:rsidRDefault="007A3584" w:rsidP="00707D5B">
            <w:pPr>
              <w:jc w:val="center"/>
              <w:cnfStyle w:val="000000100000" w:firstRow="0" w:lastRow="0" w:firstColumn="0" w:lastColumn="0" w:oddVBand="0" w:evenVBand="0" w:oddHBand="1" w:evenHBand="0" w:firstRowFirstColumn="0" w:firstRowLastColumn="0" w:lastRowFirstColumn="0" w:lastRowLastColumn="0"/>
              <w:rPr>
                <w:rFonts w:cs="Arial"/>
                <w:sz w:val="14"/>
                <w:szCs w:val="14"/>
              </w:rPr>
            </w:pPr>
          </w:p>
        </w:tc>
        <w:tc>
          <w:tcPr>
            <w:tcW w:w="837" w:type="dxa"/>
            <w:tcBorders>
              <w:top w:val="single" w:sz="4" w:space="0" w:color="auto"/>
              <w:left w:val="single" w:sz="4" w:space="0" w:color="auto"/>
              <w:bottom w:val="single" w:sz="4" w:space="0" w:color="auto"/>
              <w:right w:val="single" w:sz="4" w:space="0" w:color="auto"/>
            </w:tcBorders>
            <w:vAlign w:val="center"/>
          </w:tcPr>
          <w:p w14:paraId="24EBA904" w14:textId="77777777" w:rsidR="007A3584" w:rsidRPr="00A2523D" w:rsidRDefault="007A3584" w:rsidP="00707D5B">
            <w:pPr>
              <w:jc w:val="center"/>
              <w:cnfStyle w:val="000000100000" w:firstRow="0" w:lastRow="0" w:firstColumn="0" w:lastColumn="0" w:oddVBand="0" w:evenVBand="0" w:oddHBand="1" w:evenHBand="0" w:firstRowFirstColumn="0" w:firstRowLastColumn="0" w:lastRowFirstColumn="0" w:lastRowLastColumn="0"/>
              <w:rPr>
                <w:rFonts w:cs="Arial"/>
                <w:sz w:val="14"/>
                <w:szCs w:val="14"/>
              </w:rPr>
            </w:pPr>
          </w:p>
        </w:tc>
        <w:tc>
          <w:tcPr>
            <w:tcW w:w="976" w:type="dxa"/>
            <w:tcBorders>
              <w:top w:val="single" w:sz="4" w:space="0" w:color="auto"/>
              <w:left w:val="single" w:sz="4" w:space="0" w:color="auto"/>
              <w:bottom w:val="single" w:sz="4" w:space="0" w:color="auto"/>
              <w:right w:val="single" w:sz="4" w:space="0" w:color="auto"/>
            </w:tcBorders>
            <w:vAlign w:val="center"/>
          </w:tcPr>
          <w:p w14:paraId="7FBFD4D8" w14:textId="77777777" w:rsidR="007A3584" w:rsidRPr="00A2523D" w:rsidRDefault="007A3584" w:rsidP="00707D5B">
            <w:pPr>
              <w:jc w:val="center"/>
              <w:cnfStyle w:val="000000100000" w:firstRow="0" w:lastRow="0" w:firstColumn="0" w:lastColumn="0" w:oddVBand="0" w:evenVBand="0" w:oddHBand="1" w:evenHBand="0" w:firstRowFirstColumn="0" w:firstRowLastColumn="0" w:lastRowFirstColumn="0" w:lastRowLastColumn="0"/>
              <w:rPr>
                <w:rFonts w:cs="Arial"/>
                <w:sz w:val="14"/>
                <w:szCs w:val="14"/>
              </w:rPr>
            </w:pPr>
          </w:p>
        </w:tc>
        <w:tc>
          <w:tcPr>
            <w:tcW w:w="838" w:type="dxa"/>
            <w:tcBorders>
              <w:top w:val="single" w:sz="4" w:space="0" w:color="auto"/>
              <w:left w:val="single" w:sz="4" w:space="0" w:color="auto"/>
              <w:bottom w:val="single" w:sz="4" w:space="0" w:color="auto"/>
              <w:right w:val="single" w:sz="4" w:space="0" w:color="auto"/>
            </w:tcBorders>
            <w:vAlign w:val="center"/>
          </w:tcPr>
          <w:p w14:paraId="7D554CDD" w14:textId="77777777" w:rsidR="007A3584" w:rsidRPr="00A2523D" w:rsidRDefault="007A3584" w:rsidP="00707D5B">
            <w:pPr>
              <w:jc w:val="center"/>
              <w:cnfStyle w:val="000000100000" w:firstRow="0" w:lastRow="0" w:firstColumn="0" w:lastColumn="0" w:oddVBand="0" w:evenVBand="0" w:oddHBand="1" w:evenHBand="0" w:firstRowFirstColumn="0" w:firstRowLastColumn="0" w:lastRowFirstColumn="0" w:lastRowLastColumn="0"/>
              <w:rPr>
                <w:rFonts w:cs="Arial"/>
                <w:sz w:val="14"/>
                <w:szCs w:val="14"/>
              </w:rPr>
            </w:pPr>
          </w:p>
        </w:tc>
        <w:tc>
          <w:tcPr>
            <w:tcW w:w="1117" w:type="dxa"/>
            <w:tcBorders>
              <w:top w:val="single" w:sz="4" w:space="0" w:color="auto"/>
              <w:left w:val="single" w:sz="4" w:space="0" w:color="auto"/>
              <w:bottom w:val="single" w:sz="4" w:space="0" w:color="auto"/>
              <w:right w:val="single" w:sz="4" w:space="0" w:color="auto"/>
            </w:tcBorders>
            <w:vAlign w:val="center"/>
          </w:tcPr>
          <w:p w14:paraId="4C72B7CA" w14:textId="77777777" w:rsidR="007A3584" w:rsidRPr="00A2523D" w:rsidRDefault="007A3584" w:rsidP="00707D5B">
            <w:pPr>
              <w:jc w:val="center"/>
              <w:cnfStyle w:val="000000100000" w:firstRow="0" w:lastRow="0" w:firstColumn="0" w:lastColumn="0" w:oddVBand="0" w:evenVBand="0" w:oddHBand="1" w:evenHBand="0" w:firstRowFirstColumn="0" w:firstRowLastColumn="0" w:lastRowFirstColumn="0" w:lastRowLastColumn="0"/>
              <w:rPr>
                <w:rFonts w:cs="Arial"/>
                <w:sz w:val="14"/>
                <w:szCs w:val="14"/>
              </w:rPr>
            </w:pPr>
            <w:r>
              <w:rPr>
                <w:rFonts w:cs="Arial"/>
                <w:sz w:val="14"/>
                <w:szCs w:val="14"/>
              </w:rPr>
              <w:t>X</w:t>
            </w:r>
          </w:p>
        </w:tc>
        <w:tc>
          <w:tcPr>
            <w:tcW w:w="976" w:type="dxa"/>
            <w:tcBorders>
              <w:top w:val="single" w:sz="4" w:space="0" w:color="auto"/>
              <w:left w:val="single" w:sz="4" w:space="0" w:color="auto"/>
              <w:bottom w:val="single" w:sz="4" w:space="0" w:color="auto"/>
              <w:right w:val="single" w:sz="4" w:space="0" w:color="auto"/>
            </w:tcBorders>
            <w:vAlign w:val="center"/>
          </w:tcPr>
          <w:p w14:paraId="6801A3CF" w14:textId="77777777" w:rsidR="007A3584" w:rsidRPr="00A2523D" w:rsidRDefault="007A3584" w:rsidP="00707D5B">
            <w:pPr>
              <w:jc w:val="center"/>
              <w:cnfStyle w:val="000000100000" w:firstRow="0" w:lastRow="0" w:firstColumn="0" w:lastColumn="0" w:oddVBand="0" w:evenVBand="0" w:oddHBand="1" w:evenHBand="0" w:firstRowFirstColumn="0" w:firstRowLastColumn="0" w:lastRowFirstColumn="0" w:lastRowLastColumn="0"/>
              <w:rPr>
                <w:rFonts w:cs="Arial"/>
                <w:sz w:val="14"/>
                <w:szCs w:val="14"/>
              </w:rPr>
            </w:pPr>
          </w:p>
        </w:tc>
        <w:tc>
          <w:tcPr>
            <w:tcW w:w="983" w:type="dxa"/>
            <w:tcBorders>
              <w:top w:val="single" w:sz="4" w:space="0" w:color="auto"/>
              <w:left w:val="single" w:sz="4" w:space="0" w:color="auto"/>
              <w:bottom w:val="single" w:sz="4" w:space="0" w:color="auto"/>
              <w:right w:val="single" w:sz="4" w:space="0" w:color="auto"/>
            </w:tcBorders>
            <w:vAlign w:val="center"/>
          </w:tcPr>
          <w:p w14:paraId="21F63DD4" w14:textId="77777777" w:rsidR="007A3584" w:rsidRPr="00A2523D" w:rsidRDefault="007A3584" w:rsidP="00707D5B">
            <w:pPr>
              <w:jc w:val="center"/>
              <w:cnfStyle w:val="000000100000" w:firstRow="0" w:lastRow="0" w:firstColumn="0" w:lastColumn="0" w:oddVBand="0" w:evenVBand="0" w:oddHBand="1" w:evenHBand="0" w:firstRowFirstColumn="0" w:firstRowLastColumn="0" w:lastRowFirstColumn="0" w:lastRowLastColumn="0"/>
              <w:rPr>
                <w:rFonts w:cs="Arial"/>
                <w:sz w:val="14"/>
                <w:szCs w:val="14"/>
              </w:rPr>
            </w:pPr>
          </w:p>
        </w:tc>
      </w:tr>
      <w:bookmarkEnd w:id="31"/>
    </w:tbl>
    <w:p w14:paraId="0DD4E0AC" w14:textId="77777777" w:rsidR="007A3584" w:rsidRDefault="007A3584" w:rsidP="2AF1030D">
      <w:pPr>
        <w:jc w:val="left"/>
        <w:rPr>
          <w:rFonts w:cs="Arial"/>
          <w:color w:val="FF0000"/>
        </w:rPr>
      </w:pPr>
    </w:p>
    <w:p w14:paraId="702FBC71" w14:textId="1A2D65BE" w:rsidR="7EA8FE92" w:rsidRDefault="4935A48C" w:rsidP="2AF1030D">
      <w:pPr>
        <w:spacing w:after="0" w:line="300" w:lineRule="auto"/>
        <w:jc w:val="left"/>
        <w:rPr>
          <w:rFonts w:ascii="Segoe UI" w:eastAsia="Segoe UI" w:hAnsi="Segoe UI" w:cs="Segoe UI"/>
          <w:color w:val="FF0000"/>
          <w:sz w:val="21"/>
          <w:szCs w:val="21"/>
        </w:rPr>
      </w:pPr>
      <w:r w:rsidRPr="6D9E03C2">
        <w:rPr>
          <w:rFonts w:ascii="Segoe UI" w:eastAsia="Segoe UI" w:hAnsi="Segoe UI" w:cs="Segoe UI"/>
          <w:color w:val="FF0000"/>
          <w:sz w:val="21"/>
          <w:szCs w:val="21"/>
        </w:rPr>
        <w:t>Y</w:t>
      </w:r>
      <w:r w:rsidR="7EA8FE92" w:rsidRPr="6D9E03C2">
        <w:rPr>
          <w:rFonts w:ascii="Segoe UI" w:eastAsia="Segoe UI" w:hAnsi="Segoe UI" w:cs="Segoe UI"/>
          <w:color w:val="FF0000"/>
          <w:sz w:val="21"/>
          <w:szCs w:val="21"/>
        </w:rPr>
        <w:t>firfara</w:t>
      </w:r>
      <w:r w:rsidR="5A5B34AA" w:rsidRPr="6D9E03C2">
        <w:rPr>
          <w:rFonts w:ascii="Segoe UI" w:eastAsia="Segoe UI" w:hAnsi="Segoe UI" w:cs="Segoe UI"/>
          <w:color w:val="FF0000"/>
          <w:sz w:val="21"/>
          <w:szCs w:val="21"/>
        </w:rPr>
        <w:t xml:space="preserve"> skal</w:t>
      </w:r>
      <w:r w:rsidR="7EA8FE92" w:rsidRPr="2AF1030D">
        <w:rPr>
          <w:rFonts w:ascii="Segoe UI" w:eastAsia="Segoe UI" w:hAnsi="Segoe UI" w:cs="Segoe UI"/>
          <w:color w:val="FF0000"/>
          <w:sz w:val="21"/>
          <w:szCs w:val="21"/>
        </w:rPr>
        <w:t xml:space="preserve"> töfluna og eyða út öllum kröfum, hlutverkum/starfsflokkum og tilheyrandi dálkum sem ekki eiga við viðkomandi verk. Aðeins skulu standa eftir þær hæfnis-, menntunar-, réttinda- og námskeiðskröfur sem tengjast þeim veitum og verkþáttum sem eru hluti af útboðinu (t.d. rafveita, fráveita, vatnsveita eða hitaveita). Gæta skal þess að samræmi sé á milli þessarar töflu, hæfniskrafna í kafla 1.1.7.4 og þeirra gagna sem bjóðandi skal skila með tilboði samkvæmt kafla 1.4.5.1.</w:t>
      </w:r>
    </w:p>
    <w:p w14:paraId="6B8D2799" w14:textId="354502C9" w:rsidR="2AF1030D" w:rsidRDefault="2AF1030D" w:rsidP="2AF1030D">
      <w:pPr>
        <w:jc w:val="left"/>
        <w:rPr>
          <w:rFonts w:cs="Arial"/>
          <w:color w:val="FF0000"/>
        </w:rPr>
        <w:sectPr w:rsidR="2AF1030D" w:rsidSect="00077F71">
          <w:pgSz w:w="16838" w:h="11906" w:orient="landscape" w:code="9"/>
          <w:pgMar w:top="1418" w:right="1418" w:bottom="567" w:left="1418" w:header="284" w:footer="0" w:gutter="0"/>
          <w:cols w:space="708"/>
          <w:titlePg/>
          <w:docGrid w:linePitch="360"/>
        </w:sectPr>
      </w:pPr>
    </w:p>
    <w:p w14:paraId="3ABBD577" w14:textId="77777777" w:rsidR="007A3584" w:rsidRPr="00781F30" w:rsidRDefault="007A3584" w:rsidP="007A3584">
      <w:pPr>
        <w:pStyle w:val="Heading4"/>
      </w:pPr>
      <w:bookmarkStart w:id="32" w:name="_Toc232150334"/>
      <w:bookmarkEnd w:id="18"/>
      <w:r w:rsidRPr="00781F30">
        <w:lastRenderedPageBreak/>
        <w:t>Krafa um eðlileg samskipti í fyrri samningum ## Innanlandsútboð ##</w:t>
      </w:r>
      <w:bookmarkEnd w:id="32"/>
    </w:p>
    <w:p w14:paraId="52F90BCC" w14:textId="77777777" w:rsidR="007A3584" w:rsidRDefault="007A3584" w:rsidP="007A3584">
      <w:pPr>
        <w:rPr>
          <w:color w:val="FF0000"/>
        </w:rPr>
      </w:pPr>
      <w:r w:rsidRPr="00781F30">
        <w:rPr>
          <w:color w:val="FF0000"/>
        </w:rPr>
        <w:t xml:space="preserve">Ef bjóðandi eða starfsmenn hans sem vinna munu verkið hafa </w:t>
      </w:r>
      <w:r>
        <w:rPr>
          <w:color w:val="FF0000"/>
        </w:rPr>
        <w:t xml:space="preserve">brotið alvarlega eða ítrekað gegn öryggisreglum og/eða </w:t>
      </w:r>
      <w:r w:rsidRPr="00781F30">
        <w:rPr>
          <w:color w:val="FF0000"/>
        </w:rPr>
        <w:t xml:space="preserve">sýnt af sér </w:t>
      </w:r>
      <w:r>
        <w:rPr>
          <w:color w:val="FF0000"/>
        </w:rPr>
        <w:t>alvarlega eða ítrekaða óásættanlega hegðun, eins og hún er skilgreind í stöðluðum skilmálum vegna verkframkvæmda sem gilda um þetta útboð,</w:t>
      </w:r>
      <w:r w:rsidRPr="00781F30">
        <w:rPr>
          <w:color w:val="FF0000"/>
        </w:rPr>
        <w:t xml:space="preserve"> er kaupanda heimilt að hafna tilboði viðkomandi bjóðanda sem ógildu.</w:t>
      </w:r>
    </w:p>
    <w:p w14:paraId="37467B95" w14:textId="77777777" w:rsidR="007A3584" w:rsidRPr="00781F30" w:rsidRDefault="007A3584" w:rsidP="007A3584">
      <w:pPr>
        <w:pStyle w:val="Heading4"/>
      </w:pPr>
      <w:bookmarkStart w:id="33" w:name="_Toc232150335"/>
      <w:r w:rsidRPr="00781F30">
        <w:t>Kröfur um gæða- og öryggisstjórnun</w:t>
      </w:r>
      <w:bookmarkEnd w:id="33"/>
    </w:p>
    <w:p w14:paraId="25FFE13E" w14:textId="77777777" w:rsidR="007A3584" w:rsidRPr="00781F30" w:rsidRDefault="007A3584" w:rsidP="007A3584">
      <w:pPr>
        <w:rPr>
          <w:rFonts w:cs="Arial"/>
        </w:rPr>
      </w:pPr>
      <w:r w:rsidRPr="00781F30">
        <w:rPr>
          <w:rFonts w:cs="Arial"/>
        </w:rPr>
        <w:t xml:space="preserve">Bjóðendur skulu hafa í gildi öryggis- og heilbrigðisáætlun í samræmi við reglugerð nr. 920/2006 um skipulag og framkvæmd vinnuverndarstarfs á vinnustöðum. </w:t>
      </w:r>
    </w:p>
    <w:p w14:paraId="6470C064" w14:textId="77777777" w:rsidR="007A3584" w:rsidRPr="00781F30" w:rsidRDefault="007A3584" w:rsidP="007A3584">
      <w:pPr>
        <w:rPr>
          <w:rFonts w:cs="Arial"/>
        </w:rPr>
      </w:pPr>
      <w:r w:rsidRPr="00781F30">
        <w:rPr>
          <w:rFonts w:cs="Arial"/>
        </w:rPr>
        <w:t>Sniðmát fyrir öryggis- og heilbrigðisáætlun, ásamt fleiri gagnlegum sniðmátum, má finna á vefsíðu Orkuveitu Reykjavíkur: https://www.or.is/oryggi/verktakar/</w:t>
      </w:r>
    </w:p>
    <w:p w14:paraId="5491B75C" w14:textId="77777777" w:rsidR="007A3584" w:rsidRPr="00781F30" w:rsidRDefault="007A3584" w:rsidP="007A3584">
      <w:pPr>
        <w:rPr>
          <w:rFonts w:cs="Arial"/>
        </w:rPr>
      </w:pPr>
      <w:r w:rsidRPr="00781F30">
        <w:rPr>
          <w:rFonts w:cs="Arial"/>
        </w:rPr>
        <w:t xml:space="preserve">Bjóðendur skulu viðhafa gæða- og öryggisstjórnun. Með tilboði skulu fylgja upplýsingar um eftirfarandi atriði er varða gæðamál bjóðanda: </w:t>
      </w:r>
    </w:p>
    <w:p w14:paraId="75342800" w14:textId="77777777" w:rsidR="007A3584" w:rsidRPr="00781F30" w:rsidRDefault="007A3584" w:rsidP="007A3584">
      <w:pPr>
        <w:pStyle w:val="ListParagraph"/>
        <w:numPr>
          <w:ilvl w:val="0"/>
          <w:numId w:val="30"/>
        </w:numPr>
        <w:spacing w:line="256" w:lineRule="auto"/>
        <w:ind w:left="714" w:hanging="357"/>
        <w:rPr>
          <w:rFonts w:cs="Arial"/>
        </w:rPr>
      </w:pPr>
      <w:r w:rsidRPr="00781F30">
        <w:rPr>
          <w:rFonts w:cs="Arial"/>
        </w:rPr>
        <w:t>Upplýsingar um hvort gæða-, umhverfis- eða öryggiskerfi sé í fyrirtæki bjóðanda. Sé vottað eða viðurkennt gæðakerfi til staðar óskast upplýst um eftir hvaða gæðakerfi og staðli er unnið. Vottorð þar að lútandi skulu fylgja tilboði.</w:t>
      </w:r>
    </w:p>
    <w:p w14:paraId="6CEF7132" w14:textId="77777777" w:rsidR="007A3584" w:rsidRDefault="007A3584" w:rsidP="007A3584">
      <w:pPr>
        <w:pStyle w:val="ListParagraph"/>
        <w:numPr>
          <w:ilvl w:val="0"/>
          <w:numId w:val="30"/>
        </w:numPr>
        <w:spacing w:line="256" w:lineRule="auto"/>
        <w:rPr>
          <w:rFonts w:cs="Arial"/>
        </w:rPr>
      </w:pPr>
      <w:r>
        <w:rPr>
          <w:rFonts w:cs="Arial"/>
        </w:rPr>
        <w:t>Ef ekki er vottað gæðakerfi í fyrirtæki bjóðanda er óskað eftir upplýsingum um hvernig tilboðshafi/bjóðandi hyggst tryggja vörugæði og gæði þjónustu.</w:t>
      </w:r>
    </w:p>
    <w:p w14:paraId="38D68C44" w14:textId="77777777" w:rsidR="007A3584" w:rsidRPr="00CE1D6E" w:rsidRDefault="007A3584" w:rsidP="007A3584">
      <w:pPr>
        <w:pStyle w:val="ListParagraph"/>
        <w:numPr>
          <w:ilvl w:val="0"/>
          <w:numId w:val="30"/>
        </w:numPr>
        <w:spacing w:line="256" w:lineRule="auto"/>
      </w:pPr>
      <w:r w:rsidRPr="41D49330">
        <w:rPr>
          <w:rFonts w:cs="Arial"/>
        </w:rPr>
        <w:t>Upplýsingar um hvaða aðgerðir eru í gangi hjá bjóðanda til að bæta gæði vöru og þjónustu.</w:t>
      </w:r>
    </w:p>
    <w:p w14:paraId="19CFE559" w14:textId="77777777" w:rsidR="007A3584" w:rsidRDefault="007A3584" w:rsidP="007A3584">
      <w:pPr>
        <w:spacing w:line="256" w:lineRule="auto"/>
        <w:rPr>
          <w:rFonts w:cs="Arial"/>
        </w:rPr>
      </w:pPr>
    </w:p>
    <w:p w14:paraId="579E363C" w14:textId="77777777" w:rsidR="007A3584" w:rsidRPr="007D516B" w:rsidRDefault="007A3584" w:rsidP="007A3584">
      <w:pPr>
        <w:pStyle w:val="Heading2"/>
      </w:pPr>
      <w:bookmarkStart w:id="34" w:name="_Toc232150336"/>
      <w:r w:rsidRPr="007D516B">
        <w:t>Útboðsgögn</w:t>
      </w:r>
      <w:bookmarkEnd w:id="34"/>
    </w:p>
    <w:p w14:paraId="6B9390C2" w14:textId="77777777" w:rsidR="007A3584" w:rsidRPr="007D516B" w:rsidRDefault="007A3584" w:rsidP="007A3584">
      <w:pPr>
        <w:rPr>
          <w:rFonts w:cs="Arial"/>
          <w:b/>
          <w:color w:val="FF0000"/>
          <w:szCs w:val="20"/>
        </w:rPr>
      </w:pPr>
      <w:r w:rsidRPr="007D516B">
        <w:rPr>
          <w:rFonts w:cs="Arial"/>
          <w:b/>
          <w:color w:val="FF0000"/>
          <w:szCs w:val="20"/>
        </w:rPr>
        <w:t>#(Innkaupaþjónusta fyllir inn)</w:t>
      </w:r>
    </w:p>
    <w:p w14:paraId="17255113" w14:textId="77777777" w:rsidR="007A3584" w:rsidRPr="007D516B" w:rsidRDefault="007A3584" w:rsidP="007A3584">
      <w:pPr>
        <w:widowControl w:val="0"/>
        <w:numPr>
          <w:ilvl w:val="12"/>
          <w:numId w:val="0"/>
        </w:numPr>
        <w:spacing w:after="60" w:line="240" w:lineRule="auto"/>
        <w:rPr>
          <w:rFonts w:eastAsia="Times New Roman" w:cs="Arial"/>
          <w:snapToGrid w:val="0"/>
          <w:szCs w:val="20"/>
        </w:rPr>
      </w:pPr>
      <w:r w:rsidRPr="007D516B">
        <w:rPr>
          <w:rFonts w:eastAsia="Times New Roman" w:cs="Arial"/>
          <w:snapToGrid w:val="0"/>
          <w:szCs w:val="20"/>
        </w:rPr>
        <w:t>Til útboðsgagna þessa verks teljast neðangreind gögn, staðlar og fylgiskjöl:</w:t>
      </w:r>
    </w:p>
    <w:p w14:paraId="0DA3FD47" w14:textId="77777777" w:rsidR="007A3584" w:rsidRPr="001D70FE" w:rsidRDefault="007A3584" w:rsidP="007A3584">
      <w:pPr>
        <w:pStyle w:val="ListParagraph"/>
        <w:widowControl w:val="0"/>
        <w:numPr>
          <w:ilvl w:val="0"/>
          <w:numId w:val="20"/>
        </w:numPr>
        <w:spacing w:after="60" w:line="240" w:lineRule="auto"/>
        <w:rPr>
          <w:rFonts w:eastAsia="Times New Roman" w:cs="Arial"/>
          <w:snapToGrid w:val="0"/>
          <w:szCs w:val="20"/>
        </w:rPr>
      </w:pPr>
      <w:r w:rsidRPr="001D70FE">
        <w:rPr>
          <w:rFonts w:eastAsia="Times New Roman" w:cs="Arial"/>
          <w:snapToGrid w:val="0"/>
          <w:szCs w:val="20"/>
        </w:rPr>
        <w:t>Viðaukar sem verkkaupi gefur út á tilboðsfresti.</w:t>
      </w:r>
    </w:p>
    <w:p w14:paraId="6738492F" w14:textId="77777777" w:rsidR="007A3584" w:rsidRPr="001D70FE" w:rsidRDefault="007A3584" w:rsidP="007A3584">
      <w:pPr>
        <w:pStyle w:val="ListParagraph"/>
        <w:widowControl w:val="0"/>
        <w:numPr>
          <w:ilvl w:val="0"/>
          <w:numId w:val="20"/>
        </w:numPr>
        <w:spacing w:after="60" w:line="240" w:lineRule="auto"/>
        <w:rPr>
          <w:rFonts w:eastAsia="Times New Roman" w:cs="Arial"/>
          <w:snapToGrid w:val="0"/>
          <w:szCs w:val="20"/>
        </w:rPr>
      </w:pPr>
      <w:r w:rsidRPr="001D70FE">
        <w:rPr>
          <w:rFonts w:eastAsia="Times New Roman" w:cs="Arial"/>
          <w:snapToGrid w:val="0"/>
          <w:szCs w:val="20"/>
        </w:rPr>
        <w:t>Útboðs- og verklýsing þessi.</w:t>
      </w:r>
    </w:p>
    <w:p w14:paraId="755C7958" w14:textId="77777777" w:rsidR="007A3584" w:rsidRDefault="007A3584" w:rsidP="007A3584">
      <w:pPr>
        <w:pStyle w:val="ListParagraph"/>
        <w:widowControl w:val="0"/>
        <w:numPr>
          <w:ilvl w:val="0"/>
          <w:numId w:val="20"/>
        </w:numPr>
        <w:spacing w:after="60" w:line="240" w:lineRule="auto"/>
        <w:rPr>
          <w:rFonts w:eastAsia="Times New Roman" w:cs="Arial"/>
          <w:snapToGrid w:val="0"/>
          <w:szCs w:val="20"/>
        </w:rPr>
      </w:pPr>
      <w:r>
        <w:rPr>
          <w:rFonts w:eastAsia="Times New Roman" w:cs="Arial"/>
          <w:snapToGrid w:val="0"/>
          <w:szCs w:val="20"/>
        </w:rPr>
        <w:t>Tilboðsbók.</w:t>
      </w:r>
    </w:p>
    <w:p w14:paraId="77A82D09" w14:textId="77777777" w:rsidR="007A3584" w:rsidRPr="00732DF3" w:rsidRDefault="007A3584" w:rsidP="007A3584">
      <w:pPr>
        <w:pStyle w:val="ListParagraph"/>
        <w:widowControl w:val="0"/>
        <w:numPr>
          <w:ilvl w:val="0"/>
          <w:numId w:val="20"/>
        </w:numPr>
        <w:spacing w:after="60" w:line="240" w:lineRule="auto"/>
        <w:rPr>
          <w:rFonts w:eastAsia="Times New Roman" w:cs="Arial"/>
          <w:snapToGrid w:val="0"/>
          <w:color w:val="FF0000"/>
          <w:szCs w:val="20"/>
        </w:rPr>
      </w:pPr>
      <w:r w:rsidRPr="001D70FE">
        <w:rPr>
          <w:rFonts w:eastAsia="Times New Roman" w:cs="Arial"/>
          <w:snapToGrid w:val="0"/>
          <w:color w:val="FF0000"/>
          <w:szCs w:val="20"/>
        </w:rPr>
        <w:t>Teikningar skv. meðfylgjandi teikningaskrá.</w:t>
      </w:r>
      <w:r>
        <w:rPr>
          <w:rFonts w:eastAsia="Times New Roman" w:cs="Arial"/>
          <w:snapToGrid w:val="0"/>
          <w:color w:val="FF0000"/>
          <w:szCs w:val="20"/>
        </w:rPr>
        <w:t xml:space="preserve"> # Ef við á #</w:t>
      </w:r>
    </w:p>
    <w:p w14:paraId="09D4AD15" w14:textId="77777777" w:rsidR="007A3584" w:rsidRPr="00A728D5" w:rsidRDefault="007A3584" w:rsidP="007A3584">
      <w:pPr>
        <w:pStyle w:val="ListParagraph"/>
        <w:widowControl w:val="0"/>
        <w:numPr>
          <w:ilvl w:val="0"/>
          <w:numId w:val="20"/>
        </w:numPr>
        <w:spacing w:after="60" w:line="240" w:lineRule="auto"/>
        <w:rPr>
          <w:rFonts w:eastAsia="Times New Roman" w:cs="Arial"/>
          <w:snapToGrid w:val="0"/>
          <w:color w:val="FF0000"/>
        </w:rPr>
      </w:pPr>
      <w:r w:rsidRPr="3095C2E4">
        <w:rPr>
          <w:rFonts w:eastAsia="Times New Roman" w:cs="Arial"/>
          <w:snapToGrid w:val="0"/>
          <w:color w:val="FF0000"/>
        </w:rPr>
        <w:t>Fylgiskjal: A. Hitaveituefni, sem verktaki útvegar</w:t>
      </w:r>
    </w:p>
    <w:p w14:paraId="3F00A704" w14:textId="77777777" w:rsidR="007A3584" w:rsidRPr="001D70FE" w:rsidRDefault="007A3584" w:rsidP="007A3584">
      <w:pPr>
        <w:pStyle w:val="ListParagraph"/>
        <w:widowControl w:val="0"/>
        <w:numPr>
          <w:ilvl w:val="0"/>
          <w:numId w:val="20"/>
        </w:numPr>
        <w:spacing w:after="60" w:line="240" w:lineRule="auto"/>
        <w:rPr>
          <w:rFonts w:eastAsia="Times New Roman" w:cs="Arial"/>
          <w:snapToGrid w:val="0"/>
          <w:szCs w:val="20"/>
        </w:rPr>
      </w:pPr>
      <w:r w:rsidRPr="001D70FE">
        <w:rPr>
          <w:rFonts w:eastAsia="Times New Roman" w:cs="Arial"/>
          <w:snapToGrid w:val="0"/>
          <w:szCs w:val="20"/>
        </w:rPr>
        <w:t xml:space="preserve">IST 30:2012, íslenskur staðall. </w:t>
      </w:r>
    </w:p>
    <w:p w14:paraId="17141AA0" w14:textId="77777777" w:rsidR="007A3584" w:rsidRDefault="007A3584" w:rsidP="007A3584">
      <w:pPr>
        <w:pStyle w:val="ListParagraph"/>
        <w:widowControl w:val="0"/>
        <w:numPr>
          <w:ilvl w:val="0"/>
          <w:numId w:val="20"/>
        </w:numPr>
        <w:spacing w:after="120" w:line="240" w:lineRule="auto"/>
        <w:ind w:left="714" w:hanging="357"/>
        <w:contextualSpacing w:val="0"/>
        <w:rPr>
          <w:rFonts w:eastAsia="Times New Roman" w:cs="Arial"/>
          <w:snapToGrid w:val="0"/>
          <w:szCs w:val="20"/>
        </w:rPr>
      </w:pPr>
      <w:r w:rsidRPr="001D70FE">
        <w:rPr>
          <w:rFonts w:eastAsia="Times New Roman" w:cs="Arial"/>
          <w:snapToGrid w:val="0"/>
          <w:szCs w:val="20"/>
        </w:rPr>
        <w:t>Aðrir staðlar og gögn sem vísað er til í verklýsingum eða á teikningum.</w:t>
      </w:r>
    </w:p>
    <w:p w14:paraId="794E1B40" w14:textId="77777777" w:rsidR="007A3584" w:rsidRPr="005969E6" w:rsidRDefault="007A3584" w:rsidP="007A3584">
      <w:pPr>
        <w:widowControl w:val="0"/>
        <w:spacing w:after="120" w:line="276" w:lineRule="auto"/>
        <w:rPr>
          <w:rFonts w:eastAsia="Times New Roman" w:cs="Arial"/>
          <w:szCs w:val="20"/>
        </w:rPr>
      </w:pPr>
      <w:r w:rsidRPr="005969E6">
        <w:rPr>
          <w:rFonts w:eastAsia="Times New Roman" w:cs="Arial"/>
          <w:snapToGrid w:val="0"/>
          <w:szCs w:val="20"/>
        </w:rPr>
        <w:t>Sé misræmi milli útboðsgagna skal vægi þeirra við túlkun vera í samræmi við framangreint á þann veg að gagn nr. 1 hefur mest vægi og svo koll af kolli. Þessu til viðbótar skulu nýrri gögn vera rétthærri en þau sem el</w:t>
      </w:r>
      <w:r w:rsidRPr="005969E6">
        <w:rPr>
          <w:rFonts w:eastAsia="Times New Roman" w:cs="Arial"/>
          <w:szCs w:val="20"/>
        </w:rPr>
        <w:t>dri eru.</w:t>
      </w:r>
    </w:p>
    <w:p w14:paraId="4478701E" w14:textId="77777777" w:rsidR="007A3584" w:rsidRDefault="007A3584" w:rsidP="007A3584">
      <w:pPr>
        <w:widowControl w:val="0"/>
        <w:numPr>
          <w:ilvl w:val="12"/>
          <w:numId w:val="0"/>
        </w:numPr>
        <w:spacing w:after="60" w:line="240" w:lineRule="auto"/>
      </w:pPr>
      <w:r w:rsidRPr="007D516B">
        <w:rPr>
          <w:rFonts w:eastAsia="Times New Roman" w:cs="Arial"/>
          <w:snapToGrid w:val="0"/>
          <w:szCs w:val="20"/>
        </w:rPr>
        <w:t xml:space="preserve">Til viðbótar við ofangreind gögn, teljast neðangreind </w:t>
      </w:r>
      <w:r>
        <w:rPr>
          <w:rFonts w:eastAsia="Times New Roman" w:cs="Arial"/>
          <w:snapToGrid w:val="0"/>
          <w:szCs w:val="20"/>
        </w:rPr>
        <w:t xml:space="preserve">gögn einnig </w:t>
      </w:r>
      <w:r w:rsidRPr="007D516B">
        <w:rPr>
          <w:rFonts w:eastAsia="Times New Roman" w:cs="Arial"/>
          <w:snapToGrid w:val="0"/>
          <w:szCs w:val="20"/>
        </w:rPr>
        <w:t>til útboðsgagna</w:t>
      </w:r>
      <w:r>
        <w:rPr>
          <w:rFonts w:eastAsia="Times New Roman" w:cs="Arial"/>
          <w:snapToGrid w:val="0"/>
          <w:szCs w:val="20"/>
        </w:rPr>
        <w:t>.</w:t>
      </w:r>
      <w:r w:rsidRPr="007D516B">
        <w:rPr>
          <w:rFonts w:eastAsia="Times New Roman" w:cs="Arial"/>
          <w:snapToGrid w:val="0"/>
          <w:szCs w:val="20"/>
        </w:rPr>
        <w:t xml:space="preserve"> Vakin er sérstök athygli bjóðanda á að </w:t>
      </w:r>
      <w:r>
        <w:rPr>
          <w:rFonts w:eastAsia="Times New Roman" w:cs="Arial"/>
          <w:snapToGrid w:val="0"/>
          <w:szCs w:val="20"/>
        </w:rPr>
        <w:t xml:space="preserve">þessi </w:t>
      </w:r>
      <w:r w:rsidRPr="007D516B">
        <w:rPr>
          <w:rFonts w:eastAsia="Times New Roman" w:cs="Arial"/>
          <w:snapToGrid w:val="0"/>
          <w:szCs w:val="20"/>
        </w:rPr>
        <w:t xml:space="preserve">gögn þurfa bjóðendur að sækja og kynna sér á vefslóðinni: </w:t>
      </w:r>
      <w:r>
        <w:fldChar w:fldCharType="begin"/>
      </w:r>
      <w:r>
        <w:instrText>HYPERLINK "https://www.or.is/fjarmal/utbod/upplysingasida/"</w:instrText>
      </w:r>
      <w:r>
        <w:fldChar w:fldCharType="separate"/>
      </w:r>
      <w:r w:rsidRPr="004D7F76">
        <w:rPr>
          <w:rStyle w:val="Hyperlink"/>
        </w:rPr>
        <w:t>https://www.or.is/fjarmal/utbod/upplysingasida/</w:t>
      </w:r>
      <w:r>
        <w:fldChar w:fldCharType="end"/>
      </w:r>
    </w:p>
    <w:p w14:paraId="5B721121" w14:textId="77777777" w:rsidR="007A3584" w:rsidRPr="001D70FE" w:rsidRDefault="007A3584" w:rsidP="007A3584">
      <w:pPr>
        <w:pStyle w:val="ListParagraph"/>
        <w:widowControl w:val="0"/>
        <w:numPr>
          <w:ilvl w:val="0"/>
          <w:numId w:val="21"/>
        </w:numPr>
        <w:spacing w:after="60" w:line="240" w:lineRule="auto"/>
        <w:rPr>
          <w:rFonts w:eastAsia="Times New Roman" w:cs="Arial"/>
          <w:snapToGrid w:val="0"/>
          <w:szCs w:val="20"/>
        </w:rPr>
      </w:pPr>
      <w:r w:rsidRPr="001D70FE">
        <w:rPr>
          <w:rFonts w:eastAsia="Times New Roman" w:cs="Arial"/>
          <w:snapToGrid w:val="0"/>
          <w:szCs w:val="20"/>
        </w:rPr>
        <w:t>Öryggishandbók OR samstæðunnar</w:t>
      </w:r>
      <w:r>
        <w:rPr>
          <w:rFonts w:eastAsia="Times New Roman" w:cs="Arial"/>
          <w:snapToGrid w:val="0"/>
          <w:szCs w:val="20"/>
        </w:rPr>
        <w:t xml:space="preserve"> (</w:t>
      </w:r>
      <w:hyperlink r:id="rId22" w:history="1">
        <w:r>
          <w:rPr>
            <w:rStyle w:val="Hyperlink"/>
          </w:rPr>
          <w:t>https://www.or.is/oryggi/oryggiskrofur/</w:t>
        </w:r>
      </w:hyperlink>
      <w:r>
        <w:rPr>
          <w:rFonts w:eastAsia="Times New Roman" w:cs="Arial"/>
          <w:snapToGrid w:val="0"/>
          <w:szCs w:val="20"/>
        </w:rPr>
        <w:t>)</w:t>
      </w:r>
    </w:p>
    <w:p w14:paraId="4207FDD9" w14:textId="77777777" w:rsidR="007A3584" w:rsidRPr="001D70FE" w:rsidRDefault="007A3584" w:rsidP="007A3584">
      <w:pPr>
        <w:pStyle w:val="ListParagraph"/>
        <w:widowControl w:val="0"/>
        <w:numPr>
          <w:ilvl w:val="0"/>
          <w:numId w:val="21"/>
        </w:numPr>
        <w:spacing w:after="60" w:line="240" w:lineRule="auto"/>
        <w:rPr>
          <w:rFonts w:eastAsia="Times New Roman" w:cs="Arial"/>
          <w:snapToGrid w:val="0"/>
          <w:szCs w:val="20"/>
        </w:rPr>
      </w:pPr>
      <w:r w:rsidRPr="001D70FE">
        <w:rPr>
          <w:rFonts w:eastAsia="Times New Roman" w:cs="Arial"/>
          <w:snapToGrid w:val="0"/>
          <w:szCs w:val="20"/>
        </w:rPr>
        <w:t>Staldraðu við veggspjöld</w:t>
      </w:r>
    </w:p>
    <w:p w14:paraId="47A24606" w14:textId="77777777" w:rsidR="007A3584" w:rsidRPr="001D70FE" w:rsidRDefault="007A3584" w:rsidP="007A3584">
      <w:pPr>
        <w:pStyle w:val="ListParagraph"/>
        <w:widowControl w:val="0"/>
        <w:numPr>
          <w:ilvl w:val="0"/>
          <w:numId w:val="21"/>
        </w:numPr>
        <w:spacing w:after="60" w:line="240" w:lineRule="auto"/>
        <w:rPr>
          <w:rFonts w:eastAsia="Times New Roman" w:cs="Arial"/>
          <w:snapToGrid w:val="0"/>
          <w:szCs w:val="20"/>
        </w:rPr>
      </w:pPr>
      <w:r w:rsidRPr="001D70FE">
        <w:rPr>
          <w:rFonts w:eastAsia="Times New Roman" w:cs="Arial"/>
          <w:snapToGrid w:val="0"/>
          <w:szCs w:val="20"/>
        </w:rPr>
        <w:t>Skilavöru</w:t>
      </w:r>
      <w:r>
        <w:rPr>
          <w:rFonts w:eastAsia="Times New Roman" w:cs="Arial"/>
          <w:snapToGrid w:val="0"/>
          <w:szCs w:val="20"/>
        </w:rPr>
        <w:t>eyðu</w:t>
      </w:r>
      <w:r w:rsidRPr="001D70FE">
        <w:rPr>
          <w:rFonts w:eastAsia="Times New Roman" w:cs="Arial"/>
          <w:snapToGrid w:val="0"/>
          <w:szCs w:val="20"/>
        </w:rPr>
        <w:t xml:space="preserve">blað </w:t>
      </w:r>
    </w:p>
    <w:p w14:paraId="37652601" w14:textId="77777777" w:rsidR="007A3584" w:rsidRPr="003514BE" w:rsidRDefault="007A3584" w:rsidP="007A3584">
      <w:pPr>
        <w:pStyle w:val="ListParagraph"/>
        <w:widowControl w:val="0"/>
        <w:numPr>
          <w:ilvl w:val="0"/>
          <w:numId w:val="21"/>
        </w:numPr>
        <w:spacing w:after="60" w:line="240" w:lineRule="auto"/>
        <w:rPr>
          <w:rFonts w:eastAsia="Times New Roman" w:cs="Arial"/>
          <w:snapToGrid w:val="0"/>
          <w:szCs w:val="20"/>
        </w:rPr>
      </w:pPr>
      <w:r w:rsidRPr="003514BE">
        <w:rPr>
          <w:rFonts w:eastAsia="Times New Roman" w:cs="Arial"/>
          <w:snapToGrid w:val="0"/>
          <w:szCs w:val="20"/>
        </w:rPr>
        <w:t xml:space="preserve">Skráning á ófullnægjandi afgreiðslu </w:t>
      </w:r>
    </w:p>
    <w:p w14:paraId="3E6FB554" w14:textId="77777777" w:rsidR="007A3584" w:rsidRPr="003514BE" w:rsidRDefault="007A3584" w:rsidP="007A3584">
      <w:pPr>
        <w:pStyle w:val="ListParagraph"/>
        <w:widowControl w:val="0"/>
        <w:numPr>
          <w:ilvl w:val="0"/>
          <w:numId w:val="21"/>
        </w:numPr>
        <w:spacing w:after="60" w:line="240" w:lineRule="auto"/>
        <w:rPr>
          <w:rFonts w:eastAsia="Times New Roman" w:cs="Arial"/>
          <w:snapToGrid w:val="0"/>
          <w:szCs w:val="20"/>
        </w:rPr>
      </w:pPr>
      <w:r w:rsidRPr="003514BE">
        <w:rPr>
          <w:rFonts w:eastAsia="Times New Roman" w:cs="Arial"/>
          <w:snapToGrid w:val="0"/>
          <w:szCs w:val="20"/>
        </w:rPr>
        <w:t xml:space="preserve">Vönduð meðferð lagnaefnis </w:t>
      </w:r>
      <w:r w:rsidRPr="006A0801">
        <w:rPr>
          <w:rFonts w:eastAsia="Times New Roman" w:cs="Arial"/>
          <w:snapToGrid w:val="0"/>
          <w:szCs w:val="20"/>
        </w:rPr>
        <w:t>(</w:t>
      </w:r>
      <w:r>
        <w:rPr>
          <w:rFonts w:eastAsia="Times New Roman" w:cs="Arial"/>
          <w:snapToGrid w:val="0"/>
          <w:szCs w:val="20"/>
        </w:rPr>
        <w:t>má finna á www.veitur.is)</w:t>
      </w:r>
    </w:p>
    <w:p w14:paraId="5E8C1D7F" w14:textId="77777777" w:rsidR="007A3584" w:rsidRPr="003514BE" w:rsidRDefault="007A3584" w:rsidP="007A3584">
      <w:pPr>
        <w:pStyle w:val="ListParagraph"/>
        <w:widowControl w:val="0"/>
        <w:numPr>
          <w:ilvl w:val="0"/>
          <w:numId w:val="21"/>
        </w:numPr>
        <w:spacing w:after="60" w:line="240" w:lineRule="auto"/>
        <w:rPr>
          <w:rFonts w:eastAsia="Times New Roman" w:cs="Arial"/>
          <w:snapToGrid w:val="0"/>
          <w:szCs w:val="20"/>
        </w:rPr>
      </w:pPr>
      <w:r w:rsidRPr="003514BE">
        <w:rPr>
          <w:rFonts w:eastAsia="Times New Roman" w:cs="Arial"/>
          <w:snapToGrid w:val="0"/>
          <w:szCs w:val="20"/>
        </w:rPr>
        <w:t xml:space="preserve">Jarðvinna nálægt háspennustrengjum </w:t>
      </w:r>
      <w:r>
        <w:rPr>
          <w:rFonts w:eastAsia="Times New Roman" w:cs="Arial"/>
          <w:snapToGrid w:val="0"/>
          <w:szCs w:val="20"/>
        </w:rPr>
        <w:t>V</w:t>
      </w:r>
      <w:r w:rsidRPr="003514BE">
        <w:rPr>
          <w:rFonts w:eastAsia="Times New Roman" w:cs="Arial"/>
          <w:snapToGrid w:val="0"/>
          <w:szCs w:val="20"/>
        </w:rPr>
        <w:t xml:space="preserve">eitna </w:t>
      </w:r>
      <w:r>
        <w:t>(má finna á www.veitur.is)</w:t>
      </w:r>
    </w:p>
    <w:p w14:paraId="40548401" w14:textId="77777777" w:rsidR="007A3584" w:rsidRDefault="007A3584" w:rsidP="007A3584">
      <w:pPr>
        <w:jc w:val="left"/>
        <w:rPr>
          <w:rFonts w:cs="Arial"/>
          <w:b/>
          <w:i/>
          <w:caps/>
          <w:noProof/>
          <w:snapToGrid w:val="0"/>
          <w:spacing w:val="10"/>
          <w:szCs w:val="20"/>
        </w:rPr>
      </w:pPr>
      <w:bookmarkStart w:id="35" w:name="_Toc434569861"/>
      <w:r>
        <w:br w:type="page"/>
      </w:r>
    </w:p>
    <w:p w14:paraId="0558DF4D" w14:textId="77777777" w:rsidR="007A3584" w:rsidRPr="007D516B" w:rsidRDefault="007A3584" w:rsidP="007A3584">
      <w:pPr>
        <w:pStyle w:val="Heading2"/>
      </w:pPr>
      <w:bookmarkStart w:id="36" w:name="_Toc232150337"/>
      <w:r w:rsidRPr="007D516B">
        <w:lastRenderedPageBreak/>
        <w:t>Val á samningsaðila</w:t>
      </w:r>
      <w:bookmarkEnd w:id="36"/>
    </w:p>
    <w:p w14:paraId="3D7B44A5" w14:textId="77777777" w:rsidR="007A3584" w:rsidRPr="007D516B" w:rsidRDefault="007A3584" w:rsidP="007A3584">
      <w:pPr>
        <w:rPr>
          <w:rFonts w:cs="Arial"/>
          <w:szCs w:val="20"/>
        </w:rPr>
      </w:pPr>
      <w:r w:rsidRPr="007D516B">
        <w:rPr>
          <w:rFonts w:cs="Arial"/>
          <w:szCs w:val="20"/>
        </w:rPr>
        <w:t xml:space="preserve">Þeir bjóðendur sem uppfylla </w:t>
      </w:r>
      <w:r>
        <w:rPr>
          <w:rFonts w:cs="Arial"/>
          <w:szCs w:val="20"/>
        </w:rPr>
        <w:t>hæfis</w:t>
      </w:r>
      <w:r w:rsidRPr="007D516B">
        <w:rPr>
          <w:rFonts w:cs="Arial"/>
          <w:szCs w:val="20"/>
        </w:rPr>
        <w:t xml:space="preserve">skilyrði útboðsgagna þessara verða </w:t>
      </w:r>
      <w:r>
        <w:rPr>
          <w:rFonts w:cs="Arial"/>
          <w:szCs w:val="20"/>
        </w:rPr>
        <w:t>taldir</w:t>
      </w:r>
      <w:r w:rsidRPr="007D516B">
        <w:rPr>
          <w:rFonts w:cs="Arial"/>
          <w:szCs w:val="20"/>
        </w:rPr>
        <w:t xml:space="preserve"> hæfir í útboði þessu, sbr. kafla</w:t>
      </w:r>
      <w:r>
        <w:rPr>
          <w:rFonts w:cs="Arial"/>
          <w:szCs w:val="20"/>
        </w:rPr>
        <w:t xml:space="preserve"> </w:t>
      </w:r>
      <w:r>
        <w:rPr>
          <w:rFonts w:cs="Arial"/>
          <w:szCs w:val="20"/>
        </w:rPr>
        <w:fldChar w:fldCharType="begin"/>
      </w:r>
      <w:r>
        <w:rPr>
          <w:rFonts w:cs="Arial"/>
          <w:szCs w:val="20"/>
        </w:rPr>
        <w:instrText xml:space="preserve"> REF _Ref70666562 \r \h </w:instrText>
      </w:r>
      <w:r>
        <w:rPr>
          <w:rFonts w:cs="Arial"/>
          <w:szCs w:val="20"/>
        </w:rPr>
      </w:r>
      <w:r>
        <w:rPr>
          <w:rFonts w:cs="Arial"/>
          <w:szCs w:val="20"/>
        </w:rPr>
        <w:fldChar w:fldCharType="separate"/>
      </w:r>
      <w:r>
        <w:rPr>
          <w:rFonts w:cs="Arial"/>
          <w:szCs w:val="20"/>
        </w:rPr>
        <w:t>1.1.7</w:t>
      </w:r>
      <w:r>
        <w:rPr>
          <w:rFonts w:cs="Arial"/>
          <w:szCs w:val="20"/>
        </w:rPr>
        <w:fldChar w:fldCharType="end"/>
      </w:r>
      <w:r>
        <w:rPr>
          <w:rFonts w:cs="Arial"/>
          <w:szCs w:val="20"/>
        </w:rPr>
        <w:t xml:space="preserve"> </w:t>
      </w:r>
      <w:r w:rsidRPr="007D516B">
        <w:rPr>
          <w:rFonts w:cs="Arial"/>
          <w:szCs w:val="20"/>
        </w:rPr>
        <w:t>í útboðslýsingu þessari.</w:t>
      </w:r>
    </w:p>
    <w:p w14:paraId="3D054635" w14:textId="77777777" w:rsidR="007A3584" w:rsidRDefault="007A3584" w:rsidP="007A3584">
      <w:pPr>
        <w:rPr>
          <w:rFonts w:cs="Arial"/>
          <w:szCs w:val="20"/>
        </w:rPr>
      </w:pPr>
      <w:bookmarkStart w:id="37" w:name="_Hlk38458713"/>
      <w:r w:rsidRPr="007D516B">
        <w:rPr>
          <w:rFonts w:cs="Arial"/>
          <w:szCs w:val="20"/>
        </w:rPr>
        <w:t xml:space="preserve">Við val á tilboði verður </w:t>
      </w:r>
      <w:r>
        <w:rPr>
          <w:rFonts w:cs="Arial"/>
          <w:szCs w:val="20"/>
        </w:rPr>
        <w:t>byggt á hagkvæmni tilboða og því hagkvæmasta tekið</w:t>
      </w:r>
      <w:r w:rsidRPr="007D516B">
        <w:rPr>
          <w:rFonts w:cs="Arial"/>
          <w:szCs w:val="20"/>
        </w:rPr>
        <w:t xml:space="preserve">. Hagkvæmasta tilboð er það boð sem fullnægir þörfum </w:t>
      </w:r>
      <w:r>
        <w:rPr>
          <w:rFonts w:cs="Arial"/>
          <w:szCs w:val="20"/>
        </w:rPr>
        <w:t>verkkaupa</w:t>
      </w:r>
      <w:r w:rsidRPr="007D516B">
        <w:rPr>
          <w:rFonts w:cs="Arial"/>
          <w:szCs w:val="20"/>
        </w:rPr>
        <w:t xml:space="preserve"> best samkvæmt þeim forsendum sem settar hafa verið fram í útboðsgögnum. </w:t>
      </w:r>
      <w:r>
        <w:rPr>
          <w:rFonts w:cs="Arial"/>
          <w:szCs w:val="20"/>
        </w:rPr>
        <w:t xml:space="preserve">Séu tilboð t.d. </w:t>
      </w:r>
      <w:r w:rsidRPr="009C7ADE">
        <w:rPr>
          <w:rFonts w:cs="Arial"/>
          <w:color w:val="FF0000"/>
          <w:szCs w:val="20"/>
        </w:rPr>
        <w:t xml:space="preserve">meira en 10% </w:t>
      </w:r>
      <w:r w:rsidRPr="007D516B">
        <w:rPr>
          <w:rFonts w:cs="Arial"/>
          <w:szCs w:val="20"/>
        </w:rPr>
        <w:t xml:space="preserve">yfir kostnaðaráætlun </w:t>
      </w:r>
      <w:r>
        <w:rPr>
          <w:rFonts w:cs="Arial"/>
          <w:szCs w:val="20"/>
        </w:rPr>
        <w:t xml:space="preserve">er verkkaupa heimilt að </w:t>
      </w:r>
      <w:r w:rsidRPr="007D516B">
        <w:rPr>
          <w:rFonts w:cs="Arial"/>
          <w:szCs w:val="20"/>
        </w:rPr>
        <w:t>hafna</w:t>
      </w:r>
      <w:r>
        <w:rPr>
          <w:rFonts w:cs="Arial"/>
          <w:szCs w:val="20"/>
        </w:rPr>
        <w:t xml:space="preserve"> þeim</w:t>
      </w:r>
      <w:r w:rsidRPr="007D516B">
        <w:rPr>
          <w:rFonts w:cs="Arial"/>
          <w:szCs w:val="20"/>
        </w:rPr>
        <w:t xml:space="preserve"> á þeim grundvelli að </w:t>
      </w:r>
      <w:r>
        <w:rPr>
          <w:rFonts w:cs="Arial"/>
          <w:szCs w:val="20"/>
        </w:rPr>
        <w:t xml:space="preserve">þau séu </w:t>
      </w:r>
      <w:r w:rsidRPr="007D516B">
        <w:rPr>
          <w:rFonts w:cs="Arial"/>
          <w:szCs w:val="20"/>
        </w:rPr>
        <w:t>óaðgengileg.</w:t>
      </w:r>
      <w:r>
        <w:rPr>
          <w:rFonts w:cs="Arial"/>
          <w:szCs w:val="20"/>
        </w:rPr>
        <w:t xml:space="preserve"> </w:t>
      </w:r>
    </w:p>
    <w:bookmarkEnd w:id="35"/>
    <w:bookmarkEnd w:id="37"/>
    <w:p w14:paraId="0E63380C" w14:textId="77777777" w:rsidR="007A3584" w:rsidRPr="00106437" w:rsidRDefault="007A3584" w:rsidP="007A3584">
      <w:pPr>
        <w:spacing w:before="240" w:after="0"/>
        <w:contextualSpacing/>
        <w:rPr>
          <w:rFonts w:eastAsia="Calibri" w:cs="Arial"/>
          <w:szCs w:val="20"/>
          <w:lang w:eastAsia="is-IS"/>
        </w:rPr>
      </w:pPr>
      <w:r w:rsidRPr="00106437">
        <w:rPr>
          <w:rFonts w:eastAsia="Calibri" w:cs="Arial"/>
          <w:szCs w:val="20"/>
          <w:lang w:eastAsia="is-IS"/>
        </w:rPr>
        <w:t xml:space="preserve">Einungis verður lagt mat á gild tilboð samkvæmt </w:t>
      </w:r>
      <w:r>
        <w:rPr>
          <w:rFonts w:eastAsia="Calibri" w:cs="Arial"/>
          <w:szCs w:val="20"/>
          <w:lang w:eastAsia="is-IS"/>
        </w:rPr>
        <w:t xml:space="preserve">tilgreindum </w:t>
      </w:r>
      <w:r w:rsidRPr="00106437">
        <w:rPr>
          <w:rFonts w:eastAsia="Calibri" w:cs="Arial"/>
          <w:szCs w:val="20"/>
          <w:lang w:eastAsia="is-IS"/>
        </w:rPr>
        <w:t xml:space="preserve">matsforsendum. Tilboð verða metin á grundvelli eftirfarandi forsendna: </w:t>
      </w:r>
    </w:p>
    <w:p w14:paraId="0F69E134" w14:textId="77777777" w:rsidR="007A3584" w:rsidRPr="00802D71" w:rsidRDefault="007A3584" w:rsidP="007A3584">
      <w:pPr>
        <w:numPr>
          <w:ilvl w:val="0"/>
          <w:numId w:val="31"/>
        </w:numPr>
        <w:spacing w:before="240" w:after="0"/>
        <w:contextualSpacing/>
        <w:rPr>
          <w:rFonts w:eastAsia="Calibri" w:cs="Arial"/>
          <w:b/>
          <w:bCs/>
          <w:color w:val="FF0000"/>
          <w:szCs w:val="20"/>
          <w:lang w:eastAsia="is-IS"/>
        </w:rPr>
      </w:pPr>
      <w:r w:rsidRPr="00802D71">
        <w:rPr>
          <w:rFonts w:eastAsia="Calibri" w:cs="Arial"/>
          <w:b/>
          <w:bCs/>
          <w:color w:val="FF0000"/>
          <w:szCs w:val="20"/>
          <w:lang w:eastAsia="is-IS"/>
        </w:rPr>
        <w:t xml:space="preserve">Verð </w:t>
      </w:r>
      <w:r w:rsidRPr="00802D71">
        <w:rPr>
          <w:rFonts w:eastAsia="Calibri" w:cs="Arial"/>
          <w:b/>
          <w:bCs/>
          <w:color w:val="FF0000"/>
          <w:szCs w:val="20"/>
          <w:lang w:eastAsia="is-IS"/>
        </w:rPr>
        <w:tab/>
      </w:r>
      <w:r w:rsidRPr="00802D71">
        <w:rPr>
          <w:rFonts w:eastAsia="Calibri" w:cs="Arial"/>
          <w:b/>
          <w:bCs/>
          <w:color w:val="FF0000"/>
          <w:szCs w:val="20"/>
          <w:lang w:eastAsia="is-IS"/>
        </w:rPr>
        <w:tab/>
      </w:r>
      <w:r w:rsidRPr="00802D71">
        <w:rPr>
          <w:rFonts w:eastAsia="Calibri" w:cs="Arial"/>
          <w:b/>
          <w:bCs/>
          <w:color w:val="FF0000"/>
          <w:szCs w:val="20"/>
          <w:lang w:eastAsia="is-IS"/>
        </w:rPr>
        <w:tab/>
      </w:r>
      <w:r w:rsidRPr="00802D71">
        <w:rPr>
          <w:rFonts w:eastAsia="Calibri" w:cs="Arial"/>
          <w:b/>
          <w:bCs/>
          <w:color w:val="FF0000"/>
          <w:szCs w:val="20"/>
          <w:lang w:eastAsia="is-IS"/>
        </w:rPr>
        <w:tab/>
      </w:r>
      <w:r w:rsidRPr="00802D71">
        <w:rPr>
          <w:rFonts w:eastAsia="Calibri" w:cs="Arial"/>
          <w:b/>
          <w:bCs/>
          <w:color w:val="FF0000"/>
          <w:szCs w:val="20"/>
          <w:lang w:eastAsia="is-IS"/>
        </w:rPr>
        <w:tab/>
      </w:r>
      <w:r w:rsidRPr="00802D71">
        <w:rPr>
          <w:rFonts w:eastAsia="Calibri" w:cs="Arial"/>
          <w:b/>
          <w:bCs/>
          <w:color w:val="FF0000"/>
          <w:szCs w:val="20"/>
          <w:lang w:eastAsia="is-IS"/>
        </w:rPr>
        <w:tab/>
      </w:r>
      <w:r w:rsidRPr="00802D71">
        <w:rPr>
          <w:rFonts w:eastAsia="Calibri" w:cs="Arial"/>
          <w:b/>
          <w:bCs/>
          <w:color w:val="FF0000"/>
          <w:szCs w:val="20"/>
          <w:lang w:eastAsia="is-IS"/>
        </w:rPr>
        <w:tab/>
      </w:r>
      <w:r>
        <w:rPr>
          <w:rFonts w:eastAsia="Calibri" w:cs="Arial"/>
          <w:b/>
          <w:bCs/>
          <w:color w:val="FF0000"/>
          <w:szCs w:val="20"/>
          <w:lang w:eastAsia="is-IS"/>
        </w:rPr>
        <w:t>80</w:t>
      </w:r>
    </w:p>
    <w:p w14:paraId="6BF14E3F" w14:textId="77777777" w:rsidR="007A3584" w:rsidRDefault="007A3584" w:rsidP="007A3584">
      <w:pPr>
        <w:pStyle w:val="ListParagraph"/>
        <w:numPr>
          <w:ilvl w:val="0"/>
          <w:numId w:val="31"/>
        </w:numPr>
        <w:rPr>
          <w:b/>
          <w:bCs/>
          <w:color w:val="FF0000"/>
        </w:rPr>
      </w:pPr>
      <w:r w:rsidRPr="00802D71">
        <w:rPr>
          <w:b/>
          <w:bCs/>
          <w:color w:val="FF0000"/>
        </w:rPr>
        <w:t>Umhverfismál</w:t>
      </w:r>
      <w:r w:rsidRPr="00802D71">
        <w:rPr>
          <w:b/>
          <w:bCs/>
          <w:color w:val="FF0000"/>
        </w:rPr>
        <w:tab/>
      </w:r>
      <w:r w:rsidRPr="00802D71">
        <w:rPr>
          <w:b/>
          <w:bCs/>
          <w:color w:val="FF0000"/>
        </w:rPr>
        <w:tab/>
      </w:r>
      <w:r w:rsidRPr="00802D71">
        <w:rPr>
          <w:b/>
          <w:bCs/>
          <w:color w:val="FF0000"/>
        </w:rPr>
        <w:tab/>
      </w:r>
      <w:r w:rsidRPr="00802D71">
        <w:rPr>
          <w:b/>
          <w:bCs/>
          <w:color w:val="FF0000"/>
        </w:rPr>
        <w:tab/>
      </w:r>
      <w:r w:rsidRPr="00802D71">
        <w:rPr>
          <w:b/>
          <w:bCs/>
          <w:color w:val="FF0000"/>
        </w:rPr>
        <w:tab/>
      </w:r>
      <w:r w:rsidRPr="00802D71">
        <w:rPr>
          <w:b/>
          <w:bCs/>
          <w:color w:val="FF0000"/>
        </w:rPr>
        <w:tab/>
      </w:r>
      <w:r>
        <w:rPr>
          <w:b/>
          <w:bCs/>
          <w:color w:val="FF0000"/>
        </w:rPr>
        <w:t>20</w:t>
      </w:r>
    </w:p>
    <w:p w14:paraId="2353B63B" w14:textId="77777777" w:rsidR="007A3584" w:rsidRPr="007E0970" w:rsidRDefault="007A3584" w:rsidP="007A3584">
      <w:pPr>
        <w:pStyle w:val="ListParagraph"/>
        <w:numPr>
          <w:ilvl w:val="1"/>
          <w:numId w:val="31"/>
        </w:numPr>
        <w:rPr>
          <w:b/>
          <w:bCs/>
          <w:color w:val="FF0000"/>
        </w:rPr>
      </w:pPr>
      <w:r w:rsidRPr="007E0970">
        <w:rPr>
          <w:rFonts w:eastAsia="Calibri" w:cs="Arial"/>
          <w:color w:val="FF0000"/>
          <w:szCs w:val="20"/>
          <w:lang w:eastAsia="is-IS"/>
        </w:rPr>
        <w:t>Vottað umhverfisstjórnunarkerfi</w:t>
      </w:r>
      <w:r w:rsidRPr="007E0970">
        <w:rPr>
          <w:rFonts w:eastAsia="Calibri" w:cs="Arial"/>
          <w:color w:val="FF0000"/>
          <w:szCs w:val="20"/>
          <w:lang w:eastAsia="is-IS"/>
        </w:rPr>
        <w:tab/>
      </w:r>
      <w:r w:rsidRPr="007E0970">
        <w:rPr>
          <w:rFonts w:eastAsia="Calibri" w:cs="Arial"/>
          <w:color w:val="FF0000"/>
          <w:szCs w:val="20"/>
          <w:lang w:eastAsia="is-IS"/>
        </w:rPr>
        <w:tab/>
        <w:t xml:space="preserve">  </w:t>
      </w:r>
      <w:r w:rsidRPr="007E0970">
        <w:rPr>
          <w:rFonts w:eastAsia="Calibri" w:cs="Arial"/>
          <w:color w:val="FF0000"/>
          <w:szCs w:val="20"/>
          <w:lang w:eastAsia="is-IS"/>
        </w:rPr>
        <w:tab/>
        <w:t>2</w:t>
      </w:r>
      <w:r w:rsidRPr="007E0970">
        <w:rPr>
          <w:color w:val="FF0000"/>
        </w:rPr>
        <w:tab/>
      </w:r>
      <w:r w:rsidRPr="007E0970">
        <w:rPr>
          <w:color w:val="FF0000"/>
        </w:rPr>
        <w:tab/>
      </w:r>
      <w:r w:rsidRPr="007E0970">
        <w:rPr>
          <w:color w:val="FF0000"/>
        </w:rPr>
        <w:tab/>
      </w:r>
      <w:r w:rsidRPr="007E0970">
        <w:rPr>
          <w:color w:val="FF0000"/>
        </w:rPr>
        <w:tab/>
      </w:r>
    </w:p>
    <w:p w14:paraId="5D82CC46" w14:textId="77777777" w:rsidR="007A3584" w:rsidRPr="00802D71" w:rsidRDefault="007A3584" w:rsidP="007A3584">
      <w:pPr>
        <w:pStyle w:val="ListParagraph"/>
        <w:numPr>
          <w:ilvl w:val="1"/>
          <w:numId w:val="31"/>
        </w:numPr>
        <w:spacing w:after="0"/>
        <w:rPr>
          <w:color w:val="FF0000"/>
        </w:rPr>
      </w:pPr>
      <w:r w:rsidRPr="00802D71">
        <w:rPr>
          <w:color w:val="FF0000"/>
        </w:rPr>
        <w:t xml:space="preserve">Notkun á umhverfisvænni orku </w:t>
      </w:r>
      <w:r w:rsidRPr="00802D71">
        <w:rPr>
          <w:color w:val="FF0000"/>
        </w:rPr>
        <w:tab/>
      </w:r>
      <w:r w:rsidRPr="00802D71">
        <w:rPr>
          <w:color w:val="FF0000"/>
        </w:rPr>
        <w:tab/>
      </w:r>
      <w:r w:rsidRPr="00802D71">
        <w:rPr>
          <w:color w:val="FF0000"/>
        </w:rPr>
        <w:tab/>
      </w:r>
      <w:r>
        <w:rPr>
          <w:color w:val="FF0000"/>
        </w:rPr>
        <w:t>15</w:t>
      </w:r>
    </w:p>
    <w:p w14:paraId="7DE38745" w14:textId="77777777" w:rsidR="007A3584" w:rsidRPr="00802D71" w:rsidRDefault="007A3584" w:rsidP="007A3584">
      <w:pPr>
        <w:pStyle w:val="ListParagraph"/>
        <w:numPr>
          <w:ilvl w:val="1"/>
          <w:numId w:val="31"/>
        </w:numPr>
        <w:rPr>
          <w:color w:val="FF0000"/>
        </w:rPr>
      </w:pPr>
      <w:r w:rsidRPr="00802D71">
        <w:rPr>
          <w:color w:val="FF0000"/>
        </w:rPr>
        <w:t>Umhverfisstaðlar tækja</w:t>
      </w:r>
      <w:r w:rsidRPr="00802D71">
        <w:rPr>
          <w:color w:val="FF0000"/>
        </w:rPr>
        <w:tab/>
      </w:r>
      <w:r w:rsidRPr="00802D71">
        <w:rPr>
          <w:color w:val="FF0000"/>
        </w:rPr>
        <w:tab/>
      </w:r>
      <w:r w:rsidRPr="00802D71">
        <w:rPr>
          <w:color w:val="FF0000"/>
        </w:rPr>
        <w:tab/>
      </w:r>
      <w:r w:rsidRPr="00802D71">
        <w:rPr>
          <w:color w:val="FF0000"/>
        </w:rPr>
        <w:tab/>
        <w:t>3</w:t>
      </w:r>
    </w:p>
    <w:p w14:paraId="1CC96D36" w14:textId="77777777" w:rsidR="007A3584" w:rsidRPr="00802D71" w:rsidRDefault="007A3584" w:rsidP="007A3584">
      <w:pPr>
        <w:rPr>
          <w:rFonts w:eastAsia="Calibri" w:cs="Arial"/>
          <w:color w:val="FF0000"/>
          <w:lang w:eastAsia="is-IS"/>
        </w:rPr>
      </w:pPr>
    </w:p>
    <w:p w14:paraId="766F6FEE" w14:textId="77777777" w:rsidR="007A3584" w:rsidRPr="00802D71" w:rsidRDefault="007A3584" w:rsidP="007A3584">
      <w:pPr>
        <w:rPr>
          <w:rFonts w:eastAsia="Calibri" w:cs="Arial"/>
          <w:color w:val="FF0000"/>
          <w:lang w:eastAsia="is-IS"/>
        </w:rPr>
      </w:pPr>
      <w:r w:rsidRPr="00802D71">
        <w:rPr>
          <w:rFonts w:eastAsia="Calibri" w:cs="Arial"/>
          <w:color w:val="FF0000"/>
          <w:lang w:eastAsia="is-IS"/>
        </w:rPr>
        <w:t>Mat á ofangreindum þáttum verður í samræmi við eftirfarandi. Athugið að til að fá stig fyrir matskröfurnar þurfa fullnægjandi gögn að fylgja tilboði en ekki verður kallað eftir frekari gögnum til skýringa hvað þær varðar eftir opnun tilboða.</w:t>
      </w:r>
    </w:p>
    <w:p w14:paraId="2C25E9F5" w14:textId="77777777" w:rsidR="007A3584" w:rsidRPr="00802D71" w:rsidRDefault="007A3584" w:rsidP="007A3584">
      <w:pPr>
        <w:pStyle w:val="Heading3"/>
        <w:rPr>
          <w:rFonts w:eastAsia="Calibri"/>
        </w:rPr>
      </w:pPr>
      <w:bookmarkStart w:id="38" w:name="_Toc232150338"/>
      <w:r w:rsidRPr="00802D71">
        <w:rPr>
          <w:rFonts w:eastAsia="Calibri"/>
        </w:rPr>
        <w:t>Verð</w:t>
      </w:r>
      <w:bookmarkEnd w:id="38"/>
    </w:p>
    <w:p w14:paraId="458D3671" w14:textId="77777777" w:rsidR="007A3584" w:rsidRPr="00802D71" w:rsidRDefault="007A3584" w:rsidP="007A3584">
      <w:pPr>
        <w:rPr>
          <w:rFonts w:eastAsia="Calibri" w:cs="Arial"/>
          <w:color w:val="FF0000"/>
          <w:lang w:eastAsia="is-IS"/>
        </w:rPr>
      </w:pPr>
      <w:r w:rsidRPr="00802D71">
        <w:rPr>
          <w:rFonts w:eastAsia="Calibri" w:cs="Arial"/>
          <w:color w:val="FF0000"/>
          <w:lang w:eastAsia="is-IS"/>
        </w:rPr>
        <w:t xml:space="preserve">Lægsta gilda verðtilboð / verðtilboð bjóðanda x </w:t>
      </w:r>
      <w:r>
        <w:rPr>
          <w:rFonts w:eastAsia="Calibri" w:cs="Arial"/>
          <w:color w:val="FF0000"/>
          <w:lang w:eastAsia="is-IS"/>
        </w:rPr>
        <w:t>80</w:t>
      </w:r>
    </w:p>
    <w:p w14:paraId="556E701B" w14:textId="77777777" w:rsidR="007A3584" w:rsidRPr="00802D71" w:rsidRDefault="007A3584" w:rsidP="007A3584">
      <w:pPr>
        <w:pStyle w:val="Heading3"/>
      </w:pPr>
      <w:bookmarkStart w:id="39" w:name="_Toc232150339"/>
      <w:r w:rsidRPr="00802D71">
        <w:t>Umhverfismál</w:t>
      </w:r>
      <w:bookmarkEnd w:id="39"/>
    </w:p>
    <w:p w14:paraId="08CF9A99" w14:textId="77777777" w:rsidR="007A3584" w:rsidRPr="00802D71" w:rsidRDefault="007A3584" w:rsidP="007A3584">
      <w:pPr>
        <w:pStyle w:val="Heading4"/>
        <w:rPr>
          <w:rFonts w:eastAsia="Calibri"/>
        </w:rPr>
      </w:pPr>
      <w:bookmarkStart w:id="40" w:name="_Toc232150340"/>
      <w:r w:rsidRPr="00802D71">
        <w:rPr>
          <w:rFonts w:eastAsia="Calibri"/>
        </w:rPr>
        <w:t>Vottað umhverfisstjórnunarkerfi</w:t>
      </w:r>
      <w:bookmarkEnd w:id="40"/>
    </w:p>
    <w:p w14:paraId="1F6A8A71" w14:textId="77777777" w:rsidR="007A3584" w:rsidRPr="00802D71" w:rsidRDefault="007A3584" w:rsidP="007A3584">
      <w:pPr>
        <w:rPr>
          <w:color w:val="FF0000"/>
        </w:rPr>
      </w:pPr>
      <w:r w:rsidRPr="00802D71">
        <w:rPr>
          <w:color w:val="FF0000"/>
        </w:rPr>
        <w:t xml:space="preserve">Ef bjóðandi er með vottað umhverfisstjórnunarkerfi fyrir sína starfsemi samkvæmt ISO 14001 eða sambærilega, hlýtur hann </w:t>
      </w:r>
      <w:r>
        <w:rPr>
          <w:color w:val="FF0000"/>
        </w:rPr>
        <w:t>2</w:t>
      </w:r>
      <w:r w:rsidRPr="00802D71">
        <w:rPr>
          <w:color w:val="FF0000"/>
        </w:rPr>
        <w:t xml:space="preserve"> stig.</w:t>
      </w:r>
    </w:p>
    <w:p w14:paraId="554DE6FE" w14:textId="77777777" w:rsidR="007A3584" w:rsidRDefault="007A3584" w:rsidP="007A3584">
      <w:pPr>
        <w:pStyle w:val="Heading4"/>
      </w:pPr>
      <w:bookmarkStart w:id="41" w:name="_Ref67397996"/>
      <w:bookmarkStart w:id="42" w:name="_Toc67646922"/>
      <w:bookmarkStart w:id="43" w:name="_Toc232150341"/>
      <w:bookmarkStart w:id="44" w:name="_Toc67646924"/>
      <w:bookmarkStart w:id="45" w:name="_Toc72149838"/>
      <w:r w:rsidRPr="00802D71">
        <w:t>Notkun á umhverfisvænni orku</w:t>
      </w:r>
      <w:bookmarkEnd w:id="41"/>
      <w:bookmarkEnd w:id="42"/>
      <w:bookmarkEnd w:id="43"/>
    </w:p>
    <w:p w14:paraId="28A3853A" w14:textId="77777777" w:rsidR="007A3584" w:rsidRDefault="007A3584" w:rsidP="007A3584">
      <w:pPr>
        <w:spacing w:after="0" w:line="240" w:lineRule="auto"/>
        <w:textAlignment w:val="baseline"/>
        <w:rPr>
          <w:rFonts w:eastAsia="Times New Roman" w:cs="Arial"/>
          <w:color w:val="FF0000"/>
          <w:szCs w:val="20"/>
          <w:lang w:eastAsia="is-IS"/>
          <w14:ligatures w14:val="none"/>
        </w:rPr>
      </w:pPr>
      <w:bookmarkStart w:id="46" w:name="_Ref67397983"/>
      <w:bookmarkStart w:id="47" w:name="_Toc67646923"/>
      <w:bookmarkStart w:id="48" w:name="_Hlk67064858"/>
      <w:r w:rsidRPr="006E0D7F">
        <w:rPr>
          <w:rFonts w:eastAsia="Times New Roman" w:cs="Arial"/>
          <w:color w:val="FF0000"/>
          <w:szCs w:val="20"/>
          <w:lang w:eastAsia="is-IS"/>
          <w14:ligatures w14:val="none"/>
        </w:rPr>
        <w:t>Ef verktaki skuldbindur sig til að notast við umhverfisvæna orkugjafa eins og raforku, vetni, B100 lífdísil eða metan á tilteknum bifreiðum og/eða vinnuvélum í verkefnum sem unnin verða undir þessum samningi getur bjóðandi hlotið að hámarki 15 stig undir þessum matsþætti. Tæki/bifreið telst ekki notast við umhverfisvæna orkugjafa að öllu leyti ef það notast á við blöndu af lífdís</w:t>
      </w:r>
      <w:r>
        <w:rPr>
          <w:rFonts w:eastAsia="Times New Roman" w:cs="Arial"/>
          <w:color w:val="FF0000"/>
          <w:szCs w:val="20"/>
          <w:lang w:eastAsia="is-IS"/>
          <w14:ligatures w14:val="none"/>
        </w:rPr>
        <w:t>i</w:t>
      </w:r>
      <w:r w:rsidRPr="006E0D7F">
        <w:rPr>
          <w:rFonts w:eastAsia="Times New Roman" w:cs="Arial"/>
          <w:color w:val="FF0000"/>
          <w:szCs w:val="20"/>
          <w:lang w:eastAsia="is-IS"/>
          <w14:ligatures w14:val="none"/>
        </w:rPr>
        <w:t>l og jarðefnaeldsneyti eða er knúið/knúin áfram með tveimur orkugjöfum þar sem annar orkugjafinn telst ekki umhverfisvænn samkvæmt þessu ákvæði</w:t>
      </w:r>
      <w:r w:rsidRPr="009E3760">
        <w:rPr>
          <w:rFonts w:eastAsia="Times New Roman" w:cs="Arial"/>
          <w:color w:val="FF0000"/>
          <w:szCs w:val="20"/>
          <w:lang w:eastAsia="is-IS"/>
          <w14:ligatures w14:val="none"/>
        </w:rPr>
        <w:t>. </w:t>
      </w:r>
      <w:r w:rsidRPr="009E3760">
        <w:rPr>
          <w:rFonts w:cstheme="minorHAnsi"/>
          <w:color w:val="FF0000"/>
          <w:szCs w:val="20"/>
        </w:rPr>
        <w:t>Merking fyrir lífrænan dísel er XTL, eða HVO100, og fjallar staðallinn EN 15940:2016 um gæði hans.</w:t>
      </w:r>
    </w:p>
    <w:p w14:paraId="243ACB94" w14:textId="77777777" w:rsidR="007A3584" w:rsidRPr="006E0D7F" w:rsidRDefault="007A3584" w:rsidP="007A3584">
      <w:pPr>
        <w:spacing w:after="0" w:line="240" w:lineRule="auto"/>
        <w:textAlignment w:val="baseline"/>
        <w:rPr>
          <w:rFonts w:ascii="Times New Roman" w:eastAsia="Times New Roman" w:hAnsi="Times New Roman" w:cs="Times New Roman"/>
          <w:sz w:val="27"/>
          <w:szCs w:val="27"/>
          <w:lang w:eastAsia="is-IS"/>
          <w14:ligatures w14:val="none"/>
        </w:rPr>
      </w:pPr>
    </w:p>
    <w:p w14:paraId="7EA0A782" w14:textId="77777777" w:rsidR="007A3584" w:rsidRDefault="007A3584" w:rsidP="007A3584">
      <w:pPr>
        <w:spacing w:after="0" w:line="240" w:lineRule="auto"/>
        <w:textAlignment w:val="baseline"/>
        <w:rPr>
          <w:rFonts w:eastAsia="Times New Roman" w:cs="Arial"/>
          <w:color w:val="FF0000"/>
          <w:szCs w:val="20"/>
          <w:lang w:eastAsia="is-IS"/>
          <w14:ligatures w14:val="none"/>
        </w:rPr>
      </w:pPr>
      <w:r w:rsidRPr="006E0D7F">
        <w:rPr>
          <w:rFonts w:eastAsia="Times New Roman" w:cs="Arial"/>
          <w:color w:val="FF0000"/>
          <w:szCs w:val="20"/>
          <w:lang w:eastAsia="is-IS"/>
          <w14:ligatures w14:val="none"/>
        </w:rPr>
        <w:t>Stig reiknast með eftirfarandi hætti og skal verktaki þá að lágmarki vera með eina bifreið eða vinnuvél af tiltekinni gerð hér að neðan til að hljóta stig. Verktak</w:t>
      </w:r>
      <w:r>
        <w:rPr>
          <w:rFonts w:eastAsia="Times New Roman" w:cs="Arial"/>
          <w:color w:val="FF0000"/>
          <w:szCs w:val="20"/>
          <w:lang w:eastAsia="is-IS"/>
          <w14:ligatures w14:val="none"/>
        </w:rPr>
        <w:t>i</w:t>
      </w:r>
      <w:r w:rsidRPr="006E0D7F">
        <w:rPr>
          <w:rFonts w:eastAsia="Times New Roman" w:cs="Arial"/>
          <w:color w:val="FF0000"/>
          <w:szCs w:val="20"/>
          <w:lang w:eastAsia="is-IS"/>
          <w14:ligatures w14:val="none"/>
        </w:rPr>
        <w:t xml:space="preserve"> getur að hámarki hlotið stig fyrir tvær bifreiðar/vinnuvélar undir hverjum lið undir þessum matsþætti</w:t>
      </w:r>
      <w:r>
        <w:rPr>
          <w:rFonts w:eastAsia="Times New Roman" w:cs="Arial"/>
          <w:color w:val="FF0000"/>
          <w:szCs w:val="20"/>
          <w:lang w:eastAsia="is-IS"/>
          <w14:ligatures w14:val="none"/>
        </w:rPr>
        <w:t>,</w:t>
      </w:r>
      <w:r w:rsidRPr="006E0D7F">
        <w:rPr>
          <w:rFonts w:eastAsia="Times New Roman" w:cs="Arial"/>
          <w:color w:val="FF0000"/>
          <w:szCs w:val="20"/>
          <w:lang w:eastAsia="is-IS"/>
          <w14:ligatures w14:val="none"/>
        </w:rPr>
        <w:t xml:space="preserve"> t.d. getur bjóðandi að hámarki fengið 12 stig fyrir gröfur og 4 stig fyrir sendibíla óháð þeim fjölda sem hann býður fram.  </w:t>
      </w:r>
    </w:p>
    <w:p w14:paraId="74470FA6" w14:textId="77777777" w:rsidR="007A3584" w:rsidRPr="006E0D7F" w:rsidRDefault="007A3584" w:rsidP="007A3584">
      <w:pPr>
        <w:spacing w:after="0" w:line="240" w:lineRule="auto"/>
        <w:textAlignment w:val="baseline"/>
        <w:rPr>
          <w:rFonts w:ascii="Times New Roman" w:eastAsia="Times New Roman" w:hAnsi="Times New Roman" w:cs="Times New Roman"/>
          <w:color w:val="FF0000"/>
          <w:sz w:val="27"/>
          <w:szCs w:val="27"/>
          <w:lang w:eastAsia="is-IS"/>
          <w14:ligatures w14:val="none"/>
        </w:rPr>
      </w:pPr>
    </w:p>
    <w:p w14:paraId="65304305" w14:textId="77777777" w:rsidR="007A3584" w:rsidRPr="006E0D7F" w:rsidRDefault="007A3584" w:rsidP="007A3584">
      <w:pPr>
        <w:numPr>
          <w:ilvl w:val="0"/>
          <w:numId w:val="41"/>
        </w:numPr>
        <w:spacing w:after="0" w:line="240" w:lineRule="auto"/>
        <w:ind w:left="1080" w:firstLine="0"/>
        <w:textAlignment w:val="baseline"/>
        <w:rPr>
          <w:rFonts w:eastAsia="Times New Roman" w:cs="Arial"/>
          <w:color w:val="FF0000"/>
          <w:szCs w:val="20"/>
          <w:lang w:eastAsia="is-IS"/>
          <w14:ligatures w14:val="none"/>
        </w:rPr>
      </w:pPr>
      <w:r w:rsidRPr="006E0D7F">
        <w:rPr>
          <w:rFonts w:eastAsia="Times New Roman" w:cs="Arial"/>
          <w:color w:val="FF0000"/>
          <w:szCs w:val="20"/>
          <w:lang w:eastAsia="is-IS"/>
          <w14:ligatures w14:val="none"/>
        </w:rPr>
        <w:t>Vörubíll/</w:t>
      </w:r>
      <w:r>
        <w:rPr>
          <w:rFonts w:eastAsia="Times New Roman" w:cs="Arial"/>
          <w:color w:val="FF0000"/>
          <w:szCs w:val="20"/>
          <w:lang w:eastAsia="is-IS"/>
          <w14:ligatures w14:val="none"/>
        </w:rPr>
        <w:t>t</w:t>
      </w:r>
      <w:r w:rsidRPr="006E0D7F">
        <w:rPr>
          <w:rFonts w:eastAsia="Times New Roman" w:cs="Arial"/>
          <w:color w:val="FF0000"/>
          <w:szCs w:val="20"/>
          <w:lang w:eastAsia="is-IS"/>
          <w14:ligatures w14:val="none"/>
        </w:rPr>
        <w:t>railer</w:t>
      </w:r>
      <w:r w:rsidRPr="006E0D7F">
        <w:rPr>
          <w:rFonts w:eastAsia="Times New Roman" w:cs="Arial"/>
          <w:color w:val="FF0000"/>
          <w:szCs w:val="20"/>
          <w:lang w:eastAsia="is-IS"/>
          <w14:ligatures w14:val="none"/>
        </w:rPr>
        <w:tab/>
      </w:r>
      <w:r w:rsidRPr="006E0D7F">
        <w:rPr>
          <w:rFonts w:ascii="Calibri" w:eastAsia="Times New Roman" w:hAnsi="Calibri" w:cs="Calibri"/>
          <w:color w:val="FF0000"/>
          <w:szCs w:val="20"/>
          <w:lang w:eastAsia="is-IS"/>
          <w14:ligatures w14:val="none"/>
        </w:rPr>
        <w:tab/>
      </w:r>
      <w:r w:rsidRPr="006E0D7F">
        <w:rPr>
          <w:rFonts w:eastAsia="Times New Roman" w:cs="Arial"/>
          <w:color w:val="FF0000"/>
          <w:szCs w:val="20"/>
          <w:lang w:eastAsia="is-IS"/>
          <w14:ligatures w14:val="none"/>
        </w:rPr>
        <w:t>5 stig</w:t>
      </w:r>
    </w:p>
    <w:p w14:paraId="0788106E" w14:textId="77777777" w:rsidR="007A3584" w:rsidRPr="006E0D7F" w:rsidRDefault="007A3584" w:rsidP="007A3584">
      <w:pPr>
        <w:numPr>
          <w:ilvl w:val="0"/>
          <w:numId w:val="41"/>
        </w:numPr>
        <w:spacing w:after="0" w:line="240" w:lineRule="auto"/>
        <w:ind w:left="1080" w:firstLine="0"/>
        <w:textAlignment w:val="baseline"/>
        <w:rPr>
          <w:rFonts w:eastAsia="Times New Roman" w:cs="Arial"/>
          <w:color w:val="FF0000"/>
          <w:szCs w:val="20"/>
          <w:lang w:eastAsia="is-IS"/>
          <w14:ligatures w14:val="none"/>
        </w:rPr>
      </w:pPr>
      <w:r w:rsidRPr="006E0D7F">
        <w:rPr>
          <w:rFonts w:eastAsia="Times New Roman" w:cs="Arial"/>
          <w:color w:val="FF0000"/>
          <w:szCs w:val="20"/>
          <w:lang w:eastAsia="is-IS"/>
          <w14:ligatures w14:val="none"/>
        </w:rPr>
        <w:t>Grafa</w:t>
      </w:r>
      <w:r w:rsidRPr="006E0D7F">
        <w:rPr>
          <w:rFonts w:ascii="Calibri" w:eastAsia="Times New Roman" w:hAnsi="Calibri" w:cs="Calibri"/>
          <w:color w:val="FF0000"/>
          <w:szCs w:val="20"/>
          <w:lang w:eastAsia="is-IS"/>
          <w14:ligatures w14:val="none"/>
        </w:rPr>
        <w:tab/>
      </w:r>
      <w:r w:rsidRPr="006E0D7F">
        <w:rPr>
          <w:rFonts w:ascii="Calibri" w:eastAsia="Times New Roman" w:hAnsi="Calibri" w:cs="Calibri"/>
          <w:color w:val="FF0000"/>
          <w:szCs w:val="20"/>
          <w:lang w:eastAsia="is-IS"/>
          <w14:ligatures w14:val="none"/>
        </w:rPr>
        <w:tab/>
      </w:r>
      <w:r w:rsidRPr="006E0D7F">
        <w:rPr>
          <w:rFonts w:ascii="Calibri" w:eastAsia="Times New Roman" w:hAnsi="Calibri" w:cs="Calibri"/>
          <w:color w:val="FF0000"/>
          <w:szCs w:val="20"/>
          <w:lang w:eastAsia="is-IS"/>
          <w14:ligatures w14:val="none"/>
        </w:rPr>
        <w:tab/>
      </w:r>
      <w:r w:rsidRPr="006E0D7F">
        <w:rPr>
          <w:rFonts w:eastAsia="Times New Roman" w:cs="Arial"/>
          <w:color w:val="FF0000"/>
          <w:szCs w:val="20"/>
          <w:lang w:eastAsia="is-IS"/>
          <w14:ligatures w14:val="none"/>
        </w:rPr>
        <w:t>6 stig</w:t>
      </w:r>
    </w:p>
    <w:p w14:paraId="09EAF7DF" w14:textId="77777777" w:rsidR="007A3584" w:rsidRPr="006E0D7F" w:rsidRDefault="007A3584" w:rsidP="007A3584">
      <w:pPr>
        <w:numPr>
          <w:ilvl w:val="0"/>
          <w:numId w:val="41"/>
        </w:numPr>
        <w:spacing w:after="0" w:line="240" w:lineRule="auto"/>
        <w:ind w:left="1080" w:firstLine="0"/>
        <w:textAlignment w:val="baseline"/>
        <w:rPr>
          <w:rFonts w:eastAsia="Times New Roman" w:cs="Arial"/>
          <w:color w:val="FF0000"/>
          <w:szCs w:val="20"/>
          <w:lang w:eastAsia="is-IS"/>
          <w14:ligatures w14:val="none"/>
        </w:rPr>
      </w:pPr>
      <w:r w:rsidRPr="006E0D7F">
        <w:rPr>
          <w:rFonts w:eastAsia="Times New Roman" w:cs="Arial"/>
          <w:color w:val="FF0000"/>
          <w:szCs w:val="20"/>
          <w:lang w:eastAsia="is-IS"/>
          <w14:ligatures w14:val="none"/>
        </w:rPr>
        <w:t>Flokkabíll/sendibíll</w:t>
      </w:r>
      <w:r w:rsidRPr="006E0D7F">
        <w:rPr>
          <w:rFonts w:ascii="Calibri" w:eastAsia="Times New Roman" w:hAnsi="Calibri" w:cs="Calibri"/>
          <w:color w:val="FF0000"/>
          <w:szCs w:val="20"/>
          <w:lang w:eastAsia="is-IS"/>
          <w14:ligatures w14:val="none"/>
        </w:rPr>
        <w:tab/>
      </w:r>
      <w:r w:rsidRPr="006E0D7F">
        <w:rPr>
          <w:rFonts w:eastAsia="Times New Roman" w:cs="Arial"/>
          <w:color w:val="FF0000"/>
          <w:szCs w:val="20"/>
          <w:lang w:eastAsia="is-IS"/>
          <w14:ligatures w14:val="none"/>
        </w:rPr>
        <w:t>2 stig</w:t>
      </w:r>
    </w:p>
    <w:p w14:paraId="1633EA6D" w14:textId="77777777" w:rsidR="007A3584" w:rsidRPr="006E0D7F" w:rsidRDefault="007A3584" w:rsidP="007A3584">
      <w:pPr>
        <w:numPr>
          <w:ilvl w:val="0"/>
          <w:numId w:val="41"/>
        </w:numPr>
        <w:spacing w:after="0" w:line="240" w:lineRule="auto"/>
        <w:ind w:left="1080" w:firstLine="0"/>
        <w:textAlignment w:val="baseline"/>
        <w:rPr>
          <w:rFonts w:eastAsia="Times New Roman" w:cs="Arial"/>
          <w:color w:val="FF0000"/>
          <w:szCs w:val="20"/>
          <w:lang w:eastAsia="is-IS"/>
          <w14:ligatures w14:val="none"/>
        </w:rPr>
      </w:pPr>
      <w:r w:rsidRPr="006E0D7F">
        <w:rPr>
          <w:rFonts w:eastAsia="Times New Roman" w:cs="Arial"/>
          <w:color w:val="FF0000"/>
          <w:szCs w:val="20"/>
          <w:lang w:eastAsia="is-IS"/>
          <w14:ligatures w14:val="none"/>
        </w:rPr>
        <w:t>Fólksbíll/</w:t>
      </w:r>
      <w:r>
        <w:rPr>
          <w:rFonts w:eastAsia="Times New Roman" w:cs="Arial"/>
          <w:color w:val="FF0000"/>
          <w:szCs w:val="20"/>
          <w:lang w:eastAsia="is-IS"/>
          <w14:ligatures w14:val="none"/>
        </w:rPr>
        <w:t>j</w:t>
      </w:r>
      <w:r w:rsidRPr="006E0D7F">
        <w:rPr>
          <w:rFonts w:eastAsia="Times New Roman" w:cs="Arial"/>
          <w:color w:val="FF0000"/>
          <w:szCs w:val="20"/>
          <w:lang w:eastAsia="is-IS"/>
          <w14:ligatures w14:val="none"/>
        </w:rPr>
        <w:t>epplingur</w:t>
      </w:r>
      <w:r w:rsidRPr="006E0D7F">
        <w:rPr>
          <w:rFonts w:ascii="Calibri" w:eastAsia="Times New Roman" w:hAnsi="Calibri" w:cs="Calibri"/>
          <w:color w:val="FF0000"/>
          <w:szCs w:val="20"/>
          <w:lang w:eastAsia="is-IS"/>
          <w14:ligatures w14:val="none"/>
        </w:rPr>
        <w:tab/>
      </w:r>
      <w:r w:rsidRPr="006E0D7F">
        <w:rPr>
          <w:rFonts w:eastAsia="Times New Roman" w:cs="Arial"/>
          <w:color w:val="FF0000"/>
          <w:szCs w:val="20"/>
          <w:lang w:eastAsia="is-IS"/>
          <w14:ligatures w14:val="none"/>
        </w:rPr>
        <w:t>2 stig</w:t>
      </w:r>
    </w:p>
    <w:p w14:paraId="60B504DA" w14:textId="77777777" w:rsidR="007A3584" w:rsidRDefault="007A3584" w:rsidP="007A3584">
      <w:pPr>
        <w:spacing w:after="0" w:line="240" w:lineRule="auto"/>
        <w:textAlignment w:val="baseline"/>
        <w:rPr>
          <w:rFonts w:eastAsia="Times New Roman" w:cs="Arial"/>
          <w:color w:val="FF0000"/>
          <w:szCs w:val="20"/>
          <w:lang w:eastAsia="is-IS"/>
          <w14:ligatures w14:val="none"/>
        </w:rPr>
      </w:pPr>
    </w:p>
    <w:p w14:paraId="1B881450" w14:textId="77777777" w:rsidR="007A3584" w:rsidRDefault="007A3584" w:rsidP="007A3584">
      <w:pPr>
        <w:spacing w:after="0" w:line="240" w:lineRule="auto"/>
        <w:textAlignment w:val="baseline"/>
        <w:rPr>
          <w:rFonts w:eastAsia="Times New Roman" w:cs="Arial"/>
          <w:color w:val="FF0000"/>
          <w:szCs w:val="20"/>
          <w:lang w:eastAsia="is-IS"/>
          <w14:ligatures w14:val="none"/>
        </w:rPr>
      </w:pPr>
    </w:p>
    <w:p w14:paraId="4E7FF0DE" w14:textId="77777777" w:rsidR="007A3584" w:rsidRDefault="007A3584" w:rsidP="007A3584">
      <w:pPr>
        <w:spacing w:after="0" w:line="240" w:lineRule="auto"/>
        <w:textAlignment w:val="baseline"/>
        <w:rPr>
          <w:rFonts w:eastAsia="Times New Roman" w:cs="Arial"/>
          <w:color w:val="FF0000"/>
          <w:szCs w:val="20"/>
          <w:lang w:eastAsia="is-IS"/>
          <w14:ligatures w14:val="none"/>
        </w:rPr>
      </w:pPr>
      <w:r w:rsidRPr="006E0D7F">
        <w:rPr>
          <w:rFonts w:eastAsia="Times New Roman" w:cs="Arial"/>
          <w:color w:val="FF0000"/>
          <w:szCs w:val="20"/>
          <w:lang w:eastAsia="is-IS"/>
          <w14:ligatures w14:val="none"/>
        </w:rPr>
        <w:t>Dæmi</w:t>
      </w:r>
      <w:r>
        <w:rPr>
          <w:rFonts w:eastAsia="Times New Roman" w:cs="Arial"/>
          <w:color w:val="FF0000"/>
          <w:szCs w:val="20"/>
          <w:lang w:eastAsia="is-IS"/>
          <w14:ligatures w14:val="none"/>
        </w:rPr>
        <w:t xml:space="preserve"> um</w:t>
      </w:r>
      <w:r w:rsidRPr="006E0D7F">
        <w:rPr>
          <w:rFonts w:eastAsia="Times New Roman" w:cs="Arial"/>
          <w:color w:val="FF0000"/>
          <w:szCs w:val="20"/>
          <w:lang w:eastAsia="is-IS"/>
          <w14:ligatures w14:val="none"/>
        </w:rPr>
        <w:t xml:space="preserve"> útreikning: Verktaki 1 ætlar sér að notast við  1x vörubíl og  3x flokkabíl  sem nota umhverfisvæna orku þá hlýtur bjóðandi 9 stig fyrir þennan matsþátt. Verktaki 2 ætlar sér að notast við 1x Gröfu, 1x vörubíl og  4x Fólksbíla  sem nota umhverfisvæna orku þá hlýtur bjóðandi 15 stig fyrir þennan matsþátt.</w:t>
      </w:r>
    </w:p>
    <w:p w14:paraId="1D484A25" w14:textId="77777777" w:rsidR="007A3584" w:rsidRDefault="007A3584" w:rsidP="007A3584">
      <w:pPr>
        <w:spacing w:after="0" w:line="240" w:lineRule="auto"/>
        <w:textAlignment w:val="baseline"/>
        <w:rPr>
          <w:rFonts w:eastAsia="Times New Roman" w:cs="Arial"/>
          <w:color w:val="FF0000"/>
          <w:szCs w:val="20"/>
          <w:lang w:eastAsia="is-IS"/>
          <w14:ligatures w14:val="none"/>
        </w:rPr>
      </w:pPr>
    </w:p>
    <w:p w14:paraId="79512A94" w14:textId="77777777" w:rsidR="007A3584" w:rsidRPr="00BD5F81" w:rsidRDefault="007A3584" w:rsidP="007A3584">
      <w:pPr>
        <w:spacing w:after="0" w:line="240" w:lineRule="auto"/>
        <w:textAlignment w:val="baseline"/>
        <w:rPr>
          <w:rFonts w:eastAsia="Times New Roman" w:cs="Arial"/>
          <w:b/>
          <w:bCs/>
          <w:color w:val="FF0000"/>
          <w:szCs w:val="20"/>
          <w:u w:val="single"/>
          <w:lang w:eastAsia="is-IS"/>
          <w14:ligatures w14:val="none"/>
        </w:rPr>
      </w:pPr>
      <w:r w:rsidRPr="00BD5F81">
        <w:rPr>
          <w:rFonts w:eastAsia="Times New Roman" w:cs="Arial"/>
          <w:b/>
          <w:bCs/>
          <w:color w:val="FF0000"/>
          <w:szCs w:val="20"/>
          <w:u w:val="single"/>
          <w:lang w:eastAsia="is-IS"/>
          <w14:ligatures w14:val="none"/>
        </w:rPr>
        <w:t>Eingöngu þær bifreiðar/tæki telja til stigagjafar undir þessum matslið sem bjóðandi tilgreinir í viðeigandi skjali tilboðsbókar.</w:t>
      </w:r>
    </w:p>
    <w:p w14:paraId="39DB785C" w14:textId="77777777" w:rsidR="007A3584" w:rsidRPr="006E0D7F" w:rsidRDefault="007A3584" w:rsidP="007A3584">
      <w:pPr>
        <w:spacing w:after="0" w:line="240" w:lineRule="auto"/>
        <w:textAlignment w:val="baseline"/>
        <w:rPr>
          <w:rFonts w:ascii="Times New Roman" w:eastAsia="Times New Roman" w:hAnsi="Times New Roman" w:cs="Times New Roman"/>
          <w:sz w:val="27"/>
          <w:szCs w:val="27"/>
          <w:lang w:eastAsia="is-IS"/>
          <w14:ligatures w14:val="none"/>
        </w:rPr>
      </w:pPr>
    </w:p>
    <w:p w14:paraId="33A5405B" w14:textId="77777777" w:rsidR="007A3584" w:rsidRDefault="007A3584" w:rsidP="007A3584">
      <w:pPr>
        <w:spacing w:after="0" w:line="240" w:lineRule="auto"/>
        <w:textAlignment w:val="baseline"/>
        <w:rPr>
          <w:rFonts w:eastAsia="Times New Roman" w:cs="Arial"/>
          <w:color w:val="FF0000"/>
          <w:szCs w:val="20"/>
          <w:u w:val="single"/>
          <w:lang w:eastAsia="is-IS"/>
          <w14:ligatures w14:val="none"/>
        </w:rPr>
      </w:pPr>
      <w:r w:rsidRPr="006E0D7F">
        <w:rPr>
          <w:rFonts w:eastAsia="Times New Roman" w:cs="Arial"/>
          <w:color w:val="FF0000"/>
          <w:szCs w:val="20"/>
          <w:u w:val="single"/>
          <w:lang w:eastAsia="is-IS"/>
          <w14:ligatures w14:val="none"/>
        </w:rPr>
        <w:t xml:space="preserve">Til að hljóta stig undir þessum lið skal leggja fram með tilboði gögn sem sýna </w:t>
      </w:r>
      <w:r>
        <w:rPr>
          <w:rFonts w:eastAsia="Times New Roman" w:cs="Arial"/>
          <w:color w:val="FF0000"/>
          <w:szCs w:val="20"/>
          <w:u w:val="single"/>
          <w:lang w:eastAsia="is-IS"/>
          <w14:ligatures w14:val="none"/>
        </w:rPr>
        <w:t xml:space="preserve">með </w:t>
      </w:r>
      <w:r w:rsidRPr="006E0D7F">
        <w:rPr>
          <w:rFonts w:eastAsia="Times New Roman" w:cs="Arial"/>
          <w:color w:val="FF0000"/>
          <w:szCs w:val="20"/>
          <w:u w:val="single"/>
          <w:lang w:eastAsia="is-IS"/>
          <w14:ligatures w14:val="none"/>
        </w:rPr>
        <w:t>skýrum hætti fram á að forsendur stigagjafar undir þessum matsþætti sé</w:t>
      </w:r>
      <w:r>
        <w:rPr>
          <w:rFonts w:eastAsia="Times New Roman" w:cs="Arial"/>
          <w:color w:val="FF0000"/>
          <w:szCs w:val="20"/>
          <w:u w:val="single"/>
          <w:lang w:eastAsia="is-IS"/>
          <w14:ligatures w14:val="none"/>
        </w:rPr>
        <w:t>u</w:t>
      </w:r>
      <w:r w:rsidRPr="006E0D7F">
        <w:rPr>
          <w:rFonts w:eastAsia="Times New Roman" w:cs="Arial"/>
          <w:color w:val="FF0000"/>
          <w:szCs w:val="20"/>
          <w:u w:val="single"/>
          <w:lang w:eastAsia="is-IS"/>
          <w14:ligatures w14:val="none"/>
        </w:rPr>
        <w:t xml:space="preserve"> uppfyllt</w:t>
      </w:r>
      <w:r>
        <w:rPr>
          <w:rFonts w:eastAsia="Times New Roman" w:cs="Arial"/>
          <w:color w:val="FF0000"/>
          <w:szCs w:val="20"/>
          <w:u w:val="single"/>
          <w:lang w:eastAsia="is-IS"/>
          <w14:ligatures w14:val="none"/>
        </w:rPr>
        <w:t>a</w:t>
      </w:r>
      <w:r w:rsidRPr="006E0D7F">
        <w:rPr>
          <w:rFonts w:eastAsia="Times New Roman" w:cs="Arial"/>
          <w:color w:val="FF0000"/>
          <w:szCs w:val="20"/>
          <w:u w:val="single"/>
          <w:lang w:eastAsia="is-IS"/>
          <w14:ligatures w14:val="none"/>
        </w:rPr>
        <w:t>r. Svo hægt sé að meta hvort matsþáttur sé uppfylltur skal bjóðandi skila inn afriti af skráningarskírteini, leigusamningi eða staðfestri pöntun fyrir bifreiðar og/eða vinnuvélar sem nota umhverfisvænan orkugjafa og verktaki skuldbindur sig til að nota í verkefnum sem unnin verða undir þessum samningi.</w:t>
      </w:r>
    </w:p>
    <w:p w14:paraId="65A2C237" w14:textId="77777777" w:rsidR="007A3584" w:rsidRDefault="007A3584" w:rsidP="007A3584">
      <w:pPr>
        <w:spacing w:after="0" w:line="240" w:lineRule="auto"/>
        <w:textAlignment w:val="baseline"/>
        <w:rPr>
          <w:rFonts w:eastAsia="Times New Roman" w:cs="Arial"/>
          <w:color w:val="FF0000"/>
          <w:szCs w:val="20"/>
          <w:lang w:eastAsia="is-IS"/>
          <w14:ligatures w14:val="none"/>
        </w:rPr>
      </w:pPr>
    </w:p>
    <w:p w14:paraId="3001AC0C" w14:textId="77777777" w:rsidR="007A3584" w:rsidRPr="009E3760" w:rsidRDefault="007A3584" w:rsidP="007A3584">
      <w:pPr>
        <w:rPr>
          <w:rFonts w:cs="Arial"/>
          <w:b/>
          <w:bCs/>
          <w:color w:val="FF0000"/>
          <w:u w:val="single"/>
        </w:rPr>
      </w:pPr>
      <w:r w:rsidRPr="009E3760">
        <w:rPr>
          <w:rFonts w:cstheme="minorHAnsi"/>
          <w:b/>
          <w:bCs/>
          <w:color w:val="FF0000"/>
          <w:szCs w:val="20"/>
        </w:rPr>
        <w:t>Hyggist bjóðandi nota lífdísel vegna verksins skal hann leggja fram upplýsingar um lífdísel og skal slík skuldbinding vera hluti verksamnings.</w:t>
      </w:r>
    </w:p>
    <w:p w14:paraId="59AADA7D" w14:textId="31A0D1DA" w:rsidR="007A3584" w:rsidRPr="00077F71" w:rsidRDefault="007A3584" w:rsidP="00077F71">
      <w:pPr>
        <w:spacing w:after="0" w:line="240" w:lineRule="auto"/>
        <w:textAlignment w:val="baseline"/>
        <w:rPr>
          <w:rFonts w:ascii="Times New Roman" w:eastAsia="Times New Roman" w:hAnsi="Times New Roman" w:cs="Times New Roman"/>
          <w:sz w:val="27"/>
          <w:szCs w:val="27"/>
          <w:lang w:eastAsia="is-IS"/>
          <w14:ligatures w14:val="none"/>
        </w:rPr>
      </w:pPr>
      <w:r w:rsidRPr="006E0D7F">
        <w:rPr>
          <w:rFonts w:eastAsia="Times New Roman" w:cs="Arial"/>
          <w:color w:val="FF0000"/>
          <w:szCs w:val="20"/>
          <w:lang w:eastAsia="is-IS"/>
          <w14:ligatures w14:val="none"/>
        </w:rPr>
        <w:t xml:space="preserve">Notist bjóðandi við aðrar bifreiðar eða vinnuvélar en hann hefur skuldbundið sig til að notast við í verkefnið, sem ekki teljast umhverfisvænar samkvæmt þessu ákvæði á samningtímanum, getur það leitt til þess að bjóðandi falli á verktakamati, sbr. </w:t>
      </w:r>
      <w:r>
        <w:rPr>
          <w:rFonts w:eastAsia="Times New Roman" w:cs="Arial"/>
          <w:color w:val="FF0000"/>
          <w:szCs w:val="20"/>
          <w:lang w:eastAsia="is-IS"/>
          <w14:ligatures w14:val="none"/>
        </w:rPr>
        <w:t>reglur um verktakamat og skilmála þar að lútandi.</w:t>
      </w:r>
      <w:r w:rsidRPr="006E0D7F">
        <w:rPr>
          <w:rFonts w:eastAsia="Times New Roman" w:cs="Arial"/>
          <w:color w:val="FF0000"/>
          <w:szCs w:val="20"/>
          <w:lang w:eastAsia="is-IS"/>
          <w14:ligatures w14:val="none"/>
        </w:rPr>
        <w:t xml:space="preserve"> Hljóti bjóðandi samtals á árs tímabili 2 frávik á verktakamati vegna notkunar á bifreiðum og vinnuvélum sem ekki falla undir þennan lið telst það veruleg vanefnd á samningnum. </w:t>
      </w:r>
    </w:p>
    <w:p w14:paraId="0A8CCBAC" w14:textId="77777777" w:rsidR="007A3584" w:rsidRPr="00802D71" w:rsidRDefault="007A3584" w:rsidP="007A3584">
      <w:pPr>
        <w:pStyle w:val="Heading4"/>
      </w:pPr>
      <w:bookmarkStart w:id="49" w:name="_Toc232150342"/>
      <w:r w:rsidRPr="00802D71">
        <w:t>Umhverfisstaðlar</w:t>
      </w:r>
      <w:bookmarkEnd w:id="46"/>
      <w:bookmarkEnd w:id="47"/>
      <w:bookmarkEnd w:id="49"/>
    </w:p>
    <w:bookmarkEnd w:id="44"/>
    <w:bookmarkEnd w:id="45"/>
    <w:bookmarkEnd w:id="48"/>
    <w:p w14:paraId="566E4C4A" w14:textId="77777777" w:rsidR="007A3584" w:rsidRDefault="007A3584" w:rsidP="007A3584">
      <w:pPr>
        <w:spacing w:after="0" w:line="240" w:lineRule="auto"/>
        <w:textAlignment w:val="baseline"/>
        <w:rPr>
          <w:rFonts w:eastAsia="Times New Roman" w:cs="Arial"/>
          <w:color w:val="FF0000"/>
          <w:szCs w:val="20"/>
          <w:lang w:eastAsia="is-IS"/>
          <w14:ligatures w14:val="none"/>
        </w:rPr>
      </w:pPr>
      <w:r w:rsidRPr="006E0D7F">
        <w:rPr>
          <w:rFonts w:eastAsia="Times New Roman" w:cs="Arial"/>
          <w:color w:val="FF0000"/>
          <w:szCs w:val="20"/>
          <w:lang w:eastAsia="is-IS"/>
          <w14:ligatures w14:val="none"/>
        </w:rPr>
        <w:t>Ef verktaki skuldbindur sig til að notast eingöngu við vörubíla, vinnuvélar og aðrar bifreiðar í verkefnum sem falla undir þennan samning sem uppfylla þær kröfur sem fram koma í eftirfarandi stöðlum þá hlýtur bjóðandi 3 stig fyrir þennan matsþátt. </w:t>
      </w:r>
    </w:p>
    <w:p w14:paraId="6071A5AC" w14:textId="77777777" w:rsidR="007A3584" w:rsidRPr="006E0D7F" w:rsidRDefault="007A3584" w:rsidP="007A3584">
      <w:pPr>
        <w:spacing w:after="0" w:line="240" w:lineRule="auto"/>
        <w:textAlignment w:val="baseline"/>
        <w:rPr>
          <w:rFonts w:ascii="Times New Roman" w:eastAsia="Times New Roman" w:hAnsi="Times New Roman" w:cs="Times New Roman"/>
          <w:sz w:val="27"/>
          <w:szCs w:val="27"/>
          <w:lang w:eastAsia="is-IS"/>
          <w14:ligatures w14:val="none"/>
        </w:rPr>
      </w:pPr>
    </w:p>
    <w:p w14:paraId="02ED9BD1" w14:textId="77777777" w:rsidR="007A3584" w:rsidRPr="006E0D7F" w:rsidRDefault="007A3584" w:rsidP="007A3584">
      <w:pPr>
        <w:numPr>
          <w:ilvl w:val="0"/>
          <w:numId w:val="42"/>
        </w:numPr>
        <w:spacing w:after="0" w:line="240" w:lineRule="auto"/>
        <w:ind w:left="1080" w:firstLine="0"/>
        <w:textAlignment w:val="baseline"/>
        <w:rPr>
          <w:rFonts w:eastAsia="Times New Roman" w:cs="Arial"/>
          <w:color w:val="FF0000"/>
          <w:szCs w:val="20"/>
          <w:lang w:eastAsia="is-IS"/>
          <w14:ligatures w14:val="none"/>
        </w:rPr>
      </w:pPr>
      <w:r w:rsidRPr="006E0D7F">
        <w:rPr>
          <w:rFonts w:eastAsia="Times New Roman" w:cs="Arial"/>
          <w:b/>
          <w:bCs/>
          <w:color w:val="FF0000"/>
          <w:szCs w:val="20"/>
          <w:lang w:eastAsia="is-IS"/>
          <w14:ligatures w14:val="none"/>
        </w:rPr>
        <w:t>Bifreiðar og vörubifreiðar:</w:t>
      </w:r>
      <w:r w:rsidRPr="006E0D7F">
        <w:rPr>
          <w:rFonts w:eastAsia="Times New Roman" w:cs="Arial"/>
          <w:color w:val="FF0000"/>
          <w:szCs w:val="20"/>
          <w:lang w:eastAsia="is-IS"/>
          <w14:ligatures w14:val="none"/>
        </w:rPr>
        <w:t xml:space="preserve"> EURO 6 í samræmi við European emission standards.  </w:t>
      </w:r>
    </w:p>
    <w:p w14:paraId="707F5CB7" w14:textId="77777777" w:rsidR="007A3584" w:rsidRPr="006E0D7F" w:rsidRDefault="007A3584" w:rsidP="007A3584">
      <w:pPr>
        <w:numPr>
          <w:ilvl w:val="1"/>
          <w:numId w:val="42"/>
        </w:numPr>
        <w:spacing w:after="0" w:line="240" w:lineRule="auto"/>
        <w:textAlignment w:val="baseline"/>
        <w:rPr>
          <w:rFonts w:eastAsia="Times New Roman" w:cs="Arial"/>
          <w:color w:val="FF0000"/>
          <w:szCs w:val="20"/>
          <w:lang w:eastAsia="is-IS"/>
          <w14:ligatures w14:val="none"/>
        </w:rPr>
      </w:pPr>
      <w:r w:rsidRPr="006E0D7F">
        <w:rPr>
          <w:rFonts w:eastAsia="Times New Roman" w:cs="Arial"/>
          <w:b/>
          <w:bCs/>
          <w:color w:val="FF0000"/>
          <w:szCs w:val="20"/>
          <w:lang w:eastAsia="is-IS"/>
          <w14:ligatures w14:val="none"/>
        </w:rPr>
        <w:t>Vinnuvélar:</w:t>
      </w:r>
      <w:r w:rsidRPr="006E0D7F">
        <w:rPr>
          <w:rFonts w:eastAsia="Times New Roman" w:cs="Arial"/>
          <w:color w:val="FF0000"/>
          <w:szCs w:val="20"/>
          <w:lang w:eastAsia="is-IS"/>
          <w14:ligatures w14:val="none"/>
        </w:rPr>
        <w:t xml:space="preserve">  Stage 4 í samræmi við </w:t>
      </w:r>
      <w:r w:rsidRPr="006E0D7F">
        <w:rPr>
          <w:rFonts w:eastAsia="Times New Roman" w:cs="Arial"/>
          <w:i/>
          <w:iCs/>
          <w:color w:val="FF0000"/>
          <w:szCs w:val="20"/>
          <w:lang w:eastAsia="is-IS"/>
          <w14:ligatures w14:val="none"/>
        </w:rPr>
        <w:t>European emission standards for non-road diesel engines. </w:t>
      </w:r>
      <w:r w:rsidRPr="006E0D7F">
        <w:rPr>
          <w:rFonts w:eastAsia="Times New Roman" w:cs="Arial"/>
          <w:color w:val="FF0000"/>
          <w:szCs w:val="20"/>
          <w:lang w:eastAsia="is-IS"/>
          <w14:ligatures w14:val="none"/>
        </w:rPr>
        <w:t> </w:t>
      </w:r>
    </w:p>
    <w:p w14:paraId="6114D6BC" w14:textId="77777777" w:rsidR="007A3584" w:rsidRPr="006E0D7F" w:rsidRDefault="007A3584" w:rsidP="007A3584">
      <w:pPr>
        <w:spacing w:after="0" w:line="240" w:lineRule="auto"/>
        <w:textAlignment w:val="baseline"/>
        <w:rPr>
          <w:rFonts w:ascii="Times New Roman" w:eastAsia="Times New Roman" w:hAnsi="Times New Roman" w:cs="Times New Roman"/>
          <w:color w:val="FF0000"/>
          <w:sz w:val="27"/>
          <w:szCs w:val="27"/>
          <w:lang w:eastAsia="is-IS"/>
          <w14:ligatures w14:val="none"/>
        </w:rPr>
      </w:pPr>
      <w:r w:rsidRPr="006E0D7F">
        <w:rPr>
          <w:rFonts w:eastAsia="Times New Roman" w:cs="Arial"/>
          <w:color w:val="FF0000"/>
          <w:szCs w:val="20"/>
          <w:lang w:eastAsia="is-IS"/>
          <w14:ligatures w14:val="none"/>
        </w:rPr>
        <w:t> </w:t>
      </w:r>
    </w:p>
    <w:p w14:paraId="777EDD9C" w14:textId="77777777" w:rsidR="007A3584" w:rsidRDefault="007A3584" w:rsidP="007A3584">
      <w:pPr>
        <w:spacing w:after="0" w:line="240" w:lineRule="auto"/>
        <w:textAlignment w:val="baseline"/>
        <w:rPr>
          <w:rFonts w:eastAsia="Times New Roman" w:cs="Arial"/>
          <w:color w:val="FF0000"/>
          <w:szCs w:val="20"/>
          <w:lang w:eastAsia="is-IS"/>
          <w14:ligatures w14:val="none"/>
        </w:rPr>
      </w:pPr>
    </w:p>
    <w:p w14:paraId="5908986A" w14:textId="77777777" w:rsidR="007A3584" w:rsidRPr="00BD5F81" w:rsidRDefault="007A3584" w:rsidP="007A3584">
      <w:pPr>
        <w:spacing w:after="0" w:line="240" w:lineRule="auto"/>
        <w:textAlignment w:val="baseline"/>
        <w:rPr>
          <w:rFonts w:eastAsia="Times New Roman" w:cs="Arial"/>
          <w:b/>
          <w:bCs/>
          <w:color w:val="FF0000"/>
          <w:szCs w:val="20"/>
          <w:u w:val="single"/>
          <w:lang w:eastAsia="is-IS"/>
          <w14:ligatures w14:val="none"/>
        </w:rPr>
      </w:pPr>
      <w:r w:rsidRPr="00BD5F81">
        <w:rPr>
          <w:rFonts w:eastAsia="Times New Roman" w:cs="Arial"/>
          <w:b/>
          <w:bCs/>
          <w:color w:val="FF0000"/>
          <w:szCs w:val="20"/>
          <w:u w:val="single"/>
          <w:lang w:eastAsia="is-IS"/>
          <w14:ligatures w14:val="none"/>
        </w:rPr>
        <w:t>Eingöngu þær bifreiðar/tæki telja til stigagjafar undir þessum matslið sem bjóðandi tilgreinir í viðeigandi skjali tilboðsbókar.</w:t>
      </w:r>
    </w:p>
    <w:p w14:paraId="39CC0655" w14:textId="77777777" w:rsidR="007A3584" w:rsidRDefault="007A3584" w:rsidP="007A3584">
      <w:pPr>
        <w:spacing w:after="0" w:line="240" w:lineRule="auto"/>
        <w:textAlignment w:val="baseline"/>
        <w:rPr>
          <w:rFonts w:eastAsia="Times New Roman" w:cs="Arial"/>
          <w:color w:val="FF0000"/>
          <w:szCs w:val="20"/>
          <w:u w:val="single"/>
          <w:lang w:eastAsia="is-IS"/>
          <w14:ligatures w14:val="none"/>
        </w:rPr>
      </w:pPr>
    </w:p>
    <w:p w14:paraId="631BACF7" w14:textId="77777777" w:rsidR="007A3584" w:rsidRDefault="007A3584" w:rsidP="007A3584">
      <w:pPr>
        <w:spacing w:after="0" w:line="240" w:lineRule="auto"/>
        <w:textAlignment w:val="baseline"/>
        <w:rPr>
          <w:rFonts w:eastAsia="Times New Roman" w:cs="Arial"/>
          <w:color w:val="FF0000"/>
          <w:szCs w:val="20"/>
          <w:lang w:eastAsia="is-IS"/>
          <w14:ligatures w14:val="none"/>
        </w:rPr>
      </w:pPr>
      <w:r w:rsidRPr="006E0D7F">
        <w:rPr>
          <w:rFonts w:eastAsia="Times New Roman" w:cs="Arial"/>
          <w:color w:val="FF0000"/>
          <w:szCs w:val="20"/>
          <w:lang w:eastAsia="is-IS"/>
          <w14:ligatures w14:val="none"/>
        </w:rPr>
        <w:t>Bjóðandi skal leggja fram með tilboði staðfestingu frá umboðsaðila/framleiðanda viðkomandi tækis/bifreiðar um að skoðun hafi farið fram og að viðkomandi staðlar séu uppfylltir fyrir þau tæki og bifreiðar sem hann hyggst nota í verkefnum sem falla undir þennan samning. Kaupanda er einnig heimilt að taka gild önnur gögn sem staðfesta með fullnægjandi hætti að viðkomandi tæki/bifreið uppfylli viðkomandi staðal. </w:t>
      </w:r>
    </w:p>
    <w:p w14:paraId="37C76183" w14:textId="77777777" w:rsidR="007A3584" w:rsidRPr="006E0D7F" w:rsidRDefault="007A3584" w:rsidP="007A3584">
      <w:pPr>
        <w:spacing w:after="0" w:line="240" w:lineRule="auto"/>
        <w:textAlignment w:val="baseline"/>
        <w:rPr>
          <w:rFonts w:ascii="Times New Roman" w:eastAsia="Times New Roman" w:hAnsi="Times New Roman" w:cs="Times New Roman"/>
          <w:sz w:val="27"/>
          <w:szCs w:val="27"/>
          <w:lang w:eastAsia="is-IS"/>
          <w14:ligatures w14:val="none"/>
        </w:rPr>
      </w:pPr>
    </w:p>
    <w:p w14:paraId="76F4BA00" w14:textId="77777777" w:rsidR="007A3584" w:rsidRDefault="007A3584" w:rsidP="007A3584">
      <w:pPr>
        <w:spacing w:after="0" w:line="240" w:lineRule="auto"/>
        <w:textAlignment w:val="baseline"/>
        <w:rPr>
          <w:rFonts w:eastAsia="Times New Roman" w:cs="Arial"/>
          <w:color w:val="FF0000"/>
          <w:szCs w:val="20"/>
          <w:lang w:eastAsia="is-IS"/>
          <w14:ligatures w14:val="none"/>
        </w:rPr>
      </w:pPr>
      <w:r w:rsidRPr="006E0D7F">
        <w:rPr>
          <w:rFonts w:eastAsia="Times New Roman" w:cs="Arial"/>
          <w:color w:val="FF0000"/>
          <w:szCs w:val="20"/>
          <w:lang w:eastAsia="is-IS"/>
          <w14:ligatures w14:val="none"/>
        </w:rPr>
        <w:t>Hljóti bjóðandi stig fyrir þennan matsþátt þá skal hann skila ofangreindum upplýsingum aftur inn eigi síðar en 31. janúar ár hvert fyrir alla bifreiðar og vinnuvélar sem hann notar í verkefni undir samningnum. Framvindu reikningar sem skilað er inn eftir 31. janúar ár hvert koma ekki til greiðslu fyrr en upplýsingum hefur verið skilað inn. Engir vextir þ.m.t. dráttarvextir, skulu reiknast á framangreinda reikninga vegna afhendingardráttar verktaka á umhverfisupplýsingum. </w:t>
      </w:r>
    </w:p>
    <w:p w14:paraId="259082EB" w14:textId="77777777" w:rsidR="007A3584" w:rsidRPr="006E0D7F" w:rsidRDefault="007A3584" w:rsidP="007A3584">
      <w:pPr>
        <w:spacing w:after="0" w:line="240" w:lineRule="auto"/>
        <w:textAlignment w:val="baseline"/>
        <w:rPr>
          <w:rFonts w:ascii="Times New Roman" w:eastAsia="Times New Roman" w:hAnsi="Times New Roman" w:cs="Times New Roman"/>
          <w:sz w:val="27"/>
          <w:szCs w:val="27"/>
          <w:lang w:eastAsia="is-IS"/>
          <w14:ligatures w14:val="none"/>
        </w:rPr>
      </w:pPr>
    </w:p>
    <w:p w14:paraId="33FB4105" w14:textId="77777777" w:rsidR="007A3584" w:rsidRDefault="007A3584" w:rsidP="007A3584">
      <w:pPr>
        <w:spacing w:after="0" w:line="240" w:lineRule="auto"/>
        <w:textAlignment w:val="baseline"/>
        <w:rPr>
          <w:rFonts w:eastAsia="Times New Roman" w:cs="Arial"/>
          <w:color w:val="FF0000"/>
          <w:szCs w:val="20"/>
          <w:lang w:eastAsia="is-IS"/>
          <w14:ligatures w14:val="none"/>
        </w:rPr>
      </w:pPr>
      <w:r w:rsidRPr="006E0D7F">
        <w:rPr>
          <w:rFonts w:eastAsia="Times New Roman" w:cs="Arial"/>
          <w:color w:val="FF0000"/>
          <w:szCs w:val="20"/>
          <w:lang w:eastAsia="is-IS"/>
          <w14:ligatures w14:val="none"/>
        </w:rPr>
        <w:t>Bjóðandi skal leggja fram tækjalista yfir öll tæki sem hann hyggst nota í verkefnum undir þessum samningi. Telji kaupandi framlagðan tækjalista óraunhæfan með tilliti til umfangs og tímaramma verkefnisins mun kaupandi óska eftir að bjóðandi leggi fram nýjan tækjalista til að fullnægja framangreindum kröfum. Kaupandi áskilur sér rétt til þess að hafna tækjalista  bjóðanda leggi hann ekki fram tækjalista sem með fullnægjandi hætti endurspeglar umfang og tímaáætlun verkefnis. </w:t>
      </w:r>
    </w:p>
    <w:p w14:paraId="48FA39E1" w14:textId="77777777" w:rsidR="007A3584" w:rsidRPr="006E0D7F" w:rsidRDefault="007A3584" w:rsidP="007A3584">
      <w:pPr>
        <w:spacing w:after="0" w:line="240" w:lineRule="auto"/>
        <w:textAlignment w:val="baseline"/>
        <w:rPr>
          <w:rFonts w:ascii="Times New Roman" w:eastAsia="Times New Roman" w:hAnsi="Times New Roman" w:cs="Times New Roman"/>
          <w:sz w:val="27"/>
          <w:szCs w:val="27"/>
          <w:lang w:eastAsia="is-IS"/>
          <w14:ligatures w14:val="none"/>
        </w:rPr>
      </w:pPr>
    </w:p>
    <w:p w14:paraId="428B3724" w14:textId="77777777" w:rsidR="007A3584" w:rsidRDefault="007A3584" w:rsidP="007A3584">
      <w:pPr>
        <w:spacing w:after="0" w:line="240" w:lineRule="auto"/>
        <w:textAlignment w:val="baseline"/>
        <w:rPr>
          <w:rFonts w:eastAsia="Times New Roman" w:cs="Arial"/>
          <w:color w:val="FF0000"/>
          <w:szCs w:val="20"/>
          <w:lang w:eastAsia="is-IS"/>
          <w14:ligatures w14:val="none"/>
        </w:rPr>
      </w:pPr>
      <w:r w:rsidRPr="006E0D7F">
        <w:rPr>
          <w:rFonts w:eastAsia="Times New Roman" w:cs="Arial"/>
          <w:color w:val="FF0000"/>
          <w:szCs w:val="20"/>
          <w:lang w:eastAsia="is-IS"/>
          <w14:ligatures w14:val="none"/>
        </w:rPr>
        <w:t>Verkkaupi áskilur sér rétt til að kalla eftir nákvæmum upplýsingum um einstaka tæki bjóðanda til að sannreyna að tilgreind tæki uppfylli framangreindar kröfur.  </w:t>
      </w:r>
    </w:p>
    <w:p w14:paraId="71CF4813" w14:textId="77777777" w:rsidR="007A3584" w:rsidRPr="006E0D7F" w:rsidRDefault="007A3584" w:rsidP="007A3584">
      <w:pPr>
        <w:spacing w:after="0" w:line="240" w:lineRule="auto"/>
        <w:textAlignment w:val="baseline"/>
        <w:rPr>
          <w:rFonts w:ascii="Times New Roman" w:eastAsia="Times New Roman" w:hAnsi="Times New Roman" w:cs="Times New Roman"/>
          <w:sz w:val="27"/>
          <w:szCs w:val="27"/>
          <w:lang w:eastAsia="is-IS"/>
          <w14:ligatures w14:val="none"/>
        </w:rPr>
      </w:pPr>
    </w:p>
    <w:p w14:paraId="380D059A" w14:textId="77777777" w:rsidR="007A3584" w:rsidRPr="006E0D7F" w:rsidRDefault="007A3584" w:rsidP="007A3584">
      <w:pPr>
        <w:spacing w:after="0" w:line="240" w:lineRule="auto"/>
        <w:textAlignment w:val="baseline"/>
        <w:rPr>
          <w:rFonts w:ascii="Times New Roman" w:eastAsia="Times New Roman" w:hAnsi="Times New Roman" w:cs="Times New Roman"/>
          <w:sz w:val="27"/>
          <w:szCs w:val="27"/>
          <w:lang w:eastAsia="is-IS"/>
          <w14:ligatures w14:val="none"/>
        </w:rPr>
      </w:pPr>
      <w:r w:rsidRPr="006E0D7F">
        <w:rPr>
          <w:rFonts w:eastAsia="Times New Roman" w:cs="Arial"/>
          <w:color w:val="FF0000"/>
          <w:szCs w:val="20"/>
          <w:lang w:eastAsia="is-IS"/>
          <w14:ligatures w14:val="none"/>
        </w:rPr>
        <w:t xml:space="preserve">Notist bjóðandi við bifreiðar eða vinnuvélar sem hann hefur skuldbundið sig til að notast við í verkefnið, sem ekki uppfylla kröfur samkvæmt þessu ákvæði á samningtímanum, getur það leitt til þess að bjóðandi falli á verktakamati, sbr. </w:t>
      </w:r>
      <w:r>
        <w:rPr>
          <w:rFonts w:eastAsia="Times New Roman" w:cs="Arial"/>
          <w:color w:val="FF0000"/>
          <w:szCs w:val="20"/>
          <w:lang w:eastAsia="is-IS"/>
          <w14:ligatures w14:val="none"/>
        </w:rPr>
        <w:t>reglur um verktakamat og skilmála þar að lútandi</w:t>
      </w:r>
      <w:r w:rsidRPr="006E0D7F">
        <w:rPr>
          <w:rFonts w:eastAsia="Times New Roman" w:cs="Arial"/>
          <w:color w:val="FF0000"/>
          <w:szCs w:val="20"/>
          <w:lang w:eastAsia="is-IS"/>
          <w14:ligatures w14:val="none"/>
        </w:rPr>
        <w:t>. Hljóti bjóðandi samtals á árs tímabili 2 frávik á verktakamati vegna notkunar á bifreiðum og vinnuvélum sem ekki falla undir þennan lið telst það veruleg vanefnd á samningnum.</w:t>
      </w:r>
    </w:p>
    <w:p w14:paraId="669CB2CB" w14:textId="77777777" w:rsidR="007A3584" w:rsidRPr="007D516B" w:rsidRDefault="007A3584" w:rsidP="007A3584">
      <w:pPr>
        <w:rPr>
          <w:rFonts w:cs="Arial"/>
          <w:szCs w:val="20"/>
        </w:rPr>
      </w:pPr>
      <w:r w:rsidRPr="007D516B">
        <w:rPr>
          <w:rFonts w:cs="Arial"/>
          <w:szCs w:val="20"/>
        </w:rPr>
        <w:br w:type="page"/>
      </w:r>
    </w:p>
    <w:p w14:paraId="24840B63" w14:textId="77777777" w:rsidR="007A3584" w:rsidRPr="007D516B" w:rsidRDefault="007A3584" w:rsidP="007A3584">
      <w:pPr>
        <w:pStyle w:val="Heading2"/>
      </w:pPr>
      <w:bookmarkStart w:id="50" w:name="_Ref536432667"/>
      <w:bookmarkStart w:id="51" w:name="_Ref536432696"/>
      <w:bookmarkStart w:id="52" w:name="_Toc232150343"/>
      <w:r w:rsidRPr="007D516B">
        <w:lastRenderedPageBreak/>
        <w:t>Tilboðsgerð</w:t>
      </w:r>
      <w:bookmarkEnd w:id="50"/>
      <w:bookmarkEnd w:id="51"/>
      <w:bookmarkEnd w:id="52"/>
    </w:p>
    <w:p w14:paraId="78B58F2E" w14:textId="77777777" w:rsidR="007A3584" w:rsidRPr="007D516B" w:rsidRDefault="007A3584" w:rsidP="007A3584">
      <w:pPr>
        <w:rPr>
          <w:rFonts w:cs="Arial"/>
          <w:szCs w:val="20"/>
        </w:rPr>
      </w:pPr>
      <w:r w:rsidRPr="007D516B">
        <w:rPr>
          <w:rFonts w:cs="Arial"/>
          <w:szCs w:val="20"/>
        </w:rPr>
        <w:t>Tilboð skal gera í allt verkið eins og því er lýst í útboðsgögnum.</w:t>
      </w:r>
    </w:p>
    <w:p w14:paraId="6842DD15" w14:textId="77777777" w:rsidR="007A3584" w:rsidRDefault="007A3584" w:rsidP="007A3584">
      <w:pPr>
        <w:rPr>
          <w:rFonts w:cs="Arial"/>
          <w:szCs w:val="20"/>
        </w:rPr>
      </w:pPr>
      <w:bookmarkStart w:id="53" w:name="_Hlk5182960"/>
      <w:r w:rsidRPr="007D516B">
        <w:rPr>
          <w:rFonts w:cs="Arial"/>
          <w:szCs w:val="20"/>
        </w:rPr>
        <w:t>Bjóðendur skulu fylla út tilboðs</w:t>
      </w:r>
      <w:r>
        <w:rPr>
          <w:rFonts w:cs="Arial"/>
          <w:szCs w:val="20"/>
        </w:rPr>
        <w:t>bók,</w:t>
      </w:r>
      <w:r w:rsidRPr="007D516B">
        <w:rPr>
          <w:rFonts w:cs="Arial"/>
          <w:szCs w:val="20"/>
        </w:rPr>
        <w:t xml:space="preserve"> sem er </w:t>
      </w:r>
      <w:r w:rsidRPr="00F409B5">
        <w:rPr>
          <w:rFonts w:cs="Arial"/>
          <w:szCs w:val="20"/>
        </w:rPr>
        <w:t>hluti af útboðsgögnum þessum, og skila öllum þeim gögnum sem útboðsgögn kveða á um í kafla</w:t>
      </w:r>
      <w:r>
        <w:rPr>
          <w:rFonts w:cs="Arial"/>
          <w:szCs w:val="20"/>
        </w:rPr>
        <w:t xml:space="preserve"> </w:t>
      </w:r>
      <w:r>
        <w:rPr>
          <w:rFonts w:cs="Arial"/>
          <w:szCs w:val="20"/>
        </w:rPr>
        <w:fldChar w:fldCharType="begin"/>
      </w:r>
      <w:r>
        <w:rPr>
          <w:rFonts w:cs="Arial"/>
          <w:szCs w:val="20"/>
        </w:rPr>
        <w:instrText xml:space="preserve"> REF _Ref70666681 \r \h </w:instrText>
      </w:r>
      <w:r>
        <w:rPr>
          <w:rFonts w:cs="Arial"/>
          <w:szCs w:val="20"/>
        </w:rPr>
      </w:r>
      <w:r>
        <w:rPr>
          <w:rFonts w:cs="Arial"/>
          <w:szCs w:val="20"/>
        </w:rPr>
        <w:fldChar w:fldCharType="separate"/>
      </w:r>
      <w:r>
        <w:rPr>
          <w:rFonts w:cs="Arial"/>
          <w:szCs w:val="20"/>
        </w:rPr>
        <w:t>1.5</w:t>
      </w:r>
      <w:r>
        <w:rPr>
          <w:rFonts w:cs="Arial"/>
          <w:szCs w:val="20"/>
        </w:rPr>
        <w:fldChar w:fldCharType="end"/>
      </w:r>
      <w:r w:rsidRPr="00F409B5">
        <w:rPr>
          <w:rFonts w:cs="Arial"/>
          <w:szCs w:val="20"/>
        </w:rPr>
        <w:t xml:space="preserve">. </w:t>
      </w:r>
      <w:bookmarkStart w:id="54" w:name="_Hlk5694778"/>
      <w:r w:rsidRPr="00F409B5">
        <w:rPr>
          <w:rFonts w:cs="Arial"/>
          <w:szCs w:val="20"/>
        </w:rPr>
        <w:t>Ef gagnaskil eru ófullkomin er verkkaupa heimilt að meta tilboð bjóðanda ógilt.</w:t>
      </w:r>
    </w:p>
    <w:p w14:paraId="682854C1" w14:textId="77777777" w:rsidR="007A3584" w:rsidRPr="007D516B" w:rsidRDefault="007A3584" w:rsidP="007A3584">
      <w:pPr>
        <w:rPr>
          <w:rFonts w:cs="Arial"/>
          <w:szCs w:val="20"/>
        </w:rPr>
      </w:pPr>
      <w:bookmarkStart w:id="55" w:name="_Hlk5694798"/>
      <w:bookmarkEnd w:id="54"/>
      <w:r w:rsidRPr="007D516B">
        <w:rPr>
          <w:rFonts w:cs="Arial"/>
          <w:szCs w:val="20"/>
        </w:rPr>
        <w:t xml:space="preserve">Fylla skal út </w:t>
      </w:r>
      <w:r>
        <w:rPr>
          <w:rFonts w:cs="Arial"/>
          <w:szCs w:val="20"/>
        </w:rPr>
        <w:t>öll eyðublöð tilboðsbókarinnar</w:t>
      </w:r>
      <w:r w:rsidRPr="00921049">
        <w:rPr>
          <w:rFonts w:cs="Arial"/>
          <w:szCs w:val="20"/>
        </w:rPr>
        <w:t xml:space="preserve"> </w:t>
      </w:r>
      <w:r w:rsidRPr="007D516B">
        <w:rPr>
          <w:rFonts w:cs="Arial"/>
          <w:szCs w:val="20"/>
        </w:rPr>
        <w:t xml:space="preserve">eins og </w:t>
      </w:r>
      <w:r>
        <w:rPr>
          <w:rFonts w:cs="Arial"/>
          <w:szCs w:val="20"/>
        </w:rPr>
        <w:t>útboðsgögn segja til um, þar á meðal tilboðsskrá</w:t>
      </w:r>
      <w:r w:rsidRPr="007D516B">
        <w:rPr>
          <w:rFonts w:cs="Arial"/>
          <w:szCs w:val="20"/>
        </w:rPr>
        <w:t>. Sé tilboð</w:t>
      </w:r>
      <w:r>
        <w:rPr>
          <w:rFonts w:cs="Arial"/>
          <w:szCs w:val="20"/>
        </w:rPr>
        <w:t>sskrá</w:t>
      </w:r>
      <w:r w:rsidRPr="007D516B">
        <w:rPr>
          <w:rFonts w:cs="Arial"/>
          <w:szCs w:val="20"/>
        </w:rPr>
        <w:t xml:space="preserve"> ekki að fullu útfyllt </w:t>
      </w:r>
      <w:r>
        <w:rPr>
          <w:rFonts w:cs="Arial"/>
          <w:szCs w:val="20"/>
        </w:rPr>
        <w:t>skal líta svo á að þeir liðir þar sem ekki er boðið verð séu innifaldir í öðrum hlutum tilboðsins, en sé tilboðsbókin ekki útfyllt að öðru leiti áskilur verkkaupi sér rétt til að hafna viðkomandi tilboði</w:t>
      </w:r>
      <w:r w:rsidRPr="007D516B">
        <w:rPr>
          <w:rFonts w:cs="Arial"/>
          <w:szCs w:val="20"/>
        </w:rPr>
        <w:t xml:space="preserve">. Bjóðendur skulu í tilboði sínu reikna með þeim magntölum, sem tilgreindar eru í tilboðsskrá.  </w:t>
      </w:r>
    </w:p>
    <w:p w14:paraId="6E48600E" w14:textId="77777777" w:rsidR="007A3584" w:rsidRPr="007D516B" w:rsidRDefault="007A3584" w:rsidP="007A3584">
      <w:pPr>
        <w:pStyle w:val="Heading3"/>
      </w:pPr>
      <w:bookmarkStart w:id="56" w:name="_Toc232150344"/>
      <w:bookmarkStart w:id="57" w:name="_Hlk5286416"/>
      <w:bookmarkEnd w:id="53"/>
      <w:bookmarkEnd w:id="55"/>
      <w:r w:rsidRPr="007D516B">
        <w:t>Tilboðsskrá</w:t>
      </w:r>
      <w:bookmarkEnd w:id="56"/>
    </w:p>
    <w:p w14:paraId="6999E129" w14:textId="77777777" w:rsidR="007A3584" w:rsidRDefault="007A3584" w:rsidP="007A3584">
      <w:pPr>
        <w:rPr>
          <w:rFonts w:cs="Arial"/>
          <w:szCs w:val="20"/>
        </w:rPr>
      </w:pPr>
      <w:bookmarkStart w:id="58" w:name="_Hlk38459035"/>
      <w:r w:rsidRPr="007D516B">
        <w:rPr>
          <w:rFonts w:cs="Arial"/>
          <w:szCs w:val="20"/>
        </w:rPr>
        <w:t xml:space="preserve">Tilboðsskráin skal fyllt út með þann skilning í huga, að einingaverð og heildarverð í tilboðsskrá taki til alls þess verks, sem framkvæma skal samkvæmt verklýsingu, þar með talin sérhver og öll vinna, flutningar, aðstaða og efni, sem ekki er sérstaklega getið, en sem telja má að sé nauðsynlegt til að unnt verði að ljúka við sérhvern hluta verksins á tilhlýðilegan, traustan og vel unninn hátt. Skal slíkt teljast vera hluti af verksamningnum og allur kostnaður, sem af því leiðir, felast í verði í tilboðsskrár, nema annars sé sérstaklega getið. Allur kostnaður vegna flutninga á </w:t>
      </w:r>
      <w:r w:rsidRPr="00C028F6">
        <w:rPr>
          <w:rFonts w:cs="Arial"/>
          <w:szCs w:val="20"/>
        </w:rPr>
        <w:t>starfsfólki</w:t>
      </w:r>
      <w:r w:rsidRPr="007D516B">
        <w:rPr>
          <w:rFonts w:cs="Arial"/>
          <w:szCs w:val="20"/>
        </w:rPr>
        <w:t xml:space="preserve"> til og frá vinnusvæðinu svo og innan svæðisins skal innifalinn í verði tilgreindu í tilboðsskrá. Verkkaupi leggur ekki til verksins annað en það, sem tilgreint er í útboðsgögnum. </w:t>
      </w:r>
      <w:r>
        <w:rPr>
          <w:rFonts w:cs="Arial"/>
          <w:szCs w:val="20"/>
        </w:rPr>
        <w:t>Tilboð bjóðanda skal vera  í samræmi við það sem fram kemur í tilboðsbók.</w:t>
      </w:r>
    </w:p>
    <w:p w14:paraId="4F5FC746" w14:textId="77777777" w:rsidR="007A3584" w:rsidRDefault="007A3584" w:rsidP="007A3584">
      <w:pPr>
        <w:rPr>
          <w:rFonts w:cs="Arial"/>
          <w:szCs w:val="20"/>
        </w:rPr>
      </w:pPr>
      <w:r>
        <w:rPr>
          <w:rFonts w:cs="Arial"/>
          <w:szCs w:val="20"/>
        </w:rPr>
        <w:t xml:space="preserve">Ef einingaverð eru ekki tilgreind fyrir tiltekna liði skal litið svo á að kostnaður vegna þeirra sé innifalinn í öðrum tilboðsliðum. </w:t>
      </w:r>
      <w:r w:rsidRPr="007D516B">
        <w:rPr>
          <w:rFonts w:cs="Arial"/>
          <w:szCs w:val="20"/>
        </w:rPr>
        <w:t>Einingaverð eru bindandi.</w:t>
      </w:r>
      <w:r w:rsidRPr="00D06769">
        <w:rPr>
          <w:rFonts w:cs="Arial"/>
          <w:szCs w:val="20"/>
        </w:rPr>
        <w:t xml:space="preserve"> </w:t>
      </w:r>
      <w:r w:rsidRPr="007D516B">
        <w:rPr>
          <w:rFonts w:cs="Arial"/>
          <w:szCs w:val="20"/>
        </w:rPr>
        <w:t xml:space="preserve">Tilboðsskrá er </w:t>
      </w:r>
      <w:r>
        <w:rPr>
          <w:rFonts w:cs="Arial"/>
          <w:szCs w:val="20"/>
        </w:rPr>
        <w:t>hluti af tilboðsbók útboðsins</w:t>
      </w:r>
      <w:r w:rsidRPr="007D516B">
        <w:rPr>
          <w:rFonts w:cs="Arial"/>
          <w:szCs w:val="20"/>
        </w:rPr>
        <w:t>. Allar reikniformúlur eru á ábyrgð verktaka.</w:t>
      </w:r>
    </w:p>
    <w:p w14:paraId="286C990E" w14:textId="77777777" w:rsidR="007A3584" w:rsidRPr="007D516B" w:rsidRDefault="007A3584" w:rsidP="007A3584">
      <w:pPr>
        <w:rPr>
          <w:rFonts w:cs="Arial"/>
          <w:szCs w:val="20"/>
        </w:rPr>
      </w:pPr>
      <w:r w:rsidRPr="007D516B">
        <w:rPr>
          <w:rFonts w:cs="Arial"/>
          <w:szCs w:val="20"/>
        </w:rPr>
        <w:t xml:space="preserve">Í hverjum einstökum lið skal vera innifalinn allur kostnaður verktaka af viðkomandi verklið, svo sem allt efni, vinna, vélar og tæki, ljós og orka, flutningur </w:t>
      </w:r>
      <w:r>
        <w:rPr>
          <w:rFonts w:cs="Arial"/>
          <w:szCs w:val="20"/>
        </w:rPr>
        <w:t>fólks</w:t>
      </w:r>
      <w:r w:rsidRPr="007D516B">
        <w:rPr>
          <w:rFonts w:cs="Arial"/>
          <w:szCs w:val="20"/>
        </w:rPr>
        <w:t xml:space="preserve"> og tækja, yfirstjórn verktaka, tryggingar, opinber gjöld, ágóði o.s.frv. Tilboðsupphæð er fundin sem summa margfelda magntalna og viðeigandi einingaverða. Ef margföldunar og/eða samlagningarskekkjur finnast í útfylltri tilboðsskrá skal gera viðeigandi leiðréttingar á niðurstöðutölum tilboðs. </w:t>
      </w:r>
    </w:p>
    <w:p w14:paraId="693872A5" w14:textId="77777777" w:rsidR="007A3584" w:rsidRPr="007D516B" w:rsidRDefault="007A3584" w:rsidP="007A3584">
      <w:pPr>
        <w:rPr>
          <w:rFonts w:cs="Arial"/>
          <w:szCs w:val="20"/>
        </w:rPr>
      </w:pPr>
      <w:r w:rsidRPr="007D516B">
        <w:rPr>
          <w:rFonts w:cs="Arial"/>
          <w:szCs w:val="20"/>
        </w:rPr>
        <w:t xml:space="preserve">Innifalið í tímavinnutöxtum fyrir </w:t>
      </w:r>
      <w:r>
        <w:rPr>
          <w:rFonts w:cs="Arial"/>
          <w:szCs w:val="20"/>
        </w:rPr>
        <w:t>starfsfólk</w:t>
      </w:r>
      <w:r w:rsidRPr="007D516B">
        <w:rPr>
          <w:rFonts w:cs="Arial"/>
          <w:szCs w:val="20"/>
        </w:rPr>
        <w:t xml:space="preserve"> og tæki skal vera allur kostnaður við að hafa við</w:t>
      </w:r>
      <w:r w:rsidRPr="007D516B">
        <w:rPr>
          <w:rFonts w:cs="Arial"/>
          <w:szCs w:val="20"/>
        </w:rPr>
        <w:softHyphen/>
        <w:t xml:space="preserve">komandi </w:t>
      </w:r>
      <w:r>
        <w:rPr>
          <w:rFonts w:cs="Arial"/>
          <w:szCs w:val="20"/>
        </w:rPr>
        <w:t xml:space="preserve">fólk </w:t>
      </w:r>
      <w:r w:rsidRPr="007D516B">
        <w:rPr>
          <w:rFonts w:cs="Arial"/>
          <w:szCs w:val="20"/>
        </w:rPr>
        <w:t>eða tæki í vinnu á vinnusvæðinu, þ.e. laun og launatengd gjöld, verkstjórn, yfir</w:t>
      </w:r>
      <w:r w:rsidRPr="007D516B">
        <w:rPr>
          <w:rFonts w:cs="Arial"/>
          <w:szCs w:val="20"/>
        </w:rPr>
        <w:softHyphen/>
        <w:t xml:space="preserve">stjórn, iðnmeistari, ágóði og áhætta verktaka, flutningur á </w:t>
      </w:r>
      <w:r>
        <w:rPr>
          <w:rFonts w:cs="Arial"/>
          <w:szCs w:val="20"/>
        </w:rPr>
        <w:t xml:space="preserve">fólki </w:t>
      </w:r>
      <w:r w:rsidRPr="007D516B">
        <w:rPr>
          <w:rFonts w:cs="Arial"/>
          <w:szCs w:val="20"/>
        </w:rPr>
        <w:t xml:space="preserve">og tækjum til og frá vinnusvæðinu og innan svæðisins, uppihald með fæði og húsnæði, allur rekstrarkostnaður tækja, svo og öll lög og samningsbundin gjöld, þó ótalin séu. </w:t>
      </w:r>
      <w:r>
        <w:rPr>
          <w:rFonts w:cs="Arial"/>
          <w:szCs w:val="20"/>
        </w:rPr>
        <w:t>Ekki er greitt fyrir akstur nema annað komi fram í útboðsgögnum, s.s. tilboðsskrá. K</w:t>
      </w:r>
      <w:r w:rsidRPr="007D516B">
        <w:rPr>
          <w:rFonts w:cs="Arial"/>
          <w:szCs w:val="20"/>
        </w:rPr>
        <w:t>ostnaður við allar tryggingar sem krafist er í útboðsgögnum skal innifalinn í tilboðsupphæð.</w:t>
      </w:r>
    </w:p>
    <w:p w14:paraId="35930580" w14:textId="77777777" w:rsidR="007A3584" w:rsidRDefault="007A3584" w:rsidP="007A3584">
      <w:pPr>
        <w:rPr>
          <w:rFonts w:cs="Arial"/>
          <w:szCs w:val="20"/>
        </w:rPr>
      </w:pPr>
      <w:r w:rsidRPr="00BD7A13">
        <w:rPr>
          <w:rFonts w:cs="Arial"/>
          <w:szCs w:val="20"/>
        </w:rPr>
        <w:t>Greiðslur fyrir tímavinnu starfsfólks verktaka skulu miðaðar við unna tíma, þ.e. vinnustundir, sem eru beinlínis unnar. Þannig greiðast ekki vinnuhlé svo sem matar- og kaffitímar eða ferða</w:t>
      </w:r>
      <w:r w:rsidRPr="00BD7A13">
        <w:rPr>
          <w:rFonts w:cs="Arial"/>
          <w:szCs w:val="20"/>
        </w:rPr>
        <w:softHyphen/>
        <w:t>tímar, óháð því hvort starfsfólk verktaka er sjálft á launum samkvæmt eigin tímaskrift og kjarasamningum. Greiðslur fyrir vinnuvélar og tæki verða inntar af hendi einungis miðað við unna tíma. Tímataxtar í tilboðsskrá skulu miðaðir við þessar forsendur og í samræmi við það sem fram kemur í tilboðsbók.</w:t>
      </w:r>
    </w:p>
    <w:p w14:paraId="6446C601" w14:textId="77777777" w:rsidR="007A3584" w:rsidRPr="007D516B" w:rsidRDefault="007A3584" w:rsidP="007A3584">
      <w:pPr>
        <w:rPr>
          <w:rFonts w:cs="Arial"/>
          <w:szCs w:val="20"/>
        </w:rPr>
      </w:pPr>
      <w:r w:rsidRPr="007D516B">
        <w:rPr>
          <w:rFonts w:cs="Arial"/>
          <w:szCs w:val="20"/>
        </w:rPr>
        <w:t xml:space="preserve">Í tilboðskrá skal bjóðandi skrá einingaverð. Í einingaverðum þessum skal innifalinn allur kostnaður verktaka vegna þess verks er einingaverðið á við um, samanber fyrri athugasemdir í þessum kafla. Einingaverð þessi verða notuð vegna ófyrirsjáanlegra breytinga í verkinu, hvort </w:t>
      </w:r>
      <w:r>
        <w:rPr>
          <w:rFonts w:cs="Arial"/>
          <w:szCs w:val="20"/>
        </w:rPr>
        <w:t>sem</w:t>
      </w:r>
      <w:r w:rsidRPr="007D516B">
        <w:rPr>
          <w:rFonts w:cs="Arial"/>
          <w:szCs w:val="20"/>
        </w:rPr>
        <w:t xml:space="preserve"> </w:t>
      </w:r>
      <w:r>
        <w:rPr>
          <w:rFonts w:cs="Arial"/>
          <w:szCs w:val="20"/>
        </w:rPr>
        <w:t xml:space="preserve">það leiðir til </w:t>
      </w:r>
      <w:r w:rsidRPr="007D516B">
        <w:rPr>
          <w:rFonts w:cs="Arial"/>
          <w:szCs w:val="20"/>
        </w:rPr>
        <w:t>minnkunar eða aukningar</w:t>
      </w:r>
      <w:r>
        <w:rPr>
          <w:rFonts w:cs="Arial"/>
          <w:szCs w:val="20"/>
        </w:rPr>
        <w:t xml:space="preserve"> á samningsfjárhæð</w:t>
      </w:r>
      <w:r w:rsidRPr="007D516B">
        <w:rPr>
          <w:rFonts w:cs="Arial"/>
          <w:szCs w:val="20"/>
        </w:rPr>
        <w:t>. Magntölur eru áætlaðar.</w:t>
      </w:r>
    </w:p>
    <w:bookmarkEnd w:id="57"/>
    <w:p w14:paraId="0A2711A6" w14:textId="77777777" w:rsidR="007A3584" w:rsidRPr="007D516B" w:rsidRDefault="007A3584" w:rsidP="007A3584">
      <w:pPr>
        <w:rPr>
          <w:rFonts w:cs="Arial"/>
          <w:szCs w:val="20"/>
        </w:rPr>
      </w:pPr>
      <w:r w:rsidRPr="007D516B">
        <w:rPr>
          <w:rFonts w:cs="Arial"/>
          <w:szCs w:val="20"/>
        </w:rPr>
        <w:t>Í lýsingu hvers verkþáttar er sérstaklega gerð grein fyrir greiðsluskilmálum og þeim reglum sem magntölur eru reiknaðar eftir. Allar magntölur eru reiknaðar eftir málum á teikningum þar sem það á við nema þar sem sérstaklega er tekið fram að reiknað sé samkvæmt öðrum forsendum. Telji bjóðandi t.d. efnisþörf vegna verkliðar vera meiri en fram kemur við að beita áðurnefndum reglum (t.d. vegna rýrnunar við niðurskurð o.þ.h)  skal hann reikna kostnað við það inn í einingaverð viðkomandi verkliðs.</w:t>
      </w:r>
    </w:p>
    <w:p w14:paraId="17DCB565" w14:textId="77777777" w:rsidR="007A3584" w:rsidRPr="007D516B" w:rsidRDefault="007A3584" w:rsidP="007A3584">
      <w:pPr>
        <w:rPr>
          <w:rFonts w:cs="Arial"/>
          <w:szCs w:val="20"/>
        </w:rPr>
      </w:pPr>
      <w:r w:rsidRPr="007D516B">
        <w:rPr>
          <w:rFonts w:cs="Arial"/>
          <w:szCs w:val="20"/>
        </w:rPr>
        <w:t xml:space="preserve">Í verklýsingu verkþátta er vinnu og efni lýst í aðalatriðum en ekki endilega smáatriðum. Allt sem talið er upp í viðkomandi verkþætti eða á teikningu auk kostnaðar sem </w:t>
      </w:r>
      <w:r>
        <w:rPr>
          <w:rFonts w:cs="Arial"/>
          <w:szCs w:val="20"/>
        </w:rPr>
        <w:t xml:space="preserve">er nauðsynlegur til að </w:t>
      </w:r>
      <w:r w:rsidRPr="007D516B">
        <w:rPr>
          <w:rFonts w:cs="Arial"/>
          <w:szCs w:val="20"/>
        </w:rPr>
        <w:t xml:space="preserve">ljúka við </w:t>
      </w:r>
      <w:r w:rsidRPr="007D516B">
        <w:rPr>
          <w:rFonts w:cs="Arial"/>
          <w:szCs w:val="20"/>
        </w:rPr>
        <w:lastRenderedPageBreak/>
        <w:t xml:space="preserve">verkþáttinn </w:t>
      </w:r>
      <w:r>
        <w:rPr>
          <w:rFonts w:cs="Arial"/>
          <w:szCs w:val="20"/>
        </w:rPr>
        <w:t>með fullnægjandi hætti,</w:t>
      </w:r>
      <w:r w:rsidRPr="007D516B">
        <w:rPr>
          <w:rFonts w:cs="Arial"/>
          <w:szCs w:val="20"/>
        </w:rPr>
        <w:t xml:space="preserve"> skal innifalið í einingaverði viðkomandi verkþátta nema annað sé sérstaklega tekið fram. Því skal verktaki miða einingaverð við fullfrágengna verkþætti með öllu</w:t>
      </w:r>
      <w:r>
        <w:rPr>
          <w:rFonts w:cs="Arial"/>
          <w:szCs w:val="20"/>
        </w:rPr>
        <w:t xml:space="preserve"> </w:t>
      </w:r>
      <w:r w:rsidRPr="007D516B">
        <w:rPr>
          <w:rFonts w:cs="Arial"/>
          <w:szCs w:val="20"/>
        </w:rPr>
        <w:t>sem þarf til að fullvinna viðkomandi verkþátt.</w:t>
      </w:r>
    </w:p>
    <w:p w14:paraId="09279DFD" w14:textId="77777777" w:rsidR="007A3584" w:rsidRPr="007D516B" w:rsidRDefault="007A3584" w:rsidP="007A3584">
      <w:pPr>
        <w:rPr>
          <w:rFonts w:cs="Arial"/>
          <w:szCs w:val="20"/>
        </w:rPr>
      </w:pPr>
      <w:r w:rsidRPr="007D516B">
        <w:rPr>
          <w:rFonts w:cs="Arial"/>
          <w:szCs w:val="20"/>
        </w:rPr>
        <w:t xml:space="preserve">Bjóðandi skal kynna sér verklýsingu og teikningar gaumgæfilega og gera heildartilboð sitt í samræmi við þau gögn. </w:t>
      </w:r>
    </w:p>
    <w:p w14:paraId="4FE4B286" w14:textId="77777777" w:rsidR="007A3584" w:rsidRPr="007D516B" w:rsidRDefault="007A3584" w:rsidP="007A3584">
      <w:pPr>
        <w:spacing w:after="0"/>
        <w:rPr>
          <w:rFonts w:cs="Arial"/>
          <w:szCs w:val="20"/>
        </w:rPr>
      </w:pPr>
      <w:r w:rsidRPr="007D516B">
        <w:rPr>
          <w:rFonts w:cs="Arial"/>
          <w:szCs w:val="20"/>
        </w:rPr>
        <w:t xml:space="preserve">Ef misræmi er milli teikninga og verklýsingar skulu teikningar gilda. Ef bjóðandi telur að það vanti einstaka greiðsluliði í tilboðsskrá, miðað við teikningar eða/og verklýsingu, skal hann reikna þann kostnað inn í aðra </w:t>
      </w:r>
      <w:r>
        <w:rPr>
          <w:rFonts w:cs="Arial"/>
          <w:szCs w:val="20"/>
        </w:rPr>
        <w:t>verkl</w:t>
      </w:r>
      <w:r w:rsidRPr="007D516B">
        <w:rPr>
          <w:rFonts w:cs="Arial"/>
          <w:szCs w:val="20"/>
        </w:rPr>
        <w:t>iði.</w:t>
      </w:r>
    </w:p>
    <w:p w14:paraId="13A1A0B0" w14:textId="77777777" w:rsidR="007A3584" w:rsidRPr="007D516B" w:rsidRDefault="007A3584" w:rsidP="007A3584">
      <w:pPr>
        <w:pStyle w:val="Heading3"/>
      </w:pPr>
      <w:bookmarkStart w:id="59" w:name="_Toc536432022"/>
      <w:bookmarkStart w:id="60" w:name="_Toc536432025"/>
      <w:bookmarkStart w:id="61" w:name="_Toc232150345"/>
      <w:bookmarkEnd w:id="58"/>
      <w:bookmarkEnd w:id="59"/>
      <w:bookmarkEnd w:id="60"/>
      <w:r w:rsidRPr="007D516B">
        <w:t>Byggt á getu annarra</w:t>
      </w:r>
      <w:bookmarkEnd w:id="61"/>
    </w:p>
    <w:p w14:paraId="3A9E49E4" w14:textId="77777777" w:rsidR="007A3584" w:rsidRPr="007D516B" w:rsidRDefault="007A3584" w:rsidP="007A3584">
      <w:pPr>
        <w:rPr>
          <w:rFonts w:cs="Arial"/>
          <w:szCs w:val="20"/>
        </w:rPr>
      </w:pPr>
      <w:r w:rsidRPr="007D516B">
        <w:rPr>
          <w:rFonts w:cs="Arial"/>
          <w:szCs w:val="20"/>
        </w:rPr>
        <w:t>Telji bjóðendur að þeir hafi ekki yfir að ráða allri þeirri hæfni sem þörf er á vegna verkefnisins, er þeim heimilt að byggja á getu annarra aðila án tillits til þess hver lagaleg tengsl þeirra eru, gegn því að leggja fram með tilboði</w:t>
      </w:r>
      <w:r>
        <w:rPr>
          <w:rFonts w:cs="Arial"/>
          <w:szCs w:val="20"/>
        </w:rPr>
        <w:t>,</w:t>
      </w:r>
      <w:r w:rsidRPr="007D516B">
        <w:rPr>
          <w:rFonts w:cs="Arial"/>
          <w:szCs w:val="20"/>
        </w:rPr>
        <w:t xml:space="preserve"> skuldbindingu frá þeim aðila þar að lútandi. Geta þeir aflað sér hennar með tengslum við </w:t>
      </w:r>
      <w:r>
        <w:rPr>
          <w:rFonts w:cs="Arial"/>
          <w:szCs w:val="20"/>
        </w:rPr>
        <w:t>fólk</w:t>
      </w:r>
      <w:r w:rsidRPr="007D516B">
        <w:rPr>
          <w:rFonts w:cs="Arial"/>
          <w:szCs w:val="20"/>
        </w:rPr>
        <w:t>, samstarfsfyrirtæki eða undirverktaka</w:t>
      </w:r>
      <w:r>
        <w:rPr>
          <w:rFonts w:cs="Arial"/>
          <w:szCs w:val="20"/>
        </w:rPr>
        <w:t>,</w:t>
      </w:r>
      <w:r w:rsidRPr="007D516B">
        <w:rPr>
          <w:rFonts w:cs="Arial"/>
          <w:szCs w:val="20"/>
        </w:rPr>
        <w:t xml:space="preserve"> eins og við kann að eiga.</w:t>
      </w:r>
    </w:p>
    <w:p w14:paraId="65859461" w14:textId="77777777" w:rsidR="007A3584" w:rsidRPr="007D516B" w:rsidRDefault="007A3584" w:rsidP="007A3584">
      <w:pPr>
        <w:rPr>
          <w:rFonts w:cs="Arial"/>
          <w:szCs w:val="20"/>
        </w:rPr>
      </w:pPr>
      <w:r w:rsidRPr="007D516B">
        <w:rPr>
          <w:rFonts w:cs="Arial"/>
          <w:szCs w:val="20"/>
        </w:rPr>
        <w:t xml:space="preserve">Bjóðandi má aðeins reiða sig á getu annarra aðila ef hinir síðarnefndu sjá um að framkvæma verkið eða veita þjónustuna sem þessa getu þarf til. Aðilar sem bjóðandi hyggst reiða sig á </w:t>
      </w:r>
      <w:r>
        <w:rPr>
          <w:rFonts w:cs="Arial"/>
          <w:szCs w:val="20"/>
        </w:rPr>
        <w:t>þurfa</w:t>
      </w:r>
      <w:r w:rsidRPr="007D516B">
        <w:rPr>
          <w:rFonts w:cs="Arial"/>
          <w:szCs w:val="20"/>
        </w:rPr>
        <w:t xml:space="preserve"> að uppfylla öll hæfisskilyrði í kafla</w:t>
      </w:r>
      <w:r>
        <w:rPr>
          <w:rFonts w:cs="Arial"/>
          <w:szCs w:val="20"/>
        </w:rPr>
        <w:t xml:space="preserve"> </w:t>
      </w:r>
      <w:r>
        <w:rPr>
          <w:rFonts w:cs="Arial"/>
          <w:szCs w:val="20"/>
        </w:rPr>
        <w:fldChar w:fldCharType="begin"/>
      </w:r>
      <w:r>
        <w:rPr>
          <w:rFonts w:cs="Arial"/>
          <w:szCs w:val="20"/>
        </w:rPr>
        <w:instrText xml:space="preserve"> REF _Ref70666800 \r \h </w:instrText>
      </w:r>
      <w:r>
        <w:rPr>
          <w:rFonts w:cs="Arial"/>
          <w:szCs w:val="20"/>
        </w:rPr>
      </w:r>
      <w:r>
        <w:rPr>
          <w:rFonts w:cs="Arial"/>
          <w:szCs w:val="20"/>
        </w:rPr>
        <w:fldChar w:fldCharType="separate"/>
      </w:r>
      <w:r>
        <w:rPr>
          <w:rFonts w:cs="Arial"/>
          <w:szCs w:val="20"/>
        </w:rPr>
        <w:t>1.1.7.1</w:t>
      </w:r>
      <w:r>
        <w:rPr>
          <w:rFonts w:cs="Arial"/>
          <w:szCs w:val="20"/>
        </w:rPr>
        <w:fldChar w:fldCharType="end"/>
      </w:r>
      <w:r>
        <w:rPr>
          <w:rFonts w:cs="Arial"/>
          <w:szCs w:val="20"/>
        </w:rPr>
        <w:t xml:space="preserve"> </w:t>
      </w:r>
      <w:r w:rsidRPr="006102B4">
        <w:rPr>
          <w:rFonts w:cs="Arial"/>
          <w:i/>
          <w:iCs/>
          <w:szCs w:val="20"/>
        </w:rPr>
        <w:t>[</w:t>
      </w:r>
      <w:r w:rsidRPr="006102B4">
        <w:rPr>
          <w:rFonts w:cs="Arial"/>
          <w:i/>
          <w:iCs/>
          <w:szCs w:val="20"/>
        </w:rPr>
        <w:fldChar w:fldCharType="begin"/>
      </w:r>
      <w:r w:rsidRPr="006102B4">
        <w:rPr>
          <w:rFonts w:cs="Arial"/>
          <w:i/>
          <w:iCs/>
          <w:szCs w:val="20"/>
        </w:rPr>
        <w:instrText xml:space="preserve"> REF _Ref70666801 \h </w:instrText>
      </w:r>
      <w:r>
        <w:rPr>
          <w:rFonts w:cs="Arial"/>
          <w:i/>
          <w:iCs/>
          <w:szCs w:val="20"/>
        </w:rPr>
        <w:instrText xml:space="preserve"> \* MERGEFORMAT </w:instrText>
      </w:r>
      <w:r w:rsidRPr="006102B4">
        <w:rPr>
          <w:rFonts w:cs="Arial"/>
          <w:i/>
          <w:iCs/>
          <w:szCs w:val="20"/>
        </w:rPr>
      </w:r>
      <w:r w:rsidRPr="006102B4">
        <w:rPr>
          <w:rFonts w:cs="Arial"/>
          <w:i/>
          <w:iCs/>
          <w:szCs w:val="20"/>
        </w:rPr>
        <w:fldChar w:fldCharType="separate"/>
      </w:r>
      <w:r w:rsidRPr="001876C8">
        <w:rPr>
          <w:i/>
          <w:iCs/>
        </w:rPr>
        <w:t>Ástæður til útilokunar</w:t>
      </w:r>
      <w:r w:rsidRPr="006102B4">
        <w:rPr>
          <w:rFonts w:cs="Arial"/>
          <w:i/>
          <w:iCs/>
          <w:szCs w:val="20"/>
        </w:rPr>
        <w:fldChar w:fldCharType="end"/>
      </w:r>
      <w:r w:rsidRPr="006102B4">
        <w:rPr>
          <w:rFonts w:cs="Arial"/>
          <w:i/>
          <w:iCs/>
          <w:szCs w:val="20"/>
        </w:rPr>
        <w:t>]</w:t>
      </w:r>
      <w:r>
        <w:rPr>
          <w:rFonts w:cs="Arial"/>
          <w:szCs w:val="20"/>
        </w:rPr>
        <w:t xml:space="preserve"> </w:t>
      </w:r>
      <w:r w:rsidRPr="007D516B">
        <w:rPr>
          <w:rFonts w:cs="Arial"/>
          <w:szCs w:val="20"/>
        </w:rPr>
        <w:t xml:space="preserve">og </w:t>
      </w:r>
      <w:r>
        <w:rPr>
          <w:rFonts w:cs="Arial"/>
          <w:szCs w:val="20"/>
        </w:rPr>
        <w:t>skulu</w:t>
      </w:r>
      <w:r w:rsidRPr="007D516B">
        <w:rPr>
          <w:rFonts w:cs="Arial"/>
          <w:szCs w:val="20"/>
        </w:rPr>
        <w:t xml:space="preserve"> skila inn yfirlýsingu um persónulegt hæfi. </w:t>
      </w:r>
    </w:p>
    <w:p w14:paraId="509A444C" w14:textId="77777777" w:rsidR="007A3584" w:rsidRPr="007D516B" w:rsidRDefault="007A3584" w:rsidP="007A3584">
      <w:pPr>
        <w:pStyle w:val="Heading3"/>
      </w:pPr>
      <w:bookmarkStart w:id="62" w:name="_Toc232150346"/>
      <w:r w:rsidRPr="007D516B">
        <w:t>Sameiginlegt boð</w:t>
      </w:r>
      <w:bookmarkEnd w:id="62"/>
    </w:p>
    <w:p w14:paraId="493B0980" w14:textId="77777777" w:rsidR="007A3584" w:rsidRPr="007D516B" w:rsidRDefault="007A3584" w:rsidP="007A3584">
      <w:pPr>
        <w:rPr>
          <w:rFonts w:cs="Arial"/>
          <w:szCs w:val="20"/>
        </w:rPr>
      </w:pPr>
      <w:bookmarkStart w:id="63" w:name="_Hlk38459200"/>
      <w:r w:rsidRPr="007D516B">
        <w:rPr>
          <w:rFonts w:cs="Arial"/>
          <w:szCs w:val="20"/>
        </w:rPr>
        <w:t>Ef tveir eða fleiri aðilar bjóða sameiginlega í verkið skal hver um sig láta í té tæmandi upplýsingar um sitt fyrirtæki. Samstarfssamningur skal fylgja tilboði. Ef tvö eða fleiri fyrirtæki bjóða sameiginlega í verkið, þá skal eitt fyrirtækið vera forsvarsaðili gagnvart verkkaupa</w:t>
      </w:r>
      <w:r>
        <w:rPr>
          <w:rFonts w:cs="Arial"/>
          <w:szCs w:val="20"/>
        </w:rPr>
        <w:t xml:space="preserve"> </w:t>
      </w:r>
      <w:r>
        <w:rPr>
          <w:rFonts w:eastAsia="Times New Roman" w:cs="Arial"/>
          <w:bCs/>
          <w:snapToGrid w:val="0"/>
          <w:szCs w:val="20"/>
        </w:rPr>
        <w:t>og skal einn aðili tilgreindur sem fyrirsvarsaðili</w:t>
      </w:r>
      <w:r w:rsidRPr="009B2926">
        <w:rPr>
          <w:rFonts w:eastAsia="Times New Roman" w:cs="Arial"/>
          <w:bCs/>
          <w:snapToGrid w:val="0"/>
          <w:szCs w:val="20"/>
        </w:rPr>
        <w:t xml:space="preserve"> </w:t>
      </w:r>
      <w:r w:rsidRPr="00DE473E">
        <w:rPr>
          <w:rFonts w:eastAsia="Times New Roman" w:cs="Arial"/>
          <w:bCs/>
          <w:snapToGrid w:val="0"/>
          <w:szCs w:val="20"/>
        </w:rPr>
        <w:t xml:space="preserve">til að fara með öll réttindi og skyldur gagnvart </w:t>
      </w:r>
      <w:r>
        <w:rPr>
          <w:rFonts w:eastAsia="Times New Roman" w:cs="Arial"/>
          <w:bCs/>
          <w:snapToGrid w:val="0"/>
          <w:szCs w:val="20"/>
        </w:rPr>
        <w:t>verkkaupa</w:t>
      </w:r>
      <w:r w:rsidRPr="007D516B">
        <w:rPr>
          <w:rFonts w:cs="Arial"/>
          <w:szCs w:val="20"/>
        </w:rPr>
        <w:t xml:space="preserve">. </w:t>
      </w:r>
      <w:bookmarkStart w:id="64" w:name="_Hlk31095439"/>
      <w:r w:rsidRPr="007D516B">
        <w:rPr>
          <w:rFonts w:cs="Arial"/>
          <w:szCs w:val="20"/>
        </w:rPr>
        <w:t xml:space="preserve">Aðilar að sameiginlegu tilboði skulu bera </w:t>
      </w:r>
      <w:r>
        <w:rPr>
          <w:rFonts w:cs="Arial"/>
          <w:szCs w:val="20"/>
        </w:rPr>
        <w:t xml:space="preserve">óskipta </w:t>
      </w:r>
      <w:r w:rsidRPr="007D516B">
        <w:rPr>
          <w:rFonts w:cs="Arial"/>
          <w:szCs w:val="20"/>
        </w:rPr>
        <w:t>ábyrgð</w:t>
      </w:r>
      <w:r>
        <w:rPr>
          <w:rFonts w:cs="Arial"/>
          <w:szCs w:val="20"/>
        </w:rPr>
        <w:t xml:space="preserve">, þ.e. in solidum, </w:t>
      </w:r>
      <w:r w:rsidRPr="007D516B">
        <w:rPr>
          <w:rFonts w:cs="Arial"/>
          <w:szCs w:val="20"/>
        </w:rPr>
        <w:t>á öllum skuldbindingum samkvæmt verksamningi, án fyrirvara af nokkru tagi</w:t>
      </w:r>
      <w:bookmarkEnd w:id="64"/>
      <w:r w:rsidRPr="007D516B">
        <w:rPr>
          <w:rFonts w:cs="Arial"/>
          <w:szCs w:val="20"/>
        </w:rPr>
        <w:t>. Forsvarsaðili skal sanna að hann hafi fulla heimild og umboð til þess að koma fram fyrir hönd allra samstarfsaðila og hvers þeirra fyrir sig, þannig að bindandi sé til fulls fyrir þá alla á grundvelli framangreindrar grundvallarreglu.</w:t>
      </w:r>
    </w:p>
    <w:p w14:paraId="78E850EF" w14:textId="77777777" w:rsidR="007A3584" w:rsidRPr="007D516B" w:rsidRDefault="007A3584" w:rsidP="007A3584">
      <w:pPr>
        <w:rPr>
          <w:rFonts w:cs="Arial"/>
          <w:szCs w:val="20"/>
        </w:rPr>
      </w:pPr>
      <w:r>
        <w:rPr>
          <w:rFonts w:cs="Arial"/>
          <w:szCs w:val="20"/>
        </w:rPr>
        <w:t>Allir b</w:t>
      </w:r>
      <w:r w:rsidRPr="007D516B">
        <w:rPr>
          <w:rFonts w:cs="Arial"/>
          <w:szCs w:val="20"/>
        </w:rPr>
        <w:t xml:space="preserve">jóðendur sem bjóða saman þurfa að skila inn gögnum er varðar hæfi. Þá </w:t>
      </w:r>
      <w:r>
        <w:rPr>
          <w:rFonts w:cs="Arial"/>
          <w:szCs w:val="20"/>
        </w:rPr>
        <w:t xml:space="preserve">þurfa bjóðendur </w:t>
      </w:r>
      <w:r w:rsidRPr="007D516B">
        <w:rPr>
          <w:rFonts w:cs="Arial"/>
          <w:szCs w:val="20"/>
        </w:rPr>
        <w:t xml:space="preserve">að skila inn gögnum er varða hæfi og reynslu </w:t>
      </w:r>
      <w:r>
        <w:rPr>
          <w:rFonts w:cs="Arial"/>
          <w:szCs w:val="20"/>
        </w:rPr>
        <w:t xml:space="preserve">sína í samræmi við </w:t>
      </w:r>
      <w:r w:rsidRPr="007D516B">
        <w:rPr>
          <w:rFonts w:cs="Arial"/>
          <w:szCs w:val="20"/>
        </w:rPr>
        <w:t xml:space="preserve">hvaða hluta vinnunnar </w:t>
      </w:r>
      <w:r>
        <w:rPr>
          <w:rFonts w:cs="Arial"/>
          <w:szCs w:val="20"/>
        </w:rPr>
        <w:t xml:space="preserve">þeim </w:t>
      </w:r>
      <w:r w:rsidRPr="007D516B">
        <w:rPr>
          <w:rFonts w:cs="Arial"/>
          <w:szCs w:val="20"/>
        </w:rPr>
        <w:t>er ætlað að vinna</w:t>
      </w:r>
      <w:r>
        <w:rPr>
          <w:rFonts w:cs="Arial"/>
          <w:szCs w:val="20"/>
        </w:rPr>
        <w:t xml:space="preserve">, Sjá nánar í kafla </w:t>
      </w:r>
      <w:r>
        <w:rPr>
          <w:rFonts w:cs="Arial"/>
          <w:szCs w:val="20"/>
        </w:rPr>
        <w:fldChar w:fldCharType="begin"/>
      </w:r>
      <w:r>
        <w:rPr>
          <w:rFonts w:cs="Arial"/>
          <w:szCs w:val="20"/>
        </w:rPr>
        <w:instrText xml:space="preserve"> REF _Ref70666562 \r \h </w:instrText>
      </w:r>
      <w:r>
        <w:rPr>
          <w:rFonts w:cs="Arial"/>
          <w:szCs w:val="20"/>
        </w:rPr>
      </w:r>
      <w:r>
        <w:rPr>
          <w:rFonts w:cs="Arial"/>
          <w:szCs w:val="20"/>
        </w:rPr>
        <w:fldChar w:fldCharType="separate"/>
      </w:r>
      <w:r>
        <w:rPr>
          <w:rFonts w:cs="Arial"/>
          <w:szCs w:val="20"/>
        </w:rPr>
        <w:t>1.1.7</w:t>
      </w:r>
      <w:r>
        <w:rPr>
          <w:rFonts w:cs="Arial"/>
          <w:szCs w:val="20"/>
        </w:rPr>
        <w:fldChar w:fldCharType="end"/>
      </w:r>
      <w:r>
        <w:rPr>
          <w:rFonts w:cs="Arial"/>
          <w:szCs w:val="20"/>
        </w:rPr>
        <w:t xml:space="preserve"> </w:t>
      </w:r>
      <w:r w:rsidRPr="006102B4">
        <w:rPr>
          <w:rFonts w:cs="Arial"/>
          <w:i/>
          <w:iCs/>
          <w:szCs w:val="20"/>
        </w:rPr>
        <w:t>[</w:t>
      </w:r>
      <w:r w:rsidRPr="006102B4">
        <w:rPr>
          <w:rFonts w:cs="Arial"/>
          <w:i/>
          <w:iCs/>
          <w:szCs w:val="20"/>
        </w:rPr>
        <w:fldChar w:fldCharType="begin"/>
      </w:r>
      <w:r w:rsidRPr="006102B4">
        <w:rPr>
          <w:rFonts w:cs="Arial"/>
          <w:i/>
          <w:iCs/>
          <w:szCs w:val="20"/>
        </w:rPr>
        <w:instrText xml:space="preserve"> REF _Ref70666562 \h </w:instrText>
      </w:r>
      <w:r>
        <w:rPr>
          <w:rFonts w:cs="Arial"/>
          <w:i/>
          <w:iCs/>
          <w:szCs w:val="20"/>
        </w:rPr>
        <w:instrText xml:space="preserve"> \* MERGEFORMAT </w:instrText>
      </w:r>
      <w:r w:rsidRPr="006102B4">
        <w:rPr>
          <w:rFonts w:cs="Arial"/>
          <w:i/>
          <w:iCs/>
          <w:szCs w:val="20"/>
        </w:rPr>
      </w:r>
      <w:r w:rsidRPr="006102B4">
        <w:rPr>
          <w:rFonts w:cs="Arial"/>
          <w:i/>
          <w:iCs/>
          <w:szCs w:val="20"/>
        </w:rPr>
        <w:fldChar w:fldCharType="separate"/>
      </w:r>
      <w:r w:rsidRPr="001876C8">
        <w:rPr>
          <w:i/>
          <w:iCs/>
        </w:rPr>
        <w:t>Hæfniskröfur</w:t>
      </w:r>
      <w:r w:rsidRPr="006102B4">
        <w:rPr>
          <w:rFonts w:cs="Arial"/>
          <w:i/>
          <w:iCs/>
          <w:szCs w:val="20"/>
        </w:rPr>
        <w:fldChar w:fldCharType="end"/>
      </w:r>
      <w:r w:rsidRPr="006102B4">
        <w:rPr>
          <w:rFonts w:cs="Arial"/>
          <w:i/>
          <w:iCs/>
          <w:szCs w:val="20"/>
        </w:rPr>
        <w:t>]</w:t>
      </w:r>
      <w:r>
        <w:rPr>
          <w:rFonts w:cs="Arial"/>
          <w:szCs w:val="20"/>
        </w:rPr>
        <w:t>.</w:t>
      </w:r>
    </w:p>
    <w:p w14:paraId="0375CE13" w14:textId="77777777" w:rsidR="007A3584" w:rsidRPr="007D516B" w:rsidRDefault="007A3584" w:rsidP="007A3584">
      <w:pPr>
        <w:pStyle w:val="Heading3"/>
      </w:pPr>
      <w:bookmarkStart w:id="65" w:name="_Toc232150347"/>
      <w:bookmarkEnd w:id="63"/>
      <w:r w:rsidRPr="007D516B">
        <w:t>Undirverktakar</w:t>
      </w:r>
      <w:bookmarkEnd w:id="65"/>
    </w:p>
    <w:p w14:paraId="596F5C15" w14:textId="77777777" w:rsidR="007A3584" w:rsidRPr="007D516B" w:rsidRDefault="007A3584" w:rsidP="007A3584">
      <w:pPr>
        <w:rPr>
          <w:rFonts w:cs="Arial"/>
          <w:szCs w:val="20"/>
        </w:rPr>
      </w:pPr>
      <w:r w:rsidRPr="007D516B">
        <w:rPr>
          <w:rFonts w:cs="Arial"/>
          <w:szCs w:val="20"/>
        </w:rPr>
        <w:t xml:space="preserve">Bjóðandi skal upplýsa verkkaupa </w:t>
      </w:r>
      <w:r>
        <w:rPr>
          <w:rFonts w:cs="Arial"/>
          <w:szCs w:val="20"/>
        </w:rPr>
        <w:t xml:space="preserve">um </w:t>
      </w:r>
      <w:r w:rsidRPr="007D516B">
        <w:rPr>
          <w:rFonts w:cs="Arial"/>
          <w:szCs w:val="20"/>
        </w:rPr>
        <w:t xml:space="preserve">hvaða undirverktaka hann hyggst nota og leita samþykkis </w:t>
      </w:r>
      <w:r>
        <w:rPr>
          <w:rFonts w:cs="Arial"/>
          <w:szCs w:val="20"/>
        </w:rPr>
        <w:t>verkkaupa</w:t>
      </w:r>
      <w:r w:rsidRPr="007D516B">
        <w:rPr>
          <w:rFonts w:cs="Arial"/>
          <w:szCs w:val="20"/>
        </w:rPr>
        <w:t xml:space="preserve"> áður en undirverktaki hefur störf. Verði breytingar á vali </w:t>
      </w:r>
      <w:r>
        <w:rPr>
          <w:rFonts w:cs="Arial"/>
          <w:szCs w:val="20"/>
        </w:rPr>
        <w:t xml:space="preserve">á </w:t>
      </w:r>
      <w:r w:rsidRPr="007D516B">
        <w:rPr>
          <w:rFonts w:cs="Arial"/>
          <w:szCs w:val="20"/>
        </w:rPr>
        <w:t xml:space="preserve">undirverktaka á samningstíma gildir það sama. </w:t>
      </w:r>
    </w:p>
    <w:p w14:paraId="202C7FC7" w14:textId="77777777" w:rsidR="007A3584" w:rsidRPr="007D516B" w:rsidRDefault="007A3584" w:rsidP="007A3584">
      <w:pPr>
        <w:rPr>
          <w:rFonts w:cs="Arial"/>
          <w:szCs w:val="20"/>
        </w:rPr>
      </w:pPr>
      <w:r w:rsidRPr="007D516B">
        <w:rPr>
          <w:rFonts w:cs="Arial"/>
          <w:szCs w:val="20"/>
        </w:rPr>
        <w:t>Bjóðandi skal geta sýnt fram á reynslu hugsanlegra undirverktaka af sambærilegum verkum að eðli og hlutfallslega að stærð miðað við umfang verkhluta sem undirverktakan nær til. Bjóðandi skal geta sýnt fram á að þau verk sem koma til skoðunar um hæfni hans og undirverktaka hans hafi verið leyst vel og faglega af hendi og innan setts tímaramma.</w:t>
      </w:r>
    </w:p>
    <w:p w14:paraId="662EA937" w14:textId="77777777" w:rsidR="007A3584" w:rsidRPr="007D516B" w:rsidRDefault="007A3584" w:rsidP="007A3584">
      <w:pPr>
        <w:rPr>
          <w:rFonts w:cs="Arial"/>
          <w:szCs w:val="20"/>
        </w:rPr>
      </w:pPr>
      <w:r w:rsidRPr="007D516B">
        <w:rPr>
          <w:rFonts w:cs="Arial"/>
          <w:szCs w:val="20"/>
        </w:rPr>
        <w:t>Komi tilboð til álit</w:t>
      </w:r>
      <w:r>
        <w:rPr>
          <w:rFonts w:cs="Arial"/>
          <w:szCs w:val="20"/>
        </w:rPr>
        <w:t>a</w:t>
      </w:r>
      <w:r w:rsidRPr="007D516B">
        <w:rPr>
          <w:rFonts w:cs="Arial"/>
          <w:szCs w:val="20"/>
        </w:rPr>
        <w:t xml:space="preserve"> skal bjóðandi einnig leggja fram hæfislýsingu fyrir undirverktaka. Undirverk</w:t>
      </w:r>
      <w:r>
        <w:rPr>
          <w:rFonts w:cs="Arial"/>
          <w:szCs w:val="20"/>
        </w:rPr>
        <w:t>tak</w:t>
      </w:r>
      <w:r w:rsidRPr="007D516B">
        <w:rPr>
          <w:rFonts w:cs="Arial"/>
          <w:szCs w:val="20"/>
        </w:rPr>
        <w:t xml:space="preserve">ar þurfa að skila inn </w:t>
      </w:r>
      <w:r>
        <w:rPr>
          <w:rFonts w:cs="Arial"/>
          <w:szCs w:val="20"/>
        </w:rPr>
        <w:t>gögnum um það hvernig og hvort þeir uppfylli sambærilegar kröfur og gerðar eru til bjóðanda m.t.t. persónulegs hæfis.</w:t>
      </w:r>
    </w:p>
    <w:p w14:paraId="271E9E77" w14:textId="77777777" w:rsidR="007A3584" w:rsidRPr="007D516B" w:rsidRDefault="007A3584" w:rsidP="007A3584">
      <w:pPr>
        <w:rPr>
          <w:rFonts w:cs="Arial"/>
          <w:szCs w:val="20"/>
        </w:rPr>
      </w:pPr>
      <w:r w:rsidRPr="007D516B">
        <w:rPr>
          <w:rFonts w:cs="Arial"/>
          <w:szCs w:val="20"/>
        </w:rPr>
        <w:t>Ef bjóðandi hyggst nota undirverktaka breytir það í engu skyldum hans gagnvart verkkaupa.</w:t>
      </w:r>
    </w:p>
    <w:p w14:paraId="5CB1FBE4" w14:textId="77777777" w:rsidR="007A3584" w:rsidRDefault="007A3584" w:rsidP="007A3584">
      <w:pPr>
        <w:jc w:val="left"/>
        <w:rPr>
          <w:rFonts w:eastAsiaTheme="majorEastAsia" w:cstheme="majorBidi"/>
          <w:b/>
          <w:bCs/>
          <w:smallCaps/>
          <w:spacing w:val="10"/>
          <w:szCs w:val="24"/>
        </w:rPr>
      </w:pPr>
      <w:bookmarkStart w:id="66" w:name="_Toc54687240"/>
      <w:r>
        <w:br w:type="page"/>
      </w:r>
    </w:p>
    <w:p w14:paraId="331950AA" w14:textId="77777777" w:rsidR="007A3584" w:rsidRDefault="007A3584" w:rsidP="007A3584">
      <w:pPr>
        <w:pStyle w:val="Heading3"/>
      </w:pPr>
      <w:bookmarkStart w:id="67" w:name="_Ref70666681"/>
      <w:bookmarkStart w:id="68" w:name="_Toc232150348"/>
      <w:r>
        <w:lastRenderedPageBreak/>
        <w:t>Gögn sem bjóðandi skal skila</w:t>
      </w:r>
      <w:bookmarkEnd w:id="67"/>
      <w:bookmarkEnd w:id="68"/>
    </w:p>
    <w:p w14:paraId="6D3866BE" w14:textId="77777777" w:rsidR="007A3584" w:rsidRDefault="007A3584" w:rsidP="007A3584">
      <w:pPr>
        <w:pStyle w:val="Heading4"/>
        <w:ind w:left="0"/>
      </w:pPr>
      <w:bookmarkStart w:id="69" w:name="_Toc232150349"/>
      <w:r>
        <w:t>Gögn sem skila</w:t>
      </w:r>
      <w:bookmarkEnd w:id="66"/>
      <w:r>
        <w:t xml:space="preserve"> skal með tilboði</w:t>
      </w:r>
      <w:bookmarkEnd w:id="69"/>
    </w:p>
    <w:p w14:paraId="27CA70D3" w14:textId="77777777" w:rsidR="007A3584" w:rsidRPr="007D516B" w:rsidRDefault="007A3584" w:rsidP="007A3584">
      <w:pPr>
        <w:pStyle w:val="BodyText"/>
        <w:ind w:left="0"/>
        <w:rPr>
          <w:rFonts w:ascii="Arial" w:hAnsi="Arial" w:cs="Arial"/>
          <w:b/>
          <w:color w:val="FF0000"/>
          <w:lang w:val="is-IS"/>
        </w:rPr>
      </w:pPr>
      <w:r w:rsidRPr="007D516B">
        <w:rPr>
          <w:rFonts w:ascii="Arial" w:hAnsi="Arial" w:cs="Arial"/>
          <w:b/>
          <w:color w:val="FF0000"/>
          <w:lang w:val="is-IS"/>
        </w:rPr>
        <w:t># (Innkaupaþjónusta fyllir inn í samráði við verkefnastjóra) #</w:t>
      </w:r>
    </w:p>
    <w:p w14:paraId="1C57146A" w14:textId="77777777" w:rsidR="007A3584" w:rsidRPr="007D516B" w:rsidRDefault="007A3584" w:rsidP="007A3584">
      <w:pPr>
        <w:pStyle w:val="BodyText"/>
        <w:ind w:left="0"/>
        <w:rPr>
          <w:rFonts w:ascii="Arial" w:hAnsi="Arial" w:cs="Arial"/>
          <w:lang w:val="is-IS"/>
        </w:rPr>
      </w:pPr>
      <w:r w:rsidRPr="007D516B">
        <w:rPr>
          <w:rFonts w:ascii="Arial" w:hAnsi="Arial" w:cs="Arial"/>
          <w:lang w:val="is-IS"/>
        </w:rPr>
        <w:t xml:space="preserve">Með tilboði sínu skal verktaki leggja fram eftirfarandi </w:t>
      </w:r>
      <w:r>
        <w:rPr>
          <w:rFonts w:ascii="Arial" w:hAnsi="Arial" w:cs="Arial"/>
          <w:lang w:val="is-IS"/>
        </w:rPr>
        <w:t>gögn</w:t>
      </w:r>
      <w:r w:rsidRPr="007D516B">
        <w:rPr>
          <w:rFonts w:ascii="Arial" w:hAnsi="Arial" w:cs="Arial"/>
          <w:lang w:val="is-IS"/>
        </w:rPr>
        <w:t>:</w:t>
      </w:r>
    </w:p>
    <w:p w14:paraId="53B6DE1B" w14:textId="77777777" w:rsidR="007A3584" w:rsidRPr="006C5950" w:rsidRDefault="007A3584" w:rsidP="007A3584">
      <w:pPr>
        <w:pStyle w:val="BodyText"/>
        <w:numPr>
          <w:ilvl w:val="0"/>
          <w:numId w:val="22"/>
        </w:numPr>
        <w:rPr>
          <w:rFonts w:ascii="Arial" w:hAnsi="Arial" w:cs="Arial"/>
          <w:lang w:val="is-IS"/>
        </w:rPr>
      </w:pPr>
      <w:r>
        <w:rPr>
          <w:rFonts w:ascii="Arial" w:hAnsi="Arial" w:cs="Arial"/>
          <w:lang w:val="is-IS"/>
        </w:rPr>
        <w:t>Útfyllt og undirritað t</w:t>
      </w:r>
      <w:r w:rsidRPr="007D516B">
        <w:rPr>
          <w:rFonts w:ascii="Arial" w:hAnsi="Arial" w:cs="Arial"/>
          <w:lang w:val="is-IS"/>
        </w:rPr>
        <w:t>ilboðsblað</w:t>
      </w:r>
    </w:p>
    <w:p w14:paraId="2973831C" w14:textId="77777777" w:rsidR="007A3584" w:rsidRPr="0092626D" w:rsidRDefault="007A3584" w:rsidP="007A3584">
      <w:pPr>
        <w:pStyle w:val="BodyText"/>
        <w:numPr>
          <w:ilvl w:val="0"/>
          <w:numId w:val="22"/>
        </w:numPr>
        <w:rPr>
          <w:rFonts w:ascii="Arial" w:hAnsi="Arial" w:cs="Arial"/>
          <w:lang w:val="is-IS"/>
        </w:rPr>
      </w:pPr>
      <w:r>
        <w:rPr>
          <w:rFonts w:ascii="Arial" w:hAnsi="Arial" w:cs="Arial"/>
          <w:lang w:val="is-IS"/>
        </w:rPr>
        <w:t xml:space="preserve">Útfyllta og undirritaða </w:t>
      </w:r>
      <w:proofErr w:type="spellStart"/>
      <w:r w:rsidRPr="007D516B">
        <w:rPr>
          <w:rFonts w:ascii="Arial" w:hAnsi="Arial" w:cs="Arial"/>
        </w:rPr>
        <w:t>tilboðsskrá</w:t>
      </w:r>
      <w:proofErr w:type="spellEnd"/>
      <w:r w:rsidRPr="007D516B">
        <w:rPr>
          <w:rFonts w:ascii="Arial" w:hAnsi="Arial" w:cs="Arial"/>
        </w:rPr>
        <w:t>.</w:t>
      </w:r>
    </w:p>
    <w:p w14:paraId="4F797FB8" w14:textId="77777777" w:rsidR="007A3584" w:rsidRPr="006C5950" w:rsidRDefault="007A3584" w:rsidP="007A3584">
      <w:pPr>
        <w:pStyle w:val="BodyText"/>
        <w:numPr>
          <w:ilvl w:val="0"/>
          <w:numId w:val="22"/>
        </w:numPr>
        <w:ind w:left="714" w:hanging="357"/>
        <w:rPr>
          <w:rFonts w:ascii="Arial" w:hAnsi="Arial" w:cs="Arial"/>
          <w:lang w:val="is-IS"/>
        </w:rPr>
      </w:pPr>
      <w:bookmarkStart w:id="70" w:name="_Hlk38961944"/>
      <w:r w:rsidRPr="00D37054">
        <w:rPr>
          <w:rFonts w:ascii="Arial" w:hAnsi="Arial" w:cs="Arial"/>
          <w:lang w:val="is-IS"/>
        </w:rPr>
        <w:t>Útfyllt og undirritað skjal varðandi hæfi bjóðanda (er í tilboðsbók).</w:t>
      </w:r>
    </w:p>
    <w:bookmarkEnd w:id="70"/>
    <w:p w14:paraId="032598AE" w14:textId="77777777" w:rsidR="007A3584" w:rsidRPr="007857A7" w:rsidRDefault="007A3584" w:rsidP="007A3584">
      <w:pPr>
        <w:pStyle w:val="BodyText"/>
        <w:numPr>
          <w:ilvl w:val="0"/>
          <w:numId w:val="22"/>
        </w:numPr>
        <w:rPr>
          <w:rFonts w:ascii="Arial" w:hAnsi="Arial" w:cs="Arial"/>
          <w:lang w:val="is-IS"/>
        </w:rPr>
      </w:pPr>
      <w:r w:rsidRPr="007857A7">
        <w:rPr>
          <w:rFonts w:ascii="Arial" w:hAnsi="Arial" w:cs="Arial"/>
          <w:lang w:val="is-IS"/>
        </w:rPr>
        <w:t>Útfyllta tilboðsbók á excel formi.</w:t>
      </w:r>
    </w:p>
    <w:p w14:paraId="545EEEBA" w14:textId="77777777" w:rsidR="007A3584" w:rsidRPr="005E22FD" w:rsidRDefault="007A3584" w:rsidP="007A3584">
      <w:pPr>
        <w:pStyle w:val="BodyText"/>
        <w:numPr>
          <w:ilvl w:val="0"/>
          <w:numId w:val="22"/>
        </w:numPr>
        <w:rPr>
          <w:rFonts w:ascii="Arial" w:hAnsi="Arial" w:cs="Arial"/>
          <w:lang w:val="is-IS"/>
        </w:rPr>
      </w:pPr>
      <w:r w:rsidRPr="005E22FD">
        <w:rPr>
          <w:rFonts w:ascii="Arial" w:hAnsi="Arial" w:cs="Arial"/>
          <w:lang w:val="is-IS"/>
        </w:rPr>
        <w:t>Afriti af tryggingaskírteini fyrir frjálsa ábyrgðartryggingu fyrir 300.000.000 kr.</w:t>
      </w:r>
    </w:p>
    <w:p w14:paraId="58F93328" w14:textId="77777777" w:rsidR="007A3584" w:rsidRPr="005E22FD" w:rsidRDefault="007A3584" w:rsidP="007A3584">
      <w:pPr>
        <w:pStyle w:val="BodyText"/>
        <w:numPr>
          <w:ilvl w:val="0"/>
          <w:numId w:val="22"/>
        </w:numPr>
        <w:rPr>
          <w:rFonts w:ascii="Arial" w:hAnsi="Arial" w:cs="Arial"/>
          <w:lang w:val="is-IS"/>
        </w:rPr>
      </w:pPr>
      <w:r w:rsidRPr="005E22FD">
        <w:rPr>
          <w:rFonts w:ascii="Arial" w:hAnsi="Arial" w:cs="Arial"/>
          <w:lang w:val="is-IS"/>
        </w:rPr>
        <w:t>Staðfestingu á að bjóðandi sé ekki í vanskilum við ríkissjóð</w:t>
      </w:r>
    </w:p>
    <w:p w14:paraId="6B2C715A" w14:textId="77777777" w:rsidR="007A3584" w:rsidRPr="005E22FD" w:rsidRDefault="007A3584" w:rsidP="007A3584">
      <w:pPr>
        <w:pStyle w:val="BodyText"/>
        <w:numPr>
          <w:ilvl w:val="0"/>
          <w:numId w:val="22"/>
        </w:numPr>
        <w:rPr>
          <w:rFonts w:ascii="Arial" w:hAnsi="Arial" w:cs="Arial"/>
          <w:lang w:val="is-IS"/>
        </w:rPr>
      </w:pPr>
      <w:r w:rsidRPr="005E22FD">
        <w:rPr>
          <w:rFonts w:ascii="Arial" w:hAnsi="Arial" w:cs="Arial"/>
          <w:lang w:val="is-IS"/>
        </w:rPr>
        <w:t>Staðfestingu á því að bjóðandi sé ekki í vanskilum við lífeyrissjóði</w:t>
      </w:r>
    </w:p>
    <w:p w14:paraId="23057226" w14:textId="77777777" w:rsidR="007A3584" w:rsidRDefault="007A3584" w:rsidP="007A3584">
      <w:pPr>
        <w:pStyle w:val="BodyText"/>
        <w:numPr>
          <w:ilvl w:val="0"/>
          <w:numId w:val="22"/>
        </w:numPr>
        <w:ind w:left="714" w:hanging="357"/>
        <w:rPr>
          <w:rFonts w:ascii="Arial" w:hAnsi="Arial" w:cs="Arial"/>
          <w:color w:val="FF0000"/>
          <w:lang w:val="is-IS"/>
        </w:rPr>
      </w:pPr>
      <w:r>
        <w:rPr>
          <w:rFonts w:ascii="Arial" w:hAnsi="Arial" w:cs="Arial"/>
          <w:color w:val="FF0000"/>
          <w:lang w:val="is-IS"/>
        </w:rPr>
        <w:t>Yfirlit yfir fyrri verk.</w:t>
      </w:r>
    </w:p>
    <w:p w14:paraId="22F8D760" w14:textId="77777777" w:rsidR="007A3584" w:rsidRPr="00421547" w:rsidRDefault="007A3584" w:rsidP="007A3584">
      <w:pPr>
        <w:pStyle w:val="BodyText"/>
        <w:numPr>
          <w:ilvl w:val="0"/>
          <w:numId w:val="22"/>
        </w:numPr>
        <w:ind w:left="714" w:hanging="357"/>
        <w:rPr>
          <w:rFonts w:ascii="Arial" w:hAnsi="Arial" w:cs="Arial"/>
          <w:color w:val="FF0000"/>
          <w:lang w:val="is-IS"/>
        </w:rPr>
      </w:pPr>
      <w:r w:rsidRPr="00D37054">
        <w:rPr>
          <w:rFonts w:ascii="Arial" w:hAnsi="Arial" w:cs="Arial"/>
          <w:bCs/>
          <w:color w:val="FF0000"/>
          <w:lang w:val="is-IS"/>
        </w:rPr>
        <w:t>Ferilskrár starfsfólks bjóðanda sem munu vinna að verkinu</w:t>
      </w:r>
      <w:r w:rsidRPr="00D37054">
        <w:rPr>
          <w:rFonts w:cs="Arial"/>
          <w:bCs/>
          <w:color w:val="FF0000"/>
          <w:lang w:val="is-IS"/>
        </w:rPr>
        <w:t>.</w:t>
      </w:r>
    </w:p>
    <w:p w14:paraId="3F6B40DC" w14:textId="77777777" w:rsidR="007A3584" w:rsidRPr="001D70FE" w:rsidRDefault="007A3584" w:rsidP="007A3584">
      <w:pPr>
        <w:pStyle w:val="ListParagraph"/>
        <w:widowControl w:val="0"/>
        <w:numPr>
          <w:ilvl w:val="0"/>
          <w:numId w:val="22"/>
        </w:numPr>
        <w:snapToGrid w:val="0"/>
        <w:spacing w:after="60" w:line="240" w:lineRule="auto"/>
        <w:ind w:left="714" w:hanging="357"/>
        <w:contextualSpacing w:val="0"/>
        <w:rPr>
          <w:rFonts w:eastAsia="Calibri" w:cs="Arial"/>
          <w:color w:val="FF0000"/>
          <w:szCs w:val="20"/>
        </w:rPr>
      </w:pPr>
      <w:r w:rsidRPr="001D70FE">
        <w:rPr>
          <w:rFonts w:eastAsia="Calibri" w:cs="Arial"/>
          <w:color w:val="FF0000"/>
          <w:szCs w:val="20"/>
        </w:rPr>
        <w:t>Öryggishandbók verktaka og dæmi af áhættugreiningu verks unnið af verktaka.</w:t>
      </w:r>
    </w:p>
    <w:p w14:paraId="10A4209A" w14:textId="77777777" w:rsidR="007A3584" w:rsidRPr="001D70FE" w:rsidRDefault="007A3584" w:rsidP="007A3584">
      <w:pPr>
        <w:pStyle w:val="ListParagraph"/>
        <w:widowControl w:val="0"/>
        <w:numPr>
          <w:ilvl w:val="0"/>
          <w:numId w:val="22"/>
        </w:numPr>
        <w:snapToGrid w:val="0"/>
        <w:spacing w:after="60" w:line="240" w:lineRule="auto"/>
        <w:ind w:left="714" w:hanging="357"/>
        <w:contextualSpacing w:val="0"/>
        <w:rPr>
          <w:rFonts w:eastAsia="Calibri" w:cs="Arial"/>
          <w:color w:val="FF0000"/>
        </w:rPr>
      </w:pPr>
      <w:r w:rsidRPr="117FE47C">
        <w:rPr>
          <w:rFonts w:eastAsia="Calibri" w:cs="Arial"/>
          <w:color w:val="FF0000"/>
        </w:rPr>
        <w:t xml:space="preserve">Upplýsingar um gæðakerfi verktaka, sambærilegt ISO 9001: 2015 og dæmi um eftirlits/úttektar áætlun </w:t>
      </w:r>
      <w:r w:rsidRPr="117FE47C">
        <w:rPr>
          <w:rFonts w:cs="Arial"/>
          <w:color w:val="FF0000"/>
        </w:rPr>
        <w:t>verktaka.</w:t>
      </w:r>
    </w:p>
    <w:p w14:paraId="03835DE9" w14:textId="77777777" w:rsidR="007A3584" w:rsidRPr="007D516B" w:rsidRDefault="007A3584" w:rsidP="007A3584">
      <w:pPr>
        <w:pStyle w:val="ListParagraph"/>
        <w:numPr>
          <w:ilvl w:val="0"/>
          <w:numId w:val="22"/>
        </w:numPr>
        <w:ind w:left="714" w:hanging="357"/>
        <w:contextualSpacing w:val="0"/>
        <w:rPr>
          <w:rFonts w:cs="Arial"/>
          <w:szCs w:val="20"/>
        </w:rPr>
      </w:pPr>
      <w:r>
        <w:rPr>
          <w:rFonts w:cs="Arial"/>
          <w:color w:val="FF0000"/>
          <w:szCs w:val="20"/>
        </w:rPr>
        <w:t>Á</w:t>
      </w:r>
      <w:r w:rsidRPr="007D516B">
        <w:rPr>
          <w:rFonts w:cs="Arial"/>
          <w:color w:val="FF0000"/>
          <w:szCs w:val="20"/>
        </w:rPr>
        <w:t>rsreikning</w:t>
      </w:r>
      <w:r>
        <w:rPr>
          <w:rFonts w:cs="Arial"/>
          <w:color w:val="FF0000"/>
          <w:szCs w:val="20"/>
        </w:rPr>
        <w:t>a, eða önnur gögn sem kaupandi samþykkir,</w:t>
      </w:r>
      <w:r w:rsidRPr="007D516B">
        <w:rPr>
          <w:rFonts w:cs="Arial"/>
          <w:color w:val="FF0000"/>
          <w:szCs w:val="20"/>
        </w:rPr>
        <w:t xml:space="preserve"> </w:t>
      </w:r>
      <w:r>
        <w:rPr>
          <w:rFonts w:cs="Arial"/>
          <w:color w:val="FF0000"/>
          <w:szCs w:val="20"/>
        </w:rPr>
        <w:t>sem sýna fram á að bjóðandi uppfylli fjárhagslegar kröfur í gr. 1.1.7.2, skal skilað með tilboðum</w:t>
      </w:r>
      <w:r w:rsidRPr="007D516B">
        <w:rPr>
          <w:rFonts w:cs="Arial"/>
          <w:color w:val="FF0000"/>
          <w:szCs w:val="20"/>
        </w:rPr>
        <w:t>.</w:t>
      </w:r>
      <w:r>
        <w:rPr>
          <w:rFonts w:cs="Arial"/>
          <w:color w:val="FF0000"/>
          <w:szCs w:val="20"/>
        </w:rPr>
        <w:t xml:space="preserve"> </w:t>
      </w:r>
    </w:p>
    <w:p w14:paraId="61B65C54" w14:textId="77777777" w:rsidR="007A3584" w:rsidRPr="00451304" w:rsidRDefault="007A3584" w:rsidP="007A3584">
      <w:pPr>
        <w:widowControl w:val="0"/>
        <w:tabs>
          <w:tab w:val="num" w:pos="1683"/>
        </w:tabs>
        <w:snapToGrid w:val="0"/>
        <w:spacing w:after="60" w:line="240" w:lineRule="auto"/>
        <w:rPr>
          <w:rFonts w:cs="Arial"/>
          <w:i/>
          <w:color w:val="FF0000"/>
          <w:szCs w:val="20"/>
        </w:rPr>
      </w:pPr>
      <w:r w:rsidRPr="00451304">
        <w:rPr>
          <w:rFonts w:cs="Arial"/>
          <w:i/>
          <w:color w:val="FF0000"/>
          <w:szCs w:val="20"/>
        </w:rPr>
        <w:tab/>
        <w:t># (Þarf að vera í samræmi í kaflann um hæfiskröfur) #</w:t>
      </w:r>
    </w:p>
    <w:p w14:paraId="2C00F48F" w14:textId="77777777" w:rsidR="007A3584" w:rsidRPr="007857A7" w:rsidRDefault="007A3584" w:rsidP="007A3584">
      <w:pPr>
        <w:pStyle w:val="texti"/>
        <w:ind w:left="0"/>
        <w:rPr>
          <w:rFonts w:cs="Arial"/>
          <w:bCs/>
          <w:lang w:val="is-IS"/>
        </w:rPr>
      </w:pPr>
      <w:r w:rsidRPr="007857A7">
        <w:rPr>
          <w:rFonts w:cs="Arial"/>
          <w:bCs/>
          <w:lang w:val="is-IS"/>
        </w:rPr>
        <w:t xml:space="preserve">Öllum framangreindum gögnum skal skilað á Útboðsvefnum. </w:t>
      </w:r>
    </w:p>
    <w:p w14:paraId="3BB2D6F5" w14:textId="77777777" w:rsidR="007A3584" w:rsidRDefault="007A3584" w:rsidP="007A3584">
      <w:pPr>
        <w:pStyle w:val="Heading4"/>
        <w:ind w:left="0"/>
      </w:pPr>
      <w:bookmarkStart w:id="71" w:name="_Toc232150350"/>
      <w:r>
        <w:t>Gögn sem skila skal fyrir undirritun samnings</w:t>
      </w:r>
      <w:bookmarkEnd w:id="71"/>
    </w:p>
    <w:p w14:paraId="56ED5A02" w14:textId="77777777" w:rsidR="007A3584" w:rsidRDefault="007A3584" w:rsidP="007A3584">
      <w:pPr>
        <w:widowControl w:val="0"/>
        <w:tabs>
          <w:tab w:val="num" w:pos="1683"/>
        </w:tabs>
        <w:snapToGrid w:val="0"/>
        <w:spacing w:after="60" w:line="240" w:lineRule="auto"/>
        <w:rPr>
          <w:rFonts w:eastAsia="Calibri" w:cs="Arial"/>
          <w:szCs w:val="20"/>
        </w:rPr>
      </w:pPr>
      <w:bookmarkStart w:id="72" w:name="_Hlk38962008"/>
      <w:r>
        <w:rPr>
          <w:rFonts w:eastAsia="Calibri" w:cs="Arial"/>
          <w:szCs w:val="20"/>
        </w:rPr>
        <w:t>Þegar ákvörðun hefur verið tekin um val á tilboði skal viðkomandi bjóðandi afhenda verkkaupa, innan 5 daga,</w:t>
      </w:r>
    </w:p>
    <w:p w14:paraId="6AA2D2DE" w14:textId="77777777" w:rsidR="007A3584" w:rsidRDefault="007A3584" w:rsidP="007A3584">
      <w:pPr>
        <w:pStyle w:val="ListParagraph"/>
        <w:widowControl w:val="0"/>
        <w:numPr>
          <w:ilvl w:val="0"/>
          <w:numId w:val="22"/>
        </w:numPr>
        <w:tabs>
          <w:tab w:val="num" w:pos="1683"/>
        </w:tabs>
        <w:snapToGrid w:val="0"/>
        <w:spacing w:after="60" w:line="240" w:lineRule="auto"/>
        <w:rPr>
          <w:rFonts w:eastAsia="Calibri" w:cs="Arial"/>
          <w:szCs w:val="20"/>
        </w:rPr>
      </w:pPr>
      <w:r>
        <w:rPr>
          <w:rFonts w:eastAsia="Calibri" w:cs="Arial"/>
          <w:szCs w:val="20"/>
        </w:rPr>
        <w:t>Verktryggingu fyrir 10% af tilboðsfjárhæð</w:t>
      </w:r>
    </w:p>
    <w:p w14:paraId="03808E2E" w14:textId="77777777" w:rsidR="007A3584" w:rsidRDefault="007A3584" w:rsidP="007A3584">
      <w:pPr>
        <w:pStyle w:val="ListParagraph"/>
        <w:widowControl w:val="0"/>
        <w:numPr>
          <w:ilvl w:val="0"/>
          <w:numId w:val="22"/>
        </w:numPr>
        <w:tabs>
          <w:tab w:val="num" w:pos="1683"/>
        </w:tabs>
        <w:snapToGrid w:val="0"/>
        <w:spacing w:after="60" w:line="240" w:lineRule="auto"/>
        <w:rPr>
          <w:rFonts w:eastAsia="Calibri" w:cs="Arial"/>
          <w:szCs w:val="20"/>
        </w:rPr>
      </w:pPr>
      <w:r>
        <w:rPr>
          <w:rFonts w:eastAsia="Calibri" w:cs="Arial"/>
          <w:szCs w:val="20"/>
        </w:rPr>
        <w:t>Verkáætlun</w:t>
      </w:r>
    </w:p>
    <w:p w14:paraId="75DB3407" w14:textId="77777777" w:rsidR="007A3584" w:rsidRPr="005E22FD" w:rsidRDefault="007A3584" w:rsidP="007A3584">
      <w:pPr>
        <w:pStyle w:val="ListParagraph"/>
        <w:widowControl w:val="0"/>
        <w:numPr>
          <w:ilvl w:val="0"/>
          <w:numId w:val="22"/>
        </w:numPr>
        <w:tabs>
          <w:tab w:val="num" w:pos="1683"/>
        </w:tabs>
        <w:snapToGrid w:val="0"/>
        <w:spacing w:after="60" w:line="240" w:lineRule="auto"/>
        <w:rPr>
          <w:rFonts w:eastAsia="Calibri" w:cs="Arial"/>
          <w:szCs w:val="20"/>
        </w:rPr>
      </w:pPr>
      <w:r>
        <w:rPr>
          <w:rFonts w:eastAsia="Calibri" w:cs="Arial"/>
          <w:szCs w:val="20"/>
        </w:rPr>
        <w:t>Eftirlitsáætlun</w:t>
      </w:r>
    </w:p>
    <w:p w14:paraId="7567EF05" w14:textId="77777777" w:rsidR="007A3584" w:rsidRDefault="007A3584" w:rsidP="007A3584">
      <w:pPr>
        <w:widowControl w:val="0"/>
        <w:tabs>
          <w:tab w:val="num" w:pos="1683"/>
        </w:tabs>
        <w:snapToGrid w:val="0"/>
        <w:spacing w:after="60" w:line="240" w:lineRule="auto"/>
        <w:rPr>
          <w:rFonts w:eastAsia="Calibri" w:cs="Arial"/>
          <w:szCs w:val="20"/>
        </w:rPr>
      </w:pPr>
    </w:p>
    <w:bookmarkEnd w:id="72"/>
    <w:p w14:paraId="325B126E" w14:textId="164243C1" w:rsidR="007A3584" w:rsidRPr="00077F71" w:rsidRDefault="007A3584" w:rsidP="00077F71">
      <w:pPr>
        <w:pStyle w:val="texti"/>
        <w:ind w:left="0"/>
        <w:rPr>
          <w:rFonts w:cs="Arial"/>
          <w:lang w:val="is-IS"/>
        </w:rPr>
      </w:pPr>
      <w:r w:rsidRPr="007D516B">
        <w:rPr>
          <w:rFonts w:cs="Arial"/>
          <w:lang w:val="is-IS"/>
        </w:rPr>
        <w:t>Verkkaupi metur tilboð bjóðanda m.a. af ofangreindum upplýsingum og eru þær bindandi fyrir þann verktaka sem samið verður við og honum óheimilt að víkja frá þeim án samþykkis verkkaupa.</w:t>
      </w:r>
      <w:bookmarkStart w:id="73" w:name="_Ref5182282"/>
    </w:p>
    <w:p w14:paraId="6ADED289" w14:textId="77777777" w:rsidR="007A3584" w:rsidRPr="007D516B" w:rsidRDefault="007A3584" w:rsidP="007A3584">
      <w:pPr>
        <w:pStyle w:val="Heading3"/>
        <w:rPr>
          <w:rFonts w:eastAsia="Times New Roman"/>
          <w:snapToGrid w:val="0"/>
        </w:rPr>
      </w:pPr>
      <w:bookmarkStart w:id="74" w:name="_Toc232150351"/>
      <w:r>
        <w:rPr>
          <w:rFonts w:eastAsia="Times New Roman"/>
          <w:snapToGrid w:val="0"/>
        </w:rPr>
        <w:t>Samskipti vegna útboðs og s</w:t>
      </w:r>
      <w:r w:rsidRPr="007D516B">
        <w:rPr>
          <w:rFonts w:eastAsia="Times New Roman"/>
          <w:snapToGrid w:val="0"/>
        </w:rPr>
        <w:t>kýringar á útboðsgögnum</w:t>
      </w:r>
      <w:bookmarkEnd w:id="73"/>
      <w:bookmarkEnd w:id="74"/>
    </w:p>
    <w:p w14:paraId="013FC40A" w14:textId="77777777" w:rsidR="007A3584" w:rsidRDefault="007A3584" w:rsidP="007A3584">
      <w:pPr>
        <w:rPr>
          <w:rFonts w:cs="Arial"/>
        </w:rPr>
      </w:pPr>
      <w:bookmarkStart w:id="75" w:name="_Hlk5346017"/>
      <w:r>
        <w:rPr>
          <w:rFonts w:cs="Arial"/>
        </w:rPr>
        <w:t xml:space="preserve">Öll samskipti vegna útboðsins skulu fara fram í gegnum Útboðsvefinn. Með samskiptum er t.d. átt við afhending útboðsgagna, fyrirspurnir og athugasemdir bjóðenda, afhending svara og viðauka, skil tilboða og opnun tilboða. Komi upp ósamræmi milli útboðsgagna og Útboðsvefsins eða tilkynninga sendum frá útboðsvefnum gilda ákvæði útboðsgagna. </w:t>
      </w:r>
    </w:p>
    <w:bookmarkEnd w:id="75"/>
    <w:p w14:paraId="06506743" w14:textId="77777777" w:rsidR="007A3584" w:rsidRPr="00731020" w:rsidRDefault="007A3584" w:rsidP="007A3584">
      <w:pPr>
        <w:rPr>
          <w:rFonts w:cs="Arial"/>
        </w:rPr>
      </w:pPr>
      <w:r w:rsidRPr="00731020">
        <w:rPr>
          <w:rFonts w:cs="Arial"/>
        </w:rPr>
        <w:t>Óski bjóðandi eftir nánari upplýsingum eða frekari skýringum á útboðsgögnum eða hann verður var við ósamræmi í þeim, sem getur haft áhrif á tilboðsfjárhæðina, skal hann senda innkaup</w:t>
      </w:r>
      <w:r>
        <w:rPr>
          <w:rFonts w:cs="Arial"/>
        </w:rPr>
        <w:t>um</w:t>
      </w:r>
      <w:r w:rsidRPr="00731020">
        <w:rPr>
          <w:rFonts w:cs="Arial"/>
        </w:rPr>
        <w:t xml:space="preserve"> og rekstrarþjónustu OR fyrirspurn fyrir lok fyrirspurnarfrests í gegnum Útboðsvefinn</w:t>
      </w:r>
      <w:r>
        <w:rPr>
          <w:rFonts w:cs="Arial"/>
        </w:rPr>
        <w:t>.</w:t>
      </w:r>
      <w:r w:rsidRPr="00731020">
        <w:rPr>
          <w:rFonts w:cs="Arial"/>
        </w:rPr>
        <w:t xml:space="preserve"> </w:t>
      </w:r>
    </w:p>
    <w:p w14:paraId="55962E96" w14:textId="77777777" w:rsidR="007A3584" w:rsidRPr="00731020" w:rsidRDefault="007A3584" w:rsidP="007A3584">
      <w:pPr>
        <w:rPr>
          <w:rFonts w:cs="Arial"/>
        </w:rPr>
      </w:pPr>
      <w:r w:rsidRPr="00731020">
        <w:rPr>
          <w:rFonts w:cs="Arial"/>
        </w:rPr>
        <w:t>Fyrirspurnum sem berast að loknum fyrirspurnarfresti verður ekki svarað.</w:t>
      </w:r>
    </w:p>
    <w:p w14:paraId="7D860D22" w14:textId="77777777" w:rsidR="007A3584" w:rsidRDefault="007A3584" w:rsidP="007A3584">
      <w:pPr>
        <w:rPr>
          <w:rFonts w:cs="Arial"/>
        </w:rPr>
      </w:pPr>
      <w:r w:rsidRPr="00731020">
        <w:rPr>
          <w:rFonts w:cs="Arial"/>
        </w:rPr>
        <w:t xml:space="preserve">Viðbótarupplýsingar, </w:t>
      </w:r>
      <w:r>
        <w:rPr>
          <w:rFonts w:cs="Arial"/>
        </w:rPr>
        <w:t xml:space="preserve">fyrirspurnir og </w:t>
      </w:r>
      <w:r w:rsidRPr="00731020">
        <w:rPr>
          <w:rFonts w:cs="Arial"/>
        </w:rPr>
        <w:t xml:space="preserve">svör við </w:t>
      </w:r>
      <w:r>
        <w:rPr>
          <w:rFonts w:cs="Arial"/>
        </w:rPr>
        <w:t xml:space="preserve">þeim, </w:t>
      </w:r>
      <w:r w:rsidRPr="00731020">
        <w:rPr>
          <w:rFonts w:cs="Arial"/>
        </w:rPr>
        <w:t>og viðaukar við útboðsgögn verða birt bjóðendum á Útboðsvefnum.</w:t>
      </w:r>
    </w:p>
    <w:p w14:paraId="1AB2CDBC" w14:textId="77777777" w:rsidR="007A3584" w:rsidRPr="00F57B14" w:rsidRDefault="007A3584" w:rsidP="007A3584">
      <w:pPr>
        <w:pStyle w:val="Heading3"/>
      </w:pPr>
      <w:bookmarkStart w:id="76" w:name="_Toc530491455"/>
      <w:bookmarkStart w:id="77" w:name="_Toc532283129"/>
      <w:bookmarkStart w:id="78" w:name="_Ref534898370"/>
      <w:bookmarkStart w:id="79" w:name="_Toc535487212"/>
      <w:bookmarkStart w:id="80" w:name="_Toc232150352"/>
      <w:r w:rsidRPr="00F57B14">
        <w:t>Gerð</w:t>
      </w:r>
      <w:r>
        <w:t>, frágangur</w:t>
      </w:r>
      <w:r w:rsidRPr="00F57B14">
        <w:t xml:space="preserve"> og </w:t>
      </w:r>
      <w:r>
        <w:t xml:space="preserve">afhending </w:t>
      </w:r>
      <w:r w:rsidRPr="00F57B14">
        <w:t>tilboða</w:t>
      </w:r>
      <w:bookmarkEnd w:id="76"/>
      <w:bookmarkEnd w:id="77"/>
      <w:bookmarkEnd w:id="78"/>
      <w:bookmarkEnd w:id="79"/>
      <w:bookmarkEnd w:id="80"/>
    </w:p>
    <w:p w14:paraId="588B6CDA" w14:textId="77777777" w:rsidR="007A3584" w:rsidRPr="00731020" w:rsidRDefault="007A3584" w:rsidP="007A3584">
      <w:pPr>
        <w:rPr>
          <w:rFonts w:cs="Arial"/>
        </w:rPr>
      </w:pPr>
      <w:r w:rsidRPr="00731020">
        <w:rPr>
          <w:rFonts w:cs="Arial"/>
        </w:rPr>
        <w:t xml:space="preserve">Tilboðum skal skila með rafrænum hætti á Útboðsvefinn áður en frestur til að skila tilboðum rennur út. Skila skal tilboðsblaði og tilboðsskrá með tilboði, dagsettum og undirrituðum af til þess bærum aðila, ásamt fylgigögnum. Tilboð skulu sett fram samkvæmt meðfylgjandi tilboðshefti. </w:t>
      </w:r>
    </w:p>
    <w:p w14:paraId="77DBD2F0" w14:textId="77777777" w:rsidR="007A3584" w:rsidRPr="00731020" w:rsidRDefault="007A3584" w:rsidP="007A3584">
      <w:pPr>
        <w:rPr>
          <w:rFonts w:cs="Arial"/>
        </w:rPr>
      </w:pPr>
      <w:r w:rsidRPr="00731020">
        <w:rPr>
          <w:rFonts w:cs="Arial"/>
        </w:rPr>
        <w:lastRenderedPageBreak/>
        <w:t>Verkkaupi áskilur sér rétt til að hafna þeim tilboðum, sem ekki eru sett fram samkvæmt útboðsgögnum þessum.</w:t>
      </w:r>
    </w:p>
    <w:p w14:paraId="47384908" w14:textId="77777777" w:rsidR="007A3584" w:rsidRPr="00F57B14" w:rsidRDefault="007A3584" w:rsidP="007A3584">
      <w:pPr>
        <w:pStyle w:val="Heading3"/>
      </w:pPr>
      <w:bookmarkStart w:id="81" w:name="_Toc530491456"/>
      <w:bookmarkStart w:id="82" w:name="_Toc532283130"/>
      <w:bookmarkStart w:id="83" w:name="_Ref534898378"/>
      <w:bookmarkStart w:id="84" w:name="_Toc535487213"/>
      <w:bookmarkStart w:id="85" w:name="_Toc232150353"/>
      <w:r w:rsidRPr="00F57B14">
        <w:t>Afturköllun tilboða</w:t>
      </w:r>
      <w:bookmarkEnd w:id="81"/>
      <w:bookmarkEnd w:id="82"/>
      <w:bookmarkEnd w:id="83"/>
      <w:bookmarkEnd w:id="84"/>
      <w:bookmarkEnd w:id="85"/>
    </w:p>
    <w:p w14:paraId="55569DE2" w14:textId="77777777" w:rsidR="007A3584" w:rsidRPr="00731020" w:rsidRDefault="007A3584" w:rsidP="007A3584">
      <w:pPr>
        <w:pStyle w:val="BodyTextIndent3"/>
        <w:tabs>
          <w:tab w:val="left" w:pos="720"/>
          <w:tab w:val="left" w:pos="1440"/>
          <w:tab w:val="left" w:pos="2160"/>
          <w:tab w:val="left" w:pos="2880"/>
          <w:tab w:val="left" w:pos="3600"/>
          <w:tab w:val="left" w:pos="4320"/>
          <w:tab w:val="left" w:pos="5040"/>
          <w:tab w:val="left" w:pos="5760"/>
          <w:tab w:val="left" w:pos="6480"/>
          <w:tab w:val="left" w:pos="7200"/>
          <w:tab w:val="left" w:pos="7920"/>
        </w:tabs>
        <w:ind w:left="0"/>
        <w:rPr>
          <w:rFonts w:ascii="Arial" w:hAnsi="Arial" w:cs="Arial"/>
          <w:noProof/>
          <w:sz w:val="20"/>
          <w:szCs w:val="22"/>
        </w:rPr>
      </w:pPr>
      <w:r w:rsidRPr="00731020">
        <w:rPr>
          <w:rFonts w:ascii="Arial" w:hAnsi="Arial" w:cs="Arial"/>
          <w:noProof/>
          <w:sz w:val="20"/>
          <w:szCs w:val="22"/>
        </w:rPr>
        <w:t>Bjóðandi getur afturkallað tilboð sitt á Útboðsvefnum fyrir opnunartíma tilboða.</w:t>
      </w:r>
    </w:p>
    <w:p w14:paraId="76F3C91B" w14:textId="77777777" w:rsidR="007A3584" w:rsidRPr="00731020" w:rsidRDefault="007A3584" w:rsidP="007A3584">
      <w:pPr>
        <w:pStyle w:val="Heading3"/>
      </w:pPr>
      <w:bookmarkStart w:id="86" w:name="_Toc530491457"/>
      <w:bookmarkStart w:id="87" w:name="_Toc532283131"/>
      <w:bookmarkStart w:id="88" w:name="_Ref534898379"/>
      <w:bookmarkStart w:id="89" w:name="_Toc535487214"/>
      <w:bookmarkStart w:id="90" w:name="_Toc232150354"/>
      <w:r w:rsidRPr="00731020">
        <w:t>Opnun tilboða</w:t>
      </w:r>
      <w:bookmarkEnd w:id="86"/>
      <w:bookmarkEnd w:id="87"/>
      <w:bookmarkEnd w:id="88"/>
      <w:bookmarkEnd w:id="89"/>
      <w:bookmarkEnd w:id="90"/>
    </w:p>
    <w:p w14:paraId="01770121" w14:textId="77777777" w:rsidR="007A3584" w:rsidRPr="00731020" w:rsidRDefault="007A3584" w:rsidP="007A3584">
      <w:pPr>
        <w:pStyle w:val="BodyTextIndent3"/>
        <w:tabs>
          <w:tab w:val="left" w:pos="720"/>
          <w:tab w:val="left" w:pos="1440"/>
          <w:tab w:val="left" w:pos="2160"/>
          <w:tab w:val="left" w:pos="2880"/>
          <w:tab w:val="left" w:pos="3600"/>
          <w:tab w:val="left" w:pos="4320"/>
          <w:tab w:val="left" w:pos="5040"/>
          <w:tab w:val="left" w:pos="5760"/>
          <w:tab w:val="left" w:pos="6480"/>
          <w:tab w:val="left" w:pos="7200"/>
          <w:tab w:val="left" w:pos="7920"/>
        </w:tabs>
        <w:ind w:left="0"/>
        <w:rPr>
          <w:rFonts w:ascii="Arial" w:hAnsi="Arial" w:cs="Arial"/>
          <w:noProof/>
          <w:sz w:val="20"/>
          <w:szCs w:val="22"/>
        </w:rPr>
      </w:pPr>
      <w:bookmarkStart w:id="91" w:name="_Hlk535482289"/>
      <w:r w:rsidRPr="00731020">
        <w:rPr>
          <w:rFonts w:ascii="Arial" w:hAnsi="Arial" w:cs="Arial"/>
          <w:noProof/>
          <w:sz w:val="20"/>
          <w:szCs w:val="22"/>
        </w:rPr>
        <w:t xml:space="preserve">Opnun tilboða verður framkvæmd með rafrænum hætti á Útboðsvefnum eftir að skilafrestur tilboða er liðinn. Bjóðendum verður því ekki boðið að mæta á opnunarfund en í kjölfar </w:t>
      </w:r>
      <w:r>
        <w:rPr>
          <w:rFonts w:ascii="Arial" w:hAnsi="Arial" w:cs="Arial"/>
          <w:noProof/>
          <w:sz w:val="20"/>
          <w:szCs w:val="22"/>
        </w:rPr>
        <w:t xml:space="preserve">opnunar tilboða </w:t>
      </w:r>
      <w:r w:rsidRPr="00731020">
        <w:rPr>
          <w:rFonts w:ascii="Arial" w:hAnsi="Arial" w:cs="Arial"/>
          <w:noProof/>
          <w:sz w:val="20"/>
          <w:szCs w:val="22"/>
        </w:rPr>
        <w:t>verður bjóðendum sen</w:t>
      </w:r>
      <w:r>
        <w:rPr>
          <w:rFonts w:ascii="Arial" w:hAnsi="Arial" w:cs="Arial"/>
          <w:noProof/>
          <w:sz w:val="20"/>
          <w:szCs w:val="22"/>
        </w:rPr>
        <w:t xml:space="preserve">t opnunaryfirlit </w:t>
      </w:r>
      <w:r w:rsidRPr="00731020">
        <w:rPr>
          <w:rFonts w:ascii="Arial" w:hAnsi="Arial" w:cs="Arial"/>
          <w:noProof/>
          <w:sz w:val="20"/>
          <w:szCs w:val="22"/>
        </w:rPr>
        <w:t>rafræn</w:t>
      </w:r>
      <w:r>
        <w:rPr>
          <w:rFonts w:ascii="Arial" w:hAnsi="Arial" w:cs="Arial"/>
          <w:noProof/>
          <w:sz w:val="20"/>
          <w:szCs w:val="22"/>
        </w:rPr>
        <w:t>t</w:t>
      </w:r>
      <w:r w:rsidRPr="00731020">
        <w:rPr>
          <w:rFonts w:ascii="Arial" w:hAnsi="Arial" w:cs="Arial"/>
          <w:noProof/>
          <w:sz w:val="20"/>
          <w:szCs w:val="22"/>
        </w:rPr>
        <w:t>.</w:t>
      </w:r>
    </w:p>
    <w:p w14:paraId="4D730D41" w14:textId="77777777" w:rsidR="007A3584" w:rsidRPr="007D516B" w:rsidRDefault="007A3584" w:rsidP="007A3584">
      <w:pPr>
        <w:pStyle w:val="Heading3"/>
      </w:pPr>
      <w:bookmarkStart w:id="92" w:name="_Toc536432037"/>
      <w:bookmarkStart w:id="93" w:name="_Toc536432038"/>
      <w:bookmarkStart w:id="94" w:name="_Toc536432039"/>
      <w:bookmarkStart w:id="95" w:name="_Toc536432040"/>
      <w:bookmarkStart w:id="96" w:name="_Toc232150355"/>
      <w:bookmarkEnd w:id="91"/>
      <w:bookmarkEnd w:id="92"/>
      <w:bookmarkEnd w:id="93"/>
      <w:bookmarkEnd w:id="94"/>
      <w:bookmarkEnd w:id="95"/>
      <w:r w:rsidRPr="007D516B">
        <w:t>Trúnaður</w:t>
      </w:r>
      <w:bookmarkEnd w:id="96"/>
    </w:p>
    <w:p w14:paraId="51D04E48" w14:textId="77777777" w:rsidR="007A3584" w:rsidRDefault="007A3584" w:rsidP="007A3584">
      <w:pPr>
        <w:ind w:right="272"/>
        <w:rPr>
          <w:rFonts w:cs="Arial"/>
          <w:szCs w:val="20"/>
        </w:rPr>
      </w:pPr>
      <w:r w:rsidRPr="007D516B">
        <w:rPr>
          <w:rFonts w:cs="Arial"/>
          <w:szCs w:val="20"/>
        </w:rPr>
        <w:t xml:space="preserve">Verkkaupa er óheimilt að láta af hendi upplýsingar sem bjóðandi hefur lagt fram sem trúnaðarupplýsingar. Til slíkra upplýsinga teljast einkum tækni- og viðskiptaleyndarmál auk þeirra atriða í tilboði sem leynt skulu fara. </w:t>
      </w:r>
    </w:p>
    <w:p w14:paraId="3F57F307" w14:textId="77777777" w:rsidR="007A3584" w:rsidRDefault="007A3584" w:rsidP="007A3584">
      <w:pPr>
        <w:spacing w:after="0"/>
        <w:ind w:right="272"/>
        <w:rPr>
          <w:rFonts w:cs="Arial"/>
          <w:szCs w:val="20"/>
        </w:rPr>
      </w:pPr>
      <w:r w:rsidRPr="007D516B">
        <w:rPr>
          <w:rFonts w:cs="Arial"/>
          <w:szCs w:val="20"/>
        </w:rPr>
        <w:t>Þetta hefur ekki áhrif á skyldu opinbers aðila til að leggja fram upplýsingar á grundvelli laga.</w:t>
      </w:r>
    </w:p>
    <w:p w14:paraId="2C132956" w14:textId="77777777" w:rsidR="007A3584" w:rsidRPr="007D516B" w:rsidRDefault="007A3584" w:rsidP="007A3584">
      <w:pPr>
        <w:spacing w:after="0"/>
        <w:ind w:right="272"/>
        <w:rPr>
          <w:rFonts w:cs="Arial"/>
          <w:szCs w:val="20"/>
        </w:rPr>
      </w:pPr>
    </w:p>
    <w:p w14:paraId="7625A141" w14:textId="77777777" w:rsidR="007A3584" w:rsidRPr="007D516B" w:rsidRDefault="007A3584" w:rsidP="007A3584">
      <w:pPr>
        <w:ind w:right="272"/>
        <w:rPr>
          <w:rFonts w:cs="Arial"/>
          <w:szCs w:val="20"/>
        </w:rPr>
      </w:pPr>
      <w:r w:rsidRPr="000308F0">
        <w:rPr>
          <w:rFonts w:cs="Arial"/>
          <w:szCs w:val="20"/>
        </w:rPr>
        <w:t xml:space="preserve">Þrátt fyrir ofangreinda trúnaðarskyldu verkkaupa er verkkaupa heimilt að birta ráðgjöfum sínum upplýsingar sem verktaki hefur lagt fram sem trúnaðarupplýsingar, að því gefnu að viðkomandi ráðgjafar hafi samþykkt að taka á sig þá skyldu að varðveita slíkar upplýsingar sem trúnaðarupplýsingar. Ráðgjafa skal að öllu óheimilt að deila eða afhenda slíkar trúnaðarupplýsingar </w:t>
      </w:r>
      <w:r>
        <w:rPr>
          <w:rFonts w:cs="Arial"/>
          <w:szCs w:val="20"/>
        </w:rPr>
        <w:t xml:space="preserve">þriðja aðila </w:t>
      </w:r>
      <w:r w:rsidRPr="000308F0">
        <w:rPr>
          <w:rFonts w:cs="Arial"/>
          <w:szCs w:val="20"/>
        </w:rPr>
        <w:t>nema þeim beri skylda til samkvæmt skýrum lagaheimildum.</w:t>
      </w:r>
    </w:p>
    <w:p w14:paraId="1CA832BA" w14:textId="77777777" w:rsidR="007A3584" w:rsidRPr="007D516B" w:rsidRDefault="007A3584" w:rsidP="007A3584">
      <w:pPr>
        <w:pStyle w:val="Heading3"/>
      </w:pPr>
      <w:bookmarkStart w:id="97" w:name="_Toc292696214"/>
      <w:bookmarkStart w:id="98" w:name="_Toc346721236"/>
      <w:bookmarkStart w:id="99" w:name="_Toc448480305"/>
      <w:bookmarkStart w:id="100" w:name="_Toc232150356"/>
      <w:r w:rsidRPr="001D70FE">
        <w:t>Tungumál</w:t>
      </w:r>
      <w:bookmarkEnd w:id="97"/>
      <w:bookmarkEnd w:id="98"/>
      <w:bookmarkEnd w:id="99"/>
      <w:bookmarkEnd w:id="100"/>
    </w:p>
    <w:p w14:paraId="7BAEC3A3" w14:textId="77777777" w:rsidR="007A3584" w:rsidRPr="007D516B" w:rsidRDefault="007A3584" w:rsidP="007A3584">
      <w:pPr>
        <w:spacing w:after="0"/>
        <w:ind w:right="272"/>
        <w:rPr>
          <w:rFonts w:cs="Arial"/>
          <w:szCs w:val="20"/>
        </w:rPr>
      </w:pPr>
      <w:r w:rsidRPr="007D516B">
        <w:rPr>
          <w:rFonts w:cs="Arial"/>
          <w:szCs w:val="20"/>
        </w:rPr>
        <w:t>Tilboðum og umbeðnum fylgigögnum skal skilað á íslensku.</w:t>
      </w:r>
    </w:p>
    <w:p w14:paraId="7A943BA6" w14:textId="77777777" w:rsidR="007A3584" w:rsidRPr="007D516B" w:rsidRDefault="007A3584" w:rsidP="007A3584">
      <w:pPr>
        <w:pStyle w:val="Heading3"/>
      </w:pPr>
      <w:bookmarkStart w:id="101" w:name="_Toc470925441"/>
      <w:bookmarkStart w:id="102" w:name="_Toc292696215"/>
      <w:bookmarkStart w:id="103" w:name="_Toc346721237"/>
      <w:bookmarkStart w:id="104" w:name="_Toc448480306"/>
      <w:bookmarkStart w:id="105" w:name="_Toc232150357"/>
      <w:r w:rsidRPr="007D516B">
        <w:t>Frávikstilboð</w:t>
      </w:r>
      <w:bookmarkEnd w:id="101"/>
      <w:bookmarkEnd w:id="102"/>
      <w:bookmarkEnd w:id="103"/>
      <w:bookmarkEnd w:id="104"/>
      <w:bookmarkEnd w:id="105"/>
    </w:p>
    <w:p w14:paraId="23C13DD3" w14:textId="77777777" w:rsidR="007A3584" w:rsidRPr="007D516B" w:rsidRDefault="007A3584" w:rsidP="007A3584">
      <w:pPr>
        <w:tabs>
          <w:tab w:val="left" w:pos="720"/>
          <w:tab w:val="left" w:pos="1440"/>
          <w:tab w:val="left" w:pos="2160"/>
          <w:tab w:val="left" w:pos="2880"/>
          <w:tab w:val="left" w:pos="3600"/>
          <w:tab w:val="left" w:pos="4320"/>
          <w:tab w:val="left" w:pos="5040"/>
          <w:tab w:val="left" w:pos="5760"/>
          <w:tab w:val="left" w:pos="6480"/>
          <w:tab w:val="left" w:pos="7200"/>
          <w:tab w:val="left" w:pos="7920"/>
        </w:tabs>
        <w:spacing w:after="0"/>
        <w:rPr>
          <w:rFonts w:cs="Arial"/>
          <w:noProof/>
          <w:color w:val="FF0000"/>
          <w:szCs w:val="20"/>
        </w:rPr>
      </w:pPr>
      <w:r w:rsidRPr="007D516B">
        <w:rPr>
          <w:rFonts w:cs="Arial"/>
          <w:noProof/>
          <w:szCs w:val="20"/>
        </w:rPr>
        <w:t xml:space="preserve">Ekki er heimilt að gera frávikstilboð. </w:t>
      </w:r>
      <w:r w:rsidRPr="007D516B">
        <w:rPr>
          <w:rFonts w:cs="Arial"/>
          <w:noProof/>
          <w:color w:val="FF0000"/>
          <w:szCs w:val="20"/>
        </w:rPr>
        <w:t xml:space="preserve"> # Hafa samráð við innkaup ef óskað er eftir möguleika á frávikstilboðum. Ath að tilboð verða að vera samanburðarhæf</w:t>
      </w:r>
      <w:r>
        <w:rPr>
          <w:rFonts w:cs="Arial"/>
          <w:noProof/>
          <w:color w:val="FF0000"/>
          <w:szCs w:val="20"/>
        </w:rPr>
        <w:t xml:space="preserve"> og taka verður fram hvaða lágmarkskröfur frávikstilboð verður að uppfylla.</w:t>
      </w:r>
      <w:r w:rsidRPr="007D516B">
        <w:rPr>
          <w:rFonts w:cs="Arial"/>
          <w:noProof/>
          <w:color w:val="FF0000"/>
          <w:szCs w:val="20"/>
        </w:rPr>
        <w:t>#</w:t>
      </w:r>
    </w:p>
    <w:p w14:paraId="476D9E7E" w14:textId="77777777" w:rsidR="007A3584" w:rsidRPr="007D516B" w:rsidRDefault="007A3584" w:rsidP="007A3584">
      <w:pPr>
        <w:pStyle w:val="Heading3"/>
      </w:pPr>
      <w:bookmarkStart w:id="106" w:name="_Toc232150358"/>
      <w:r w:rsidRPr="007D516B">
        <w:t xml:space="preserve">Þóknun fyrir </w:t>
      </w:r>
      <w:r w:rsidRPr="001D70FE">
        <w:t>gerð</w:t>
      </w:r>
      <w:r w:rsidRPr="007D516B">
        <w:t xml:space="preserve"> tilboðs</w:t>
      </w:r>
      <w:bookmarkEnd w:id="106"/>
    </w:p>
    <w:p w14:paraId="5366359E" w14:textId="77777777" w:rsidR="007A3584" w:rsidRDefault="007A3584" w:rsidP="007A3584">
      <w:pPr>
        <w:pStyle w:val="BodyText"/>
        <w:numPr>
          <w:ilvl w:val="12"/>
          <w:numId w:val="0"/>
        </w:numPr>
        <w:spacing w:after="0"/>
        <w:rPr>
          <w:rFonts w:ascii="Arial" w:hAnsi="Arial" w:cs="Arial"/>
          <w:lang w:val="is-IS"/>
        </w:rPr>
      </w:pPr>
      <w:r w:rsidRPr="007D516B">
        <w:rPr>
          <w:rFonts w:ascii="Arial" w:hAnsi="Arial" w:cs="Arial"/>
          <w:lang w:val="is-IS"/>
        </w:rPr>
        <w:t xml:space="preserve">Verkkaupi greiðir ekki fyrir tilboðsgerð í þessu útboði. </w:t>
      </w:r>
    </w:p>
    <w:p w14:paraId="1323D32E" w14:textId="77777777" w:rsidR="007A3584" w:rsidRDefault="007A3584" w:rsidP="007A3584">
      <w:pPr>
        <w:pStyle w:val="Heading3"/>
      </w:pPr>
      <w:bookmarkStart w:id="107" w:name="_Toc232150359"/>
      <w:r>
        <w:t>Takmörkun á bótaskyldu verkkaupa</w:t>
      </w:r>
      <w:bookmarkEnd w:id="107"/>
    </w:p>
    <w:p w14:paraId="60694AF3" w14:textId="77777777" w:rsidR="007A3584" w:rsidRPr="007D516B" w:rsidRDefault="007A3584" w:rsidP="007A3584">
      <w:pPr>
        <w:pStyle w:val="BodyText"/>
        <w:numPr>
          <w:ilvl w:val="12"/>
          <w:numId w:val="0"/>
        </w:numPr>
        <w:spacing w:after="0"/>
        <w:rPr>
          <w:rFonts w:ascii="Arial" w:hAnsi="Arial" w:cs="Arial"/>
          <w:lang w:val="is-IS"/>
        </w:rPr>
      </w:pPr>
      <w:bookmarkStart w:id="108" w:name="_Hlk5351319"/>
      <w:r>
        <w:rPr>
          <w:rFonts w:ascii="Arial" w:hAnsi="Arial" w:cs="Arial"/>
          <w:lang w:val="is-IS"/>
        </w:rPr>
        <w:t>Bótaskylda</w:t>
      </w:r>
      <w:r w:rsidRPr="003A37EB">
        <w:rPr>
          <w:rFonts w:ascii="Arial" w:hAnsi="Arial" w:cs="Arial"/>
          <w:lang w:val="is-IS"/>
        </w:rPr>
        <w:t xml:space="preserve"> </w:t>
      </w:r>
      <w:r>
        <w:rPr>
          <w:rFonts w:ascii="Arial" w:hAnsi="Arial" w:cs="Arial"/>
          <w:lang w:val="is-IS"/>
        </w:rPr>
        <w:t>verkkaupa</w:t>
      </w:r>
      <w:r w:rsidRPr="003A37EB">
        <w:rPr>
          <w:rFonts w:ascii="Arial" w:hAnsi="Arial" w:cs="Arial"/>
          <w:lang w:val="is-IS"/>
        </w:rPr>
        <w:t xml:space="preserve"> vegna útboðs</w:t>
      </w:r>
      <w:r>
        <w:rPr>
          <w:rFonts w:ascii="Arial" w:hAnsi="Arial" w:cs="Arial"/>
          <w:lang w:val="is-IS"/>
        </w:rPr>
        <w:t>ins</w:t>
      </w:r>
      <w:r w:rsidRPr="003A37EB">
        <w:rPr>
          <w:rFonts w:ascii="Arial" w:hAnsi="Arial" w:cs="Arial"/>
          <w:lang w:val="is-IS"/>
        </w:rPr>
        <w:t xml:space="preserve"> takmarkast </w:t>
      </w:r>
      <w:r>
        <w:rPr>
          <w:rFonts w:ascii="Arial" w:hAnsi="Arial" w:cs="Arial"/>
          <w:lang w:val="is-IS"/>
        </w:rPr>
        <w:t xml:space="preserve">að fullu </w:t>
      </w:r>
      <w:r w:rsidRPr="003A37EB">
        <w:rPr>
          <w:rFonts w:ascii="Arial" w:hAnsi="Arial" w:cs="Arial"/>
          <w:lang w:val="is-IS"/>
        </w:rPr>
        <w:t xml:space="preserve">við </w:t>
      </w:r>
      <w:r>
        <w:rPr>
          <w:rFonts w:ascii="Arial" w:hAnsi="Arial" w:cs="Arial"/>
          <w:lang w:val="is-IS"/>
        </w:rPr>
        <w:t xml:space="preserve">kostnað sem bjóðandi getur sýnt fram á að hann hafi sannanlega orðið fyrir við </w:t>
      </w:r>
      <w:r w:rsidRPr="003A37EB">
        <w:rPr>
          <w:rFonts w:ascii="Arial" w:hAnsi="Arial" w:cs="Arial"/>
          <w:lang w:val="is-IS"/>
        </w:rPr>
        <w:t>þátttöku</w:t>
      </w:r>
      <w:r>
        <w:rPr>
          <w:rFonts w:ascii="Arial" w:hAnsi="Arial" w:cs="Arial"/>
          <w:lang w:val="is-IS"/>
        </w:rPr>
        <w:t xml:space="preserve"> </w:t>
      </w:r>
      <w:r w:rsidRPr="003A37EB">
        <w:rPr>
          <w:rFonts w:ascii="Arial" w:hAnsi="Arial" w:cs="Arial"/>
          <w:lang w:val="is-IS"/>
        </w:rPr>
        <w:t>í útboðsferli</w:t>
      </w:r>
      <w:r>
        <w:rPr>
          <w:rFonts w:ascii="Arial" w:hAnsi="Arial" w:cs="Arial"/>
          <w:lang w:val="is-IS"/>
        </w:rPr>
        <w:t>nu</w:t>
      </w:r>
      <w:r w:rsidRPr="003A37EB">
        <w:rPr>
          <w:rFonts w:ascii="Arial" w:hAnsi="Arial" w:cs="Arial"/>
          <w:lang w:val="is-IS"/>
        </w:rPr>
        <w:t xml:space="preserve">. Með </w:t>
      </w:r>
      <w:r>
        <w:rPr>
          <w:rFonts w:ascii="Arial" w:hAnsi="Arial" w:cs="Arial"/>
          <w:lang w:val="is-IS"/>
        </w:rPr>
        <w:t xml:space="preserve">því að leggja fram tilboð í þessu útboði samþykkir </w:t>
      </w:r>
      <w:r w:rsidRPr="003A37EB">
        <w:rPr>
          <w:rFonts w:ascii="Arial" w:hAnsi="Arial" w:cs="Arial"/>
          <w:lang w:val="is-IS"/>
        </w:rPr>
        <w:t xml:space="preserve">bjóðandi </w:t>
      </w:r>
      <w:r>
        <w:rPr>
          <w:rFonts w:ascii="Arial" w:hAnsi="Arial" w:cs="Arial"/>
          <w:lang w:val="is-IS"/>
        </w:rPr>
        <w:t>þessa takmörkun á mögulegum bóta</w:t>
      </w:r>
      <w:r w:rsidRPr="003A37EB">
        <w:rPr>
          <w:rFonts w:ascii="Arial" w:hAnsi="Arial" w:cs="Arial"/>
          <w:lang w:val="is-IS"/>
        </w:rPr>
        <w:t>rétti sínum</w:t>
      </w:r>
      <w:r>
        <w:rPr>
          <w:rFonts w:ascii="Arial" w:hAnsi="Arial" w:cs="Arial"/>
          <w:lang w:val="is-IS"/>
        </w:rPr>
        <w:t xml:space="preserve">. </w:t>
      </w:r>
    </w:p>
    <w:p w14:paraId="426D31CE" w14:textId="77777777" w:rsidR="007A3584" w:rsidRPr="00492208" w:rsidRDefault="007A3584" w:rsidP="007A3584">
      <w:pPr>
        <w:pStyle w:val="Heading3"/>
      </w:pPr>
      <w:bookmarkStart w:id="109" w:name="_Toc536432048"/>
      <w:bookmarkStart w:id="110" w:name="_Toc232150360"/>
      <w:bookmarkStart w:id="111" w:name="_Hlk38458617"/>
      <w:bookmarkEnd w:id="108"/>
      <w:bookmarkEnd w:id="109"/>
      <w:r w:rsidRPr="00492208">
        <w:t>Réttarúrræði bjóðenda # Ef yfir viðmiðunarfjárhæðum</w:t>
      </w:r>
      <w:r>
        <w:t xml:space="preserve"> EES</w:t>
      </w:r>
      <w:r w:rsidRPr="00492208">
        <w:t xml:space="preserve"> #</w:t>
      </w:r>
      <w:bookmarkEnd w:id="110"/>
    </w:p>
    <w:p w14:paraId="721C8A65" w14:textId="77777777" w:rsidR="007A3584" w:rsidRPr="00492208" w:rsidRDefault="007A3584" w:rsidP="007A3584">
      <w:pPr>
        <w:rPr>
          <w:rFonts w:cs="Arial"/>
          <w:color w:val="FF0000"/>
        </w:rPr>
      </w:pPr>
      <w:r w:rsidRPr="00492208">
        <w:rPr>
          <w:rFonts w:cs="Arial"/>
          <w:color w:val="FF0000"/>
          <w:szCs w:val="20"/>
        </w:rPr>
        <w:t>Þegar um er að ræða innkaupaferli sem lýkur með vali verkkaupa á tilboði skulu líða a.m.k. 10 dagar frá því að ákvörðun um val tilboðs er tilkynnt þar til tilboð er endanlega samþykkt.</w:t>
      </w:r>
    </w:p>
    <w:p w14:paraId="4BF6275F" w14:textId="77777777" w:rsidR="007A3584" w:rsidRPr="00492208" w:rsidRDefault="007A3584" w:rsidP="007A3584">
      <w:pPr>
        <w:rPr>
          <w:rFonts w:cs="Arial"/>
          <w:color w:val="FF0000"/>
        </w:rPr>
      </w:pPr>
      <w:r w:rsidRPr="00492208">
        <w:rPr>
          <w:rFonts w:cs="Arial"/>
          <w:color w:val="FF0000"/>
          <w:szCs w:val="20"/>
        </w:rPr>
        <w:t>Í XI</w:t>
      </w:r>
      <w:r>
        <w:rPr>
          <w:rFonts w:cs="Arial"/>
          <w:color w:val="FF0000"/>
          <w:szCs w:val="20"/>
        </w:rPr>
        <w:t>.</w:t>
      </w:r>
      <w:r w:rsidRPr="00492208">
        <w:rPr>
          <w:rFonts w:cs="Arial"/>
          <w:color w:val="FF0000"/>
          <w:szCs w:val="20"/>
        </w:rPr>
        <w:t xml:space="preserve"> kafla laga um opinber innkaup, nr. 120/2016 er fjallað um kærunefnd útboðsmála. Þar kemur fram í 1. mgr. 106 gr.: „Kæra skal borin skriflega undir kærunefnd útboðsmála innan 20 daga frá því að kærandi vissi um eða mátti vita um þá ákvörðun, athöfn eða athafnaleysi sem hann telur brjóta gegn réttindum sínum. Kröfu um óvirkni samnings er þó heimilt að bera undir nefndina innan 30 daga frá framangreindu tímamarki. Þó verður krafa um óvirkni samnings ekki höfð uppi þegar sex mánuðir eru liðnir frá gerð hans.“</w:t>
      </w:r>
    </w:p>
    <w:bookmarkEnd w:id="111"/>
    <w:p w14:paraId="3D5149E5" w14:textId="77777777" w:rsidR="007A3584" w:rsidRDefault="007A3584" w:rsidP="007A3584">
      <w:pPr>
        <w:jc w:val="left"/>
        <w:rPr>
          <w:rFonts w:eastAsiaTheme="majorEastAsia" w:cs="Arial"/>
          <w:b/>
          <w:caps/>
          <w:snapToGrid w:val="0"/>
          <w:spacing w:val="10"/>
          <w:szCs w:val="28"/>
        </w:rPr>
      </w:pPr>
      <w:r>
        <w:br w:type="page"/>
      </w:r>
    </w:p>
    <w:p w14:paraId="728C9C9F" w14:textId="77777777" w:rsidR="007A3584" w:rsidRDefault="007A3584" w:rsidP="007A3584">
      <w:pPr>
        <w:pStyle w:val="Heading1"/>
        <w:jc w:val="left"/>
      </w:pPr>
      <w:bookmarkStart w:id="112" w:name="_Toc62634357"/>
      <w:bookmarkStart w:id="113" w:name="_Toc232150361"/>
      <w:r>
        <w:lastRenderedPageBreak/>
        <w:t>A</w:t>
      </w:r>
      <w:r w:rsidRPr="00C028F6">
        <w:t>lmenn verklýsing</w:t>
      </w:r>
      <w:bookmarkEnd w:id="112"/>
      <w:bookmarkEnd w:id="113"/>
      <w:r>
        <w:t xml:space="preserve"> </w:t>
      </w:r>
    </w:p>
    <w:p w14:paraId="17617614" w14:textId="77777777" w:rsidR="007A3584" w:rsidRDefault="007A3584" w:rsidP="007A3584">
      <w:pPr>
        <w:pStyle w:val="Heading2"/>
      </w:pPr>
      <w:bookmarkStart w:id="114" w:name="_Toc62634358"/>
      <w:bookmarkStart w:id="115" w:name="_Toc232150362"/>
      <w:r>
        <w:t>INNGANGUR</w:t>
      </w:r>
      <w:bookmarkEnd w:id="114"/>
      <w:bookmarkEnd w:id="115"/>
    </w:p>
    <w:p w14:paraId="10FB898D" w14:textId="30035901" w:rsidR="007A3584" w:rsidRPr="00301220" w:rsidRDefault="007A3584" w:rsidP="007A3584">
      <w:pPr>
        <w:rPr>
          <w:rFonts w:cs="Arial"/>
          <w:color w:val="FF0000"/>
          <w:szCs w:val="20"/>
        </w:rPr>
      </w:pPr>
      <w:r w:rsidRPr="00872429">
        <w:rPr>
          <w:rFonts w:cs="Arial"/>
          <w:color w:val="FF0000"/>
          <w:szCs w:val="20"/>
        </w:rPr>
        <w:t>#Alls ekki má breyta númeri greiðsluliða í tilboðsskrá</w:t>
      </w:r>
      <w:r>
        <w:rPr>
          <w:rFonts w:cs="Arial"/>
          <w:color w:val="FF0000"/>
          <w:szCs w:val="20"/>
        </w:rPr>
        <w:t xml:space="preserve"> í </w:t>
      </w:r>
      <w:r w:rsidR="001C2B58">
        <w:rPr>
          <w:rFonts w:cs="Arial"/>
          <w:color w:val="FF0000"/>
          <w:szCs w:val="20"/>
        </w:rPr>
        <w:t>LBE-5269</w:t>
      </w:r>
      <w:r w:rsidRPr="00872429">
        <w:rPr>
          <w:rFonts w:cs="Arial"/>
          <w:color w:val="FF0000"/>
          <w:szCs w:val="20"/>
        </w:rPr>
        <w:t>. Ef bæta þurfi við greiðslulið þá skal hann fá næsta númer á eftir hæsta númeri undir viðkomandi kafla í tilboðsskrá.</w:t>
      </w:r>
      <w:r>
        <w:rPr>
          <w:rFonts w:cs="Arial"/>
          <w:color w:val="FF0000"/>
          <w:szCs w:val="20"/>
        </w:rPr>
        <w:t xml:space="preserve"> Eyða skal út greiðsluliðum í heild sinni sem eiga ekki við viðkomandi verk og númer í dálki A skulu halda sér fyrir þá greiðsluliði sem standa eftir. Taka skal þennan texta út fyrir útboð.</w:t>
      </w:r>
      <w:r w:rsidRPr="00872429">
        <w:rPr>
          <w:rFonts w:cs="Arial"/>
          <w:color w:val="FF0000"/>
          <w:szCs w:val="20"/>
        </w:rPr>
        <w:t>#</w:t>
      </w:r>
    </w:p>
    <w:p w14:paraId="1CD8A71D" w14:textId="77777777" w:rsidR="007A3584" w:rsidRDefault="007A3584" w:rsidP="007A3584">
      <w:pPr>
        <w:pStyle w:val="Heading3"/>
        <w:spacing w:before="240"/>
      </w:pPr>
      <w:bookmarkStart w:id="116" w:name="_Toc62634359"/>
      <w:bookmarkStart w:id="117" w:name="_Toc232150363"/>
      <w:r>
        <w:t>ALMENNT</w:t>
      </w:r>
      <w:bookmarkEnd w:id="116"/>
      <w:bookmarkEnd w:id="117"/>
    </w:p>
    <w:p w14:paraId="3E8FC28D" w14:textId="77777777" w:rsidR="007A3584" w:rsidRPr="00A82307" w:rsidRDefault="007A3584" w:rsidP="007A3584">
      <w:pPr>
        <w:pStyle w:val="Texti0"/>
      </w:pPr>
      <w:bookmarkStart w:id="118" w:name="_Toc62634360"/>
      <w:r w:rsidRPr="00A82307">
        <w:t xml:space="preserve">Verktaki tekur við svæðum þeim sem útboð þetta nær til í núverandi ástandi og eru bjóðendur hvattir til þess að kynna sér vel aðstæður áður en tilboðum er skilað. Verktaki skal, áður en framkvæmdir hefjast á viðkomandi svæði, hafa samráð við </w:t>
      </w:r>
      <w:r>
        <w:t>eftirlitsaðila</w:t>
      </w:r>
      <w:r w:rsidRPr="00A82307">
        <w:t xml:space="preserve"> verkkaupa og landeiganda um hvernig staðið verður að framkvæmdum. </w:t>
      </w:r>
    </w:p>
    <w:p w14:paraId="2C276BD9" w14:textId="77777777" w:rsidR="007A3584" w:rsidRPr="00A82307" w:rsidRDefault="007A3584" w:rsidP="007A3584">
      <w:pPr>
        <w:pStyle w:val="Texti0"/>
      </w:pPr>
      <w:r w:rsidRPr="00A82307">
        <w:t>Verktaki skal skila af sér vinnusvæði í sama ástandi og það var í, nema um annað sé samið.</w:t>
      </w:r>
    </w:p>
    <w:p w14:paraId="7F612863" w14:textId="77777777" w:rsidR="007A3584" w:rsidRPr="00BD39E8" w:rsidRDefault="007A3584" w:rsidP="007A3584">
      <w:pPr>
        <w:pStyle w:val="Texti0"/>
        <w:rPr>
          <w:color w:val="FF0000"/>
        </w:rPr>
      </w:pPr>
      <w:r w:rsidRPr="00A82307">
        <w:rPr>
          <w:color w:val="FF0000"/>
        </w:rPr>
        <w:t xml:space="preserve">#Þurfi verktaki að fara inn í afgirt lönd þar sem búfénaður gengur laus skal verktaki skilyrðislaust hafa hlið </w:t>
      </w:r>
      <w:r w:rsidRPr="00BD39E8">
        <w:rPr>
          <w:color w:val="FF0000"/>
        </w:rPr>
        <w:t>lokuð.#</w:t>
      </w:r>
    </w:p>
    <w:p w14:paraId="4D5765E2" w14:textId="77777777" w:rsidR="007A3584" w:rsidRPr="00BD39E8" w:rsidRDefault="007A3584" w:rsidP="007A3584">
      <w:pPr>
        <w:pStyle w:val="Heading3"/>
        <w:spacing w:before="240"/>
      </w:pPr>
      <w:bookmarkStart w:id="119" w:name="_Toc232150364"/>
      <w:r w:rsidRPr="00BD39E8">
        <w:t>YFIRLIT YFIR VERKIÐ</w:t>
      </w:r>
      <w:bookmarkEnd w:id="118"/>
      <w:bookmarkEnd w:id="119"/>
    </w:p>
    <w:p w14:paraId="2CEC7C20" w14:textId="77777777" w:rsidR="007A3584" w:rsidRPr="00BD39E8" w:rsidRDefault="007A3584" w:rsidP="007A3584">
      <w:pPr>
        <w:pStyle w:val="Texti0"/>
      </w:pPr>
      <w:bookmarkStart w:id="120" w:name="_Toc62634361"/>
      <w:r w:rsidRPr="00BD39E8">
        <w:t>Yfirlit yfir verkið sést á afstöðu</w:t>
      </w:r>
      <w:r w:rsidRPr="00BD39E8">
        <w:softHyphen/>
        <w:t xml:space="preserve">myndum. Verk þetta skal vinna skv. teikningum og verklýsingum þessum.  </w:t>
      </w:r>
      <w:r w:rsidRPr="00BD39E8">
        <w:rPr>
          <w:color w:val="FF0000"/>
        </w:rPr>
        <w:t>#Hér á eftir er lýst helstu þáttum í verkframkvæmdinni, en ekki er um tæmandi lýsingu á einstökum verkþáttum að ræða. #</w:t>
      </w:r>
    </w:p>
    <w:p w14:paraId="0762961E" w14:textId="77777777" w:rsidR="007A3584" w:rsidRPr="00BD39E8" w:rsidRDefault="007A3584" w:rsidP="007A3584">
      <w:pPr>
        <w:pStyle w:val="Texti0"/>
        <w:rPr>
          <w:color w:val="FF0000"/>
        </w:rPr>
      </w:pPr>
      <w:r w:rsidRPr="00BD39E8">
        <w:rPr>
          <w:color w:val="FF0000"/>
        </w:rPr>
        <w:t>#Dæmi um texta: Verkið er í aðalatriðum fólgið í því, að verktaki skal endurnýja og leggja nýlagnir veitna. Verktaki skal  grafa skurði fyrir fráveitulagnir, kaldavatnslagnir, hitaveitulagnir, ídráttarrör, rafstrengi og fjarskiptastrengi. Í skurðina skal verktaki sanda undir og yfir rör og strengi, leggja lagnir, strengi, rör og ídráttarrör, fylla yfir og ganga frá. Jafnframt skal hann grafa fyrir og annast uppsetningu á niðurföllum, brunnum, brunahönum, lokum, spindlum, tengiskápum og ljósastólpum. (Stutt lýsing á meginatriðum þess verks sem vinna skal og hvað þarf að gera sérstaklega ef við á) Um er að ræða eftirfarandi framkvæmdir:</w:t>
      </w:r>
    </w:p>
    <w:p w14:paraId="6C25C31B" w14:textId="77777777" w:rsidR="007A3584" w:rsidRPr="00BD39E8" w:rsidRDefault="007A3584" w:rsidP="007A3584">
      <w:pPr>
        <w:pStyle w:val="Texti0"/>
        <w:tabs>
          <w:tab w:val="left" w:pos="2268"/>
        </w:tabs>
        <w:ind w:left="2268" w:hanging="2268"/>
        <w:rPr>
          <w:color w:val="FF0000"/>
        </w:rPr>
      </w:pPr>
      <w:r w:rsidRPr="00BD39E8">
        <w:rPr>
          <w:color w:val="FF0000"/>
        </w:rPr>
        <w:t>Fráveita:</w:t>
      </w:r>
      <w:r w:rsidRPr="00BD39E8">
        <w:rPr>
          <w:color w:val="FF0000"/>
        </w:rPr>
        <w:tab/>
        <w:t>Leggja á lagnir, þar með talið að ganga frá brunnum, niðurföllum og tengingum.</w:t>
      </w:r>
    </w:p>
    <w:p w14:paraId="7FBAC436" w14:textId="77777777" w:rsidR="007A3584" w:rsidRPr="00BD39E8" w:rsidRDefault="007A3584" w:rsidP="007A3584">
      <w:pPr>
        <w:pStyle w:val="Texti0"/>
        <w:tabs>
          <w:tab w:val="left" w:pos="2268"/>
        </w:tabs>
        <w:ind w:left="2268" w:hanging="2268"/>
        <w:rPr>
          <w:color w:val="FF0000"/>
        </w:rPr>
      </w:pPr>
      <w:r w:rsidRPr="00BD39E8">
        <w:rPr>
          <w:color w:val="FF0000"/>
        </w:rPr>
        <w:t xml:space="preserve">Vatnsveita: </w:t>
      </w:r>
      <w:r w:rsidRPr="00BD39E8">
        <w:rPr>
          <w:color w:val="FF0000"/>
        </w:rPr>
        <w:tab/>
        <w:t>Leggja á dreifilagnir, þar með talið að ganga frá festum, brunahönum, lokum, spindlum og stopphanalokum.</w:t>
      </w:r>
    </w:p>
    <w:p w14:paraId="3B0650EA" w14:textId="77777777" w:rsidR="007A3584" w:rsidRPr="00BD39E8" w:rsidRDefault="007A3584" w:rsidP="007A3584">
      <w:pPr>
        <w:pStyle w:val="Texti0"/>
        <w:tabs>
          <w:tab w:val="left" w:pos="2268"/>
        </w:tabs>
        <w:ind w:left="2268" w:hanging="2268"/>
        <w:rPr>
          <w:color w:val="FF0000"/>
        </w:rPr>
      </w:pPr>
      <w:r w:rsidRPr="00BD39E8">
        <w:rPr>
          <w:color w:val="FF0000"/>
        </w:rPr>
        <w:t xml:space="preserve">Hitaveita: </w:t>
      </w:r>
      <w:r w:rsidRPr="00BD39E8">
        <w:rPr>
          <w:color w:val="FF0000"/>
        </w:rPr>
        <w:tab/>
        <w:t>Leggja á dreifilagnir, þar með talið að ganga frá festum, spindlum og lokum.</w:t>
      </w:r>
    </w:p>
    <w:p w14:paraId="7C5B003D" w14:textId="77777777" w:rsidR="007A3584" w:rsidRPr="00BD39E8" w:rsidRDefault="007A3584" w:rsidP="007A3584">
      <w:pPr>
        <w:pStyle w:val="Texti0"/>
        <w:tabs>
          <w:tab w:val="left" w:pos="2268"/>
        </w:tabs>
        <w:ind w:left="2268" w:hanging="2268"/>
        <w:rPr>
          <w:color w:val="FF0000"/>
        </w:rPr>
      </w:pPr>
      <w:r w:rsidRPr="00BD39E8">
        <w:rPr>
          <w:color w:val="FF0000"/>
        </w:rPr>
        <w:t xml:space="preserve">Rafveita: </w:t>
      </w:r>
      <w:r w:rsidRPr="00BD39E8">
        <w:rPr>
          <w:color w:val="FF0000"/>
        </w:rPr>
        <w:tab/>
        <w:t>Leggja á lág- og háspennukerfi ásamt jarðvírum. Setja skal upp tengiskápa og  ljósastólpa, leggja ídráttarrör og annast útdrátt strengja.</w:t>
      </w:r>
    </w:p>
    <w:p w14:paraId="4A251F31" w14:textId="77777777" w:rsidR="007A3584" w:rsidRPr="00981264" w:rsidRDefault="007A3584" w:rsidP="007A3584">
      <w:pPr>
        <w:pStyle w:val="Texti0"/>
        <w:tabs>
          <w:tab w:val="left" w:pos="2268"/>
        </w:tabs>
        <w:ind w:left="2268" w:hanging="2268"/>
        <w:rPr>
          <w:color w:val="FF0000"/>
        </w:rPr>
      </w:pPr>
      <w:r w:rsidRPr="00BD39E8">
        <w:rPr>
          <w:color w:val="FF0000"/>
        </w:rPr>
        <w:t>Fjarskiptalagnir:</w:t>
      </w:r>
      <w:r w:rsidRPr="00BD39E8">
        <w:rPr>
          <w:color w:val="FF0000"/>
        </w:rPr>
        <w:tab/>
        <w:t>Leggja skal ídráttarrör og setja niður brunna.#</w:t>
      </w:r>
    </w:p>
    <w:p w14:paraId="0D2A7E89" w14:textId="77777777" w:rsidR="007A3584" w:rsidRPr="00BD39E8" w:rsidRDefault="007A3584" w:rsidP="007A3584">
      <w:pPr>
        <w:pStyle w:val="Heading3"/>
        <w:spacing w:before="240"/>
      </w:pPr>
      <w:bookmarkStart w:id="121" w:name="_Toc232150365"/>
      <w:r w:rsidRPr="00BD39E8">
        <w:t>UPPLÝSINGAR UM LANDIÐ</w:t>
      </w:r>
      <w:bookmarkEnd w:id="120"/>
      <w:bookmarkEnd w:id="121"/>
    </w:p>
    <w:p w14:paraId="3244F82E" w14:textId="77777777" w:rsidR="007A3584" w:rsidRPr="00A42473" w:rsidRDefault="007A3584" w:rsidP="007A3584">
      <w:pPr>
        <w:pStyle w:val="Texti0"/>
        <w:rPr>
          <w:color w:val="FF0000"/>
        </w:rPr>
      </w:pPr>
      <w:bookmarkStart w:id="122" w:name="_Toc62634362"/>
      <w:r w:rsidRPr="00BD39E8">
        <w:rPr>
          <w:color w:val="FF0000"/>
        </w:rPr>
        <w:t>#Hér skal settur inn texti um landið sem framkvæmdin er á, þ.m.t. upplýsingar um jarðveg og prófanir sem gerðar hafa verið á svæðinu.</w:t>
      </w:r>
      <w:r>
        <w:rPr>
          <w:color w:val="FF0000"/>
        </w:rPr>
        <w:t xml:space="preserve"> Sé framkvæmdin innan verndarsvæðis skal setja inn lýsingu á vernd svæðisins ásamt yfirlitsmynd sem sýnir staðsetningu framkvæmdarinnar innan verndarsvæðisins </w:t>
      </w:r>
      <w:r w:rsidRPr="00BD39E8">
        <w:rPr>
          <w:color w:val="FF0000"/>
        </w:rPr>
        <w:t>#</w:t>
      </w:r>
    </w:p>
    <w:p w14:paraId="1AF1CF36" w14:textId="77777777" w:rsidR="007A3584" w:rsidRPr="00BD39E8" w:rsidRDefault="007A3584" w:rsidP="007A3584">
      <w:pPr>
        <w:pStyle w:val="Texti0"/>
        <w:rPr>
          <w:rFonts w:eastAsia="Arial" w:cs="Arial"/>
          <w:color w:val="FF0000"/>
        </w:rPr>
      </w:pPr>
      <w:r w:rsidRPr="00BD39E8">
        <w:rPr>
          <w:color w:val="FF0000"/>
        </w:rPr>
        <w:t>#</w:t>
      </w:r>
      <w:r w:rsidRPr="0002336A">
        <w:rPr>
          <w:color w:val="FF0000"/>
        </w:rPr>
        <w:t>Séu lagnir (sérstaklega frárennslis og kaldavatnslagnir)  ekki grundaðar á fastan botn skal gerð sérstök jarðtæknileg greinagerð um áætlað sig lagna og áhrif þess á lagnir og rennsli</w:t>
      </w:r>
      <w:r w:rsidRPr="00BD39E8">
        <w:rPr>
          <w:rFonts w:eastAsia="Arial" w:cs="Arial"/>
          <w:color w:val="FF0000"/>
        </w:rPr>
        <w:t>.#</w:t>
      </w:r>
    </w:p>
    <w:p w14:paraId="49A6FD91" w14:textId="77777777" w:rsidR="007A3584" w:rsidRPr="00BD39E8" w:rsidRDefault="007A3584" w:rsidP="007A3584">
      <w:pPr>
        <w:pStyle w:val="Texti0"/>
        <w:rPr>
          <w:rFonts w:eastAsia="Arial" w:cs="Arial"/>
          <w:color w:val="FF0000"/>
        </w:rPr>
      </w:pPr>
      <w:r w:rsidRPr="00BD39E8">
        <w:rPr>
          <w:rFonts w:eastAsia="Arial" w:cs="Arial"/>
          <w:color w:val="FF0000"/>
        </w:rPr>
        <w:t># Þar sem um er að ræða svæði þar sem töluverð umferð og starfsemi er í gangi, ber verktaka að haga allri vinnu þannig að umferð gangi sem best fyrir sig á svæðinu og aðkoma að fyrirtækjum haldist ávallt opin.#</w:t>
      </w:r>
    </w:p>
    <w:p w14:paraId="265A914C" w14:textId="77777777" w:rsidR="007A3584" w:rsidRDefault="007A3584" w:rsidP="007A3584">
      <w:pPr>
        <w:jc w:val="left"/>
        <w:rPr>
          <w:rFonts w:eastAsiaTheme="majorEastAsia" w:cstheme="majorBidi"/>
          <w:b/>
          <w:bCs/>
          <w:smallCaps/>
          <w:spacing w:val="10"/>
          <w:szCs w:val="24"/>
        </w:rPr>
      </w:pPr>
      <w:r>
        <w:br w:type="page"/>
      </w:r>
    </w:p>
    <w:p w14:paraId="7B84E07B" w14:textId="77777777" w:rsidR="007A3584" w:rsidRPr="00BD39E8" w:rsidRDefault="007A3584" w:rsidP="007A3584">
      <w:pPr>
        <w:pStyle w:val="Heading3"/>
        <w:spacing w:before="240"/>
      </w:pPr>
      <w:bookmarkStart w:id="123" w:name="_Toc232150366"/>
      <w:r w:rsidRPr="00BD39E8">
        <w:lastRenderedPageBreak/>
        <w:t>LAGNIR Á SVÆÐINU</w:t>
      </w:r>
      <w:bookmarkEnd w:id="122"/>
      <w:bookmarkEnd w:id="123"/>
    </w:p>
    <w:p w14:paraId="33A4C0A7" w14:textId="77777777" w:rsidR="007A3584" w:rsidRPr="00BD39E8" w:rsidRDefault="007A3584" w:rsidP="007A3584">
      <w:pPr>
        <w:pStyle w:val="Texti0"/>
        <w:rPr>
          <w:rFonts w:eastAsia="Arial" w:cs="Arial"/>
        </w:rPr>
      </w:pPr>
      <w:r w:rsidRPr="00BD39E8">
        <w:t>Verktaki skal leita nákvæmra upplýsinga um lagnir hjá viðkomandi veitufyrirtæki áð</w:t>
      </w:r>
      <w:r w:rsidRPr="00BD39E8">
        <w:rPr>
          <w:rFonts w:eastAsia="Arial" w:cs="Arial"/>
        </w:rPr>
        <w:t>ur en framkvæmdir hefjast við hvern verkáfanga og fá staðsetningu þeirra mælda inn ef mögulegt er. Lagnir geta legið á ýmsa vegu bæði með tilliti til planlegu og dýp</w:t>
      </w:r>
      <w:r>
        <w:rPr>
          <w:rFonts w:eastAsia="Arial" w:cs="Arial"/>
        </w:rPr>
        <w:t>is</w:t>
      </w:r>
      <w:r w:rsidRPr="00BD39E8">
        <w:rPr>
          <w:rFonts w:eastAsia="Arial" w:cs="Arial"/>
        </w:rPr>
        <w:t xml:space="preserve">. </w:t>
      </w:r>
    </w:p>
    <w:p w14:paraId="527F84C8" w14:textId="77777777" w:rsidR="007A3584" w:rsidRPr="00BD39E8" w:rsidRDefault="007A3584" w:rsidP="007A3584">
      <w:pPr>
        <w:pStyle w:val="Texti0"/>
        <w:rPr>
          <w:color w:val="FF0000"/>
        </w:rPr>
      </w:pPr>
      <w:r w:rsidRPr="00BD39E8">
        <w:rPr>
          <w:color w:val="FF0000"/>
        </w:rPr>
        <w:t>#</w:t>
      </w:r>
      <w:r>
        <w:rPr>
          <w:color w:val="FF0000"/>
        </w:rPr>
        <w:t>Hé</w:t>
      </w:r>
      <w:r w:rsidRPr="0002336A">
        <w:rPr>
          <w:color w:val="FF0000"/>
        </w:rPr>
        <w:t>r skal lýsa gróflega lögnum á svæðinu sem framkvæmdin er á og þeim breytingum sem fyrir liggur að gera þarf í verkinu á núverandi lögnum í vegna nýrra lagna</w:t>
      </w:r>
      <w:r w:rsidRPr="00BD39E8">
        <w:rPr>
          <w:color w:val="FF0000"/>
        </w:rPr>
        <w:t>.#</w:t>
      </w:r>
    </w:p>
    <w:p w14:paraId="0115DCC1" w14:textId="77777777" w:rsidR="007A3584" w:rsidRPr="0002336A" w:rsidRDefault="007A3584" w:rsidP="007A3584">
      <w:pPr>
        <w:pStyle w:val="Texti0"/>
        <w:rPr>
          <w:color w:val="FF0000"/>
        </w:rPr>
      </w:pPr>
      <w:r w:rsidRPr="00BD39E8">
        <w:rPr>
          <w:color w:val="FF0000"/>
        </w:rPr>
        <w:t>#Verktaki skal almennt sýna aðgát við meðhöndlun lagna en lagnir á svæðinu eru margar hverjar mjög gamlar og viðkvæmar.#</w:t>
      </w:r>
      <w:r w:rsidRPr="00BD39E8">
        <w:t xml:space="preserve">Verktaki skal tilkynna </w:t>
      </w:r>
      <w:r>
        <w:t>eftirlitsaðila</w:t>
      </w:r>
      <w:r w:rsidRPr="00BD39E8">
        <w:t xml:space="preserve"> verkkaupa og viðkomandi veitufyrirtæki</w:t>
      </w:r>
      <w:r w:rsidRPr="00BD39E8" w:rsidDel="00D95CEA">
        <w:t xml:space="preserve"> </w:t>
      </w:r>
      <w:r w:rsidRPr="00BD39E8">
        <w:t>strax ef hann telur hættu á að strengir eða lagnir hafi skemmst af hans völdum eða annarra.</w:t>
      </w:r>
    </w:p>
    <w:p w14:paraId="3EC28166" w14:textId="77777777" w:rsidR="007A3584" w:rsidRPr="00BD39E8" w:rsidRDefault="007A3584" w:rsidP="007A3584">
      <w:pPr>
        <w:pStyle w:val="Texti0"/>
      </w:pPr>
      <w:bookmarkStart w:id="124" w:name="_Toc62634363"/>
      <w:r w:rsidRPr="00BD39E8">
        <w:t>Verktaki skal hlíta fyrirmælum fulltrúa veitufyrirtækja um alla meðhöndlun og frágang á lögnum þeirra.</w:t>
      </w:r>
    </w:p>
    <w:p w14:paraId="46EB031E" w14:textId="77777777" w:rsidR="007A3584" w:rsidRPr="00BD39E8" w:rsidRDefault="007A3584" w:rsidP="007A3584">
      <w:pPr>
        <w:pStyle w:val="Texti0"/>
      </w:pPr>
      <w:r w:rsidRPr="00BD39E8">
        <w:t>Verktaki skal á fyrsta verkfundi staðfesta að hann hafi kynnt sér hvaða lagnir geti verið í hættu vegna framkvæmdar hans.</w:t>
      </w:r>
    </w:p>
    <w:p w14:paraId="40E36BC4" w14:textId="77777777" w:rsidR="007A3584" w:rsidRPr="00BD39E8" w:rsidRDefault="007A3584" w:rsidP="007A3584">
      <w:pPr>
        <w:pStyle w:val="Texti0"/>
        <w:rPr>
          <w:color w:val="FF0000"/>
        </w:rPr>
      </w:pPr>
      <w:r w:rsidRPr="00BD39E8">
        <w:rPr>
          <w:color w:val="FF0000"/>
        </w:rPr>
        <w:t>#Á teikningum er yfirlit yfir fráveitu, vatnsveitu, hitaveitu og raflagnir á svæðinu.#</w:t>
      </w:r>
    </w:p>
    <w:p w14:paraId="6FAA1E2F" w14:textId="77777777" w:rsidR="007A3584" w:rsidRPr="00BD39E8" w:rsidRDefault="007A3584" w:rsidP="007A3584">
      <w:pPr>
        <w:pStyle w:val="Heading3"/>
        <w:spacing w:before="240"/>
      </w:pPr>
      <w:bookmarkStart w:id="125" w:name="_Toc232150367"/>
      <w:r w:rsidRPr="00BD39E8">
        <w:t>VINNUTÍMI</w:t>
      </w:r>
      <w:bookmarkEnd w:id="124"/>
      <w:bookmarkEnd w:id="125"/>
    </w:p>
    <w:p w14:paraId="6C54E510" w14:textId="77777777" w:rsidR="007A3584" w:rsidRPr="00BD39E8" w:rsidRDefault="007A3584" w:rsidP="007A3584">
      <w:pPr>
        <w:pStyle w:val="Texti0"/>
      </w:pPr>
      <w:bookmarkStart w:id="126" w:name="_Toc62634364"/>
      <w:r w:rsidRPr="00BD39E8">
        <w:t>Starfsfólk veitufyrirtækja vinna einungis á virkum dögum og skal verktaki taka tillit til þess við gerð verkáætlunar.</w:t>
      </w:r>
    </w:p>
    <w:p w14:paraId="0FE4778C" w14:textId="77777777" w:rsidR="007A3584" w:rsidRPr="00BD39E8" w:rsidRDefault="007A3584" w:rsidP="007A3584">
      <w:pPr>
        <w:pStyle w:val="Heading3"/>
        <w:spacing w:before="240"/>
      </w:pPr>
      <w:bookmarkStart w:id="127" w:name="_Toc232150368"/>
      <w:r w:rsidRPr="00BD39E8">
        <w:t>UMGENGNI Á VINNUSTAÐ</w:t>
      </w:r>
      <w:bookmarkEnd w:id="126"/>
      <w:bookmarkEnd w:id="127"/>
    </w:p>
    <w:p w14:paraId="4ACAFC84" w14:textId="77777777" w:rsidR="007A3584" w:rsidRPr="00BD39E8" w:rsidRDefault="007A3584" w:rsidP="007A3584">
      <w:pPr>
        <w:pStyle w:val="Texti0"/>
      </w:pPr>
      <w:bookmarkStart w:id="128" w:name="_Toc62634365"/>
      <w:r w:rsidRPr="00BD39E8">
        <w:t>Lögð er rík áhersla á að umgengni á vinnustað sé góð og verktaki hagi vinnu sinni þannig að sem minnst ónæði verði af verkinu fyrir nágranna svæðisins.  Alla uppúrtekt sem ekki er hægt að setja á skurðbakka, steypubrot og pípulagnaefni skal setja beint á flutningatæki og fjarlægja jafnóðum. Hreinsa skal uppgrafið efni af götum jafnóðum og að verki loknu skal svæðinu skilað hreinu.</w:t>
      </w:r>
    </w:p>
    <w:p w14:paraId="684638CE" w14:textId="77777777" w:rsidR="007A3584" w:rsidRPr="00BD39E8" w:rsidRDefault="007A3584" w:rsidP="007A3584">
      <w:pPr>
        <w:pStyle w:val="Texti0"/>
      </w:pPr>
      <w:r w:rsidRPr="00BD39E8">
        <w:t>Fyllingarefni, sand, vinnuvélar og önnur tæki má ekki geyma á akbrautum þar sem það þrengir að umferð. Girðingar og öryggismerkingar skal fjarlægja um leið og framkvæmdum er lokið.</w:t>
      </w:r>
    </w:p>
    <w:p w14:paraId="68FE2368" w14:textId="77777777" w:rsidR="007A3584" w:rsidRPr="00BD39E8" w:rsidRDefault="007A3584" w:rsidP="007A3584">
      <w:pPr>
        <w:pStyle w:val="Texti0"/>
        <w:rPr>
          <w:rFonts w:cs="Arial"/>
        </w:rPr>
      </w:pPr>
      <w:r w:rsidRPr="00BD39E8">
        <w:rPr>
          <w:color w:val="FF0000"/>
        </w:rPr>
        <w:t>#Breytilegur texti ef</w:t>
      </w:r>
      <w:r w:rsidRPr="00BD39E8">
        <w:rPr>
          <w:rFonts w:cs="Arial"/>
          <w:color w:val="FF0000"/>
        </w:rPr>
        <w:t xml:space="preserve">tir verkefni. Dæmi: Athuga með samstarf með </w:t>
      </w:r>
      <w:r>
        <w:rPr>
          <w:rFonts w:cs="Arial"/>
          <w:color w:val="FF0000"/>
        </w:rPr>
        <w:t>eftirlitsaðila og sérstaka umgengi sem á við vegna vinnu innan vatnsverndarsvæða.</w:t>
      </w:r>
      <w:r w:rsidRPr="00BD39E8">
        <w:rPr>
          <w:rFonts w:cs="Arial"/>
          <w:color w:val="FF0000"/>
        </w:rPr>
        <w:t>#</w:t>
      </w:r>
    </w:p>
    <w:p w14:paraId="78A12E2F" w14:textId="77777777" w:rsidR="007A3584" w:rsidRPr="00BD39E8" w:rsidRDefault="007A3584" w:rsidP="007A3584">
      <w:pPr>
        <w:pStyle w:val="Heading3"/>
        <w:spacing w:before="240"/>
      </w:pPr>
      <w:bookmarkStart w:id="129" w:name="_Toc232150369"/>
      <w:r w:rsidRPr="00BD39E8">
        <w:t>AÐKOMA OG UMFERÐ</w:t>
      </w:r>
      <w:bookmarkEnd w:id="128"/>
      <w:bookmarkEnd w:id="129"/>
    </w:p>
    <w:p w14:paraId="5A75C65F" w14:textId="77777777" w:rsidR="007A3584" w:rsidRPr="00BD39E8" w:rsidRDefault="007A3584" w:rsidP="007A3584">
      <w:pPr>
        <w:pStyle w:val="Texti0"/>
        <w:rPr>
          <w:color w:val="FF0000"/>
        </w:rPr>
      </w:pPr>
      <w:bookmarkStart w:id="130" w:name="_Toc62634366"/>
      <w:r w:rsidRPr="00BD39E8">
        <w:rPr>
          <w:color w:val="FF0000"/>
        </w:rPr>
        <w:t>#Aðkoma að vinnusvæðinu er frá aðlægum götum.  Vakin er athygli á því að stöðug og þung umferð er um ### og því getur verið erfitt að nálgast vinnusvæðið frá götunni a.m.k. á álagstímum. Lokun götu eða önnur truflun á umferð er háð leyfi veghaldara og lögreglu.  #</w:t>
      </w:r>
    </w:p>
    <w:p w14:paraId="734809BE" w14:textId="77777777" w:rsidR="007A3584" w:rsidRPr="00BD39E8" w:rsidRDefault="007A3584" w:rsidP="007A3584">
      <w:pPr>
        <w:pStyle w:val="Texti0"/>
        <w:rPr>
          <w:color w:val="FF0000"/>
        </w:rPr>
      </w:pPr>
      <w:r w:rsidRPr="00BD39E8">
        <w:rPr>
          <w:color w:val="FF0000"/>
        </w:rPr>
        <w:t>#Vakin er athygli á að mikil umferð gangandi getur verið um eða nærri vinnusvæðinu.  Verktaki skal gæta þess að valda ekki gangandi umferð óþarfa ónæði og ávallt hafa opna greiðfæra gönguleið um vinnusvæðið nema gangandi umferð hafi verið vísað annað. #</w:t>
      </w:r>
    </w:p>
    <w:p w14:paraId="2DAAB90F" w14:textId="77777777" w:rsidR="007A3584" w:rsidRPr="00BD39E8" w:rsidRDefault="007A3584" w:rsidP="007A3584">
      <w:pPr>
        <w:pStyle w:val="Heading3"/>
        <w:spacing w:before="240"/>
      </w:pPr>
      <w:bookmarkStart w:id="131" w:name="_Toc232150370"/>
      <w:r w:rsidRPr="00BD39E8">
        <w:t>ÞRENGINGAR OG LOKUN GATNA OG STÍGA</w:t>
      </w:r>
      <w:bookmarkEnd w:id="130"/>
      <w:bookmarkEnd w:id="131"/>
    </w:p>
    <w:p w14:paraId="098A31D2" w14:textId="77777777" w:rsidR="007A3584" w:rsidRPr="00A82307" w:rsidRDefault="007A3584" w:rsidP="007A3584">
      <w:pPr>
        <w:pStyle w:val="Texti0"/>
      </w:pPr>
      <w:bookmarkStart w:id="132" w:name="_Toc62634367"/>
      <w:r w:rsidRPr="00BD39E8">
        <w:rPr>
          <w:color w:val="FF0000"/>
        </w:rPr>
        <w:t>#Áður en framkvæmdir geta hafist skal verktaki afla framkvæmdaheimildar hjá viðkomandi sveitarfélagi og /eða lögreglu – (fyrir öll önnur sveitarfélög en Reykjavík). #</w:t>
      </w:r>
      <w:r w:rsidRPr="00A82307">
        <w:t xml:space="preserve">  Truflun á umferð um götur sem unnið er við svo og í nærliggjandi götum skal haldið í lágmarki. Lokun götu fyrir umferð er óheimil nema í samráði við lögreglu. Ef beina þarf umferð af götu eða hluta götu veitir lögreglan leiðbeiningar um hvernig það skuli gert og er verktaka skylt að hlíta fyrirmælum hennar.</w:t>
      </w:r>
    </w:p>
    <w:p w14:paraId="15A5EFB4" w14:textId="77777777" w:rsidR="007A3584" w:rsidRDefault="007A3584" w:rsidP="007A3584">
      <w:pPr>
        <w:pStyle w:val="Texti0"/>
      </w:pPr>
      <w:r>
        <w:t>Þess skal gætt að haga lokun gatna þannig að íbúar eigi alltaf akfæra aðkomuleið að heimilum sínum og starfsemi fyrirtækja verði fyrir sem minnstri röskun. Þess skal gætt að gangandi og hjólandi vegfarendur eigi greiða og örugga leið fram hjá vinnusvæðum ef þau liggja að gangstígum, en ef slíkt er ekki mögulegt skal vísað á hjáleið eða afmarka sérstaka göngu-/hjólaleið meðfram vinnusvæði. Þar sem hellur, steypa eða malbik hefur verið fjarlægt úr hluta stígs sem umferð er heimil um skal jafna brúnir við hellur, malbik eða steypu með grús. Yfir opna skurði á stígum sem umferð er heimil um skal setja brýr og skal gengið þannig frá þeim að þær séu greiðfærar jafnt gangandi, hjólandi og vegfarendum í hjólastól.</w:t>
      </w:r>
    </w:p>
    <w:p w14:paraId="19E97887" w14:textId="77777777" w:rsidR="007A3584" w:rsidRDefault="007A3584" w:rsidP="007A3584">
      <w:pPr>
        <w:pStyle w:val="Heading3"/>
        <w:spacing w:before="240"/>
      </w:pPr>
      <w:bookmarkStart w:id="133" w:name="_Toc232150371"/>
      <w:r>
        <w:t>TILKYNNINGARSKYLDA</w:t>
      </w:r>
      <w:bookmarkEnd w:id="132"/>
      <w:bookmarkEnd w:id="133"/>
    </w:p>
    <w:p w14:paraId="2CC185FF" w14:textId="77777777" w:rsidR="007A3584" w:rsidRPr="009570F1" w:rsidRDefault="007A3584" w:rsidP="007A3584">
      <w:pPr>
        <w:pStyle w:val="Texti0"/>
      </w:pPr>
      <w:bookmarkStart w:id="134" w:name="_Toc62634368"/>
      <w:r w:rsidRPr="00A82307">
        <w:t xml:space="preserve">Gera skal lögreglunni viðvart a.m.k. sólahring áður en framkvæmdir hefjast.  Þegar unnið er við </w:t>
      </w:r>
      <w:r w:rsidRPr="00A82307">
        <w:lastRenderedPageBreak/>
        <w:t>umferðarþung gatnamót skal verktaki leita samráðs við lögreglu með lengri fyrirvara en að ofan greinir.</w:t>
      </w:r>
    </w:p>
    <w:p w14:paraId="173E4EE5" w14:textId="77777777" w:rsidR="007A3584" w:rsidRDefault="007A3584" w:rsidP="007A3584">
      <w:pPr>
        <w:pStyle w:val="Heading3"/>
        <w:spacing w:before="240"/>
      </w:pPr>
      <w:bookmarkStart w:id="135" w:name="_Toc232150372"/>
      <w:r>
        <w:t>LOSUN EFNIS</w:t>
      </w:r>
      <w:bookmarkEnd w:id="134"/>
      <w:bookmarkEnd w:id="135"/>
    </w:p>
    <w:p w14:paraId="4C657711" w14:textId="77777777" w:rsidR="007A3584" w:rsidRPr="00585DE4" w:rsidRDefault="007A3584" w:rsidP="007A3584">
      <w:pPr>
        <w:pStyle w:val="Texti0"/>
        <w:rPr>
          <w:rFonts w:cs="Arial"/>
          <w:color w:val="FF0000"/>
        </w:rPr>
      </w:pPr>
      <w:bookmarkStart w:id="136" w:name="_Toc62634369"/>
      <w:r w:rsidRPr="006357AE">
        <w:rPr>
          <w:color w:val="FF0000"/>
        </w:rPr>
        <w:t xml:space="preserve">#A) </w:t>
      </w:r>
      <w:r w:rsidRPr="00585DE4">
        <w:rPr>
          <w:rFonts w:cs="Arial"/>
          <w:color w:val="FF0000"/>
        </w:rPr>
        <w:t>Uppgrafið efni sem hægt er að endurnýta sem fyllingu í skurðstæði skal verktaki setja upp á skurðbakka með minnst 1,0m fjarlægð frá skurðbrún.#</w:t>
      </w:r>
    </w:p>
    <w:p w14:paraId="6B9592C7" w14:textId="77777777" w:rsidR="007A3584" w:rsidRPr="00585DE4" w:rsidRDefault="007A3584" w:rsidP="007A3584">
      <w:pPr>
        <w:pStyle w:val="Texti0"/>
        <w:rPr>
          <w:rFonts w:cs="Arial"/>
          <w:color w:val="FF0000"/>
        </w:rPr>
      </w:pPr>
      <w:r w:rsidRPr="006357AE">
        <w:rPr>
          <w:color w:val="FF0000"/>
        </w:rPr>
        <w:t xml:space="preserve">#B) Vegna aðstæðna á verkstað er ekki gert ráð fyrir að hægt sé að geyma uppgrafið efni á </w:t>
      </w:r>
      <w:r w:rsidRPr="00585DE4">
        <w:rPr>
          <w:rFonts w:cs="Arial"/>
          <w:color w:val="FF0000"/>
        </w:rPr>
        <w:t>skurðbakka. Verkkaupi mun ekki útvega verktaka lagersvæði (tipp) fyrir uppgrafin jarðvegsefni. Verktaki skal reikna með að flytja allt uppgrafið efni á viðurkennda losunarstaði#</w:t>
      </w:r>
    </w:p>
    <w:p w14:paraId="642CC0B2" w14:textId="77777777" w:rsidR="007A3584" w:rsidRDefault="007A3584" w:rsidP="007A3584">
      <w:pPr>
        <w:pStyle w:val="Texti0"/>
        <w:rPr>
          <w:rFonts w:cs="Arial"/>
          <w:color w:val="FF0000"/>
        </w:rPr>
      </w:pPr>
      <w:r w:rsidRPr="006357AE">
        <w:rPr>
          <w:color w:val="FF0000"/>
        </w:rPr>
        <w:t>#C) Vegna aðstæðna á verkstað er ekki gert ráð fyrir að hægt sé</w:t>
      </w:r>
      <w:r w:rsidRPr="00585DE4">
        <w:rPr>
          <w:rFonts w:cs="Arial"/>
          <w:color w:val="FF0000"/>
        </w:rPr>
        <w:t xml:space="preserve"> að geyma uppgrafið efni á skurðbakka. Verkkaupi mun útvega verktaka lagersvæði (tipp) fyrir uppgrafin jarðvegsefni sem hægt er að endurnýta sem fyllingu í skurðstæði, staðsetning er sýnd á teikningu. Verktaki skal við verklok ganga frá lagersvæði (tipp) eins og svæðið var áður.#</w:t>
      </w:r>
    </w:p>
    <w:p w14:paraId="23E955CA" w14:textId="77777777" w:rsidR="007A3584" w:rsidRDefault="007A3584" w:rsidP="007A3584">
      <w:pPr>
        <w:pStyle w:val="Texti0"/>
      </w:pPr>
      <w:r w:rsidRPr="003D700F">
        <w:t>Allt uppgrafið umframefni skal flokka og flytja á viðeigandi losunarstaði.</w:t>
      </w:r>
      <w:r>
        <w:t xml:space="preserve"> </w:t>
      </w:r>
    </w:p>
    <w:p w14:paraId="498CFA27" w14:textId="77777777" w:rsidR="007A3584" w:rsidRPr="00A82307" w:rsidRDefault="007A3584" w:rsidP="007A3584">
      <w:pPr>
        <w:pStyle w:val="Texti0"/>
      </w:pPr>
      <w:r w:rsidRPr="003D700F">
        <w:t xml:space="preserve">Allt annað efni </w:t>
      </w:r>
      <w:r w:rsidRPr="00A82307">
        <w:t>s.s. sprengt grjót, steypumannvirki, múrbrot, timburafgang</w:t>
      </w:r>
      <w:r w:rsidRPr="003D700F">
        <w:t>ar</w:t>
      </w:r>
      <w:r w:rsidRPr="00A82307">
        <w:t xml:space="preserve"> o.þ.h., skal flytja á viðurkenndan förgunarstað og er förgun á ábyrgð verktaka.  Allur kostnaður við förgun efnis skal innifalinn í einingarverðum.    </w:t>
      </w:r>
    </w:p>
    <w:p w14:paraId="406586DB" w14:textId="77777777" w:rsidR="007A3584" w:rsidRPr="00A82307" w:rsidRDefault="007A3584" w:rsidP="007A3584">
      <w:pPr>
        <w:pStyle w:val="Texti0"/>
      </w:pPr>
      <w:r w:rsidRPr="00A82307">
        <w:t>Við uppgröft og brottakstur á efni skal gæta þess að efnið berist ekki á vegi. Komi það fyrir skal hreinsa það burt jafnóðum.</w:t>
      </w:r>
    </w:p>
    <w:p w14:paraId="11F34D7D" w14:textId="77777777" w:rsidR="007A3584" w:rsidRDefault="007A3584" w:rsidP="007A3584">
      <w:pPr>
        <w:pStyle w:val="Heading3"/>
        <w:spacing w:before="240"/>
      </w:pPr>
      <w:bookmarkStart w:id="137" w:name="_Toc232150373"/>
      <w:r>
        <w:t>FASTMERKI OG HÆÐARMERKI</w:t>
      </w:r>
      <w:bookmarkEnd w:id="136"/>
      <w:bookmarkEnd w:id="137"/>
    </w:p>
    <w:p w14:paraId="3DF0644A" w14:textId="77777777" w:rsidR="007A3584" w:rsidRPr="00BD39E8" w:rsidRDefault="007A3584" w:rsidP="007A3584">
      <w:pPr>
        <w:pStyle w:val="Texti0"/>
      </w:pPr>
      <w:bookmarkStart w:id="138" w:name="_Toc62634370"/>
      <w:r w:rsidRPr="00A82307">
        <w:t xml:space="preserve">Upplýsingar um hæðarmerki og fastmerki skal verktaki útvega sér hjá viðkomandi sveitarfélagi eða </w:t>
      </w:r>
      <w:r w:rsidRPr="00BD39E8">
        <w:t xml:space="preserve">Landmælingum Íslands. </w:t>
      </w:r>
    </w:p>
    <w:p w14:paraId="4A444758" w14:textId="77777777" w:rsidR="007A3584" w:rsidRPr="00BD39E8" w:rsidRDefault="007A3584" w:rsidP="007A3584">
      <w:pPr>
        <w:pStyle w:val="Texti0"/>
        <w:rPr>
          <w:color w:val="FF0000"/>
        </w:rPr>
      </w:pPr>
      <w:r w:rsidRPr="00BD39E8">
        <w:rPr>
          <w:color w:val="FF0000"/>
        </w:rPr>
        <w:t># Tilgreina skal hvaða hnita- og hæðarkerfi teikningar eru í. Dæmi: Teikningar eru í hnita- og hæðarkerfi Reykjavíkurborgar. #</w:t>
      </w:r>
    </w:p>
    <w:p w14:paraId="3871DA5A" w14:textId="77777777" w:rsidR="007A3584" w:rsidRPr="00BD39E8" w:rsidRDefault="007A3584" w:rsidP="007A3584">
      <w:pPr>
        <w:pStyle w:val="Texti0"/>
      </w:pPr>
      <w:r w:rsidRPr="00BD39E8">
        <w:t>Sam</w:t>
      </w:r>
      <w:r w:rsidRPr="00BD39E8">
        <w:softHyphen/>
        <w:t xml:space="preserve">þykkt </w:t>
      </w:r>
      <w:r>
        <w:t>eftirlitsaðila</w:t>
      </w:r>
      <w:r w:rsidRPr="00BD39E8">
        <w:t xml:space="preserve"> verkkaupa á stað</w:t>
      </w:r>
      <w:r w:rsidRPr="00BD39E8">
        <w:softHyphen/>
        <w:t>setningu eða vinnu leysir verk</w:t>
      </w:r>
      <w:r w:rsidRPr="00BD39E8">
        <w:softHyphen/>
        <w:t>taka á engan hátt undan ábyrgð þeirri sem á honum hvílir um rétta stað</w:t>
      </w:r>
      <w:r w:rsidRPr="00BD39E8">
        <w:softHyphen/>
        <w:t>setningu og gæði verks</w:t>
      </w:r>
      <w:r w:rsidRPr="00BD39E8">
        <w:softHyphen/>
        <w:t>ins. Verk</w:t>
      </w:r>
      <w:r w:rsidRPr="00BD39E8">
        <w:softHyphen/>
        <w:t>kaupi kostar einungis eina mælingu til að sann</w:t>
      </w:r>
      <w:r w:rsidRPr="00BD39E8">
        <w:softHyphen/>
        <w:t>reyna stað</w:t>
      </w:r>
      <w:r w:rsidRPr="00BD39E8">
        <w:softHyphen/>
        <w:t>setningu eða gæði verks verk</w:t>
      </w:r>
      <w:r w:rsidRPr="00BD39E8">
        <w:softHyphen/>
        <w:t>taka. Þurfi að bæta úr og endur</w:t>
      </w:r>
      <w:r w:rsidRPr="00BD39E8">
        <w:softHyphen/>
        <w:t>taka mælingu, ber verk</w:t>
      </w:r>
      <w:r w:rsidRPr="00BD39E8">
        <w:softHyphen/>
        <w:t>taki af því allan kostnað.</w:t>
      </w:r>
    </w:p>
    <w:p w14:paraId="02D2914E" w14:textId="77777777" w:rsidR="007A3584" w:rsidRPr="00BD39E8" w:rsidRDefault="007A3584" w:rsidP="007A3584">
      <w:pPr>
        <w:pStyle w:val="Heading3"/>
        <w:spacing w:before="240"/>
      </w:pPr>
      <w:bookmarkStart w:id="139" w:name="_Toc232150374"/>
      <w:r w:rsidRPr="00BD39E8">
        <w:t>MAGNTÖLUR OG UPPGJÖR</w:t>
      </w:r>
      <w:bookmarkEnd w:id="138"/>
      <w:bookmarkEnd w:id="139"/>
    </w:p>
    <w:p w14:paraId="631D124F" w14:textId="77777777" w:rsidR="007A3584" w:rsidRPr="00BD39E8" w:rsidRDefault="007A3584" w:rsidP="007A3584">
      <w:pPr>
        <w:pStyle w:val="Texti0"/>
      </w:pPr>
      <w:bookmarkStart w:id="140" w:name="_Toc62634371"/>
      <w:r w:rsidRPr="00BD39E8">
        <w:t>Magn</w:t>
      </w:r>
      <w:r w:rsidRPr="00BD39E8">
        <w:softHyphen/>
        <w:t>tölur eru áætlaðar og geta breyst. Greitt verður samkvæmt einingaverðum fyrir mælt og/eða útreiknað magn samkvæmt greiðslu</w:t>
      </w:r>
      <w:r w:rsidRPr="00BD39E8">
        <w:softHyphen/>
        <w:t>skilmál</w:t>
      </w:r>
      <w:r w:rsidRPr="00BD39E8">
        <w:softHyphen/>
        <w:t>um og greiðslumarkalínum á teikningum.</w:t>
      </w:r>
    </w:p>
    <w:p w14:paraId="6D544AA6" w14:textId="77777777" w:rsidR="007A3584" w:rsidRPr="00BD39E8" w:rsidRDefault="007A3584" w:rsidP="007A3584">
      <w:pPr>
        <w:pStyle w:val="Texti0"/>
      </w:pPr>
      <w:r w:rsidRPr="00BD39E8">
        <w:t xml:space="preserve">Í einingaverðum tilboðs skal innifalinn allur kostnaður, annar en efni sem verkkaupi leggur til verksins, við alla þá verkþætti sem þarf til þess að fullgera verkið eins og fram kemur í útboðs- og verklýsingu og á teikningum. Allar mælingar til uppgjörs skulu framkvæmdar af verktaka í viðurvist </w:t>
      </w:r>
      <w:r>
        <w:t>eftirlitsaðila</w:t>
      </w:r>
      <w:r w:rsidRPr="00BD39E8">
        <w:t xml:space="preserve"> verkkaupa. Verktaki skal tilkynna </w:t>
      </w:r>
      <w:r>
        <w:t>eftirlitsaðila</w:t>
      </w:r>
      <w:r w:rsidRPr="00BD39E8">
        <w:t xml:space="preserve"> verkkaupa með nægum fyrirvara hvenær fyrirhugað er að mæla. Markalínur graftar og fyllinga á teikningum eru jafnframt greiðslumörk og skal verktaki innifela allan umframgröft og fyllingar utan við markalínur í einingarverðum. Verktaki skal sjá um útvegun malarefna og sands sem þarf í verkið. Hann skal afla vinnsluleyfis í námunum og greiða efnisgjöld. </w:t>
      </w:r>
    </w:p>
    <w:p w14:paraId="55C0AD00" w14:textId="77777777" w:rsidR="007A3584" w:rsidRPr="00BD39E8" w:rsidRDefault="007A3584" w:rsidP="007A3584">
      <w:pPr>
        <w:pStyle w:val="Texti0"/>
      </w:pPr>
      <w:r w:rsidRPr="00BD39E8">
        <w:t>Í lok hvers kafla verklýsingar eru greiðsluskilmálar og uppgjörsreglur fyrir viðkomandi kafla.</w:t>
      </w:r>
    </w:p>
    <w:p w14:paraId="5BB9CC03" w14:textId="77777777" w:rsidR="007A3584" w:rsidRPr="00BD39E8" w:rsidRDefault="007A3584" w:rsidP="007A3584">
      <w:pPr>
        <w:pStyle w:val="Heading3"/>
        <w:spacing w:before="240"/>
      </w:pPr>
      <w:bookmarkStart w:id="141" w:name="_Toc232150375"/>
      <w:r>
        <w:t>Áætlanir verktaka</w:t>
      </w:r>
      <w:bookmarkEnd w:id="141"/>
    </w:p>
    <w:p w14:paraId="01D48854" w14:textId="77777777" w:rsidR="007A3584" w:rsidRPr="00BC5BED" w:rsidRDefault="007A3584" w:rsidP="007A3584">
      <w:pPr>
        <w:rPr>
          <w:noProof/>
          <w:snapToGrid w:val="0"/>
        </w:rPr>
      </w:pPr>
      <w:r w:rsidRPr="00BC5BED">
        <w:rPr>
          <w:noProof/>
          <w:snapToGrid w:val="0"/>
        </w:rPr>
        <w:t xml:space="preserve">Verkáætlun skal útbúa í Gantt-riti fyrir undirritun verksamnings og þarf hún að hljóta samþykki verkkaupa. Verkáætlun skal að lágmarki innihalda eftirfarandi verkþætti; aðstöðusköpun, efnisútvegun, gröftur, söndun, fylling, lagnavinna, úrdráttur strengja, prófanir, yfirborðsfrágangur og verklokaúttekt. </w:t>
      </w:r>
    </w:p>
    <w:p w14:paraId="517EADF2" w14:textId="77777777" w:rsidR="007A3584" w:rsidRDefault="007A3584" w:rsidP="007A3584">
      <w:pPr>
        <w:rPr>
          <w:noProof/>
          <w:snapToGrid w:val="0"/>
        </w:rPr>
      </w:pPr>
    </w:p>
    <w:p w14:paraId="03E3F5EF" w14:textId="77777777" w:rsidR="007A3584" w:rsidRDefault="007A3584" w:rsidP="007A3584">
      <w:pPr>
        <w:rPr>
          <w:b/>
          <w:bCs/>
          <w:noProof/>
          <w:snapToGrid w:val="0"/>
        </w:rPr>
      </w:pPr>
    </w:p>
    <w:p w14:paraId="5B5E9436" w14:textId="77777777" w:rsidR="007A3584" w:rsidRPr="00BC5BED" w:rsidRDefault="007A3584" w:rsidP="007A3584">
      <w:pPr>
        <w:rPr>
          <w:b/>
          <w:bCs/>
          <w:noProof/>
          <w:snapToGrid w:val="0"/>
        </w:rPr>
      </w:pPr>
      <w:r w:rsidRPr="00BC5BED">
        <w:rPr>
          <w:b/>
          <w:bCs/>
          <w:noProof/>
          <w:snapToGrid w:val="0"/>
        </w:rPr>
        <w:t>Eftirlitsáætlun verktaka</w:t>
      </w:r>
    </w:p>
    <w:p w14:paraId="5668B2E8" w14:textId="77777777" w:rsidR="007A3584" w:rsidRDefault="007A3584" w:rsidP="007A3584">
      <w:pPr>
        <w:rPr>
          <w:noProof/>
          <w:snapToGrid w:val="0"/>
        </w:rPr>
      </w:pPr>
      <w:r w:rsidRPr="00BC5BED">
        <w:rPr>
          <w:noProof/>
          <w:snapToGrid w:val="0"/>
        </w:rPr>
        <w:t xml:space="preserve">Eftirlitsáætlun verktaka skal innihalda upplýsingar og tímasetningar á öllum gæðaúttektum sem framkvæmdar verða í verkinu. Í áætluninni skal koma fram hvernig verktaki hyggst standa að eigin </w:t>
      </w:r>
      <w:r w:rsidRPr="00BC5BED">
        <w:rPr>
          <w:noProof/>
          <w:snapToGrid w:val="0"/>
        </w:rPr>
        <w:lastRenderedPageBreak/>
        <w:t>gæðaeftirliti til að tryggja að öll verk séu unnin í samræmi við kröfur verkkaupa, viðeigandi staðla og verklýsingu.</w:t>
      </w:r>
    </w:p>
    <w:p w14:paraId="09A45F94" w14:textId="77777777" w:rsidR="007A3584" w:rsidRPr="00BC5BED" w:rsidRDefault="007A3584" w:rsidP="007A3584">
      <w:pPr>
        <w:rPr>
          <w:noProof/>
          <w:snapToGrid w:val="0"/>
        </w:rPr>
      </w:pPr>
    </w:p>
    <w:p w14:paraId="01F35675" w14:textId="77777777" w:rsidR="007A3584" w:rsidRPr="00BC5BED" w:rsidRDefault="007A3584" w:rsidP="007A3584">
      <w:pPr>
        <w:rPr>
          <w:b/>
          <w:bCs/>
          <w:noProof/>
          <w:snapToGrid w:val="0"/>
        </w:rPr>
      </w:pPr>
      <w:r w:rsidRPr="00BC5BED">
        <w:rPr>
          <w:b/>
          <w:bCs/>
          <w:noProof/>
          <w:snapToGrid w:val="0"/>
        </w:rPr>
        <w:t>Umfang eftirlitsáætlunar</w:t>
      </w:r>
    </w:p>
    <w:p w14:paraId="6F4887FD" w14:textId="77777777" w:rsidR="007A3584" w:rsidRPr="00BC5BED" w:rsidRDefault="007A3584" w:rsidP="007A3584">
      <w:pPr>
        <w:rPr>
          <w:noProof/>
          <w:snapToGrid w:val="0"/>
        </w:rPr>
      </w:pPr>
      <w:r w:rsidRPr="00BC5BED">
        <w:rPr>
          <w:noProof/>
          <w:snapToGrid w:val="0"/>
        </w:rPr>
        <w:t>Eftirlitsáætlunin skal ná yfir alla helstu verkþætti í veituverkefnum og tryggja að eftirlit sé framkvæmt á lykilstigum framkvæmdarinnar. Hún skal fela í sér reglubundnar skoðanir og nauðsynlegar prófanir til að staðfesta að framkvæmdin sé í samræmi við settar gæðakröfur.</w:t>
      </w:r>
    </w:p>
    <w:p w14:paraId="4C95EBAC" w14:textId="77777777" w:rsidR="007A3584" w:rsidRPr="00BC5BED" w:rsidRDefault="007A3584" w:rsidP="007A3584">
      <w:pPr>
        <w:rPr>
          <w:b/>
          <w:bCs/>
          <w:noProof/>
          <w:snapToGrid w:val="0"/>
        </w:rPr>
      </w:pPr>
      <w:r w:rsidRPr="00BC5BED">
        <w:rPr>
          <w:b/>
          <w:bCs/>
          <w:noProof/>
          <w:snapToGrid w:val="0"/>
        </w:rPr>
        <w:t>Helstu vörður í eftirliti eftir veitumiðlum</w:t>
      </w:r>
    </w:p>
    <w:p w14:paraId="2E7F1282" w14:textId="77777777" w:rsidR="007A3584" w:rsidRDefault="007A3584" w:rsidP="007A3584">
      <w:pPr>
        <w:pStyle w:val="ListParagraph"/>
        <w:numPr>
          <w:ilvl w:val="0"/>
          <w:numId w:val="43"/>
        </w:numPr>
        <w:rPr>
          <w:noProof/>
          <w:snapToGrid w:val="0"/>
        </w:rPr>
      </w:pPr>
      <w:r w:rsidRPr="00BC5BED">
        <w:rPr>
          <w:noProof/>
          <w:snapToGrid w:val="0"/>
        </w:rPr>
        <w:t>Fráveita – Eftirlit með útsetningu, skurðgröftum, samsetningu, prófun fráveitulagna, innmælingum og yfirborðsfrágangi.</w:t>
      </w:r>
    </w:p>
    <w:p w14:paraId="5BF5C3B7" w14:textId="77777777" w:rsidR="007A3584" w:rsidRPr="00BC5BED" w:rsidRDefault="007A3584" w:rsidP="007A3584">
      <w:pPr>
        <w:pStyle w:val="ListParagraph"/>
        <w:rPr>
          <w:noProof/>
          <w:snapToGrid w:val="0"/>
        </w:rPr>
      </w:pPr>
    </w:p>
    <w:p w14:paraId="7E62300C" w14:textId="77777777" w:rsidR="007A3584" w:rsidRDefault="007A3584" w:rsidP="007A3584">
      <w:pPr>
        <w:pStyle w:val="ListParagraph"/>
        <w:numPr>
          <w:ilvl w:val="0"/>
          <w:numId w:val="43"/>
        </w:numPr>
        <w:rPr>
          <w:noProof/>
          <w:snapToGrid w:val="0"/>
        </w:rPr>
      </w:pPr>
      <w:r w:rsidRPr="00BC5BED">
        <w:rPr>
          <w:noProof/>
          <w:snapToGrid w:val="0"/>
        </w:rPr>
        <w:t>Vatnsveita – Skoðun á skurðarbotni, samsetningu, þrýstiprófun vatnsveitulagna, skráning staðsetninga og fylling.</w:t>
      </w:r>
    </w:p>
    <w:p w14:paraId="17DA4422" w14:textId="77777777" w:rsidR="007A3584" w:rsidRPr="00BC5BED" w:rsidRDefault="007A3584" w:rsidP="007A3584">
      <w:pPr>
        <w:pStyle w:val="ListParagraph"/>
        <w:rPr>
          <w:noProof/>
          <w:snapToGrid w:val="0"/>
        </w:rPr>
      </w:pPr>
    </w:p>
    <w:p w14:paraId="2B7484ED" w14:textId="77777777" w:rsidR="007A3584" w:rsidRDefault="007A3584" w:rsidP="007A3584">
      <w:pPr>
        <w:pStyle w:val="ListParagraph"/>
        <w:numPr>
          <w:ilvl w:val="0"/>
          <w:numId w:val="43"/>
        </w:numPr>
        <w:rPr>
          <w:noProof/>
          <w:snapToGrid w:val="0"/>
        </w:rPr>
      </w:pPr>
      <w:r w:rsidRPr="00BC5BED">
        <w:rPr>
          <w:noProof/>
          <w:snapToGrid w:val="0"/>
        </w:rPr>
        <w:t>Hitaveita – Prófanir hitaveitulagna, sjónskoðun suðu, hólkun, freyðing og prófun vöktunarkerfis.</w:t>
      </w:r>
    </w:p>
    <w:p w14:paraId="301C30E5" w14:textId="77777777" w:rsidR="007A3584" w:rsidRPr="00BC5BED" w:rsidRDefault="007A3584" w:rsidP="007A3584">
      <w:pPr>
        <w:pStyle w:val="ListParagraph"/>
        <w:rPr>
          <w:noProof/>
          <w:snapToGrid w:val="0"/>
        </w:rPr>
      </w:pPr>
    </w:p>
    <w:p w14:paraId="448C8EE4" w14:textId="77777777" w:rsidR="007A3584" w:rsidRPr="00BC5BED" w:rsidRDefault="007A3584" w:rsidP="007A3584">
      <w:pPr>
        <w:pStyle w:val="ListParagraph"/>
        <w:numPr>
          <w:ilvl w:val="0"/>
          <w:numId w:val="43"/>
        </w:numPr>
        <w:rPr>
          <w:noProof/>
          <w:snapToGrid w:val="0"/>
        </w:rPr>
      </w:pPr>
      <w:r w:rsidRPr="00BC5BED">
        <w:rPr>
          <w:noProof/>
          <w:snapToGrid w:val="0"/>
        </w:rPr>
        <w:t>Rafveita  – Eftirlit með dýpt og söndun, jarðvír rétt lagður,  sjónskoðun á kápustrengja, skammhleyping og lokun enda, merkingar á strengjum.</w:t>
      </w:r>
    </w:p>
    <w:p w14:paraId="5F52A887" w14:textId="77777777" w:rsidR="007A3584" w:rsidRDefault="007A3584" w:rsidP="007A3584">
      <w:pPr>
        <w:rPr>
          <w:b/>
          <w:bCs/>
          <w:noProof/>
          <w:snapToGrid w:val="0"/>
        </w:rPr>
      </w:pPr>
    </w:p>
    <w:p w14:paraId="01182BDF" w14:textId="77777777" w:rsidR="007A3584" w:rsidRPr="00BC5BED" w:rsidRDefault="007A3584" w:rsidP="007A3584">
      <w:pPr>
        <w:rPr>
          <w:b/>
          <w:bCs/>
          <w:noProof/>
          <w:snapToGrid w:val="0"/>
        </w:rPr>
      </w:pPr>
      <w:r w:rsidRPr="00BC5BED">
        <w:rPr>
          <w:b/>
          <w:bCs/>
          <w:noProof/>
          <w:snapToGrid w:val="0"/>
        </w:rPr>
        <w:t>Ábyrgðarskipting og skjalfesting</w:t>
      </w:r>
    </w:p>
    <w:p w14:paraId="1CB6CE75" w14:textId="0B25BBD7" w:rsidR="007A3584" w:rsidRDefault="007A3584" w:rsidP="00077F71">
      <w:pPr>
        <w:rPr>
          <w:noProof/>
          <w:snapToGrid w:val="0"/>
        </w:rPr>
      </w:pPr>
      <w:r w:rsidRPr="00BC5BED">
        <w:rPr>
          <w:noProof/>
          <w:snapToGrid w:val="0"/>
        </w:rPr>
        <w:t>Eftirlitsáætlunin skal fela í sér skýra ábyrgðarskiptingu, skráningu niðurstaðna og verklag við viðbrögð við frávikum. Allar prófanir og úttektir skulu skjalfestar með myndum, mælingum og skýrslum. Verktaki skal leggja fram áætlunina til samþykktar verkkaupa áður en framkvæmdir hefjast og tryggja að hún sé uppfærð eftir þörfum á framkvæmdartímanum.</w:t>
      </w:r>
    </w:p>
    <w:p w14:paraId="2C1B1012" w14:textId="77777777" w:rsidR="007A3584" w:rsidRPr="00BD39E8" w:rsidRDefault="007A3584" w:rsidP="007A3584">
      <w:pPr>
        <w:pStyle w:val="Heading2"/>
      </w:pPr>
      <w:bookmarkStart w:id="142" w:name="_Toc232150376"/>
      <w:r w:rsidRPr="00BD39E8">
        <w:t>AÐSTAÐA, ÖRYGGISRÁÐSTAFANIR, MERKINGAR O.FL.</w:t>
      </w:r>
      <w:bookmarkEnd w:id="140"/>
      <w:bookmarkEnd w:id="142"/>
    </w:p>
    <w:p w14:paraId="25444F28" w14:textId="77777777" w:rsidR="007A3584" w:rsidRPr="00BD39E8" w:rsidRDefault="007A3584" w:rsidP="007A3584">
      <w:pPr>
        <w:pStyle w:val="Heading3"/>
        <w:spacing w:before="240"/>
      </w:pPr>
      <w:bookmarkStart w:id="143" w:name="_Toc62634372"/>
      <w:bookmarkStart w:id="144" w:name="_Toc232150377"/>
      <w:r w:rsidRPr="00BD39E8">
        <w:t>AÐSTAÐA</w:t>
      </w:r>
      <w:bookmarkEnd w:id="143"/>
      <w:bookmarkEnd w:id="144"/>
    </w:p>
    <w:p w14:paraId="489D6DBC" w14:textId="77777777" w:rsidR="007A3584" w:rsidRPr="00BD39E8" w:rsidRDefault="007A3584" w:rsidP="007A3584">
      <w:pPr>
        <w:pStyle w:val="Texti0"/>
        <w:rPr>
          <w:color w:val="FF0000"/>
        </w:rPr>
      </w:pPr>
      <w:bookmarkStart w:id="145" w:name="_Toc62634373"/>
      <w:r w:rsidRPr="00BD39E8">
        <w:rPr>
          <w:color w:val="FF0000"/>
        </w:rPr>
        <w:t xml:space="preserve">#Verktaki fær takmarkað vinnusvæði meðfram vegi/lögnum/húsum og verður að haga framkvæmdum miðað við það. Vinnusvæði er á viðkvæmu svæði... Unnið er í íbúðahverfi....# </w:t>
      </w:r>
    </w:p>
    <w:p w14:paraId="5A87B055" w14:textId="77777777" w:rsidR="007A3584" w:rsidRPr="00BD39E8" w:rsidRDefault="007A3584" w:rsidP="007A3584">
      <w:pPr>
        <w:pStyle w:val="Texti0"/>
      </w:pPr>
      <w:r w:rsidRPr="00BD39E8">
        <w:rPr>
          <w:color w:val="FF0000"/>
        </w:rPr>
        <w:t xml:space="preserve">#Reiknað er með að verktakar geti fengið pláss, endurgjaldslaust  fyrir kaffiskúr, snyrtingu, tæki, geymslugám fyrir verkfæri og efni á eða við vinnusvæðið. Nánari ákvörðun um staðsetningu skal tekin í samráði við </w:t>
      </w:r>
      <w:r>
        <w:rPr>
          <w:color w:val="FF0000"/>
        </w:rPr>
        <w:t>eftirlitsaðila</w:t>
      </w:r>
      <w:r w:rsidRPr="00BD39E8">
        <w:rPr>
          <w:color w:val="FF0000"/>
        </w:rPr>
        <w:t xml:space="preserve"> verkkaupa og verður verktaki að skilja við svæðið í verklok í sambærilegu ásigkomulagi og það var upphaflega. #</w:t>
      </w:r>
    </w:p>
    <w:p w14:paraId="228485BF" w14:textId="77777777" w:rsidR="007A3584" w:rsidRPr="00BD39E8" w:rsidRDefault="007A3584" w:rsidP="007A3584">
      <w:pPr>
        <w:pStyle w:val="Texti0"/>
        <w:rPr>
          <w:color w:val="FF0000"/>
        </w:rPr>
      </w:pPr>
      <w:r w:rsidRPr="00BD39E8">
        <w:rPr>
          <w:color w:val="FF0000"/>
        </w:rPr>
        <w:t>#Verktaka er heimilt að koma sér upp aðstöðu á vinnusvæði. Staðsetning aðstöðu er sýnd á yfirlitsteikningu.#</w:t>
      </w:r>
    </w:p>
    <w:p w14:paraId="510BB432" w14:textId="77777777" w:rsidR="007A3584" w:rsidRPr="00BD39E8" w:rsidRDefault="007A3584" w:rsidP="007A3584">
      <w:pPr>
        <w:pStyle w:val="Texti0"/>
        <w:rPr>
          <w:color w:val="FF0000"/>
        </w:rPr>
      </w:pPr>
      <w:r w:rsidRPr="00BD39E8">
        <w:rPr>
          <w:color w:val="FF0000"/>
        </w:rPr>
        <w:t xml:space="preserve">#Verktaki og </w:t>
      </w:r>
      <w:r>
        <w:rPr>
          <w:color w:val="FF0000"/>
        </w:rPr>
        <w:t>eftirlitsaðili</w:t>
      </w:r>
      <w:r w:rsidRPr="00BD39E8">
        <w:rPr>
          <w:color w:val="FF0000"/>
        </w:rPr>
        <w:t xml:space="preserve"> verkkaupa skulu í sameiningu velja stað þar sem verktaki getur komið sér upp nauðsynlegri aðstöðu. #</w:t>
      </w:r>
    </w:p>
    <w:p w14:paraId="490CCAC4" w14:textId="77777777" w:rsidR="007A3584" w:rsidRDefault="007A3584" w:rsidP="007A3584">
      <w:pPr>
        <w:pStyle w:val="Texti0"/>
        <w:rPr>
          <w:color w:val="FF0000"/>
        </w:rPr>
      </w:pPr>
      <w:r w:rsidRPr="00BD39E8">
        <w:rPr>
          <w:color w:val="FF0000"/>
        </w:rPr>
        <w:t>#Verktaki skal afla sér nauðsynlegra leyfa landeiganda fyrir aðstöðu sinni.#</w:t>
      </w:r>
    </w:p>
    <w:p w14:paraId="0ACB8A90" w14:textId="77777777" w:rsidR="007A3584" w:rsidRPr="008521FC" w:rsidRDefault="007A3584" w:rsidP="007A3584">
      <w:r>
        <w:t xml:space="preserve">#Við vinnu innan vatnsverndarsvæða skal aðstaða verktaka á verkstað, þar á meðal klósettaðstaða og sandbeð vera ákvörðuð í samráði við verkkaupa# </w:t>
      </w:r>
    </w:p>
    <w:p w14:paraId="3D8F631F" w14:textId="77777777" w:rsidR="007A3584" w:rsidRPr="00986C9C" w:rsidRDefault="007A3584" w:rsidP="007A3584">
      <w:pPr>
        <w:pStyle w:val="Texti0"/>
      </w:pPr>
      <w:r w:rsidRPr="00986C9C">
        <w:t>Öll aðstaða fyrir starfsfólk skal vera í samræmi við gildandi reglugerðir um aðbúnað, hollustuhætti og öryggisráðstafanir á byggingarvinnustöðum og við tímabundna mannvirkjagerð.</w:t>
      </w:r>
    </w:p>
    <w:p w14:paraId="40DA6791" w14:textId="77777777" w:rsidR="007A3584" w:rsidRPr="00A82307" w:rsidRDefault="007A3584" w:rsidP="007A3584">
      <w:pPr>
        <w:pStyle w:val="Texti0"/>
      </w:pPr>
      <w:r w:rsidRPr="00A82307">
        <w:t>Verktaki skal sjálfur sjá sér fyrir bráðabirgðalögnum</w:t>
      </w:r>
      <w:r>
        <w:t xml:space="preserve"> vegna aðstöðu </w:t>
      </w:r>
      <w:r w:rsidRPr="00A82307">
        <w:t xml:space="preserve">ef þeirra </w:t>
      </w:r>
      <w:r>
        <w:t>er</w:t>
      </w:r>
      <w:r w:rsidRPr="00A82307">
        <w:t xml:space="preserve"> þörf.</w:t>
      </w:r>
    </w:p>
    <w:p w14:paraId="15C3EE36" w14:textId="77777777" w:rsidR="007A3584" w:rsidRDefault="007A3584" w:rsidP="007A3584">
      <w:r>
        <w:t xml:space="preserve">Verktaki skal afla sér upplýsingar við dreifikerfið varðandi bráðabirgðalagnir þar sem kostnaður kann að vera hærri ef dreifilagnir eru ekki til staðar. </w:t>
      </w:r>
    </w:p>
    <w:p w14:paraId="18963A81" w14:textId="77777777" w:rsidR="007A3584" w:rsidRPr="00A82307" w:rsidRDefault="007A3584" w:rsidP="007A3584">
      <w:pPr>
        <w:pStyle w:val="Texti0"/>
        <w:rPr>
          <w:color w:val="FF0000"/>
        </w:rPr>
      </w:pPr>
      <w:r w:rsidRPr="00A82307">
        <w:rPr>
          <w:color w:val="FF0000"/>
        </w:rPr>
        <w:lastRenderedPageBreak/>
        <w:t xml:space="preserve">#Ekki er gert ráð fyrir að leggja þurfi bráðabirgðavegi vegna verksins. Stærstan hluta verksins getur verktaki unnið frá nærliggjandi vegum og gömlum vegslóðum. Telji verktaki nauðsynlegt að gera bráðabirgðavegi, skal  hann  afla sér leyfis frá land- eða lóðareiganda og </w:t>
      </w:r>
      <w:r>
        <w:rPr>
          <w:color w:val="FF0000"/>
        </w:rPr>
        <w:t>eftirlitsaðila</w:t>
      </w:r>
      <w:r w:rsidRPr="00A82307">
        <w:rPr>
          <w:color w:val="FF0000"/>
        </w:rPr>
        <w:t xml:space="preserve"> verkkaupa. Verktaki skal fjarlægja slíka bráðabirgðavegi í verklok og laga skemmdir á yfirborði eftir þá.#</w:t>
      </w:r>
    </w:p>
    <w:p w14:paraId="564F12C5" w14:textId="77777777" w:rsidR="007A3584" w:rsidRPr="00A82307" w:rsidRDefault="007A3584" w:rsidP="007A3584">
      <w:pPr>
        <w:pStyle w:val="Texti0"/>
      </w:pPr>
      <w:r w:rsidRPr="00A82307">
        <w:t xml:space="preserve">Í verklok skal verktaki fjarlægja allar vinnubúðir, jafna svæði undan vinnubúðum og tyrfa ef um gróðursvæði er að ræða, flytja burt efnisafganga og hreinsa og snyrta allt vinnusvæðið. </w:t>
      </w:r>
    </w:p>
    <w:p w14:paraId="328FFA57" w14:textId="77777777" w:rsidR="007A3584" w:rsidRPr="00585DE4" w:rsidRDefault="007A3584" w:rsidP="007A3584">
      <w:pPr>
        <w:pStyle w:val="TextinPara"/>
        <w:rPr>
          <w:b/>
          <w:i/>
          <w:szCs w:val="20"/>
        </w:rPr>
      </w:pPr>
      <w:r w:rsidRPr="00585DE4">
        <w:rPr>
          <w:b/>
          <w:bCs/>
          <w:i/>
          <w:iCs/>
        </w:rPr>
        <w:t>Magntölur og uppgjör:</w:t>
      </w:r>
    </w:p>
    <w:p w14:paraId="5883AF39" w14:textId="77777777" w:rsidR="007A3584" w:rsidRPr="00585DE4" w:rsidRDefault="007A3584" w:rsidP="007A3584">
      <w:pPr>
        <w:pStyle w:val="TextinPara"/>
        <w:rPr>
          <w:i/>
        </w:rPr>
      </w:pPr>
      <w:r w:rsidRPr="00585DE4">
        <w:rPr>
          <w:i/>
        </w:rPr>
        <w:t xml:space="preserve">Greidd er heildarupphæð fyrir aðstöðu. Innifalið er m.a. allur kostnaður við aðstöðusköpun, vinnuskála, efnisgeymslur o.þ.h. ásamt rekstri vinnusvæðis og aðkomuleiðar. Einnig skal frágangur í verklok innifalinn í heildarupphæð. Verðið greiðist á eftirfarandi hátt: </w:t>
      </w:r>
    </w:p>
    <w:p w14:paraId="4EE612D2" w14:textId="77777777" w:rsidR="007A3584" w:rsidRPr="00585DE4" w:rsidRDefault="007A3584" w:rsidP="007A3584">
      <w:pPr>
        <w:pStyle w:val="TextinPara"/>
        <w:rPr>
          <w:i/>
        </w:rPr>
      </w:pPr>
      <w:r w:rsidRPr="00585DE4">
        <w:rPr>
          <w:i/>
        </w:rPr>
        <w:t>50% greiðist þegar meginhluti aðstöðu hefur verið fluttur á svæðið. 30% dreifist sem jafnar greiðslur á verktímanum. 20% greiðist við lokaúttekt.</w:t>
      </w:r>
    </w:p>
    <w:p w14:paraId="6B6CD874" w14:textId="77777777" w:rsidR="007A3584" w:rsidRDefault="007A3584" w:rsidP="007A3584">
      <w:pPr>
        <w:pStyle w:val="Heading3"/>
        <w:spacing w:before="240"/>
      </w:pPr>
      <w:bookmarkStart w:id="146" w:name="_Toc232150378"/>
      <w:r>
        <w:t>ÖRYGGISRÁÐSTAFANIR</w:t>
      </w:r>
      <w:bookmarkEnd w:id="145"/>
      <w:bookmarkEnd w:id="146"/>
      <w:r>
        <w:t xml:space="preserve"> </w:t>
      </w:r>
    </w:p>
    <w:p w14:paraId="49B8D5FF" w14:textId="77777777" w:rsidR="007A3584" w:rsidRPr="005654CF" w:rsidRDefault="007A3584" w:rsidP="007A3584">
      <w:pPr>
        <w:pStyle w:val="Texti0"/>
      </w:pPr>
      <w:bookmarkStart w:id="147" w:name="_Toc62634374"/>
      <w:r w:rsidRPr="005654CF">
        <w:t>Verktaki skal annast og kosta allar öryggisráðstaf</w:t>
      </w:r>
      <w:r w:rsidRPr="005654CF">
        <w:softHyphen/>
        <w:t>an</w:t>
      </w:r>
      <w:r w:rsidRPr="005654CF">
        <w:softHyphen/>
        <w:t>ir, sem nauðsynleg</w:t>
      </w:r>
      <w:r w:rsidRPr="005654CF">
        <w:softHyphen/>
        <w:t>ar eru. Við gerð og framkvæmd öryggis</w:t>
      </w:r>
      <w:r w:rsidRPr="005654CF">
        <w:softHyphen/>
        <w:t xml:space="preserve">ráðstafana skal verktaki hafa samráð við </w:t>
      </w:r>
      <w:r>
        <w:t>eftirlitsaðila</w:t>
      </w:r>
      <w:r w:rsidRPr="005654CF">
        <w:t xml:space="preserve"> verkkaupa og lögreglu. Verktaki skal sjá um lýsingu á vinnusvæðinu</w:t>
      </w:r>
      <w:r>
        <w:t>.</w:t>
      </w:r>
      <w:r w:rsidRPr="005654CF">
        <w:t xml:space="preserve"> </w:t>
      </w:r>
    </w:p>
    <w:p w14:paraId="52F67B37" w14:textId="77777777" w:rsidR="007A3584" w:rsidRPr="005654CF" w:rsidRDefault="007A3584" w:rsidP="007A3584">
      <w:pPr>
        <w:pStyle w:val="Texti0"/>
      </w:pPr>
      <w:r w:rsidRPr="005654CF">
        <w:t>Við allar öryggisráðstafanir, svo og vörslu og lýsingu svæðisins, skal verktaki fara eftir gild</w:t>
      </w:r>
      <w:r w:rsidRPr="005654CF">
        <w:softHyphen/>
        <w:t>andi reglum Vinnueftirlits ríkisins, svo sem ,,Reglu</w:t>
      </w:r>
      <w:r w:rsidRPr="005654CF">
        <w:softHyphen/>
        <w:t>gerð um aðbúnað og hollustuhætti á bygging</w:t>
      </w:r>
      <w:r w:rsidRPr="005654CF">
        <w:softHyphen/>
        <w:t>arvinnustöðum” nr. 547 frá 1996, leiðbeiningar um vinnuvernd nr. 2 frá 1990, ,,Öryggi við skurðgröft og gryfjur” og Birtutöflur frá Vinnueftirliti ríkisins frá 1993.</w:t>
      </w:r>
    </w:p>
    <w:p w14:paraId="54E1D62E" w14:textId="77777777" w:rsidR="007A3584" w:rsidRPr="00824B01" w:rsidRDefault="007A3584" w:rsidP="007A3584">
      <w:pPr>
        <w:pStyle w:val="Texti0"/>
      </w:pPr>
      <w:r w:rsidRPr="005654CF">
        <w:t>Verktaki skal vera ,,samræmingaraðili öryggis- og heilbrigðisráðstafana á framkvæmda</w:t>
      </w:r>
      <w:r w:rsidRPr="005654CF">
        <w:softHyphen/>
        <w:t>stigi verks” og gegna skyldum samkvæmt því eins og um getur í reglugerð nr. 547 frá 1996, svo sem að senda tilkynningu til Vinnueftirlits ríkisins áður en vinna hefst.</w:t>
      </w:r>
    </w:p>
    <w:p w14:paraId="76E27D72" w14:textId="77777777" w:rsidR="007A3584" w:rsidRDefault="007A3584" w:rsidP="007A3584">
      <w:pPr>
        <w:pStyle w:val="Texti0"/>
      </w:pPr>
      <w:r w:rsidRPr="00824B01">
        <w:t>Verktaki skal sjá um að vatnsuppistöður geti ekki myndast á svæðinu</w:t>
      </w:r>
      <w:r>
        <w:t xml:space="preserve"> vegna vinnu hans </w:t>
      </w:r>
      <w:r w:rsidRPr="00824B01">
        <w:t xml:space="preserve"> og skal hann haga framkvæmdum þannig að vatn fái eðlilega framrás</w:t>
      </w:r>
      <w:r>
        <w:t xml:space="preserve"> </w:t>
      </w:r>
      <w:r w:rsidRPr="007C73DD">
        <w:t>þannig að ekki skapist hætta fyrir starfs</w:t>
      </w:r>
      <w:r>
        <w:t xml:space="preserve">fólk </w:t>
      </w:r>
      <w:r w:rsidRPr="007C73DD">
        <w:t>verktaka og almenning.</w:t>
      </w:r>
    </w:p>
    <w:p w14:paraId="69F37D57" w14:textId="77777777" w:rsidR="007A3584" w:rsidRPr="005654CF" w:rsidRDefault="007A3584" w:rsidP="007A3584">
      <w:pPr>
        <w:pStyle w:val="Texti0"/>
      </w:pPr>
      <w:r w:rsidRPr="005654CF">
        <w:t>Ekki má út</w:t>
      </w:r>
      <w:r w:rsidRPr="005654CF">
        <w:softHyphen/>
        <w:t>gröftur eða byggingar</w:t>
      </w:r>
      <w:r w:rsidRPr="005654CF">
        <w:softHyphen/>
        <w:t xml:space="preserve">efni hlaðast þannig upp að hætta geti stafað af hruni þess. Uppgrafið efni skal setja í minnst 1 m fjarlægð frá </w:t>
      </w:r>
      <w:r>
        <w:t>skurð</w:t>
      </w:r>
      <w:r w:rsidRPr="005654CF">
        <w:t xml:space="preserve">brún. </w:t>
      </w:r>
    </w:p>
    <w:p w14:paraId="3D1C676B" w14:textId="77777777" w:rsidR="007A3584" w:rsidRPr="005654CF" w:rsidRDefault="007A3584" w:rsidP="007A3584">
      <w:pPr>
        <w:pStyle w:val="Texti0"/>
      </w:pPr>
      <w:r w:rsidRPr="005654CF">
        <w:t>Verktaki skal</w:t>
      </w:r>
      <w:r>
        <w:t xml:space="preserve"> </w:t>
      </w:r>
      <w:r w:rsidRPr="005654CF">
        <w:t>afmarka vinnusvæði með girðing</w:t>
      </w:r>
      <w:r w:rsidRPr="005654CF">
        <w:softHyphen/>
        <w:t xml:space="preserve">um ásamt augljósum merkingum (skiltum) </w:t>
      </w:r>
      <w:r>
        <w:t>samkvæmt útgefnum teikningum.</w:t>
      </w:r>
    </w:p>
    <w:p w14:paraId="05B85488" w14:textId="77777777" w:rsidR="007A3584" w:rsidRPr="00824B01" w:rsidRDefault="007A3584" w:rsidP="007A3584">
      <w:pPr>
        <w:pStyle w:val="Texti0"/>
      </w:pPr>
      <w:r w:rsidRPr="00824B01">
        <w:t xml:space="preserve">Telji </w:t>
      </w:r>
      <w:r>
        <w:t>eftirlitsaðili</w:t>
      </w:r>
      <w:r w:rsidRPr="00824B01">
        <w:t xml:space="preserve"> verkkaupa ástæðu til, m.a. vegna sérstakra aðstæðna, má auka kröfur um afmörkun vinnusvæða.</w:t>
      </w:r>
    </w:p>
    <w:p w14:paraId="0B8FA506" w14:textId="77777777" w:rsidR="007A3584" w:rsidRPr="00824B01" w:rsidRDefault="007A3584" w:rsidP="007A3584">
      <w:pPr>
        <w:pStyle w:val="Texti0"/>
      </w:pPr>
      <w:r w:rsidRPr="005654CF">
        <w:t>Vinnuvélar þurfa að vera í öruggri fjarlægð frá brún, og verktaki skal eftir fremsta megni koma í veg fyrir að útblástur frá þeim berist ofan í graftarsvæði þar sem unnið er.</w:t>
      </w:r>
      <w:r w:rsidRPr="00824B01">
        <w:t xml:space="preserve"> </w:t>
      </w:r>
    </w:p>
    <w:p w14:paraId="20BA92D3" w14:textId="77777777" w:rsidR="007A3584" w:rsidRPr="00FF11D5" w:rsidRDefault="007A3584" w:rsidP="007A3584">
      <w:pPr>
        <w:pStyle w:val="Texti0"/>
      </w:pPr>
      <w:r w:rsidRPr="00824B01">
        <w:t>Verktaki skal gera viðeigandi ráðstafanir til að hindra að bakkar hrynji, eða grjót úr þeim.</w:t>
      </w:r>
    </w:p>
    <w:p w14:paraId="309F729C" w14:textId="77777777" w:rsidR="007A3584" w:rsidRPr="00FF11D5" w:rsidRDefault="007A3584" w:rsidP="007A3584">
      <w:pPr>
        <w:pStyle w:val="Texti0"/>
      </w:pPr>
      <w:r w:rsidRPr="004D45E5">
        <w:t>Aðgengi úr/í graftrarsvæði skal vera að lágmarki á tveimur stöðum. Ef um skurð er að ræða skal aðgengi að lágmarki vera við upphaf og enda skurðar. Áhættugreining mun leiða í ljós frekari þörf á aðgengi. Aðgengi skal vera t.d. með traustum stigum, tröppum eða jarðvegsfláa 1:2 (lóðrétt:lárétt).</w:t>
      </w:r>
    </w:p>
    <w:p w14:paraId="6FFC88DC" w14:textId="77777777" w:rsidR="007A3584" w:rsidRDefault="007A3584" w:rsidP="007A3584">
      <w:pPr>
        <w:pStyle w:val="Texti0"/>
      </w:pPr>
      <w:r w:rsidRPr="00824B01">
        <w:t>Girðingar og öryggismerkingar skal fjarlægja um leið og framkvæmdum er lokið.</w:t>
      </w:r>
    </w:p>
    <w:p w14:paraId="461B56FC" w14:textId="77777777" w:rsidR="007A3584" w:rsidRPr="00A74D53" w:rsidRDefault="007A3584" w:rsidP="007A3584">
      <w:pPr>
        <w:rPr>
          <w:color w:val="EE0000"/>
        </w:rPr>
      </w:pPr>
      <w:r w:rsidRPr="00A74D53">
        <w:rPr>
          <w:color w:val="EE0000"/>
        </w:rPr>
        <w:t>#Ef um er að ræða vinnu á vatnsverndarsvæði þarf að skrifa verklýsingu</w:t>
      </w:r>
      <w:r>
        <w:rPr>
          <w:color w:val="EE0000"/>
        </w:rPr>
        <w:t xml:space="preserve"> í samræmi við kröfur og leiðbeiningar í kafla 4.9.3 og bæta við greiðsluliðum, þ.e. fyrir lekaskoðun (bæði formlegri og daglegri), sandbeð o.s.frvV. #</w:t>
      </w:r>
    </w:p>
    <w:p w14:paraId="21E4CD27" w14:textId="77777777" w:rsidR="007A3584" w:rsidRPr="00585DE4" w:rsidRDefault="007A3584" w:rsidP="007A3584">
      <w:pPr>
        <w:pStyle w:val="TextinPara"/>
        <w:rPr>
          <w:b/>
          <w:i/>
        </w:rPr>
      </w:pPr>
      <w:r w:rsidRPr="00585DE4">
        <w:rPr>
          <w:b/>
          <w:i/>
        </w:rPr>
        <w:t>Magntölur og uppgjör:</w:t>
      </w:r>
    </w:p>
    <w:p w14:paraId="619F0F35" w14:textId="77777777" w:rsidR="007A3584" w:rsidRPr="00585DE4" w:rsidRDefault="007A3584" w:rsidP="007A3584">
      <w:pPr>
        <w:pStyle w:val="TextinPara"/>
        <w:rPr>
          <w:i/>
          <w:iCs/>
        </w:rPr>
      </w:pPr>
      <w:r w:rsidRPr="00585DE4">
        <w:rPr>
          <w:i/>
          <w:iCs/>
        </w:rPr>
        <w:t>Greidd er heildarupphæð fyrir öryggisráðstafanir. Innifalið í því skal vera m.a. öryggisbúnaður starfs</w:t>
      </w:r>
      <w:r>
        <w:rPr>
          <w:i/>
          <w:iCs/>
        </w:rPr>
        <w:t>fólks</w:t>
      </w:r>
      <w:r w:rsidRPr="00585DE4">
        <w:rPr>
          <w:i/>
          <w:iCs/>
        </w:rPr>
        <w:t xml:space="preserve">, afmörkun vinnusvæðis, gröftur framræsluskurða og/eða dæling. Greitt verður fyrir verkþáttinn í samræmi við framvindu verks. </w:t>
      </w:r>
    </w:p>
    <w:p w14:paraId="2E174D61" w14:textId="77777777" w:rsidR="007A3584" w:rsidRPr="00585DE4" w:rsidRDefault="007A3584" w:rsidP="007A3584">
      <w:pPr>
        <w:pStyle w:val="TextinPara"/>
        <w:rPr>
          <w:i/>
        </w:rPr>
      </w:pPr>
      <w:r w:rsidRPr="00585DE4">
        <w:rPr>
          <w:i/>
        </w:rPr>
        <w:t>Greitt verður sérstaklega ákveðið einingarverð fyrir:</w:t>
      </w:r>
    </w:p>
    <w:p w14:paraId="4F005602" w14:textId="77777777" w:rsidR="007A3584" w:rsidRPr="00585DE4" w:rsidRDefault="007A3584" w:rsidP="007A3584">
      <w:pPr>
        <w:pStyle w:val="TextinPara"/>
        <w:numPr>
          <w:ilvl w:val="0"/>
          <w:numId w:val="33"/>
        </w:numPr>
        <w:rPr>
          <w:i/>
        </w:rPr>
      </w:pPr>
      <w:r w:rsidRPr="00585DE4">
        <w:rPr>
          <w:i/>
        </w:rPr>
        <w:t>lengdarmetra af öryggisgirðingum 0,9-2 m háum með tilheyrandi undirstöðum og festingum. Innifalinn skal vera allur kostnaður við útvegun, flutninga, uppsetningu og fjarlægingu í verklok.</w:t>
      </w:r>
    </w:p>
    <w:p w14:paraId="5AF06769" w14:textId="77777777" w:rsidR="007A3584" w:rsidRPr="00585DE4" w:rsidRDefault="007A3584" w:rsidP="007A3584">
      <w:pPr>
        <w:pStyle w:val="TextinPara"/>
        <w:numPr>
          <w:ilvl w:val="0"/>
          <w:numId w:val="33"/>
        </w:numPr>
        <w:rPr>
          <w:i/>
        </w:rPr>
      </w:pPr>
      <w:r w:rsidRPr="00585DE4">
        <w:rPr>
          <w:i/>
        </w:rPr>
        <w:lastRenderedPageBreak/>
        <w:t>lengdarmetra af uppsetningu/tilfærslu á girðingu innan svæðis.  Innifalinn skal vera allur kostnaður vegna uppsetningar/tilflutnings girðingar innan svæðis.</w:t>
      </w:r>
    </w:p>
    <w:p w14:paraId="53BC1B6F" w14:textId="77777777" w:rsidR="007A3584" w:rsidRPr="00585DE4" w:rsidRDefault="007A3584" w:rsidP="007A3584">
      <w:pPr>
        <w:pStyle w:val="TextinPara"/>
        <w:numPr>
          <w:ilvl w:val="0"/>
          <w:numId w:val="33"/>
        </w:numPr>
        <w:rPr>
          <w:i/>
        </w:rPr>
      </w:pPr>
      <w:r w:rsidRPr="00585DE4">
        <w:rPr>
          <w:i/>
        </w:rPr>
        <w:t>lengdarmetra af vegtálmum. Innifalinn skal vera allur kostnaður við útvegun, flutninga, uppsetningu og fjarlægingu í verklok.</w:t>
      </w:r>
    </w:p>
    <w:p w14:paraId="72754790" w14:textId="77777777" w:rsidR="007A3584" w:rsidRPr="00585DE4" w:rsidRDefault="007A3584" w:rsidP="007A3584">
      <w:pPr>
        <w:pStyle w:val="TextinPara"/>
        <w:numPr>
          <w:ilvl w:val="0"/>
          <w:numId w:val="33"/>
        </w:numPr>
        <w:rPr>
          <w:i/>
        </w:rPr>
      </w:pPr>
      <w:r w:rsidRPr="00585DE4">
        <w:rPr>
          <w:i/>
        </w:rPr>
        <w:t>lengdarmetra af uppsetningu/tilfærslu á vegtálmum innan svæðis.  Innifalinn skal vera allur kostnaður vegna uppsetningar/tilflutnings innan svæðis.</w:t>
      </w:r>
    </w:p>
    <w:p w14:paraId="2B1D77CA" w14:textId="77777777" w:rsidR="007A3584" w:rsidRPr="001C30A1" w:rsidRDefault="007A3584" w:rsidP="007A3584"/>
    <w:p w14:paraId="24893DAD" w14:textId="77777777" w:rsidR="007A3584" w:rsidRDefault="007A3584" w:rsidP="007A3584">
      <w:pPr>
        <w:pStyle w:val="Heading3"/>
        <w:spacing w:before="240"/>
      </w:pPr>
      <w:bookmarkStart w:id="148" w:name="_Toc232150379"/>
      <w:r>
        <w:t>MERKINGAR VINNUSVÆÐA</w:t>
      </w:r>
      <w:bookmarkEnd w:id="147"/>
      <w:bookmarkEnd w:id="148"/>
    </w:p>
    <w:p w14:paraId="400FDFA7" w14:textId="77777777" w:rsidR="007A3584" w:rsidRPr="007B1648" w:rsidRDefault="007A3584" w:rsidP="007A3584">
      <w:pPr>
        <w:spacing w:after="200"/>
        <w:rPr>
          <w:rFonts w:eastAsia="Arial" w:cs="Arial"/>
          <w:szCs w:val="20"/>
        </w:rPr>
      </w:pPr>
      <w:r w:rsidRPr="007B1648">
        <w:rPr>
          <w:rFonts w:eastAsia="Arial" w:cs="Arial"/>
          <w:szCs w:val="20"/>
        </w:rPr>
        <w:t xml:space="preserve">Verktaki skal annast og bera ábyrgð á öllum merkingum vinnusvæðisins. Öll vinna vegna  umsjónar, eftirlits, fyrstu uppsetningar, endurnotkunar viðhalds og niðurtektar  merkingarbúnaðar á vinnusvæðum skal vera í samræmi við sérteikningar og ritið „Reglur um vinnusvæðamerkingar“, auk teikninga í teikningasetti. Engar breytingar á umferð má gera án vitundar eða leyfis frá eftirlitsaðila verkkaupa. </w:t>
      </w:r>
    </w:p>
    <w:p w14:paraId="3C03E049" w14:textId="77777777" w:rsidR="007A3584" w:rsidRPr="007B1648" w:rsidRDefault="007A3584" w:rsidP="007A3584">
      <w:pPr>
        <w:spacing w:after="200"/>
        <w:rPr>
          <w:rFonts w:eastAsia="Arial" w:cs="Arial"/>
          <w:szCs w:val="20"/>
        </w:rPr>
      </w:pPr>
      <w:r w:rsidRPr="007B1648">
        <w:rPr>
          <w:rFonts w:eastAsia="Arial" w:cs="Arial"/>
          <w:szCs w:val="20"/>
        </w:rPr>
        <w:t xml:space="preserve">Verði hlé á verki skal fjarlægja merki sem ekki gilda á meðan. Þó er heimilt, sé vinna hafin á ný innan viku, að hylja merki með yfirbreiðslu. </w:t>
      </w:r>
    </w:p>
    <w:p w14:paraId="7BC02975" w14:textId="77777777" w:rsidR="007A3584" w:rsidRPr="007B1648" w:rsidRDefault="007A3584" w:rsidP="007A3584">
      <w:pPr>
        <w:spacing w:after="200"/>
        <w:rPr>
          <w:rFonts w:eastAsia="Arial" w:cs="Arial"/>
          <w:szCs w:val="20"/>
        </w:rPr>
      </w:pPr>
      <w:r w:rsidRPr="007B1648">
        <w:rPr>
          <w:rFonts w:eastAsia="Arial" w:cs="Arial"/>
          <w:szCs w:val="20"/>
        </w:rPr>
        <w:t>Áður en takmörkunum á umferð er aflétt skal verktaki fjarlægja allar merkingar sem gefa til kynna að um vinnusvæði sé að ræða og ganga frá varanlegri merkingu í samræmi við fyrirmæli.</w:t>
      </w:r>
    </w:p>
    <w:p w14:paraId="16035EA6" w14:textId="77777777" w:rsidR="007A3584" w:rsidRPr="007B1648" w:rsidRDefault="007A3584" w:rsidP="007A3584">
      <w:pPr>
        <w:spacing w:after="200"/>
        <w:rPr>
          <w:rFonts w:eastAsia="Arial" w:cs="Arial"/>
          <w:szCs w:val="20"/>
        </w:rPr>
      </w:pPr>
      <w:r w:rsidRPr="007B1648">
        <w:rPr>
          <w:rFonts w:eastAsia="Arial" w:cs="Arial"/>
          <w:szCs w:val="20"/>
        </w:rPr>
        <w:t>Öll merki skal staðsetja þannig að þau skyggi ekki á útsýni akandi vegfarenda við gatnamót.</w:t>
      </w:r>
    </w:p>
    <w:p w14:paraId="1A52C493" w14:textId="77777777" w:rsidR="007A3584" w:rsidRPr="007B1648" w:rsidRDefault="007A3584" w:rsidP="007A3584">
      <w:pPr>
        <w:spacing w:after="200"/>
        <w:rPr>
          <w:rFonts w:eastAsia="Arial" w:cs="Arial"/>
          <w:szCs w:val="20"/>
        </w:rPr>
      </w:pPr>
      <w:r w:rsidRPr="007B1648">
        <w:rPr>
          <w:rFonts w:eastAsia="Arial" w:cs="Arial"/>
          <w:szCs w:val="20"/>
        </w:rPr>
        <w:t>Verktaki útnefnir starfsfólk sem skal sjá um viðhald allra merkinga, umferðarmerkja, göngubrúa og annars sem að öryggismálum lýtur.  Viðkomandi aðili skal hafa lokið viðurkenndu námskeiði um merkingar á vinnusvæðum og lokið tilskildu prófi.  Öll merki skulu vera skýr og greinileg og þeim haldið hreinum.</w:t>
      </w:r>
    </w:p>
    <w:p w14:paraId="744BECB4" w14:textId="77777777" w:rsidR="007A3584" w:rsidRPr="007B1648" w:rsidRDefault="007A3584" w:rsidP="007A3584">
      <w:pPr>
        <w:spacing w:after="200"/>
        <w:rPr>
          <w:rFonts w:eastAsia="Arial" w:cs="Arial"/>
          <w:szCs w:val="20"/>
        </w:rPr>
      </w:pPr>
      <w:r w:rsidRPr="007B1648">
        <w:rPr>
          <w:rFonts w:eastAsia="Arial" w:cs="Arial"/>
          <w:szCs w:val="20"/>
        </w:rPr>
        <w:t xml:space="preserve">Aðvörunarborða veitufyrirtækja má ekki nota sem "merkingu" eða afmörkun vinnusvæðis. </w:t>
      </w:r>
    </w:p>
    <w:p w14:paraId="1FC4A32A" w14:textId="77777777" w:rsidR="007A3584" w:rsidRPr="007B1648" w:rsidRDefault="007A3584" w:rsidP="007A3584">
      <w:pPr>
        <w:spacing w:after="200"/>
        <w:rPr>
          <w:rFonts w:eastAsia="Arial" w:cs="Arial"/>
          <w:b/>
          <w:bCs/>
          <w:szCs w:val="20"/>
          <w:u w:val="single"/>
        </w:rPr>
      </w:pPr>
      <w:r w:rsidRPr="007B1648">
        <w:rPr>
          <w:rFonts w:eastAsia="Arial" w:cs="Arial"/>
          <w:b/>
          <w:bCs/>
          <w:szCs w:val="20"/>
          <w:u w:val="single"/>
        </w:rPr>
        <w:t>Upplýsingaskilti</w:t>
      </w:r>
    </w:p>
    <w:p w14:paraId="55B439C7" w14:textId="77777777" w:rsidR="007A3584" w:rsidRPr="007B1648" w:rsidRDefault="007A3584" w:rsidP="007A3584">
      <w:pPr>
        <w:spacing w:after="200"/>
        <w:rPr>
          <w:rFonts w:eastAsia="Arial" w:cs="Arial"/>
          <w:szCs w:val="20"/>
        </w:rPr>
      </w:pPr>
      <w:r w:rsidRPr="007B1648">
        <w:rPr>
          <w:rFonts w:eastAsia="Arial" w:cs="Arial"/>
          <w:szCs w:val="20"/>
        </w:rPr>
        <w:t xml:space="preserve">Verktaki skal merkja vinnusvæðið með upplýsingaskiltum (0,60x0,90 m að stærð) og kemur staðsetning þeirra fram  á teikningum í teikningasetti. Upplýsingaskilti skulu sýna umfang verks, heiti/merki verktaka og verkkaupa og áætlaðan verktíma. </w:t>
      </w:r>
    </w:p>
    <w:p w14:paraId="7E1977FB" w14:textId="77777777" w:rsidR="007A3584" w:rsidRPr="007B1648" w:rsidRDefault="007A3584" w:rsidP="007A3584">
      <w:pPr>
        <w:spacing w:after="200"/>
        <w:rPr>
          <w:rFonts w:eastAsia="Arial" w:cs="Arial"/>
          <w:szCs w:val="20"/>
        </w:rPr>
      </w:pPr>
      <w:r w:rsidRPr="007B1648">
        <w:rPr>
          <w:rFonts w:eastAsia="Arial" w:cs="Arial"/>
          <w:szCs w:val="20"/>
        </w:rPr>
        <w:t xml:space="preserve">Verktaki lætur prenta límfilmu (plast) fyrir upplýsingaskilti og leggur til allt efni þ.m.t. undirstöður eins og sýndar eru á teikningu í fylgiskjölum. </w:t>
      </w:r>
    </w:p>
    <w:p w14:paraId="321CDF95" w14:textId="77777777" w:rsidR="007A3584" w:rsidRPr="007B1648" w:rsidRDefault="007A3584" w:rsidP="007A3584">
      <w:pPr>
        <w:spacing w:line="257" w:lineRule="auto"/>
        <w:rPr>
          <w:rFonts w:eastAsia="Arial" w:cs="Arial"/>
          <w:szCs w:val="20"/>
        </w:rPr>
      </w:pPr>
      <w:r w:rsidRPr="007B1648">
        <w:rPr>
          <w:rFonts w:eastAsia="Arial" w:cs="Arial"/>
          <w:szCs w:val="20"/>
        </w:rPr>
        <w:t>Tillaga að undirstöðu fyrir upplýsingaskilti má sjá á mynd 2.</w:t>
      </w:r>
    </w:p>
    <w:p w14:paraId="18BA134D" w14:textId="77777777" w:rsidR="007A3584" w:rsidRPr="007B1648" w:rsidRDefault="007A3584" w:rsidP="007A3584"/>
    <w:p w14:paraId="35831EFB" w14:textId="77777777" w:rsidR="007A3584" w:rsidRPr="007B1648" w:rsidRDefault="007A3584" w:rsidP="007A3584">
      <w:r w:rsidRPr="007B1648">
        <w:rPr>
          <w:noProof/>
        </w:rPr>
        <w:lastRenderedPageBreak/>
        <w:drawing>
          <wp:inline distT="0" distB="0" distL="0" distR="0" wp14:anchorId="10BE1F22" wp14:editId="68BD13EC">
            <wp:extent cx="5761218" cy="4633360"/>
            <wp:effectExtent l="0" t="0" r="0" b="0"/>
            <wp:docPr id="1367076933" name="Picture 136707693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
                    <pic:cNvPicPr/>
                  </pic:nvPicPr>
                  <pic:blipFill>
                    <a:blip r:embed="rId23">
                      <a:extLst>
                        <a:ext uri="{28A0092B-C50C-407E-A947-70E740481C1C}">
                          <a14:useLocalDpi xmlns:a14="http://schemas.microsoft.com/office/drawing/2010/main" val="0"/>
                        </a:ext>
                      </a:extLst>
                    </a:blip>
                    <a:stretch>
                      <a:fillRect/>
                    </a:stretch>
                  </pic:blipFill>
                  <pic:spPr>
                    <a:xfrm>
                      <a:off x="0" y="0"/>
                      <a:ext cx="5761218" cy="4633360"/>
                    </a:xfrm>
                    <a:prstGeom prst="rect">
                      <a:avLst/>
                    </a:prstGeom>
                  </pic:spPr>
                </pic:pic>
              </a:graphicData>
            </a:graphic>
          </wp:inline>
        </w:drawing>
      </w:r>
    </w:p>
    <w:p w14:paraId="02484AE5" w14:textId="77777777" w:rsidR="007A3584" w:rsidRPr="007B1648" w:rsidRDefault="007A3584" w:rsidP="007A3584">
      <w:pPr>
        <w:jc w:val="center"/>
        <w:rPr>
          <w:b/>
          <w:bCs/>
        </w:rPr>
      </w:pPr>
      <w:r w:rsidRPr="007B1648">
        <w:rPr>
          <w:b/>
          <w:bCs/>
        </w:rPr>
        <w:t>Mynd 2: Tillaga að undirstöðu fyrir upplýsingaskilti</w:t>
      </w:r>
    </w:p>
    <w:p w14:paraId="2A6DE026" w14:textId="77777777" w:rsidR="007A3584" w:rsidRPr="007B1648" w:rsidRDefault="007A3584" w:rsidP="007A3584">
      <w:pPr>
        <w:pStyle w:val="Texti0"/>
        <w:rPr>
          <w:b/>
          <w:bCs/>
          <w:u w:val="single"/>
        </w:rPr>
      </w:pPr>
      <w:r w:rsidRPr="007B1648">
        <w:rPr>
          <w:b/>
          <w:bCs/>
          <w:u w:val="single"/>
        </w:rPr>
        <w:t>Merki</w:t>
      </w:r>
    </w:p>
    <w:p w14:paraId="543CEB0C" w14:textId="77777777" w:rsidR="007A3584" w:rsidRPr="008B5A30" w:rsidRDefault="007A3584" w:rsidP="007A3584">
      <w:pPr>
        <w:pStyle w:val="Texti0"/>
      </w:pPr>
      <w:r w:rsidRPr="007B1648">
        <w:t>Umferðarmerki á vinnusvæðum skulu uppfylla kröfur um efnisgæði, stærðir útlit, endurskin, tákn og stafastærðir í samræmi við „Handbók um umferðarmerki“, útgefinni af Vegagerðinni og kveðið er á um í reglugerð nr. 289/1995.</w:t>
      </w:r>
      <w:r w:rsidRPr="008B5A30">
        <w:t xml:space="preserve"> </w:t>
      </w:r>
    </w:p>
    <w:p w14:paraId="401202A7" w14:textId="77777777" w:rsidR="007A3584" w:rsidRPr="008B5A30" w:rsidRDefault="007A3584" w:rsidP="007A3584">
      <w:pPr>
        <w:pStyle w:val="Texti0"/>
      </w:pPr>
      <w:r w:rsidRPr="008B5A30">
        <w:t>Miða skal við að umferðarmerki hafi sterkt endurskin. Nota skal stærri gerð A, B og C merkja.</w:t>
      </w:r>
    </w:p>
    <w:p w14:paraId="0DFC8B9A" w14:textId="77777777" w:rsidR="007A3584" w:rsidRPr="008B5A30" w:rsidRDefault="007A3584" w:rsidP="007A3584">
      <w:pPr>
        <w:pStyle w:val="Texti0"/>
      </w:pPr>
      <w:r w:rsidRPr="008B5A30">
        <w:t xml:space="preserve">Letur bráðabirgðamerkja skal vera í samræmi við ,,Reglur um vinnusvæðamerkingar“ og að lágmarki 143 mm hátt í fyrirsögnum og 101 mm í undirfyrirsögnum. </w:t>
      </w:r>
    </w:p>
    <w:p w14:paraId="2C8438A3" w14:textId="77777777" w:rsidR="007A3584" w:rsidRPr="00954CD5" w:rsidRDefault="007A3584" w:rsidP="007A3584">
      <w:pPr>
        <w:pStyle w:val="Texti0"/>
      </w:pPr>
      <w:r w:rsidRPr="008B5A30">
        <w:t>Merkingar skulu vera einsleitar og mismunandi gerðum skal ekki blandað saman.</w:t>
      </w:r>
    </w:p>
    <w:p w14:paraId="677D86B3" w14:textId="77777777" w:rsidR="007A3584" w:rsidRPr="006132DB" w:rsidRDefault="007A3584" w:rsidP="007A3584">
      <w:pPr>
        <w:pStyle w:val="Texti0"/>
        <w:rPr>
          <w:b/>
          <w:bCs/>
          <w:u w:val="single"/>
        </w:rPr>
      </w:pPr>
      <w:r w:rsidRPr="006132DB">
        <w:rPr>
          <w:b/>
          <w:bCs/>
          <w:u w:val="single"/>
        </w:rPr>
        <w:t>Vinnulag</w:t>
      </w:r>
    </w:p>
    <w:p w14:paraId="55A577CA" w14:textId="77777777" w:rsidR="007A3584" w:rsidRPr="00585DE4" w:rsidRDefault="007A3584" w:rsidP="007A3584">
      <w:pPr>
        <w:pStyle w:val="Texti0"/>
        <w:rPr>
          <w:rFonts w:eastAsiaTheme="minorHAnsi" w:cs="Arial"/>
          <w:noProof w:val="0"/>
          <w:sz w:val="22"/>
          <w:szCs w:val="22"/>
        </w:rPr>
      </w:pPr>
      <w:r w:rsidRPr="00BE35F1">
        <w:t xml:space="preserve">Haga skal framkvæmdum þannig að aðkomuleiðum að húsum, fyrirtækjum og stofnunum sé haldið opnum eins og framast er unnt. Ef óhjákvæmilegt er að loka þeim skal gera viðkomandi viðvart með nægum fyrirvara. </w:t>
      </w:r>
    </w:p>
    <w:p w14:paraId="47F15666" w14:textId="77777777" w:rsidR="007A3584" w:rsidRPr="008B5A30" w:rsidRDefault="007A3584" w:rsidP="007A3584">
      <w:pPr>
        <w:pStyle w:val="Texti0"/>
      </w:pPr>
      <w:r w:rsidRPr="008B5A30">
        <w:t>Óheimilt er að loka aðkomuleiðum í lengri eða skemmri tíma nema með vitund og samþykki lögreglu og verkkaupa. Þegar framkvæmdir utan vegsvæða geta valdið vegfarendum hættu eða truflun (s.s. sprengingar, mikið jarðrask eða flóð) skal vara við því með viðvörunarmerkjum og texta á undirmerki.</w:t>
      </w:r>
    </w:p>
    <w:p w14:paraId="108C74FA" w14:textId="77777777" w:rsidR="007A3584" w:rsidRPr="008B5A30" w:rsidRDefault="007A3584" w:rsidP="007A3584">
      <w:pPr>
        <w:pStyle w:val="Texti0"/>
      </w:pPr>
      <w:r w:rsidRPr="008B5A30">
        <w:t>Við merkingu vegna framkvæmda skal taka sérstakt tillit til varna og búnaðar fyrir fatlaða og óvarða vegfarendur.</w:t>
      </w:r>
    </w:p>
    <w:p w14:paraId="77706033" w14:textId="77777777" w:rsidR="007A3584" w:rsidRPr="006132DB" w:rsidRDefault="007A3584" w:rsidP="007A3584">
      <w:pPr>
        <w:pStyle w:val="Texti0"/>
        <w:rPr>
          <w:b/>
          <w:bCs/>
          <w:u w:val="single"/>
        </w:rPr>
      </w:pPr>
      <w:r w:rsidRPr="006132DB">
        <w:rPr>
          <w:b/>
          <w:bCs/>
          <w:u w:val="single"/>
        </w:rPr>
        <w:t>Nákvæmniskröfur, frávik</w:t>
      </w:r>
    </w:p>
    <w:p w14:paraId="2D278C60" w14:textId="77777777" w:rsidR="007A3584" w:rsidRPr="008B5A30" w:rsidRDefault="007A3584" w:rsidP="007A3584">
      <w:pPr>
        <w:pStyle w:val="Texti0"/>
      </w:pPr>
      <w:bookmarkStart w:id="149" w:name="_Toc62634375"/>
      <w:r w:rsidRPr="008B5A30">
        <w:t>Merki teljast skökk ef stólpar hallast meira en 5 gráður eða ef merki hefur snúist um allt að 15 gráður.</w:t>
      </w:r>
    </w:p>
    <w:p w14:paraId="6140FE7D" w14:textId="77777777" w:rsidR="007A3584" w:rsidRPr="00D83273" w:rsidRDefault="007A3584" w:rsidP="007A3584">
      <w:pPr>
        <w:pStyle w:val="Texti0"/>
      </w:pPr>
      <w:r w:rsidRPr="008B5A30">
        <w:lastRenderedPageBreak/>
        <w:t xml:space="preserve">Frávik frá lágmarkshæð undir umferðarmerki er +0,1/-0,0 m. </w:t>
      </w:r>
    </w:p>
    <w:p w14:paraId="156FE36B" w14:textId="77777777" w:rsidR="007A3584" w:rsidRPr="00585DE4" w:rsidRDefault="007A3584" w:rsidP="007A3584">
      <w:pPr>
        <w:pStyle w:val="TextinPara"/>
        <w:rPr>
          <w:b/>
          <w:i/>
        </w:rPr>
      </w:pPr>
      <w:r w:rsidRPr="00585DE4">
        <w:rPr>
          <w:b/>
          <w:i/>
        </w:rPr>
        <w:t>Magntölur og uppgjör:</w:t>
      </w:r>
    </w:p>
    <w:p w14:paraId="007449D4" w14:textId="77777777" w:rsidR="007A3584" w:rsidRPr="00585DE4" w:rsidRDefault="007A3584" w:rsidP="007A3584">
      <w:pPr>
        <w:pStyle w:val="TextinPara"/>
        <w:rPr>
          <w:i/>
          <w:iCs/>
        </w:rPr>
      </w:pPr>
      <w:r w:rsidRPr="00585DE4">
        <w:rPr>
          <w:i/>
          <w:iCs/>
        </w:rPr>
        <w:t xml:space="preserve">Greitt verður ákveðið verð fyrir stk. af umferðarmerki af ákveðinni gerð og stærð sem verktaki leggur til. Innifalinn í einingarverði skal vera allur kostnaður við útvegun merkis í samræmi við verklýsingu og flutningur á verkstað, uppsetning, viðhald og niðurtekt. </w:t>
      </w:r>
    </w:p>
    <w:p w14:paraId="08410836" w14:textId="77777777" w:rsidR="007A3584" w:rsidRPr="00585DE4" w:rsidRDefault="007A3584" w:rsidP="007A3584">
      <w:pPr>
        <w:pStyle w:val="TextinPara"/>
        <w:rPr>
          <w:i/>
          <w:iCs/>
        </w:rPr>
      </w:pPr>
      <w:r w:rsidRPr="00585DE4">
        <w:rPr>
          <w:i/>
          <w:iCs/>
        </w:rPr>
        <w:t>Greitt er sérstaklega fyrir hvert upplýsingaskilti  um framkvæmdina. Innifalinn skal allur kostnaður við að útbúa og setja upp upplýsingaskiltið.</w:t>
      </w:r>
    </w:p>
    <w:p w14:paraId="41E4A9F4" w14:textId="77777777" w:rsidR="007A3584" w:rsidRDefault="007A3584" w:rsidP="007A3584">
      <w:pPr>
        <w:pStyle w:val="Heading3"/>
        <w:spacing w:before="240"/>
      </w:pPr>
      <w:bookmarkStart w:id="150" w:name="_Toc232150380"/>
      <w:r>
        <w:t>ÞVERANIR</w:t>
      </w:r>
      <w:bookmarkEnd w:id="149"/>
      <w:bookmarkEnd w:id="150"/>
      <w:r>
        <w:t xml:space="preserve"> </w:t>
      </w:r>
    </w:p>
    <w:p w14:paraId="7C58CCAB" w14:textId="77777777" w:rsidR="007A3584" w:rsidRPr="00585DE4" w:rsidRDefault="007A3584" w:rsidP="007A3584">
      <w:pPr>
        <w:pStyle w:val="Texti0"/>
        <w:rPr>
          <w:rFonts w:cs="Arial"/>
          <w:szCs w:val="20"/>
        </w:rPr>
      </w:pPr>
      <w:bookmarkStart w:id="151" w:name="_Toc62634376"/>
      <w:r w:rsidRPr="00A82307">
        <w:t xml:space="preserve">Hafa skal með góðum fyrirvara fullt samráð um allar ráðstafanir vegna þverunar vega og gatna við </w:t>
      </w:r>
      <w:r>
        <w:t>eftirlitsaðila</w:t>
      </w:r>
      <w:r w:rsidRPr="00A82307">
        <w:t xml:space="preserve"> verkkaupa, lögregluyf</w:t>
      </w:r>
      <w:r w:rsidRPr="00585DE4">
        <w:rPr>
          <w:rFonts w:cs="Arial"/>
          <w:szCs w:val="20"/>
        </w:rPr>
        <w:t>irvöld og viðkomandi sveitarfélag.  Vinna við þveranir skal taka eins stuttan tíma og kostur er.</w:t>
      </w:r>
    </w:p>
    <w:p w14:paraId="75B0A82A" w14:textId="77777777" w:rsidR="007A3584" w:rsidRPr="00585DE4" w:rsidRDefault="007A3584" w:rsidP="007A3584">
      <w:pPr>
        <w:pStyle w:val="Texti0"/>
        <w:rPr>
          <w:rFonts w:cs="Arial"/>
          <w:szCs w:val="20"/>
        </w:rPr>
      </w:pPr>
      <w:r w:rsidRPr="00A82307">
        <w:t>Gröftur og fylling skal vera í samræmi við greinar um gröft og fyllingu.</w:t>
      </w:r>
    </w:p>
    <w:p w14:paraId="153050C4" w14:textId="77777777" w:rsidR="007A3584" w:rsidRPr="00585DE4" w:rsidRDefault="007A3584" w:rsidP="007A3584">
      <w:pPr>
        <w:pStyle w:val="Texti0"/>
        <w:rPr>
          <w:rFonts w:cs="Arial"/>
          <w:color w:val="FF0000"/>
          <w:szCs w:val="20"/>
        </w:rPr>
      </w:pPr>
      <w:r w:rsidRPr="006357AE">
        <w:rPr>
          <w:color w:val="FF0000"/>
        </w:rPr>
        <w:t>#Halda skal götum, innkeyrslum og gangstígum opnum fyrir umferð með ökubrúm og göngubr</w:t>
      </w:r>
      <w:r w:rsidRPr="00585DE4">
        <w:rPr>
          <w:rFonts w:cs="Arial"/>
          <w:color w:val="FF0000"/>
          <w:szCs w:val="20"/>
        </w:rPr>
        <w:t>úm eins og hægt er meðan þveranir fara fram.#</w:t>
      </w:r>
    </w:p>
    <w:p w14:paraId="79972C44" w14:textId="77777777" w:rsidR="007A3584" w:rsidRPr="00585DE4" w:rsidRDefault="007A3584" w:rsidP="007A3584">
      <w:pPr>
        <w:pStyle w:val="Texti0"/>
        <w:rPr>
          <w:rFonts w:cs="Arial"/>
          <w:b/>
          <w:color w:val="FF0000"/>
          <w:szCs w:val="20"/>
          <w:u w:val="single"/>
        </w:rPr>
      </w:pPr>
      <w:r w:rsidRPr="006357AE">
        <w:rPr>
          <w:b/>
          <w:color w:val="FF0000"/>
        </w:rPr>
        <w:t>#Göngubrýr</w:t>
      </w:r>
    </w:p>
    <w:p w14:paraId="378A2E54" w14:textId="77777777" w:rsidR="007A3584" w:rsidRPr="00824B01" w:rsidRDefault="007A3584" w:rsidP="007A3584">
      <w:pPr>
        <w:pStyle w:val="Texti0"/>
        <w:rPr>
          <w:color w:val="FF0000"/>
        </w:rPr>
      </w:pPr>
      <w:r w:rsidRPr="00824B01">
        <w:rPr>
          <w:color w:val="FF0000"/>
        </w:rPr>
        <w:t xml:space="preserve">Verktaki skal setja upp göngubrýr þar sem </w:t>
      </w:r>
      <w:r>
        <w:rPr>
          <w:color w:val="FF0000"/>
        </w:rPr>
        <w:t>eftirlitsaðili</w:t>
      </w:r>
      <w:r w:rsidRPr="00824B01">
        <w:rPr>
          <w:color w:val="FF0000"/>
        </w:rPr>
        <w:t xml:space="preserve"> verkkaupa óskar eftir. </w:t>
      </w:r>
    </w:p>
    <w:p w14:paraId="4B202FA5" w14:textId="77777777" w:rsidR="007A3584" w:rsidRPr="00824B01" w:rsidRDefault="007A3584" w:rsidP="007A3584">
      <w:pPr>
        <w:pStyle w:val="Texti0"/>
        <w:rPr>
          <w:color w:val="FF0000"/>
        </w:rPr>
      </w:pPr>
      <w:r w:rsidRPr="00824B01">
        <w:rPr>
          <w:color w:val="FF0000"/>
        </w:rPr>
        <w:t xml:space="preserve">Alltaf skal vera greið gönguleið að dyrum allra íbúða/fyrirtækja/stofnana og skal öll gangandi umferð vera á skilgreindum gönguleiðum. </w:t>
      </w:r>
    </w:p>
    <w:p w14:paraId="2CD0B2B2" w14:textId="77777777" w:rsidR="007A3584" w:rsidRDefault="007A3584" w:rsidP="007A3584">
      <w:pPr>
        <w:pStyle w:val="Texti0"/>
        <w:rPr>
          <w:color w:val="FF0000"/>
        </w:rPr>
      </w:pPr>
      <w:r w:rsidRPr="003D700F">
        <w:rPr>
          <w:color w:val="FF0000"/>
        </w:rPr>
        <w:t>Göngubrýr skulu annað hvort vera úr stáli eða tré,</w:t>
      </w:r>
      <w:r w:rsidRPr="00862441">
        <w:rPr>
          <w:color w:val="FF0000"/>
        </w:rPr>
        <w:t xml:space="preserve"> </w:t>
      </w:r>
      <w:r w:rsidRPr="00824B01">
        <w:rPr>
          <w:color w:val="FF0000"/>
        </w:rPr>
        <w:t xml:space="preserve">traustar og vel afstífaðar og vera byggðar fyrir álag sem svarar til 200 kg/m² og skulu þær byggðar í einingum (u.þ.b. 4 m á lengd) sem þægilegar eru til flutninga og endurnotkunar.  Göngubrýr yfir skurði sem þvera gönguleið skulu vera </w:t>
      </w:r>
      <w:r w:rsidRPr="003D700F">
        <w:rPr>
          <w:color w:val="FF0000"/>
        </w:rPr>
        <w:t>1,2</w:t>
      </w:r>
      <w:r w:rsidRPr="00824B01">
        <w:rPr>
          <w:color w:val="FF0000"/>
        </w:rPr>
        <w:t xml:space="preserve"> m á breidd með </w:t>
      </w:r>
      <w:r w:rsidRPr="00585DE4">
        <w:rPr>
          <w:rFonts w:cs="Arial"/>
          <w:color w:val="FF0000"/>
          <w:szCs w:val="20"/>
        </w:rPr>
        <w:t>handriðum með hefluðum handlista og þverlista í miðri hæð báðum megin</w:t>
      </w:r>
      <w:r w:rsidRPr="00824B01">
        <w:rPr>
          <w:color w:val="FF0000"/>
        </w:rPr>
        <w:t xml:space="preserve">.  Tryggt skal að auðvelt verði að koma barnavögnum og hjólastólum yfir  brýrnar.    Lagfæra  skal  skemmdir  sem  kunna  að  verða  á  göngubrúm  þegar  í  stað. Göngubrýr skal endurnýta eins og kostur er í samráði við </w:t>
      </w:r>
      <w:r>
        <w:rPr>
          <w:color w:val="FF0000"/>
        </w:rPr>
        <w:t>eftirlitsaðila</w:t>
      </w:r>
      <w:r w:rsidRPr="00824B01">
        <w:rPr>
          <w:color w:val="FF0000"/>
        </w:rPr>
        <w:t xml:space="preserve"> verkkaupa. </w:t>
      </w:r>
      <w:r>
        <w:rPr>
          <w:color w:val="FF0000"/>
        </w:rPr>
        <w:t>#</w:t>
      </w:r>
    </w:p>
    <w:p w14:paraId="5D6423C4" w14:textId="77777777" w:rsidR="007A3584" w:rsidRDefault="007A3584" w:rsidP="007A3584">
      <w:r w:rsidRPr="00585DE4">
        <w:rPr>
          <w:rFonts w:cs="Arial"/>
          <w:noProof/>
          <w:szCs w:val="20"/>
        </w:rPr>
        <w:drawing>
          <wp:inline distT="0" distB="0" distL="0" distR="0" wp14:anchorId="38B223E5" wp14:editId="2517D5E5">
            <wp:extent cx="5760720" cy="2924654"/>
            <wp:effectExtent l="0" t="0" r="0" b="9525"/>
            <wp:docPr id="1305536931" name="Picture 1305536931" descr="A drawing of a railing&#10;&#10;Description automatically generated"/>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305536931" name="Picture 1305536931" descr="A drawing of a railing&#10;&#10;Description automatically generated"/>
                    <pic:cNvPicPr/>
                  </pic:nvPicPr>
                  <pic:blipFill>
                    <a:blip r:embed="rId24" cstate="print">
                      <a:extLst>
                        <a:ext uri="{28A0092B-C50C-407E-A947-70E740481C1C}">
                          <a14:useLocalDpi xmlns:a14="http://schemas.microsoft.com/office/drawing/2010/main" val="0"/>
                        </a:ext>
                      </a:extLst>
                    </a:blip>
                    <a:stretch>
                      <a:fillRect/>
                    </a:stretch>
                  </pic:blipFill>
                  <pic:spPr>
                    <a:xfrm>
                      <a:off x="0" y="0"/>
                      <a:ext cx="5760720" cy="2924654"/>
                    </a:xfrm>
                    <a:prstGeom prst="rect">
                      <a:avLst/>
                    </a:prstGeom>
                  </pic:spPr>
                </pic:pic>
              </a:graphicData>
            </a:graphic>
          </wp:inline>
        </w:drawing>
      </w:r>
    </w:p>
    <w:p w14:paraId="65BCEC85" w14:textId="77777777" w:rsidR="007A3584" w:rsidRPr="00385F55" w:rsidRDefault="007A3584" w:rsidP="007A3584">
      <w:pPr>
        <w:pStyle w:val="Caption"/>
        <w:jc w:val="center"/>
        <w:rPr>
          <w:rFonts w:ascii="Arial" w:hAnsi="Arial" w:cs="Arial"/>
          <w:color w:val="auto"/>
        </w:rPr>
      </w:pPr>
      <w:r w:rsidRPr="00385F55">
        <w:rPr>
          <w:rFonts w:ascii="Arial" w:hAnsi="Arial" w:cs="Arial"/>
          <w:color w:val="auto"/>
        </w:rPr>
        <w:t xml:space="preserve">Mynd </w:t>
      </w:r>
      <w:r>
        <w:rPr>
          <w:rFonts w:ascii="Arial" w:hAnsi="Arial" w:cs="Arial"/>
          <w:color w:val="auto"/>
        </w:rPr>
        <w:t>3</w:t>
      </w:r>
      <w:r w:rsidRPr="00385F55">
        <w:rPr>
          <w:rFonts w:ascii="Arial" w:hAnsi="Arial" w:cs="Arial"/>
          <w:color w:val="auto"/>
        </w:rPr>
        <w:t>: Tillaga að göngubrú</w:t>
      </w:r>
    </w:p>
    <w:p w14:paraId="1BCA8DC0" w14:textId="77777777" w:rsidR="007A3584" w:rsidRPr="006357AE" w:rsidRDefault="007A3584" w:rsidP="007A3584">
      <w:pPr>
        <w:pStyle w:val="Texti0"/>
        <w:rPr>
          <w:b/>
          <w:color w:val="FF0000"/>
        </w:rPr>
      </w:pPr>
      <w:r w:rsidRPr="006357AE">
        <w:rPr>
          <w:b/>
          <w:color w:val="FF0000"/>
        </w:rPr>
        <w:t># Bráðabirgðagönguleiðir</w:t>
      </w:r>
    </w:p>
    <w:p w14:paraId="44ACB3A6" w14:textId="77777777" w:rsidR="007A3584" w:rsidRPr="00E7518D" w:rsidRDefault="007A3584" w:rsidP="007A3584">
      <w:pPr>
        <w:pStyle w:val="Texti0"/>
        <w:rPr>
          <w:color w:val="FF0000"/>
        </w:rPr>
      </w:pPr>
      <w:r w:rsidRPr="00E7518D">
        <w:rPr>
          <w:color w:val="FF0000"/>
        </w:rPr>
        <w:t xml:space="preserve">Verktaki skal gera bráðabirgða gönguleiðir þar sem </w:t>
      </w:r>
      <w:r>
        <w:rPr>
          <w:color w:val="FF0000"/>
        </w:rPr>
        <w:t>eftirlitsaðili</w:t>
      </w:r>
      <w:r w:rsidRPr="00E7518D">
        <w:rPr>
          <w:color w:val="FF0000"/>
        </w:rPr>
        <w:t xml:space="preserve"> verkkaupa óskar eftir. </w:t>
      </w:r>
    </w:p>
    <w:p w14:paraId="3074CA49" w14:textId="77777777" w:rsidR="007A3584" w:rsidRPr="00E7518D" w:rsidRDefault="007A3584" w:rsidP="007A3584">
      <w:pPr>
        <w:pStyle w:val="Texti0"/>
        <w:rPr>
          <w:color w:val="FF0000"/>
        </w:rPr>
      </w:pPr>
      <w:r w:rsidRPr="00E7518D">
        <w:rPr>
          <w:color w:val="FF0000"/>
        </w:rPr>
        <w:t>Leitast skal við að halda núverandi gönguleiðum færum sem lengst og girða þær af með 0,9-2 m háum öryggisgirðingum þar sem það á við, sjá nánar grein um „Öryggisráðstafanir“.</w:t>
      </w:r>
    </w:p>
    <w:p w14:paraId="0B812A57" w14:textId="77777777" w:rsidR="007A3584" w:rsidRPr="006357AE" w:rsidRDefault="007A3584" w:rsidP="007A3584">
      <w:pPr>
        <w:pStyle w:val="Texti0"/>
        <w:rPr>
          <w:color w:val="FF0000"/>
        </w:rPr>
      </w:pPr>
      <w:r w:rsidRPr="00E7518D">
        <w:rPr>
          <w:color w:val="FF0000"/>
        </w:rPr>
        <w:lastRenderedPageBreak/>
        <w:t xml:space="preserve">Verktaki skal leggja bráðabirgðagönguleiðir þar sem við á samkvæmt teikningum. </w:t>
      </w:r>
    </w:p>
    <w:p w14:paraId="7541FA95" w14:textId="77777777" w:rsidR="007A3584" w:rsidRPr="00E7518D" w:rsidRDefault="007A3584" w:rsidP="007A3584">
      <w:pPr>
        <w:pStyle w:val="Texti0"/>
        <w:rPr>
          <w:color w:val="FF0000"/>
        </w:rPr>
      </w:pPr>
      <w:r w:rsidRPr="006357AE">
        <w:rPr>
          <w:color w:val="FF0000"/>
        </w:rPr>
        <w:t>Það eru nokkrir möguleikar til að byggja upp bráðabirgða gönguleið og ber að tilgreina á útboðsstigi hvaða möguleikar eigi einna helst við í hverju tilviki. Hér fyrir neðan er eitt dæmi tilgreint:</w:t>
      </w:r>
      <w:r>
        <w:rPr>
          <w:color w:val="FF0000"/>
        </w:rPr>
        <w:t xml:space="preserve"> </w:t>
      </w:r>
      <w:r w:rsidRPr="006357AE">
        <w:rPr>
          <w:color w:val="FF0000"/>
        </w:rPr>
        <w:t>Gönguleiðir skulu vera með minnst 100</w:t>
      </w:r>
      <w:r>
        <w:rPr>
          <w:color w:val="FF0000"/>
        </w:rPr>
        <w:t xml:space="preserve"> </w:t>
      </w:r>
      <w:r w:rsidRPr="006357AE">
        <w:rPr>
          <w:color w:val="FF0000"/>
        </w:rPr>
        <w:t>mm þykku grúsar/mulningslagi af sömu kröfum og gert er til yfirborðs malarvegs og þá væri annaðhvort valið mulið berg eða mulin grús sjá efniskröfur byggðar á handbók norsku vegagerðarinna N200 hér að neðan:</w:t>
      </w:r>
    </w:p>
    <w:p w14:paraId="7F37220F" w14:textId="77777777" w:rsidR="007A3584" w:rsidRPr="00385F55" w:rsidRDefault="007A3584" w:rsidP="007A3584">
      <w:pPr>
        <w:pStyle w:val="Caption"/>
        <w:keepNext/>
        <w:rPr>
          <w:rFonts w:ascii="Arial" w:hAnsi="Arial" w:cs="Arial"/>
          <w:color w:val="auto"/>
        </w:rPr>
      </w:pPr>
      <w:r w:rsidRPr="00385F55">
        <w:rPr>
          <w:rFonts w:ascii="Arial" w:hAnsi="Arial" w:cs="Arial"/>
          <w:color w:val="auto"/>
        </w:rPr>
        <w:t>Tafla</w:t>
      </w:r>
      <w:r>
        <w:rPr>
          <w:rFonts w:ascii="Arial" w:hAnsi="Arial" w:cs="Arial"/>
          <w:color w:val="auto"/>
        </w:rPr>
        <w:t xml:space="preserve"> 2</w:t>
      </w:r>
      <w:r w:rsidRPr="00385F55">
        <w:rPr>
          <w:rFonts w:ascii="Arial" w:hAnsi="Arial" w:cs="Arial"/>
          <w:color w:val="auto"/>
        </w:rPr>
        <w:t>: Efniskröfur</w:t>
      </w:r>
    </w:p>
    <w:tbl>
      <w:tblPr>
        <w:tblStyle w:val="TableGrid"/>
        <w:tblW w:w="9300" w:type="dxa"/>
        <w:tblLayout w:type="fixed"/>
        <w:tblLook w:val="04A0" w:firstRow="1" w:lastRow="0" w:firstColumn="1" w:lastColumn="0" w:noHBand="0" w:noVBand="1"/>
      </w:tblPr>
      <w:tblGrid>
        <w:gridCol w:w="1860"/>
        <w:gridCol w:w="1860"/>
        <w:gridCol w:w="1860"/>
        <w:gridCol w:w="1860"/>
        <w:gridCol w:w="1860"/>
      </w:tblGrid>
      <w:tr w:rsidR="007A3584" w:rsidRPr="00585DE4" w14:paraId="14F5EEDC" w14:textId="77777777" w:rsidTr="00707D5B">
        <w:tc>
          <w:tcPr>
            <w:tcW w:w="1860" w:type="dxa"/>
            <w:shd w:val="clear" w:color="auto" w:fill="E7E6E6" w:themeFill="background2"/>
          </w:tcPr>
          <w:p w14:paraId="01228414" w14:textId="77777777" w:rsidR="007A3584" w:rsidRPr="00585DE4" w:rsidRDefault="007A3584" w:rsidP="00707D5B">
            <w:pPr>
              <w:rPr>
                <w:rFonts w:cs="Arial"/>
                <w:b/>
                <w:bCs/>
                <w:sz w:val="22"/>
              </w:rPr>
            </w:pPr>
          </w:p>
        </w:tc>
        <w:tc>
          <w:tcPr>
            <w:tcW w:w="3720" w:type="dxa"/>
            <w:gridSpan w:val="2"/>
            <w:shd w:val="clear" w:color="auto" w:fill="E7E6E6" w:themeFill="background2"/>
          </w:tcPr>
          <w:p w14:paraId="243192AA" w14:textId="77777777" w:rsidR="007A3584" w:rsidRPr="00585DE4" w:rsidRDefault="007A3584" w:rsidP="00707D5B">
            <w:pPr>
              <w:jc w:val="center"/>
              <w:rPr>
                <w:rFonts w:cs="Arial"/>
                <w:b/>
                <w:bCs/>
              </w:rPr>
            </w:pPr>
            <w:r w:rsidRPr="00585DE4">
              <w:rPr>
                <w:rFonts w:cs="Arial"/>
                <w:b/>
                <w:bCs/>
              </w:rPr>
              <w:t>Mulið berg, Hlutfall [%] sem fer í gegnum sigti</w:t>
            </w:r>
          </w:p>
        </w:tc>
        <w:tc>
          <w:tcPr>
            <w:tcW w:w="3720" w:type="dxa"/>
            <w:gridSpan w:val="2"/>
            <w:shd w:val="clear" w:color="auto" w:fill="E7E6E6" w:themeFill="background2"/>
          </w:tcPr>
          <w:p w14:paraId="1CD43B5C" w14:textId="77777777" w:rsidR="007A3584" w:rsidRPr="00585DE4" w:rsidRDefault="007A3584" w:rsidP="00707D5B">
            <w:pPr>
              <w:jc w:val="center"/>
              <w:rPr>
                <w:rFonts w:cs="Arial"/>
                <w:b/>
                <w:bCs/>
              </w:rPr>
            </w:pPr>
            <w:r w:rsidRPr="00585DE4">
              <w:rPr>
                <w:rFonts w:cs="Arial"/>
                <w:b/>
                <w:bCs/>
              </w:rPr>
              <w:t>Mulin grús, Hlutfall [%] sem fer í gegnum sigti</w:t>
            </w:r>
          </w:p>
        </w:tc>
      </w:tr>
      <w:tr w:rsidR="007A3584" w:rsidRPr="00585DE4" w14:paraId="1D59BFE9" w14:textId="77777777" w:rsidTr="00707D5B">
        <w:tc>
          <w:tcPr>
            <w:tcW w:w="1860" w:type="dxa"/>
            <w:shd w:val="clear" w:color="auto" w:fill="E7E6E6" w:themeFill="background2"/>
          </w:tcPr>
          <w:p w14:paraId="39D9331E" w14:textId="77777777" w:rsidR="007A3584" w:rsidRPr="00585DE4" w:rsidRDefault="007A3584" w:rsidP="00707D5B">
            <w:pPr>
              <w:rPr>
                <w:rFonts w:cs="Arial"/>
              </w:rPr>
            </w:pPr>
            <w:r w:rsidRPr="00585DE4">
              <w:rPr>
                <w:rFonts w:cs="Arial"/>
                <w:b/>
                <w:bCs/>
              </w:rPr>
              <w:t>Kornastærð [mm]</w:t>
            </w:r>
          </w:p>
        </w:tc>
        <w:tc>
          <w:tcPr>
            <w:tcW w:w="1860" w:type="dxa"/>
            <w:shd w:val="clear" w:color="auto" w:fill="E7E6E6" w:themeFill="background2"/>
          </w:tcPr>
          <w:p w14:paraId="5C8AE924" w14:textId="77777777" w:rsidR="007A3584" w:rsidRPr="00585DE4" w:rsidRDefault="007A3584" w:rsidP="00707D5B">
            <w:pPr>
              <w:rPr>
                <w:rFonts w:cs="Arial"/>
              </w:rPr>
            </w:pPr>
            <w:r w:rsidRPr="00585DE4">
              <w:rPr>
                <w:rFonts w:cs="Arial"/>
                <w:b/>
                <w:bCs/>
              </w:rPr>
              <w:t>Kornastærð 0/11mm</w:t>
            </w:r>
          </w:p>
        </w:tc>
        <w:tc>
          <w:tcPr>
            <w:tcW w:w="1860" w:type="dxa"/>
            <w:shd w:val="clear" w:color="auto" w:fill="E7E6E6" w:themeFill="background2"/>
          </w:tcPr>
          <w:p w14:paraId="581EE723" w14:textId="77777777" w:rsidR="007A3584" w:rsidRPr="00585DE4" w:rsidRDefault="007A3584" w:rsidP="00707D5B">
            <w:pPr>
              <w:rPr>
                <w:rFonts w:cs="Arial"/>
              </w:rPr>
            </w:pPr>
            <w:r w:rsidRPr="00585DE4">
              <w:rPr>
                <w:rFonts w:cs="Arial"/>
                <w:b/>
                <w:bCs/>
              </w:rPr>
              <w:t>Kornastærð 0/16mm</w:t>
            </w:r>
          </w:p>
        </w:tc>
        <w:tc>
          <w:tcPr>
            <w:tcW w:w="1860" w:type="dxa"/>
            <w:shd w:val="clear" w:color="auto" w:fill="E7E6E6" w:themeFill="background2"/>
          </w:tcPr>
          <w:p w14:paraId="34961A7C" w14:textId="77777777" w:rsidR="007A3584" w:rsidRPr="00585DE4" w:rsidRDefault="007A3584" w:rsidP="00707D5B">
            <w:pPr>
              <w:rPr>
                <w:rFonts w:cs="Arial"/>
              </w:rPr>
            </w:pPr>
            <w:r w:rsidRPr="00585DE4">
              <w:rPr>
                <w:rFonts w:cs="Arial"/>
                <w:b/>
                <w:bCs/>
              </w:rPr>
              <w:t>Kornastærð 0/11mm</w:t>
            </w:r>
          </w:p>
        </w:tc>
        <w:tc>
          <w:tcPr>
            <w:tcW w:w="1860" w:type="dxa"/>
            <w:shd w:val="clear" w:color="auto" w:fill="E7E6E6" w:themeFill="background2"/>
          </w:tcPr>
          <w:p w14:paraId="7D82C8AE" w14:textId="77777777" w:rsidR="007A3584" w:rsidRPr="00585DE4" w:rsidRDefault="007A3584" w:rsidP="00707D5B">
            <w:pPr>
              <w:rPr>
                <w:rFonts w:cs="Arial"/>
              </w:rPr>
            </w:pPr>
            <w:r w:rsidRPr="00585DE4">
              <w:rPr>
                <w:rFonts w:cs="Arial"/>
                <w:b/>
                <w:bCs/>
              </w:rPr>
              <w:t>Kornastærð 0/16mm</w:t>
            </w:r>
          </w:p>
        </w:tc>
      </w:tr>
      <w:tr w:rsidR="007A3584" w:rsidRPr="00585DE4" w14:paraId="6931C1C5" w14:textId="77777777" w:rsidTr="00707D5B">
        <w:tc>
          <w:tcPr>
            <w:tcW w:w="1860" w:type="dxa"/>
          </w:tcPr>
          <w:p w14:paraId="17241B7F" w14:textId="77777777" w:rsidR="007A3584" w:rsidRPr="00585DE4" w:rsidRDefault="007A3584" w:rsidP="00707D5B">
            <w:pPr>
              <w:jc w:val="center"/>
              <w:rPr>
                <w:rFonts w:cs="Arial"/>
              </w:rPr>
            </w:pPr>
            <w:r w:rsidRPr="00585DE4">
              <w:rPr>
                <w:rFonts w:cs="Arial"/>
              </w:rPr>
              <w:t>22,4</w:t>
            </w:r>
          </w:p>
        </w:tc>
        <w:tc>
          <w:tcPr>
            <w:tcW w:w="1860" w:type="dxa"/>
          </w:tcPr>
          <w:p w14:paraId="5F3FA669" w14:textId="77777777" w:rsidR="007A3584" w:rsidRPr="00585DE4" w:rsidRDefault="007A3584" w:rsidP="00707D5B">
            <w:pPr>
              <w:jc w:val="center"/>
              <w:rPr>
                <w:rFonts w:cs="Arial"/>
              </w:rPr>
            </w:pPr>
            <w:r w:rsidRPr="00585DE4">
              <w:rPr>
                <w:rFonts w:cs="Arial"/>
              </w:rPr>
              <w:t xml:space="preserve"> </w:t>
            </w:r>
          </w:p>
        </w:tc>
        <w:tc>
          <w:tcPr>
            <w:tcW w:w="1860" w:type="dxa"/>
          </w:tcPr>
          <w:p w14:paraId="27DFEABB" w14:textId="77777777" w:rsidR="007A3584" w:rsidRPr="00585DE4" w:rsidRDefault="007A3584" w:rsidP="00707D5B">
            <w:pPr>
              <w:jc w:val="center"/>
              <w:rPr>
                <w:rFonts w:cs="Arial"/>
              </w:rPr>
            </w:pPr>
            <w:r w:rsidRPr="00585DE4">
              <w:rPr>
                <w:rFonts w:cs="Arial"/>
              </w:rPr>
              <w:t>100</w:t>
            </w:r>
          </w:p>
        </w:tc>
        <w:tc>
          <w:tcPr>
            <w:tcW w:w="1860" w:type="dxa"/>
          </w:tcPr>
          <w:p w14:paraId="543CC094" w14:textId="77777777" w:rsidR="007A3584" w:rsidRPr="00585DE4" w:rsidRDefault="007A3584" w:rsidP="00707D5B">
            <w:pPr>
              <w:jc w:val="center"/>
              <w:rPr>
                <w:rFonts w:cs="Arial"/>
              </w:rPr>
            </w:pPr>
            <w:r w:rsidRPr="00585DE4">
              <w:rPr>
                <w:rFonts w:cs="Arial"/>
              </w:rPr>
              <w:t xml:space="preserve"> </w:t>
            </w:r>
          </w:p>
        </w:tc>
        <w:tc>
          <w:tcPr>
            <w:tcW w:w="1860" w:type="dxa"/>
          </w:tcPr>
          <w:p w14:paraId="39B4D3E5" w14:textId="77777777" w:rsidR="007A3584" w:rsidRPr="00585DE4" w:rsidRDefault="007A3584" w:rsidP="00707D5B">
            <w:pPr>
              <w:jc w:val="center"/>
              <w:rPr>
                <w:rFonts w:cs="Arial"/>
              </w:rPr>
            </w:pPr>
            <w:r w:rsidRPr="00585DE4">
              <w:rPr>
                <w:rFonts w:cs="Arial"/>
              </w:rPr>
              <w:t>100</w:t>
            </w:r>
          </w:p>
        </w:tc>
      </w:tr>
      <w:tr w:rsidR="007A3584" w:rsidRPr="00585DE4" w14:paraId="15E83520" w14:textId="77777777" w:rsidTr="00707D5B">
        <w:tc>
          <w:tcPr>
            <w:tcW w:w="1860" w:type="dxa"/>
          </w:tcPr>
          <w:p w14:paraId="34E38AA5" w14:textId="77777777" w:rsidR="007A3584" w:rsidRPr="00585DE4" w:rsidRDefault="007A3584" w:rsidP="00707D5B">
            <w:pPr>
              <w:jc w:val="center"/>
              <w:rPr>
                <w:rFonts w:cs="Arial"/>
              </w:rPr>
            </w:pPr>
            <w:r w:rsidRPr="00585DE4">
              <w:rPr>
                <w:rFonts w:cs="Arial"/>
              </w:rPr>
              <w:t>16</w:t>
            </w:r>
          </w:p>
        </w:tc>
        <w:tc>
          <w:tcPr>
            <w:tcW w:w="1860" w:type="dxa"/>
          </w:tcPr>
          <w:p w14:paraId="184A9AE2" w14:textId="77777777" w:rsidR="007A3584" w:rsidRPr="00585DE4" w:rsidRDefault="007A3584" w:rsidP="00707D5B">
            <w:pPr>
              <w:jc w:val="center"/>
              <w:rPr>
                <w:rFonts w:cs="Arial"/>
              </w:rPr>
            </w:pPr>
            <w:r w:rsidRPr="00585DE4">
              <w:rPr>
                <w:rFonts w:cs="Arial"/>
              </w:rPr>
              <w:t>100</w:t>
            </w:r>
          </w:p>
        </w:tc>
        <w:tc>
          <w:tcPr>
            <w:tcW w:w="1860" w:type="dxa"/>
          </w:tcPr>
          <w:p w14:paraId="012499C3" w14:textId="77777777" w:rsidR="007A3584" w:rsidRPr="00585DE4" w:rsidRDefault="007A3584" w:rsidP="00707D5B">
            <w:pPr>
              <w:jc w:val="center"/>
              <w:rPr>
                <w:rFonts w:cs="Arial"/>
              </w:rPr>
            </w:pPr>
            <w:r w:rsidRPr="00585DE4">
              <w:rPr>
                <w:rFonts w:cs="Arial"/>
              </w:rPr>
              <w:t>80-100</w:t>
            </w:r>
          </w:p>
        </w:tc>
        <w:tc>
          <w:tcPr>
            <w:tcW w:w="1860" w:type="dxa"/>
          </w:tcPr>
          <w:p w14:paraId="742B7027" w14:textId="77777777" w:rsidR="007A3584" w:rsidRPr="00585DE4" w:rsidRDefault="007A3584" w:rsidP="00707D5B">
            <w:pPr>
              <w:jc w:val="center"/>
              <w:rPr>
                <w:rFonts w:cs="Arial"/>
              </w:rPr>
            </w:pPr>
            <w:r w:rsidRPr="00585DE4">
              <w:rPr>
                <w:rFonts w:cs="Arial"/>
              </w:rPr>
              <w:t>100</w:t>
            </w:r>
          </w:p>
        </w:tc>
        <w:tc>
          <w:tcPr>
            <w:tcW w:w="1860" w:type="dxa"/>
          </w:tcPr>
          <w:p w14:paraId="417A8FB7" w14:textId="77777777" w:rsidR="007A3584" w:rsidRPr="00585DE4" w:rsidRDefault="007A3584" w:rsidP="00707D5B">
            <w:pPr>
              <w:jc w:val="center"/>
              <w:rPr>
                <w:rFonts w:cs="Arial"/>
              </w:rPr>
            </w:pPr>
            <w:r w:rsidRPr="00585DE4">
              <w:rPr>
                <w:rFonts w:cs="Arial"/>
              </w:rPr>
              <w:t>80-100</w:t>
            </w:r>
          </w:p>
        </w:tc>
      </w:tr>
      <w:tr w:rsidR="007A3584" w:rsidRPr="00585DE4" w14:paraId="3123389B" w14:textId="77777777" w:rsidTr="00707D5B">
        <w:tc>
          <w:tcPr>
            <w:tcW w:w="1860" w:type="dxa"/>
          </w:tcPr>
          <w:p w14:paraId="084AD7B5" w14:textId="77777777" w:rsidR="007A3584" w:rsidRPr="00585DE4" w:rsidRDefault="007A3584" w:rsidP="00707D5B">
            <w:pPr>
              <w:jc w:val="center"/>
              <w:rPr>
                <w:rFonts w:cs="Arial"/>
              </w:rPr>
            </w:pPr>
            <w:r w:rsidRPr="00585DE4">
              <w:rPr>
                <w:rFonts w:cs="Arial"/>
              </w:rPr>
              <w:t>11,2</w:t>
            </w:r>
          </w:p>
        </w:tc>
        <w:tc>
          <w:tcPr>
            <w:tcW w:w="1860" w:type="dxa"/>
          </w:tcPr>
          <w:p w14:paraId="3A41EE61" w14:textId="77777777" w:rsidR="007A3584" w:rsidRPr="00585DE4" w:rsidRDefault="007A3584" w:rsidP="00707D5B">
            <w:pPr>
              <w:jc w:val="center"/>
              <w:rPr>
                <w:rFonts w:cs="Arial"/>
              </w:rPr>
            </w:pPr>
            <w:r w:rsidRPr="00585DE4">
              <w:rPr>
                <w:rFonts w:cs="Arial"/>
              </w:rPr>
              <w:t>80-100</w:t>
            </w:r>
          </w:p>
        </w:tc>
        <w:tc>
          <w:tcPr>
            <w:tcW w:w="1860" w:type="dxa"/>
          </w:tcPr>
          <w:p w14:paraId="0E62DEDA" w14:textId="77777777" w:rsidR="007A3584" w:rsidRPr="00585DE4" w:rsidRDefault="007A3584" w:rsidP="00707D5B">
            <w:pPr>
              <w:jc w:val="center"/>
              <w:rPr>
                <w:rFonts w:cs="Arial"/>
              </w:rPr>
            </w:pPr>
            <w:r w:rsidRPr="00585DE4">
              <w:rPr>
                <w:rFonts w:cs="Arial"/>
              </w:rPr>
              <w:t xml:space="preserve"> </w:t>
            </w:r>
          </w:p>
        </w:tc>
        <w:tc>
          <w:tcPr>
            <w:tcW w:w="1860" w:type="dxa"/>
          </w:tcPr>
          <w:p w14:paraId="020BFBFC" w14:textId="77777777" w:rsidR="007A3584" w:rsidRPr="00585DE4" w:rsidRDefault="007A3584" w:rsidP="00707D5B">
            <w:pPr>
              <w:jc w:val="center"/>
              <w:rPr>
                <w:rFonts w:cs="Arial"/>
              </w:rPr>
            </w:pPr>
            <w:r w:rsidRPr="00585DE4">
              <w:rPr>
                <w:rFonts w:cs="Arial"/>
              </w:rPr>
              <w:t>80-100</w:t>
            </w:r>
          </w:p>
        </w:tc>
        <w:tc>
          <w:tcPr>
            <w:tcW w:w="1860" w:type="dxa"/>
          </w:tcPr>
          <w:p w14:paraId="20CE9B29" w14:textId="77777777" w:rsidR="007A3584" w:rsidRPr="00585DE4" w:rsidRDefault="007A3584" w:rsidP="00707D5B">
            <w:pPr>
              <w:jc w:val="center"/>
              <w:rPr>
                <w:rFonts w:cs="Arial"/>
              </w:rPr>
            </w:pPr>
            <w:r w:rsidRPr="00585DE4">
              <w:rPr>
                <w:rFonts w:cs="Arial"/>
              </w:rPr>
              <w:t xml:space="preserve"> </w:t>
            </w:r>
          </w:p>
        </w:tc>
      </w:tr>
      <w:tr w:rsidR="007A3584" w:rsidRPr="00585DE4" w14:paraId="17E0F054" w14:textId="77777777" w:rsidTr="00707D5B">
        <w:tc>
          <w:tcPr>
            <w:tcW w:w="1860" w:type="dxa"/>
          </w:tcPr>
          <w:p w14:paraId="2F3F7271" w14:textId="77777777" w:rsidR="007A3584" w:rsidRPr="00585DE4" w:rsidRDefault="007A3584" w:rsidP="00707D5B">
            <w:pPr>
              <w:jc w:val="center"/>
              <w:rPr>
                <w:rFonts w:cs="Arial"/>
              </w:rPr>
            </w:pPr>
            <w:r w:rsidRPr="00585DE4">
              <w:rPr>
                <w:rFonts w:cs="Arial"/>
              </w:rPr>
              <w:t>8</w:t>
            </w:r>
          </w:p>
        </w:tc>
        <w:tc>
          <w:tcPr>
            <w:tcW w:w="1860" w:type="dxa"/>
          </w:tcPr>
          <w:p w14:paraId="3016349D" w14:textId="77777777" w:rsidR="007A3584" w:rsidRPr="00585DE4" w:rsidRDefault="007A3584" w:rsidP="00707D5B">
            <w:pPr>
              <w:jc w:val="center"/>
              <w:rPr>
                <w:rFonts w:cs="Arial"/>
              </w:rPr>
            </w:pPr>
            <w:r w:rsidRPr="00585DE4">
              <w:rPr>
                <w:rFonts w:cs="Arial"/>
              </w:rPr>
              <w:t xml:space="preserve"> </w:t>
            </w:r>
          </w:p>
        </w:tc>
        <w:tc>
          <w:tcPr>
            <w:tcW w:w="1860" w:type="dxa"/>
          </w:tcPr>
          <w:p w14:paraId="5EED4386" w14:textId="77777777" w:rsidR="007A3584" w:rsidRPr="00585DE4" w:rsidRDefault="007A3584" w:rsidP="00707D5B">
            <w:pPr>
              <w:jc w:val="center"/>
              <w:rPr>
                <w:rFonts w:cs="Arial"/>
              </w:rPr>
            </w:pPr>
            <w:r w:rsidRPr="00585DE4">
              <w:rPr>
                <w:rFonts w:cs="Arial"/>
              </w:rPr>
              <w:t>45-65</w:t>
            </w:r>
          </w:p>
        </w:tc>
        <w:tc>
          <w:tcPr>
            <w:tcW w:w="1860" w:type="dxa"/>
          </w:tcPr>
          <w:p w14:paraId="4F445960" w14:textId="77777777" w:rsidR="007A3584" w:rsidRPr="00585DE4" w:rsidRDefault="007A3584" w:rsidP="00707D5B">
            <w:pPr>
              <w:jc w:val="center"/>
              <w:rPr>
                <w:rFonts w:cs="Arial"/>
              </w:rPr>
            </w:pPr>
            <w:r w:rsidRPr="00585DE4">
              <w:rPr>
                <w:rFonts w:cs="Arial"/>
              </w:rPr>
              <w:t xml:space="preserve"> </w:t>
            </w:r>
          </w:p>
        </w:tc>
        <w:tc>
          <w:tcPr>
            <w:tcW w:w="1860" w:type="dxa"/>
          </w:tcPr>
          <w:p w14:paraId="0C258EB8" w14:textId="77777777" w:rsidR="007A3584" w:rsidRPr="00585DE4" w:rsidRDefault="007A3584" w:rsidP="00707D5B">
            <w:pPr>
              <w:jc w:val="center"/>
              <w:rPr>
                <w:rFonts w:cs="Arial"/>
              </w:rPr>
            </w:pPr>
            <w:r w:rsidRPr="00585DE4">
              <w:rPr>
                <w:rFonts w:cs="Arial"/>
              </w:rPr>
              <w:t>55-75</w:t>
            </w:r>
          </w:p>
        </w:tc>
      </w:tr>
      <w:tr w:rsidR="007A3584" w:rsidRPr="00585DE4" w14:paraId="6109957E" w14:textId="77777777" w:rsidTr="00707D5B">
        <w:tc>
          <w:tcPr>
            <w:tcW w:w="1860" w:type="dxa"/>
          </w:tcPr>
          <w:p w14:paraId="2B7084EF" w14:textId="77777777" w:rsidR="007A3584" w:rsidRPr="00585DE4" w:rsidRDefault="007A3584" w:rsidP="00707D5B">
            <w:pPr>
              <w:jc w:val="center"/>
              <w:rPr>
                <w:rFonts w:cs="Arial"/>
              </w:rPr>
            </w:pPr>
            <w:r w:rsidRPr="00585DE4">
              <w:rPr>
                <w:rFonts w:cs="Arial"/>
              </w:rPr>
              <w:t>5,6</w:t>
            </w:r>
          </w:p>
        </w:tc>
        <w:tc>
          <w:tcPr>
            <w:tcW w:w="1860" w:type="dxa"/>
          </w:tcPr>
          <w:p w14:paraId="16A88411" w14:textId="77777777" w:rsidR="007A3584" w:rsidRPr="00585DE4" w:rsidRDefault="007A3584" w:rsidP="00707D5B">
            <w:pPr>
              <w:jc w:val="center"/>
              <w:rPr>
                <w:rFonts w:cs="Arial"/>
              </w:rPr>
            </w:pPr>
            <w:r w:rsidRPr="00585DE4">
              <w:rPr>
                <w:rFonts w:cs="Arial"/>
              </w:rPr>
              <w:t>45-65</w:t>
            </w:r>
          </w:p>
        </w:tc>
        <w:tc>
          <w:tcPr>
            <w:tcW w:w="1860" w:type="dxa"/>
          </w:tcPr>
          <w:p w14:paraId="59DF3F57" w14:textId="77777777" w:rsidR="007A3584" w:rsidRPr="00585DE4" w:rsidRDefault="007A3584" w:rsidP="00707D5B">
            <w:pPr>
              <w:jc w:val="center"/>
              <w:rPr>
                <w:rFonts w:cs="Arial"/>
              </w:rPr>
            </w:pPr>
            <w:r w:rsidRPr="00585DE4">
              <w:rPr>
                <w:rFonts w:cs="Arial"/>
              </w:rPr>
              <w:t xml:space="preserve"> </w:t>
            </w:r>
          </w:p>
        </w:tc>
        <w:tc>
          <w:tcPr>
            <w:tcW w:w="1860" w:type="dxa"/>
          </w:tcPr>
          <w:p w14:paraId="648DCB2A" w14:textId="77777777" w:rsidR="007A3584" w:rsidRPr="00585DE4" w:rsidRDefault="007A3584" w:rsidP="00707D5B">
            <w:pPr>
              <w:jc w:val="center"/>
              <w:rPr>
                <w:rFonts w:cs="Arial"/>
              </w:rPr>
            </w:pPr>
            <w:r w:rsidRPr="00585DE4">
              <w:rPr>
                <w:rFonts w:cs="Arial"/>
              </w:rPr>
              <w:t>55-75</w:t>
            </w:r>
          </w:p>
        </w:tc>
        <w:tc>
          <w:tcPr>
            <w:tcW w:w="1860" w:type="dxa"/>
          </w:tcPr>
          <w:p w14:paraId="2EB7ECF1" w14:textId="77777777" w:rsidR="007A3584" w:rsidRPr="00585DE4" w:rsidRDefault="007A3584" w:rsidP="00707D5B">
            <w:pPr>
              <w:jc w:val="center"/>
              <w:rPr>
                <w:rFonts w:cs="Arial"/>
              </w:rPr>
            </w:pPr>
            <w:r w:rsidRPr="00585DE4">
              <w:rPr>
                <w:rFonts w:cs="Arial"/>
              </w:rPr>
              <w:t xml:space="preserve"> </w:t>
            </w:r>
          </w:p>
        </w:tc>
      </w:tr>
      <w:tr w:rsidR="007A3584" w:rsidRPr="00585DE4" w14:paraId="15234F63" w14:textId="77777777" w:rsidTr="00707D5B">
        <w:tc>
          <w:tcPr>
            <w:tcW w:w="1860" w:type="dxa"/>
          </w:tcPr>
          <w:p w14:paraId="47B8E89A" w14:textId="77777777" w:rsidR="007A3584" w:rsidRPr="00585DE4" w:rsidRDefault="007A3584" w:rsidP="00707D5B">
            <w:pPr>
              <w:jc w:val="center"/>
              <w:rPr>
                <w:rFonts w:cs="Arial"/>
              </w:rPr>
            </w:pPr>
            <w:r w:rsidRPr="00585DE4">
              <w:rPr>
                <w:rFonts w:cs="Arial"/>
              </w:rPr>
              <w:t>2</w:t>
            </w:r>
          </w:p>
        </w:tc>
        <w:tc>
          <w:tcPr>
            <w:tcW w:w="1860" w:type="dxa"/>
          </w:tcPr>
          <w:p w14:paraId="1BC03004" w14:textId="77777777" w:rsidR="007A3584" w:rsidRPr="00585DE4" w:rsidRDefault="007A3584" w:rsidP="00707D5B">
            <w:pPr>
              <w:jc w:val="center"/>
              <w:rPr>
                <w:rFonts w:cs="Arial"/>
              </w:rPr>
            </w:pPr>
            <w:r w:rsidRPr="00585DE4">
              <w:rPr>
                <w:rFonts w:cs="Arial"/>
              </w:rPr>
              <w:t>18-38</w:t>
            </w:r>
          </w:p>
        </w:tc>
        <w:tc>
          <w:tcPr>
            <w:tcW w:w="1860" w:type="dxa"/>
          </w:tcPr>
          <w:p w14:paraId="36FEDBA6" w14:textId="77777777" w:rsidR="007A3584" w:rsidRPr="00585DE4" w:rsidRDefault="007A3584" w:rsidP="00707D5B">
            <w:pPr>
              <w:jc w:val="center"/>
              <w:rPr>
                <w:rFonts w:cs="Arial"/>
              </w:rPr>
            </w:pPr>
            <w:r w:rsidRPr="00585DE4">
              <w:rPr>
                <w:rFonts w:cs="Arial"/>
              </w:rPr>
              <w:t>18-38</w:t>
            </w:r>
          </w:p>
        </w:tc>
        <w:tc>
          <w:tcPr>
            <w:tcW w:w="1860" w:type="dxa"/>
          </w:tcPr>
          <w:p w14:paraId="6A3D531B" w14:textId="77777777" w:rsidR="007A3584" w:rsidRPr="00585DE4" w:rsidRDefault="007A3584" w:rsidP="00707D5B">
            <w:pPr>
              <w:jc w:val="center"/>
              <w:rPr>
                <w:rFonts w:cs="Arial"/>
              </w:rPr>
            </w:pPr>
            <w:r w:rsidRPr="00585DE4">
              <w:rPr>
                <w:rFonts w:cs="Arial"/>
              </w:rPr>
              <w:t>18-38</w:t>
            </w:r>
          </w:p>
        </w:tc>
        <w:tc>
          <w:tcPr>
            <w:tcW w:w="1860" w:type="dxa"/>
          </w:tcPr>
          <w:p w14:paraId="4DAA30EA" w14:textId="77777777" w:rsidR="007A3584" w:rsidRPr="00585DE4" w:rsidRDefault="007A3584" w:rsidP="00707D5B">
            <w:pPr>
              <w:jc w:val="center"/>
              <w:rPr>
                <w:rFonts w:cs="Arial"/>
              </w:rPr>
            </w:pPr>
            <w:r w:rsidRPr="00585DE4">
              <w:rPr>
                <w:rFonts w:cs="Arial"/>
              </w:rPr>
              <w:t>30-50</w:t>
            </w:r>
          </w:p>
        </w:tc>
      </w:tr>
      <w:tr w:rsidR="007A3584" w:rsidRPr="00585DE4" w14:paraId="05731F8D" w14:textId="77777777" w:rsidTr="00707D5B">
        <w:tc>
          <w:tcPr>
            <w:tcW w:w="1860" w:type="dxa"/>
          </w:tcPr>
          <w:p w14:paraId="06A93C4B" w14:textId="77777777" w:rsidR="007A3584" w:rsidRPr="00585DE4" w:rsidRDefault="007A3584" w:rsidP="00707D5B">
            <w:pPr>
              <w:jc w:val="center"/>
              <w:rPr>
                <w:rFonts w:cs="Arial"/>
              </w:rPr>
            </w:pPr>
            <w:r w:rsidRPr="00585DE4">
              <w:rPr>
                <w:rFonts w:cs="Arial"/>
              </w:rPr>
              <w:t>0,25</w:t>
            </w:r>
          </w:p>
        </w:tc>
        <w:tc>
          <w:tcPr>
            <w:tcW w:w="1860" w:type="dxa"/>
          </w:tcPr>
          <w:p w14:paraId="257ACCFC" w14:textId="77777777" w:rsidR="007A3584" w:rsidRPr="00585DE4" w:rsidRDefault="007A3584" w:rsidP="00707D5B">
            <w:pPr>
              <w:jc w:val="center"/>
              <w:rPr>
                <w:rFonts w:cs="Arial"/>
              </w:rPr>
            </w:pPr>
            <w:r w:rsidRPr="00585DE4">
              <w:rPr>
                <w:rFonts w:cs="Arial"/>
              </w:rPr>
              <w:t>7-18</w:t>
            </w:r>
          </w:p>
        </w:tc>
        <w:tc>
          <w:tcPr>
            <w:tcW w:w="1860" w:type="dxa"/>
          </w:tcPr>
          <w:p w14:paraId="73169AD0" w14:textId="77777777" w:rsidR="007A3584" w:rsidRPr="00585DE4" w:rsidRDefault="007A3584" w:rsidP="00707D5B">
            <w:pPr>
              <w:jc w:val="center"/>
              <w:rPr>
                <w:rFonts w:cs="Arial"/>
              </w:rPr>
            </w:pPr>
            <w:r w:rsidRPr="00585DE4">
              <w:rPr>
                <w:rFonts w:cs="Arial"/>
              </w:rPr>
              <w:t>7-18</w:t>
            </w:r>
          </w:p>
        </w:tc>
        <w:tc>
          <w:tcPr>
            <w:tcW w:w="1860" w:type="dxa"/>
          </w:tcPr>
          <w:p w14:paraId="453E1167" w14:textId="77777777" w:rsidR="007A3584" w:rsidRPr="00585DE4" w:rsidRDefault="007A3584" w:rsidP="00707D5B">
            <w:pPr>
              <w:jc w:val="center"/>
              <w:rPr>
                <w:rFonts w:cs="Arial"/>
              </w:rPr>
            </w:pPr>
            <w:r w:rsidRPr="00585DE4">
              <w:rPr>
                <w:rFonts w:cs="Arial"/>
              </w:rPr>
              <w:t>7-18</w:t>
            </w:r>
          </w:p>
        </w:tc>
        <w:tc>
          <w:tcPr>
            <w:tcW w:w="1860" w:type="dxa"/>
          </w:tcPr>
          <w:p w14:paraId="792E6F5C" w14:textId="77777777" w:rsidR="007A3584" w:rsidRPr="00585DE4" w:rsidRDefault="007A3584" w:rsidP="00707D5B">
            <w:pPr>
              <w:jc w:val="center"/>
              <w:rPr>
                <w:rFonts w:cs="Arial"/>
              </w:rPr>
            </w:pPr>
            <w:r w:rsidRPr="00585DE4">
              <w:rPr>
                <w:rFonts w:cs="Arial"/>
              </w:rPr>
              <w:t>10-26</w:t>
            </w:r>
          </w:p>
        </w:tc>
      </w:tr>
      <w:tr w:rsidR="007A3584" w:rsidRPr="00585DE4" w14:paraId="6B689FB4" w14:textId="77777777" w:rsidTr="00707D5B">
        <w:tc>
          <w:tcPr>
            <w:tcW w:w="1860" w:type="dxa"/>
          </w:tcPr>
          <w:p w14:paraId="2C8E12E8" w14:textId="77777777" w:rsidR="007A3584" w:rsidRPr="00585DE4" w:rsidRDefault="007A3584" w:rsidP="00707D5B">
            <w:pPr>
              <w:jc w:val="center"/>
              <w:rPr>
                <w:rFonts w:cs="Arial"/>
              </w:rPr>
            </w:pPr>
            <w:r w:rsidRPr="00585DE4">
              <w:rPr>
                <w:rFonts w:cs="Arial"/>
              </w:rPr>
              <w:t>0,063</w:t>
            </w:r>
          </w:p>
        </w:tc>
        <w:tc>
          <w:tcPr>
            <w:tcW w:w="1860" w:type="dxa"/>
          </w:tcPr>
          <w:p w14:paraId="617807F9" w14:textId="77777777" w:rsidR="007A3584" w:rsidRPr="00585DE4" w:rsidRDefault="007A3584" w:rsidP="00707D5B">
            <w:pPr>
              <w:jc w:val="center"/>
              <w:rPr>
                <w:rFonts w:cs="Arial"/>
              </w:rPr>
            </w:pPr>
            <w:r w:rsidRPr="00585DE4">
              <w:rPr>
                <w:rFonts w:cs="Arial"/>
              </w:rPr>
              <w:t>5-9</w:t>
            </w:r>
          </w:p>
        </w:tc>
        <w:tc>
          <w:tcPr>
            <w:tcW w:w="1860" w:type="dxa"/>
          </w:tcPr>
          <w:p w14:paraId="54D6D66A" w14:textId="77777777" w:rsidR="007A3584" w:rsidRPr="00585DE4" w:rsidRDefault="007A3584" w:rsidP="00707D5B">
            <w:pPr>
              <w:jc w:val="center"/>
              <w:rPr>
                <w:rFonts w:cs="Arial"/>
              </w:rPr>
            </w:pPr>
            <w:r w:rsidRPr="00585DE4">
              <w:rPr>
                <w:rFonts w:cs="Arial"/>
              </w:rPr>
              <w:t>5-9</w:t>
            </w:r>
          </w:p>
        </w:tc>
        <w:tc>
          <w:tcPr>
            <w:tcW w:w="1860" w:type="dxa"/>
          </w:tcPr>
          <w:p w14:paraId="50EC7D1E" w14:textId="77777777" w:rsidR="007A3584" w:rsidRPr="00585DE4" w:rsidRDefault="007A3584" w:rsidP="00707D5B">
            <w:pPr>
              <w:jc w:val="center"/>
              <w:rPr>
                <w:rFonts w:cs="Arial"/>
              </w:rPr>
            </w:pPr>
            <w:r w:rsidRPr="00585DE4">
              <w:rPr>
                <w:rFonts w:cs="Arial"/>
              </w:rPr>
              <w:t>5-9</w:t>
            </w:r>
          </w:p>
        </w:tc>
        <w:tc>
          <w:tcPr>
            <w:tcW w:w="1860" w:type="dxa"/>
          </w:tcPr>
          <w:p w14:paraId="1B88D539" w14:textId="77777777" w:rsidR="007A3584" w:rsidRPr="00585DE4" w:rsidRDefault="007A3584" w:rsidP="00707D5B">
            <w:pPr>
              <w:jc w:val="center"/>
              <w:rPr>
                <w:rFonts w:cs="Arial"/>
              </w:rPr>
            </w:pPr>
            <w:r w:rsidRPr="00585DE4">
              <w:rPr>
                <w:rFonts w:cs="Arial"/>
              </w:rPr>
              <w:t>7-17</w:t>
            </w:r>
          </w:p>
        </w:tc>
      </w:tr>
    </w:tbl>
    <w:p w14:paraId="27C3BED8" w14:textId="77777777" w:rsidR="007A3584" w:rsidRDefault="007A3584" w:rsidP="007A3584">
      <w:pPr>
        <w:pStyle w:val="Texti0"/>
        <w:rPr>
          <w:color w:val="FF0000"/>
        </w:rPr>
      </w:pPr>
    </w:p>
    <w:p w14:paraId="1B7D2117" w14:textId="77777777" w:rsidR="007A3584" w:rsidRPr="006357AE" w:rsidRDefault="007A3584" w:rsidP="007A3584">
      <w:pPr>
        <w:pStyle w:val="Texti0"/>
        <w:rPr>
          <w:color w:val="FF0000"/>
        </w:rPr>
      </w:pPr>
      <w:r w:rsidRPr="554493B3">
        <w:rPr>
          <w:color w:val="FF0000"/>
        </w:rPr>
        <w:t xml:space="preserve">Þjöppun skal vera þannig að hægt sé ganga eða hjóla yfir án þess að sökkva í efnið. Tillaga að þjöppun gæti tildæmis verið 50-100kg víbróþjappa 4 umferðir miðað við hámarks lagþykkt upp á 150mm.  </w:t>
      </w:r>
    </w:p>
    <w:p w14:paraId="2A6B20CF" w14:textId="77777777" w:rsidR="007A3584" w:rsidRPr="00824B01" w:rsidRDefault="007A3584" w:rsidP="007A3584">
      <w:pPr>
        <w:pStyle w:val="Texti0"/>
        <w:rPr>
          <w:color w:val="FF0000"/>
        </w:rPr>
      </w:pPr>
      <w:r w:rsidRPr="356F1B27">
        <w:rPr>
          <w:color w:val="FF0000"/>
        </w:rPr>
        <w:t>Verktaki skal hverju sinni sem bráðabirgðagönguleið er sett upp hafa um það samráð við eftirlitsaðila verkkaupa og hlíta fyrirmælum hans. #</w:t>
      </w:r>
    </w:p>
    <w:p w14:paraId="6AD67A8A" w14:textId="77777777" w:rsidR="007A3584" w:rsidRPr="00E01D79" w:rsidRDefault="007A3584" w:rsidP="007A3584">
      <w:pPr>
        <w:spacing w:after="200"/>
        <w:rPr>
          <w:rFonts w:eastAsia="Arial" w:cs="Arial"/>
          <w:color w:val="FF0000"/>
          <w:szCs w:val="20"/>
        </w:rPr>
      </w:pPr>
      <w:r w:rsidRPr="3D9D9B86">
        <w:rPr>
          <w:rFonts w:eastAsia="Arial" w:cs="Arial"/>
          <w:color w:val="FF0000"/>
          <w:szCs w:val="20"/>
        </w:rPr>
        <w:t>Ef bráðabirgða gönguleið er með lausu yfirborðsefni þá skal setja upp skilti frá verkkaupa (Varúð lausamöl).</w:t>
      </w:r>
    </w:p>
    <w:p w14:paraId="4127FC11" w14:textId="77777777" w:rsidR="007A3584" w:rsidRPr="00585DE4" w:rsidRDefault="007A3584" w:rsidP="007A3584">
      <w:pPr>
        <w:pStyle w:val="Texti0"/>
        <w:rPr>
          <w:rFonts w:cs="Arial"/>
          <w:b/>
          <w:color w:val="FF0000"/>
          <w:szCs w:val="20"/>
          <w:u w:val="single"/>
        </w:rPr>
      </w:pPr>
      <w:r w:rsidRPr="006357AE">
        <w:rPr>
          <w:b/>
          <w:color w:val="FF0000"/>
        </w:rPr>
        <w:t># Ökubrýr</w:t>
      </w:r>
    </w:p>
    <w:p w14:paraId="35FDDC70" w14:textId="77777777" w:rsidR="007A3584" w:rsidRPr="00585DE4" w:rsidRDefault="007A3584" w:rsidP="007A3584">
      <w:pPr>
        <w:pStyle w:val="Texti0"/>
        <w:rPr>
          <w:rFonts w:cs="Arial"/>
          <w:color w:val="FF0000"/>
          <w:szCs w:val="20"/>
        </w:rPr>
      </w:pPr>
      <w:r w:rsidRPr="006357AE">
        <w:rPr>
          <w:color w:val="FF0000"/>
        </w:rPr>
        <w:t xml:space="preserve">Til þess að tryggja aðgengi vegfarenda þar sem grafa þarf í sundur götur skal verktaki </w:t>
      </w:r>
      <w:r w:rsidRPr="00585DE4">
        <w:rPr>
          <w:rFonts w:cs="Arial"/>
          <w:color w:val="FF0000"/>
          <w:szCs w:val="20"/>
        </w:rPr>
        <w:t xml:space="preserve">hafa til ráðstöfunar ökubrú. </w:t>
      </w:r>
      <w:r>
        <w:rPr>
          <w:rFonts w:cs="Arial"/>
          <w:color w:val="FF0000"/>
          <w:szCs w:val="20"/>
        </w:rPr>
        <w:t>Eftirlitsaðili</w:t>
      </w:r>
      <w:r w:rsidRPr="00585DE4">
        <w:rPr>
          <w:rFonts w:cs="Arial"/>
          <w:color w:val="FF0000"/>
          <w:szCs w:val="20"/>
        </w:rPr>
        <w:t xml:space="preserve"> verkkaupa mun segja til um staðsetningu brúa. Ökubrú skal vera minnst 3,</w:t>
      </w:r>
      <w:r>
        <w:rPr>
          <w:rFonts w:cs="Arial"/>
          <w:color w:val="FF0000"/>
          <w:szCs w:val="20"/>
        </w:rPr>
        <w:t>0</w:t>
      </w:r>
      <w:r w:rsidRPr="00585DE4">
        <w:rPr>
          <w:rFonts w:cs="Arial"/>
          <w:color w:val="FF0000"/>
          <w:szCs w:val="20"/>
        </w:rPr>
        <w:t xml:space="preserve"> m breið og þola hæsta leyfilegan öxulþunga. Hún skal gerð úr þykkri stálplötu með ásoðnum stálbitum að neðan til styrktar og til að skorða hana fasta við malbiksbrúnir.  Ökubrú skal hafa minnst 100 mm háan stálkant til beggja hliða. #</w:t>
      </w:r>
    </w:p>
    <w:p w14:paraId="66FE7A5E" w14:textId="77777777" w:rsidR="007A3584" w:rsidRPr="00585DE4" w:rsidRDefault="007A3584" w:rsidP="007A3584">
      <w:pPr>
        <w:pStyle w:val="TextinPara"/>
        <w:rPr>
          <w:b/>
          <w:i/>
          <w:szCs w:val="20"/>
        </w:rPr>
      </w:pPr>
      <w:r w:rsidRPr="00585DE4">
        <w:rPr>
          <w:b/>
          <w:bCs/>
          <w:i/>
          <w:iCs/>
        </w:rPr>
        <w:t>Magntölur og uppgjör:</w:t>
      </w:r>
    </w:p>
    <w:p w14:paraId="4BA96581" w14:textId="77777777" w:rsidR="007A3584" w:rsidRDefault="007A3584" w:rsidP="007A3584">
      <w:pPr>
        <w:pStyle w:val="TextinPara"/>
        <w:rPr>
          <w:i/>
          <w:iCs/>
          <w:szCs w:val="20"/>
        </w:rPr>
      </w:pPr>
      <w:r w:rsidRPr="00585DE4">
        <w:rPr>
          <w:i/>
          <w:iCs/>
        </w:rPr>
        <w:t>Greitt er einingaverð fyrir hverja þverun einstakr</w:t>
      </w:r>
      <w:r w:rsidRPr="00585DE4">
        <w:rPr>
          <w:i/>
          <w:iCs/>
          <w:szCs w:val="20"/>
        </w:rPr>
        <w:t>a gatna, innkeyrslna og gangstíga. Innifalið í einingarverði skal vera allur kostnaður við þverunina, svo sem öryggisráðstafanir, kostnaður vegna nætur- og/eða helgidagavinnu svo og allur aukakostnaður sem leiða kann af þverununum sem ekki greiðist skv. öðrum liðum.</w:t>
      </w:r>
    </w:p>
    <w:p w14:paraId="3CA7DB48" w14:textId="77777777" w:rsidR="007A3584" w:rsidRPr="00382089" w:rsidRDefault="007A3584" w:rsidP="007A3584"/>
    <w:p w14:paraId="0E9435B2" w14:textId="77777777" w:rsidR="007A3584" w:rsidRPr="00585DE4" w:rsidRDefault="007A3584" w:rsidP="007A3584">
      <w:pPr>
        <w:pStyle w:val="TextinPara"/>
        <w:rPr>
          <w:i/>
          <w:iCs/>
          <w:color w:val="FF0000"/>
        </w:rPr>
      </w:pPr>
      <w:r w:rsidRPr="00585DE4">
        <w:rPr>
          <w:i/>
          <w:iCs/>
          <w:color w:val="FF0000"/>
        </w:rPr>
        <w:t># Greitt er einingarverð fyrir fyrstu uppsetningu á göngubrú og síðan fyrir hverja endurnotkun á henni. Ekki er greitt sérstaklega fyrir það, þegar göngubrú er sett upp aftur á sama stað. Innifa</w:t>
      </w:r>
      <w:r w:rsidRPr="00585DE4">
        <w:rPr>
          <w:i/>
          <w:iCs/>
          <w:color w:val="FF0000"/>
          <w:szCs w:val="20"/>
        </w:rPr>
        <w:t>lið í einingarverði skal vera allur kostnaður við brýrnar, þar með talið efni, smíði, flutningur, uppsetning og viðhald.#</w:t>
      </w:r>
    </w:p>
    <w:p w14:paraId="66DCADA7" w14:textId="77777777" w:rsidR="007A3584" w:rsidRPr="00585DE4" w:rsidRDefault="007A3584" w:rsidP="007A3584">
      <w:pPr>
        <w:pStyle w:val="TextinPara"/>
        <w:rPr>
          <w:i/>
          <w:iCs/>
          <w:color w:val="FF0000"/>
        </w:rPr>
      </w:pPr>
      <w:r w:rsidRPr="00585DE4">
        <w:rPr>
          <w:i/>
          <w:iCs/>
          <w:color w:val="FF0000"/>
        </w:rPr>
        <w:t>#Greitt er fyrir hvern fermetra af bráðabirgðagönguleiðum. Innifalið í einingaverði er allt efni og vinna sem til þarf til að klára v</w:t>
      </w:r>
      <w:r w:rsidRPr="00585DE4">
        <w:rPr>
          <w:i/>
          <w:iCs/>
          <w:color w:val="FF0000"/>
          <w:szCs w:val="20"/>
        </w:rPr>
        <w:t>erkliðinn, þ.m.t. lagning, flutningur og fjarlæging í verklok.#</w:t>
      </w:r>
    </w:p>
    <w:p w14:paraId="3AFEBE27" w14:textId="77777777" w:rsidR="007A3584" w:rsidRPr="00382089" w:rsidRDefault="007A3584" w:rsidP="007A3584">
      <w:pPr>
        <w:pStyle w:val="TextinPara"/>
        <w:rPr>
          <w:i/>
          <w:iCs/>
          <w:color w:val="FF0000"/>
          <w:szCs w:val="20"/>
        </w:rPr>
      </w:pPr>
      <w:r w:rsidRPr="00585DE4">
        <w:rPr>
          <w:i/>
          <w:iCs/>
          <w:color w:val="FF0000"/>
        </w:rPr>
        <w:t># Greitt er einingarverð fyrir fyrstu uppsetningu á ökubrú og síðan fyrir hverja endurnotkun á henni. Innifalið í einingarverði skal vera allur kostnaður við brúna, þar með talið efni, smíði,</w:t>
      </w:r>
      <w:r w:rsidRPr="00585DE4">
        <w:rPr>
          <w:i/>
          <w:iCs/>
          <w:color w:val="FF0000"/>
          <w:szCs w:val="20"/>
        </w:rPr>
        <w:t xml:space="preserve"> flutningur, uppsetning og viðhald. Aðeins er greitt fyrir eina uppsetningu á akstursbrú fyrir hverja þverun götu</w:t>
      </w:r>
      <w:r w:rsidRPr="00585DE4">
        <w:rPr>
          <w:i/>
          <w:iCs/>
          <w:color w:val="FF0000"/>
        </w:rPr>
        <w:t>.</w:t>
      </w:r>
      <w:r w:rsidRPr="00585DE4">
        <w:rPr>
          <w:i/>
          <w:iCs/>
          <w:color w:val="FF0000"/>
          <w:szCs w:val="20"/>
        </w:rPr>
        <w:t>#</w:t>
      </w:r>
    </w:p>
    <w:p w14:paraId="59D1B9E1" w14:textId="77777777" w:rsidR="007A3584" w:rsidRDefault="007A3584" w:rsidP="007A3584">
      <w:pPr>
        <w:jc w:val="left"/>
        <w:rPr>
          <w:rFonts w:eastAsiaTheme="majorEastAsia" w:cstheme="majorBidi"/>
          <w:b/>
          <w:bCs/>
          <w:smallCaps/>
          <w:spacing w:val="10"/>
          <w:szCs w:val="24"/>
        </w:rPr>
      </w:pPr>
    </w:p>
    <w:p w14:paraId="5DD4D32A" w14:textId="77777777" w:rsidR="007A3584" w:rsidRDefault="007A3584" w:rsidP="007A3584">
      <w:pPr>
        <w:pStyle w:val="Heading3"/>
        <w:spacing w:before="240"/>
      </w:pPr>
      <w:bookmarkStart w:id="152" w:name="_Toc232150381"/>
      <w:r>
        <w:t>DÆLINGAR</w:t>
      </w:r>
      <w:bookmarkEnd w:id="151"/>
      <w:bookmarkEnd w:id="152"/>
    </w:p>
    <w:p w14:paraId="48B5D7B6" w14:textId="77777777" w:rsidR="007A3584" w:rsidRPr="00585DE4" w:rsidRDefault="007A3584" w:rsidP="007A3584">
      <w:pPr>
        <w:pStyle w:val="Texti0"/>
        <w:rPr>
          <w:rFonts w:cs="Arial"/>
          <w:color w:val="FF0000"/>
          <w:szCs w:val="20"/>
        </w:rPr>
      </w:pPr>
      <w:bookmarkStart w:id="153" w:name="_Toc62634377"/>
      <w:r w:rsidRPr="006357AE">
        <w:rPr>
          <w:color w:val="FF0000"/>
        </w:rPr>
        <w:t>#</w:t>
      </w:r>
      <w:r w:rsidRPr="00585DE4">
        <w:rPr>
          <w:rFonts w:cs="Arial"/>
          <w:color w:val="FF0000"/>
          <w:szCs w:val="20"/>
        </w:rPr>
        <w:t>A Athygli er vakin á því að um inn</w:t>
      </w:r>
      <w:r w:rsidRPr="00585DE4">
        <w:rPr>
          <w:rFonts w:cs="Arial"/>
          <w:color w:val="FF0000"/>
          <w:szCs w:val="20"/>
        </w:rPr>
        <w:softHyphen/>
        <w:t>rennsli grunnvatns getur verið að ræða.#</w:t>
      </w:r>
    </w:p>
    <w:p w14:paraId="032138B6" w14:textId="77777777" w:rsidR="007A3584" w:rsidRPr="006357AE" w:rsidRDefault="007A3584" w:rsidP="007A3584">
      <w:pPr>
        <w:pStyle w:val="Texti0"/>
        <w:rPr>
          <w:color w:val="FF0000"/>
        </w:rPr>
      </w:pPr>
      <w:r w:rsidRPr="006357AE">
        <w:rPr>
          <w:color w:val="FF0000"/>
        </w:rPr>
        <w:t xml:space="preserve">#B Vegna aðstæðna á verkstað er gert ráð fyrir að viðhafa þurfi sérstakar vatnsdælingar á verktíma.# </w:t>
      </w:r>
    </w:p>
    <w:p w14:paraId="2C895E8F" w14:textId="77777777" w:rsidR="007A3584" w:rsidRPr="00585DE4" w:rsidRDefault="007A3584" w:rsidP="007A3584">
      <w:pPr>
        <w:pStyle w:val="Texti0"/>
        <w:rPr>
          <w:rFonts w:cs="Arial"/>
          <w:color w:val="FF0000"/>
        </w:rPr>
      </w:pPr>
      <w:r w:rsidRPr="00BD39E8">
        <w:rPr>
          <w:color w:val="FF0000"/>
        </w:rPr>
        <w:lastRenderedPageBreak/>
        <w:t>#H</w:t>
      </w:r>
      <w:r w:rsidRPr="00BD39E8">
        <w:rPr>
          <w:rFonts w:cs="Arial"/>
          <w:color w:val="FF0000"/>
        </w:rPr>
        <w:t>ér skal lýsa aðstæðum á verkstað og hvaðan skuli gert ráð fyrir að dæla vatni og hvert þannig að ekki skapist hætta á vinnusvæðinu eða fyrir almenning. Einnig skal áætla dælumagn vegna liða í tilboðsskrá.#</w:t>
      </w:r>
    </w:p>
    <w:p w14:paraId="2CFD4F85" w14:textId="77777777" w:rsidR="007A3584" w:rsidRPr="00585DE4" w:rsidRDefault="007A3584" w:rsidP="007A3584">
      <w:pPr>
        <w:pStyle w:val="Texti0"/>
        <w:rPr>
          <w:rFonts w:cs="Arial"/>
          <w:szCs w:val="20"/>
        </w:rPr>
      </w:pPr>
      <w:r>
        <w:t>Afkastageta</w:t>
      </w:r>
      <w:r w:rsidRPr="00585DE4">
        <w:rPr>
          <w:rFonts w:cs="Arial"/>
          <w:szCs w:val="20"/>
        </w:rPr>
        <w:t xml:space="preserve"> mismunandi dæla er sundurliðuð í tilboðsskrá á hvern sólarhring. Verktaki skal taka mið af því að dælingar (l/sek) eru miðaðar við dælt magn í losunarstað á yfirborði eða í tilgreindan viðtaka. Dælur og lagnir/slöngur skulu vera undir reglubundnu og fullnægjandi eftirliti þann tíma sem þær þurfa að vera í gangi. Gera skal ráð fyrir að grafa þurfi sérstakar dæluholur sem eru lægri en athafnasvæði verktaka í skurðum til að halda athafnasvæðum þurrum. </w:t>
      </w:r>
    </w:p>
    <w:p w14:paraId="0CE07B4F" w14:textId="77777777" w:rsidR="007A3584" w:rsidRPr="00585DE4" w:rsidRDefault="007A3584" w:rsidP="007A3584">
      <w:pPr>
        <w:pStyle w:val="TextinPara"/>
        <w:rPr>
          <w:b/>
          <w:i/>
        </w:rPr>
      </w:pPr>
      <w:r w:rsidRPr="00585DE4">
        <w:rPr>
          <w:b/>
          <w:i/>
        </w:rPr>
        <w:t>Magntölur og uppgjör:</w:t>
      </w:r>
    </w:p>
    <w:p w14:paraId="1AE73EF2" w14:textId="77777777" w:rsidR="007A3584" w:rsidRDefault="007A3584" w:rsidP="007A3584">
      <w:pPr>
        <w:pStyle w:val="TextinPara"/>
        <w:rPr>
          <w:i/>
        </w:rPr>
      </w:pPr>
      <w:r w:rsidRPr="00585DE4">
        <w:rPr>
          <w:i/>
        </w:rPr>
        <w:t>Greitt er sólarhringsverð fyrir dælur með mismunandi afkastagetu. Innifalið er allur kostnaður við uppsetningu, eftirlit og rekstur á dælubúnaði/lögnum/slöngum, orkunotkun, flutningar dæla/lagna/slangna milli staða, gröft og viðhald sérstakra dæluhola, allar tafir sem kunna að verða á grefti vegna uppsetningar, reksturs og viðhalds lagna og dælubúnaðar, auk aðgerða til að stýra framrás vatns á yfirborði eða í skilgreindan viðtaka.</w:t>
      </w:r>
    </w:p>
    <w:p w14:paraId="606044FC" w14:textId="77777777" w:rsidR="00420884" w:rsidRDefault="00420884" w:rsidP="007A3584">
      <w:pPr>
        <w:jc w:val="left"/>
        <w:rPr>
          <w:i/>
        </w:rPr>
      </w:pPr>
    </w:p>
    <w:p w14:paraId="68436F6E" w14:textId="77777777" w:rsidR="00420884" w:rsidRDefault="00420884" w:rsidP="00420884">
      <w:pPr>
        <w:pStyle w:val="Heading3"/>
      </w:pPr>
      <w:bookmarkStart w:id="154" w:name="_Toc232150382"/>
      <w:r>
        <w:t>Sandbeð vegna vinnu á vatnsverndarsvæði</w:t>
      </w:r>
      <w:bookmarkEnd w:id="154"/>
    </w:p>
    <w:p w14:paraId="7E16C0C6" w14:textId="2B0AFECE" w:rsidR="00420884" w:rsidRDefault="00420884" w:rsidP="00420884">
      <w:r>
        <w:t>Verktaki útbýr sandbeð, annars vegar fyrir eldsneytisáfyllingar á vinnuvélar utan við brunnsvæði vatnsverndar og hinsvegar fyrir geymslusvæði tækja, sjá teikningu í útboðsgögnum. Staðsetning sandbeðsins skal vera í samráði við umsjónarmann vatnsverndarsvæðisins, sjá teikningu. Verktaki leggur út, jafnar og þjappar um 10 cm þykkt sandlag. Ofan á sandlagið leggur verktaki til þess gerðan þéttidúk úr polyethylen, minnst 1 mm þykkan. Gerð þéttidúks er háð samþykki eftirlitsaðila. Ofan á þéttidúkinn leggur verktaki svo um 30 cm lag af sandi. Olíubíll sjái um allar áfyllingar á vélar og tæki, umsjónarmaður vatnsverndarsvæðisins heimilar og fylgir öllum olíuflutningum um vatnsverndarsvæðið. Hellist niður eldsneyti í sandbeðið skal samstundis hreinsa mengaðan sand upp og flytja hann af svæðinu til förgunar á viðurkenndan hátt. Við þá vinnu skal í einu og öllu fara eftir öryggisreglum Orkuveitunnar um viðbrögð við óhappi og öryggisreglur fyrir verktaka og aðra sem erindi eiga inn á vatnsverndarsvæði í rekstri Veitna (</w:t>
      </w:r>
      <w:r w:rsidR="001C2B58">
        <w:t>LBE-3642</w:t>
      </w:r>
      <w:r>
        <w:t xml:space="preserve">). Í verklok skal verktaki fjarlægja sandbeð. Sandur úr sandbeði fyrir eldsneytisáfyllingu skal fluttur brott af svæðinu og fargað á viðurkenndum móttökustað. Stranglega er bannað að nota slíkan sand í fyllingar innan vatnsverndarsvæðis eða flytja á geymslusvæði. Óheimilt er að fylla eldsneyti á vörubíla og önnur farartæki í sandbeði. Verktaki skal haga vinnu sinni þannig að eldsneytisáfyllingar séu sem fæstar og í fullu samráði við umsjónarmann vatnsverndarsvæðisins. </w:t>
      </w:r>
    </w:p>
    <w:p w14:paraId="49EE68C3" w14:textId="77777777" w:rsidR="00420884" w:rsidRPr="00585DE4" w:rsidRDefault="00420884" w:rsidP="00420884">
      <w:pPr>
        <w:pStyle w:val="TextinPara"/>
        <w:rPr>
          <w:b/>
          <w:i/>
        </w:rPr>
      </w:pPr>
      <w:r w:rsidRPr="00585DE4">
        <w:rPr>
          <w:b/>
          <w:i/>
        </w:rPr>
        <w:t>Magntölur og uppgjör:</w:t>
      </w:r>
    </w:p>
    <w:p w14:paraId="317FDC17" w14:textId="431FC641" w:rsidR="00420884" w:rsidRDefault="00420884" w:rsidP="00077F71">
      <w:pPr>
        <w:rPr>
          <w:i/>
          <w:iCs/>
        </w:rPr>
      </w:pPr>
      <w:r w:rsidRPr="00420884">
        <w:rPr>
          <w:i/>
          <w:iCs/>
        </w:rPr>
        <w:t>Í verði skal vera innifalinn allur kostnaður við sandbeðið eins og því er hér lýst, allt efni og öll vinna, þar með talið þéttidúkur og flutningur og förgun sands í verklok.  Ef eldsneyti hellist niður og flytja þarf sand í burtu vegna þess á verktíma verður ekki greitt sérstaklega fyrir það. Hugsanlegan kostnað vegna þess skal innifela í heildarverði.</w:t>
      </w:r>
    </w:p>
    <w:p w14:paraId="2DB2BDC6" w14:textId="77777777" w:rsidR="00077F71" w:rsidRPr="00077F71" w:rsidRDefault="00077F71" w:rsidP="00077F71">
      <w:pPr>
        <w:rPr>
          <w:i/>
          <w:iCs/>
        </w:rPr>
      </w:pPr>
    </w:p>
    <w:p w14:paraId="0B6F3634" w14:textId="77777777" w:rsidR="00420884" w:rsidRPr="00420884" w:rsidRDefault="007A3584" w:rsidP="007A3584">
      <w:pPr>
        <w:pStyle w:val="Heading2"/>
        <w:rPr>
          <w:rFonts w:eastAsia="Arial"/>
          <w:noProof w:val="0"/>
        </w:rPr>
      </w:pPr>
      <w:bookmarkStart w:id="155" w:name="_Toc232150383"/>
      <w:r>
        <w:t>GÖTUR, GÖNGULEIÐIR OG YFIRBORÐSFRÁGANGUR</w:t>
      </w:r>
      <w:bookmarkEnd w:id="155"/>
      <w:r>
        <w:t xml:space="preserve">                                                        </w:t>
      </w:r>
      <w:bookmarkEnd w:id="153"/>
    </w:p>
    <w:p w14:paraId="5F5783C9" w14:textId="56723B47" w:rsidR="007A3584" w:rsidRPr="00420884" w:rsidRDefault="007A3584" w:rsidP="00420884">
      <w:pPr>
        <w:rPr>
          <w:rFonts w:eastAsia="Arial"/>
        </w:rPr>
      </w:pPr>
      <w:r w:rsidRPr="00420884">
        <w:t>Þegar unnið er innan marka sveitarfélaga skulu kröfur viðkomandi sveitarfélags um yfirborðsfrágang hafa forgang fram yfir ákvæði þessarar verklýsingar, nema annað sé sérstaklega tekið fram í samningi. Hönnuður hannar samkvæmt reglum um yfirborðsfrágang hvers sveitarfélags fyrir sig.</w:t>
      </w:r>
    </w:p>
    <w:p w14:paraId="119BDEDA" w14:textId="77777777" w:rsidR="007A3584" w:rsidRDefault="007A3584" w:rsidP="007A3584">
      <w:pPr>
        <w:pStyle w:val="Heading3"/>
        <w:spacing w:before="240"/>
      </w:pPr>
      <w:bookmarkStart w:id="156" w:name="_Toc62634378"/>
      <w:bookmarkStart w:id="157" w:name="_Toc232150384"/>
      <w:r>
        <w:t>SÖGUN Á STEYPU OG MALBIKI</w:t>
      </w:r>
      <w:bookmarkEnd w:id="156"/>
      <w:bookmarkEnd w:id="157"/>
    </w:p>
    <w:p w14:paraId="23C10F76" w14:textId="77777777" w:rsidR="007A3584" w:rsidRPr="00A82307" w:rsidRDefault="007A3584" w:rsidP="007A3584">
      <w:pPr>
        <w:pStyle w:val="Texti0"/>
      </w:pPr>
      <w:bookmarkStart w:id="158" w:name="_Toc62634379"/>
      <w:r w:rsidRPr="00A82307">
        <w:t xml:space="preserve">Þar sem nauðsynlegt reynist að saga malbik eða steypt yfirborð skal taka mið af skurðdýpt þannig að sagað sé nægilega breitt miðað við </w:t>
      </w:r>
      <w:r>
        <w:t>valdan</w:t>
      </w:r>
      <w:r w:rsidRPr="00A82307">
        <w:t xml:space="preserve"> fláa á skurði og einnig því að 75-100 mm brún verði frá sagaðri brún að uppúrtekt.</w:t>
      </w:r>
    </w:p>
    <w:p w14:paraId="407AF989" w14:textId="77777777" w:rsidR="007A3584" w:rsidRPr="00A82307" w:rsidRDefault="007A3584" w:rsidP="007A3584">
      <w:pPr>
        <w:pStyle w:val="Texti0"/>
      </w:pPr>
      <w:r w:rsidRPr="00A82307">
        <w:t xml:space="preserve">Sagað skal eftir snúru sem strengd er á yfirborð og þess vandlega gætt að sagarfarið verði beint. Sögun skal vera það djúp að ekki brotni út úr aðliggjandi brúnum þegar brot eru fjarlægð.  </w:t>
      </w:r>
    </w:p>
    <w:p w14:paraId="48C3C42D" w14:textId="77777777" w:rsidR="007A3584" w:rsidRPr="00A82307" w:rsidRDefault="007A3584" w:rsidP="007A3584">
      <w:pPr>
        <w:pStyle w:val="Texti0"/>
      </w:pPr>
      <w:r w:rsidRPr="00A82307">
        <w:t xml:space="preserve">Mikilvægt er að sagaðar brúnir verði ekki fyrir skemmdum við framkvæmdir þannig að ekki þurfi að saga aftur þegar yfirborðsviðgerð á sér stað. </w:t>
      </w:r>
    </w:p>
    <w:p w14:paraId="1949D029" w14:textId="77777777" w:rsidR="007A3584" w:rsidRDefault="007A3584" w:rsidP="007A3584">
      <w:pPr>
        <w:pStyle w:val="Texti0"/>
      </w:pPr>
      <w:r w:rsidRPr="003D700F">
        <w:lastRenderedPageBreak/>
        <w:t>Þar sem núverandi malbik er 80 mm eða þykkara skal fræsa 40 mm djúpan og 300 mm breiðan lás fyrir efsta lag nýs malbiks en þar sem fræsa þarf fyrir rauðu malbiki skal miða við 45 mm.</w:t>
      </w:r>
      <w:r>
        <w:t xml:space="preserve"> </w:t>
      </w:r>
    </w:p>
    <w:p w14:paraId="3FC37841" w14:textId="77777777" w:rsidR="007A3584" w:rsidRPr="00585DE4" w:rsidRDefault="007A3584" w:rsidP="007A3584">
      <w:pPr>
        <w:pStyle w:val="TextinPara"/>
        <w:rPr>
          <w:b/>
          <w:i/>
        </w:rPr>
      </w:pPr>
      <w:r w:rsidRPr="00585DE4">
        <w:rPr>
          <w:b/>
          <w:i/>
        </w:rPr>
        <w:t>Magntölur og uppgjör:</w:t>
      </w:r>
    </w:p>
    <w:p w14:paraId="48E93AC4" w14:textId="77777777" w:rsidR="007A3584" w:rsidRPr="00E050E4" w:rsidRDefault="007A3584" w:rsidP="007A3584">
      <w:pPr>
        <w:pStyle w:val="TextinPara"/>
        <w:rPr>
          <w:i/>
        </w:rPr>
      </w:pPr>
      <w:r w:rsidRPr="00585DE4">
        <w:rPr>
          <w:i/>
        </w:rPr>
        <w:t>Greitt er fyrir lengdar</w:t>
      </w:r>
      <w:r w:rsidRPr="00585DE4">
        <w:rPr>
          <w:i/>
        </w:rPr>
        <w:softHyphen/>
        <w:t>metra af sögun á mal</w:t>
      </w:r>
      <w:r w:rsidRPr="00585DE4">
        <w:rPr>
          <w:i/>
        </w:rPr>
        <w:softHyphen/>
        <w:t xml:space="preserve">biki/steypu óháð þykkt, en stk.af sögun á steyptum kantsteini.  Innifalin er öll vinna við merkingar og sögun. Greitt er fyrir hvern fermetra af uppfræstu malbiki u.þ.b. 40-45 mm þykku, samkvæmt mælingu. Innifalið er öll vinna, efni og kostnaður vegna fræsingar og brottflutningur á fræsisvarfi </w:t>
      </w:r>
    </w:p>
    <w:p w14:paraId="36805349" w14:textId="77777777" w:rsidR="007A3584" w:rsidRDefault="007A3584" w:rsidP="007A3584">
      <w:pPr>
        <w:pStyle w:val="Heading3"/>
        <w:spacing w:before="240"/>
      </w:pPr>
      <w:bookmarkStart w:id="159" w:name="_Toc232150385"/>
      <w:r>
        <w:t>UPPRIF Á MALBIKI, STEYPU OG ÓNÝTUM HELLUM</w:t>
      </w:r>
      <w:bookmarkEnd w:id="158"/>
      <w:bookmarkEnd w:id="159"/>
    </w:p>
    <w:p w14:paraId="7407E870" w14:textId="77777777" w:rsidR="007A3584" w:rsidRPr="00A82307" w:rsidRDefault="007A3584" w:rsidP="007A3584">
      <w:pPr>
        <w:pStyle w:val="Texti0"/>
      </w:pPr>
      <w:bookmarkStart w:id="160" w:name="_Toc62634380"/>
      <w:r w:rsidRPr="00A82307">
        <w:t xml:space="preserve">Rífa skal upp gamalt malbik, steypu og ónýtar hellur og aka með á viðeigandi losunarstað. </w:t>
      </w:r>
      <w:r>
        <w:t>Eftirlitsaðili</w:t>
      </w:r>
      <w:r w:rsidRPr="00A82307">
        <w:t xml:space="preserve"> verkkaupa gefur fyrirmæli um umfang upprifs á hverjum stað. Allt upprifið efni sem ekki nýtist á staðnum skal fjarlægja þegar í stað.</w:t>
      </w:r>
    </w:p>
    <w:p w14:paraId="6E6D177B" w14:textId="77777777" w:rsidR="007A3584" w:rsidRPr="00585DE4" w:rsidRDefault="007A3584" w:rsidP="007A3584">
      <w:pPr>
        <w:pStyle w:val="TextinPara"/>
        <w:rPr>
          <w:b/>
          <w:i/>
        </w:rPr>
      </w:pPr>
      <w:r w:rsidRPr="00585DE4">
        <w:rPr>
          <w:b/>
          <w:i/>
        </w:rPr>
        <w:t>Magntölur og uppgjör:</w:t>
      </w:r>
    </w:p>
    <w:p w14:paraId="6A2AC131" w14:textId="77777777" w:rsidR="007A3584" w:rsidRPr="00585DE4" w:rsidRDefault="007A3584" w:rsidP="007A3584">
      <w:pPr>
        <w:pStyle w:val="TextinPara"/>
        <w:rPr>
          <w:i/>
        </w:rPr>
      </w:pPr>
      <w:r w:rsidRPr="00585DE4">
        <w:rPr>
          <w:i/>
        </w:rPr>
        <w:t>Greitt er fyrir fermetra af upprifi malbiks, steypu og ónýtra hellna óháð þykkt. Innifalið skal upprif, uppbrot eða sögun umfram sögun í verkmörkum og brottakstur á losunarstað. Í einhverjum tilvikum getur þurft að saga og fjarlægja efni í tvennu lagi t.d. þar sem malbik liggur undir steyptum flötum og er þá greitt fyrir slíkt í tvennu lagi.</w:t>
      </w:r>
    </w:p>
    <w:p w14:paraId="05426A38" w14:textId="77777777" w:rsidR="007A3584" w:rsidRDefault="007A3584" w:rsidP="007A3584">
      <w:pPr>
        <w:pStyle w:val="Heading3"/>
        <w:spacing w:before="240"/>
      </w:pPr>
      <w:bookmarkStart w:id="161" w:name="_Toc232150386"/>
      <w:r>
        <w:t>UPPRIF Á ENDURNÝTANLEGUM HELLUM</w:t>
      </w:r>
      <w:bookmarkEnd w:id="160"/>
      <w:bookmarkEnd w:id="161"/>
    </w:p>
    <w:p w14:paraId="5FF18BA8" w14:textId="77777777" w:rsidR="007A3584" w:rsidRPr="00A82307" w:rsidRDefault="007A3584" w:rsidP="007A3584">
      <w:pPr>
        <w:pStyle w:val="Texti0"/>
      </w:pPr>
      <w:bookmarkStart w:id="162" w:name="_Toc62634381"/>
      <w:r w:rsidRPr="00A82307">
        <w:t>Hellu</w:t>
      </w:r>
      <w:r>
        <w:t>m</w:t>
      </w:r>
      <w:r w:rsidRPr="00A82307">
        <w:t xml:space="preserve"> sem eru endurnýtanlegar að dómi </w:t>
      </w:r>
      <w:r>
        <w:t>eftirlitsaðila</w:t>
      </w:r>
      <w:r w:rsidRPr="00A82307">
        <w:t xml:space="preserve"> verkkaupa skal raða á bretti og flytja á geymslusvæði verkkaupa, en þar sem hellur verða endurnýttar á viðkomandi verkstað skal verktaki raða hellum snyrtilega upp þangað til þær verða endurlagðar. </w:t>
      </w:r>
    </w:p>
    <w:p w14:paraId="50879767" w14:textId="77777777" w:rsidR="007A3584" w:rsidRDefault="007A3584" w:rsidP="007A3584">
      <w:pPr>
        <w:pStyle w:val="Texti0"/>
      </w:pPr>
      <w:r w:rsidRPr="00A82307">
        <w:t>Verktaki skal leggja til trébretti undir hellur, stærð 800x1200 mm. Brettin skulu vera vönduð að gerð og hæfa þeim þunga sem á þau er lagður.  Miða skal við að sama hellugerð verði á hverju bretti og ekki verði meira en 6 m</w:t>
      </w:r>
      <w:r w:rsidRPr="00A82307">
        <w:rPr>
          <w:vertAlign w:val="superscript"/>
        </w:rPr>
        <w:t>2</w:t>
      </w:r>
      <w:r w:rsidRPr="00A82307">
        <w:t xml:space="preserve"> af hellum á hverju bretti. Hellur skulu plastaðar á bretti fyrir flutning þannig að tryggt sé að ekki hrynji af brettum við flutning. Verktaki skal skrá skilmerkilega gerð og magn brottfluttra hellna og afhenda </w:t>
      </w:r>
      <w:r>
        <w:t>eftirlitsaðila</w:t>
      </w:r>
      <w:r w:rsidRPr="00A82307">
        <w:t xml:space="preserve"> verkkaupa afrit. </w:t>
      </w:r>
    </w:p>
    <w:p w14:paraId="7CC82F6B" w14:textId="77777777" w:rsidR="007A3584" w:rsidRPr="00585DE4" w:rsidRDefault="007A3584" w:rsidP="007A3584">
      <w:pPr>
        <w:pStyle w:val="TextinPara"/>
        <w:rPr>
          <w:b/>
          <w:i/>
        </w:rPr>
      </w:pPr>
      <w:r w:rsidRPr="00585DE4">
        <w:rPr>
          <w:b/>
          <w:i/>
        </w:rPr>
        <w:t>Magntölur og uppgjör:</w:t>
      </w:r>
    </w:p>
    <w:p w14:paraId="26D01661" w14:textId="77777777" w:rsidR="007A3584" w:rsidRPr="00585DE4" w:rsidRDefault="007A3584" w:rsidP="007A3584">
      <w:pPr>
        <w:pStyle w:val="TextinPara"/>
        <w:rPr>
          <w:i/>
        </w:rPr>
      </w:pPr>
      <w:r w:rsidRPr="00585DE4">
        <w:rPr>
          <w:i/>
        </w:rPr>
        <w:t>Fyrir heilar hellur sem teknar verða upp til brottflutnings eða endurnota á viðkomandi vinnusvæði er greitt fyrir fermetra óháð gerð. Innifalin skal upptekt á hellum, röðun á bretti, plöstun og flutningur á geymslusvæði ásamt fermingu á flutningstæki og affermingu á geymslustað ef um slíkt er að ræða.</w:t>
      </w:r>
    </w:p>
    <w:p w14:paraId="17F7607B" w14:textId="77777777" w:rsidR="007A3584" w:rsidRPr="00585DE4" w:rsidRDefault="007A3584" w:rsidP="007A3584">
      <w:pPr>
        <w:pStyle w:val="TextinPara"/>
        <w:rPr>
          <w:i/>
        </w:rPr>
      </w:pPr>
      <w:r w:rsidRPr="00585DE4">
        <w:rPr>
          <w:i/>
        </w:rPr>
        <w:t>Greitt verður fyrir stk. af trébrettum sem verktaki leggur til undir hellur sem fluttar verða af vinnusvæði.</w:t>
      </w:r>
    </w:p>
    <w:p w14:paraId="083D0EFA" w14:textId="77777777" w:rsidR="007A3584" w:rsidRDefault="007A3584" w:rsidP="007A3584">
      <w:pPr>
        <w:pStyle w:val="Heading3"/>
        <w:spacing w:before="240"/>
      </w:pPr>
      <w:bookmarkStart w:id="163" w:name="_Toc232150387"/>
      <w:r>
        <w:t>UPPRIF Á STEYPTUM KANTSTEINI</w:t>
      </w:r>
      <w:bookmarkEnd w:id="162"/>
      <w:bookmarkEnd w:id="163"/>
    </w:p>
    <w:p w14:paraId="29743A74" w14:textId="77777777" w:rsidR="007A3584" w:rsidRPr="00A82307" w:rsidRDefault="007A3584" w:rsidP="007A3584">
      <w:pPr>
        <w:pStyle w:val="Texti0"/>
      </w:pPr>
      <w:bookmarkStart w:id="164" w:name="_Toc62634382"/>
      <w:r w:rsidRPr="00A82307">
        <w:t>Verktaki skal fjarlægja steyptan kantstein af götum og úr umferðareyjum þar sem það á við. Bæði er um að ræða staðsteyptan kantstein og forsteyptan kantstein. Staðsteyptur kantsteinn er að öllu jöfnu járnbentur. Upprifinn staðsteyptan kantstein má ekki nýta í fyllingar heldur skal honum ekið á viðeigandi förgunarstað. Sama á við um ónýtan forsteyptan kantstein.</w:t>
      </w:r>
    </w:p>
    <w:p w14:paraId="10D2E114" w14:textId="5F233A5E" w:rsidR="007A3584" w:rsidRPr="00621ED9" w:rsidRDefault="007A3584" w:rsidP="00420884">
      <w:pPr>
        <w:pStyle w:val="Texti0"/>
      </w:pPr>
      <w:r w:rsidRPr="00A82307">
        <w:t xml:space="preserve">Forsteyptum kantsteini sem er heill að dómi </w:t>
      </w:r>
      <w:r>
        <w:t>eftirlitsaðila</w:t>
      </w:r>
      <w:r w:rsidRPr="00A82307">
        <w:t xml:space="preserve"> verkkaupa skal raða á bretti og endurnota á svæðinu eða flytja á geymslusvæði verkkaupa.</w:t>
      </w:r>
    </w:p>
    <w:p w14:paraId="05116D59" w14:textId="77777777" w:rsidR="007A3584" w:rsidRPr="00585DE4" w:rsidRDefault="007A3584" w:rsidP="007A3584">
      <w:pPr>
        <w:pStyle w:val="TextinPara"/>
        <w:rPr>
          <w:b/>
          <w:i/>
        </w:rPr>
      </w:pPr>
      <w:r w:rsidRPr="00585DE4">
        <w:rPr>
          <w:b/>
          <w:i/>
        </w:rPr>
        <w:t>Magntölur og uppgjör:</w:t>
      </w:r>
    </w:p>
    <w:p w14:paraId="089CA1D6" w14:textId="77777777" w:rsidR="007A3584" w:rsidRPr="00585DE4" w:rsidRDefault="007A3584" w:rsidP="007A3584">
      <w:pPr>
        <w:pStyle w:val="TextinPara"/>
        <w:rPr>
          <w:i/>
        </w:rPr>
      </w:pPr>
      <w:r w:rsidRPr="00585DE4">
        <w:rPr>
          <w:i/>
        </w:rPr>
        <w:t>Greitt er ákveðið verð á upprifinn lengdarmetra af steyptum  kantsteini. Innifalið er m.a. öll vinna við upprif kantsteins og förgun hans.</w:t>
      </w:r>
    </w:p>
    <w:p w14:paraId="7BF9528D" w14:textId="77777777" w:rsidR="007A3584" w:rsidRPr="00585DE4" w:rsidRDefault="007A3584" w:rsidP="007A3584">
      <w:pPr>
        <w:pStyle w:val="TextinPara"/>
        <w:rPr>
          <w:i/>
        </w:rPr>
      </w:pPr>
      <w:r w:rsidRPr="00585DE4">
        <w:rPr>
          <w:i/>
        </w:rPr>
        <w:t>Greitt er ákveðið verð fyrir upprif á heilum forsteyptum kantsteini. Innifalið skal upprif, röðun á bretti og allir flutningar innan svæðis eða á geymslusvæði ásamt fermingu á flutningstæki og affermingu á geymslustað</w:t>
      </w:r>
    </w:p>
    <w:p w14:paraId="26E0D3D3" w14:textId="77777777" w:rsidR="007A3584" w:rsidRPr="00585DE4" w:rsidRDefault="007A3584" w:rsidP="007A3584">
      <w:pPr>
        <w:pStyle w:val="TextinPara"/>
        <w:rPr>
          <w:i/>
        </w:rPr>
      </w:pPr>
      <w:r w:rsidRPr="00585DE4">
        <w:rPr>
          <w:i/>
        </w:rPr>
        <w:t>Greitt verður fyrir stk. af trébrettum sem verktaki leggur til undir hellur sem fluttar verða af vinnusvæði.</w:t>
      </w:r>
    </w:p>
    <w:p w14:paraId="1A2B0F03" w14:textId="77777777" w:rsidR="007A3584" w:rsidRDefault="007A3584" w:rsidP="007A3584">
      <w:pPr>
        <w:pStyle w:val="Heading3"/>
        <w:spacing w:before="240"/>
      </w:pPr>
      <w:bookmarkStart w:id="165" w:name="_Toc232150388"/>
      <w:r>
        <w:t>UMFERÐAMERKI OG POLLAR</w:t>
      </w:r>
      <w:bookmarkEnd w:id="164"/>
      <w:bookmarkEnd w:id="165"/>
    </w:p>
    <w:p w14:paraId="00EB92E7" w14:textId="77777777" w:rsidR="007A3584" w:rsidRPr="00A82307" w:rsidRDefault="007A3584" w:rsidP="007A3584">
      <w:pPr>
        <w:pStyle w:val="Texti0"/>
      </w:pPr>
      <w:bookmarkStart w:id="166" w:name="_Toc62634383"/>
      <w:r w:rsidRPr="00A82307">
        <w:t xml:space="preserve">Áður en gröftur hefst skal </w:t>
      </w:r>
      <w:r>
        <w:t>eftirlitsaðila</w:t>
      </w:r>
      <w:r w:rsidRPr="00A82307">
        <w:t xml:space="preserve"> verkkaupa gefinn kostur á að koma á verkstað og skrá staðsetningu umferðarmerkja og kanna ástand þeirra. Ef nauðsynlegt reynist að taka niður umferðarmerki skal strax setja upp sama merki eða bráðabirgðamerki sömu tegundar og merkið sem fjarlægt var í samráði </w:t>
      </w:r>
      <w:r>
        <w:t>eftirlitsaðila</w:t>
      </w:r>
      <w:r w:rsidRPr="00A82307">
        <w:t xml:space="preserve"> verkkaupa.</w:t>
      </w:r>
    </w:p>
    <w:p w14:paraId="686F4CDB" w14:textId="77777777" w:rsidR="007A3584" w:rsidRPr="00A82307" w:rsidRDefault="007A3584" w:rsidP="007A3584">
      <w:pPr>
        <w:pStyle w:val="Texti0"/>
      </w:pPr>
      <w:r w:rsidRPr="00A82307">
        <w:t xml:space="preserve">Umferðarmerki sem tekin eru niður skulu varin fyrir hnjaski með yfirbreiðslu eða á annan tryggan hátt og er umhirða þeirra á ábyrgð verktaka. Áður en stétt er lögð að nýju skal þeim umferðarmerkjum, sem </w:t>
      </w:r>
      <w:r w:rsidRPr="00A82307">
        <w:lastRenderedPageBreak/>
        <w:t>tekin hafa verið niður, komið fyrir á sama stað aftur og þjappað vel að undirstöðunni með jarðveg</w:t>
      </w:r>
      <w:r>
        <w:t>s</w:t>
      </w:r>
      <w:r w:rsidRPr="00A82307">
        <w:t>þjöppu og skal þess gætt að merkið sé lóðrétt. Þar sem komið er að umferðarmerkjum eða stöðumælum sem hafa skekkst skulu undirstöður þeirra réttar af.</w:t>
      </w:r>
    </w:p>
    <w:p w14:paraId="10E45C75" w14:textId="77777777" w:rsidR="007A3584" w:rsidRPr="00A82307" w:rsidRDefault="007A3584" w:rsidP="007A3584">
      <w:pPr>
        <w:pStyle w:val="Texti0"/>
      </w:pPr>
      <w:r w:rsidRPr="00A82307">
        <w:t>Þar sem pollar lenda í skurðstæði þarf að taka þá upp og setja síðan niður aftur á sama stað.</w:t>
      </w:r>
    </w:p>
    <w:p w14:paraId="23BBACDA" w14:textId="77777777" w:rsidR="007A3584" w:rsidRPr="00585DE4" w:rsidRDefault="007A3584" w:rsidP="007A3584">
      <w:pPr>
        <w:pStyle w:val="TextinPara"/>
        <w:rPr>
          <w:b/>
          <w:i/>
        </w:rPr>
      </w:pPr>
      <w:r w:rsidRPr="00585DE4">
        <w:rPr>
          <w:b/>
          <w:i/>
        </w:rPr>
        <w:t>Magntölur og uppgjör:</w:t>
      </w:r>
    </w:p>
    <w:p w14:paraId="71E2F172" w14:textId="77777777" w:rsidR="007A3584" w:rsidRPr="00585DE4" w:rsidRDefault="007A3584" w:rsidP="007A3584">
      <w:pPr>
        <w:pStyle w:val="TextinPara"/>
      </w:pPr>
      <w:r w:rsidRPr="00585DE4">
        <w:rPr>
          <w:i/>
        </w:rPr>
        <w:t>Greitt er ákveðið einingarverð fyrir hvert umferðarmerki og polla sem verktaki grefur upp og kemur fyrir að nýju þegar fyllt er í skurðinn. Í einingarveði er auk þess innifalin uppsetning og viðhald á bráðabirgðamerki meðan á verki stendur.</w:t>
      </w:r>
    </w:p>
    <w:p w14:paraId="2A55A2D8" w14:textId="77777777" w:rsidR="007A3584" w:rsidRDefault="007A3584" w:rsidP="007A3584">
      <w:pPr>
        <w:pStyle w:val="Heading3"/>
        <w:spacing w:before="240"/>
      </w:pPr>
      <w:bookmarkStart w:id="167" w:name="_Toc232150389"/>
      <w:r>
        <w:t>MALBIKUN Á STÍGUM OG GÖTUÞVERUNUM</w:t>
      </w:r>
      <w:bookmarkEnd w:id="166"/>
      <w:bookmarkEnd w:id="167"/>
    </w:p>
    <w:p w14:paraId="3254F8D5" w14:textId="77777777" w:rsidR="007A3584" w:rsidRPr="00861677" w:rsidRDefault="007A3584" w:rsidP="007A3584">
      <w:pPr>
        <w:pStyle w:val="Texti0"/>
        <w:rPr>
          <w:b/>
          <w:u w:val="single"/>
        </w:rPr>
      </w:pPr>
      <w:bookmarkStart w:id="168" w:name="_Toc62634384"/>
      <w:r w:rsidRPr="00861677">
        <w:rPr>
          <w:b/>
          <w:u w:val="single"/>
        </w:rPr>
        <w:t>Kröfur fyrir mulningslag</w:t>
      </w:r>
    </w:p>
    <w:p w14:paraId="00DADE59" w14:textId="77777777" w:rsidR="007A3584" w:rsidRDefault="007A3584" w:rsidP="007A3584">
      <w:pPr>
        <w:pStyle w:val="Texti0"/>
      </w:pPr>
      <w:r w:rsidRPr="00A82307">
        <w:t xml:space="preserve">Ofan á grús skal verktaki setja 40-50 mm þykkt jöfnunarlag (sjá mörk sigtikúrfu hér að neðan).  Gæta skal þess að þykkt malbiks verði hvergi minni en </w:t>
      </w:r>
      <w:r>
        <w:t>eftirlitsaðili</w:t>
      </w:r>
      <w:r w:rsidRPr="00A82307">
        <w:t xml:space="preserve"> verkkaupa ákveður.</w:t>
      </w:r>
    </w:p>
    <w:p w14:paraId="67909D13" w14:textId="77777777" w:rsidR="007A3584" w:rsidRDefault="007A3584" w:rsidP="007A3584">
      <w:pPr>
        <w:pStyle w:val="Texti0"/>
        <w:keepNext/>
        <w:jc w:val="center"/>
      </w:pPr>
      <w:r>
        <w:drawing>
          <wp:inline distT="0" distB="0" distL="0" distR="0" wp14:anchorId="1E757388" wp14:editId="1ADDEADF">
            <wp:extent cx="5904866" cy="3713480"/>
            <wp:effectExtent l="0" t="0" r="635" b="1270"/>
            <wp:docPr id="1338894122" name="Picture 1338894122" descr="A graph of a number of objects&#10;&#10;Description automatically generated with medium confidence"/>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338894122" name="Picture 1338894122" descr="A graph of a number of objects&#10;&#10;Description automatically generated with medium confidence"/>
                    <pic:cNvPicPr/>
                  </pic:nvPicPr>
                  <pic:blipFill>
                    <a:blip r:embed="rId25">
                      <a:extLst>
                        <a:ext uri="{28A0092B-C50C-407E-A947-70E740481C1C}">
                          <a14:useLocalDpi xmlns:a14="http://schemas.microsoft.com/office/drawing/2010/main" val="0"/>
                        </a:ext>
                      </a:extLst>
                    </a:blip>
                    <a:stretch>
                      <a:fillRect/>
                    </a:stretch>
                  </pic:blipFill>
                  <pic:spPr>
                    <a:xfrm>
                      <a:off x="0" y="0"/>
                      <a:ext cx="5904866" cy="3713480"/>
                    </a:xfrm>
                    <a:prstGeom prst="rect">
                      <a:avLst/>
                    </a:prstGeom>
                  </pic:spPr>
                </pic:pic>
              </a:graphicData>
            </a:graphic>
          </wp:inline>
        </w:drawing>
      </w:r>
    </w:p>
    <w:p w14:paraId="31E6CA34" w14:textId="77777777" w:rsidR="007A3584" w:rsidRPr="00696DA3" w:rsidRDefault="007A3584" w:rsidP="007A3584">
      <w:pPr>
        <w:pStyle w:val="Caption"/>
        <w:jc w:val="center"/>
        <w:rPr>
          <w:rFonts w:ascii="Arial" w:hAnsi="Arial" w:cs="Arial"/>
          <w:color w:val="auto"/>
        </w:rPr>
      </w:pPr>
      <w:r w:rsidRPr="00696DA3">
        <w:rPr>
          <w:rFonts w:ascii="Arial" w:hAnsi="Arial" w:cs="Arial"/>
          <w:color w:val="auto"/>
        </w:rPr>
        <w:t xml:space="preserve">Mynd </w:t>
      </w:r>
      <w:r>
        <w:rPr>
          <w:rFonts w:ascii="Arial" w:hAnsi="Arial" w:cs="Arial"/>
          <w:color w:val="auto"/>
        </w:rPr>
        <w:t>4</w:t>
      </w:r>
      <w:r w:rsidRPr="00696DA3">
        <w:rPr>
          <w:rFonts w:ascii="Arial" w:hAnsi="Arial" w:cs="Arial"/>
          <w:color w:val="auto"/>
        </w:rPr>
        <w:t>: Kröfur fyrir mulningslag</w:t>
      </w:r>
    </w:p>
    <w:p w14:paraId="7DE80C32" w14:textId="77777777" w:rsidR="007A3584" w:rsidRPr="00A82307" w:rsidRDefault="007A3584" w:rsidP="007A3584">
      <w:pPr>
        <w:pStyle w:val="Texti0"/>
        <w:rPr>
          <w:b/>
          <w:u w:val="single"/>
        </w:rPr>
      </w:pPr>
      <w:r w:rsidRPr="00A82307">
        <w:rPr>
          <w:b/>
          <w:u w:val="single"/>
        </w:rPr>
        <w:t>Undirbúningur</w:t>
      </w:r>
    </w:p>
    <w:p w14:paraId="4A28DC2A" w14:textId="77777777" w:rsidR="007A3584" w:rsidRPr="00A82307" w:rsidRDefault="007A3584" w:rsidP="007A3584">
      <w:pPr>
        <w:pStyle w:val="Texti0"/>
      </w:pPr>
      <w:r w:rsidRPr="00A82307">
        <w:t xml:space="preserve">Áður en hvers konar útlögn malbiks hefst skal leita samþykkis </w:t>
      </w:r>
      <w:r>
        <w:t>eftirlitsaðila</w:t>
      </w:r>
      <w:r w:rsidRPr="00A82307">
        <w:t xml:space="preserve"> verkkaupa hvað varðar undirbúningsvinnu.</w:t>
      </w:r>
    </w:p>
    <w:p w14:paraId="1C9316CB" w14:textId="77777777" w:rsidR="007A3584" w:rsidRPr="00A82307" w:rsidRDefault="007A3584" w:rsidP="007A3584">
      <w:pPr>
        <w:pStyle w:val="Texti0"/>
      </w:pPr>
      <w:r w:rsidRPr="00A82307">
        <w:t>Ef undirbúningsvinna sem þegar er úttekin skemmist af einhverjum ástæðum, er verktaka skylt að lagfæra slíkar skemmdir á eigin kostnað áður en malbik er lagt.</w:t>
      </w:r>
    </w:p>
    <w:p w14:paraId="51DE33ED" w14:textId="77777777" w:rsidR="007A3584" w:rsidRPr="00A82307" w:rsidRDefault="007A3584" w:rsidP="007A3584">
      <w:pPr>
        <w:pStyle w:val="Texti0"/>
        <w:rPr>
          <w:b/>
          <w:u w:val="single"/>
        </w:rPr>
      </w:pPr>
      <w:r w:rsidRPr="00A82307">
        <w:rPr>
          <w:b/>
          <w:u w:val="single"/>
        </w:rPr>
        <w:t>Veður</w:t>
      </w:r>
    </w:p>
    <w:p w14:paraId="547ADE31" w14:textId="77777777" w:rsidR="007A3584" w:rsidRPr="00A82307" w:rsidRDefault="007A3584" w:rsidP="007A3584">
      <w:pPr>
        <w:pStyle w:val="Texti0"/>
      </w:pPr>
      <w:r w:rsidRPr="00A82307">
        <w:t xml:space="preserve">Ef veðurskilyrði eru vafasöm eða veðurútlit er ótryggt skal verktaki hafa samráð við </w:t>
      </w:r>
      <w:r>
        <w:t>eftirlitsaðila</w:t>
      </w:r>
      <w:r w:rsidRPr="00A82307">
        <w:t xml:space="preserve"> verkkaupa áður en útlögn malbiks hefst.  Útlögn við erfiðar veðuraðstæður er háð ákvörðun </w:t>
      </w:r>
      <w:r>
        <w:t>eftirlitsaðila</w:t>
      </w:r>
      <w:r w:rsidRPr="00A82307">
        <w:t xml:space="preserve"> verkkaupa hverju sinni.</w:t>
      </w:r>
    </w:p>
    <w:p w14:paraId="08AAE881" w14:textId="77777777" w:rsidR="007A3584" w:rsidRPr="00A82307" w:rsidRDefault="007A3584" w:rsidP="007A3584">
      <w:pPr>
        <w:pStyle w:val="Texti0"/>
        <w:rPr>
          <w:b/>
          <w:u w:val="single"/>
        </w:rPr>
      </w:pPr>
      <w:r w:rsidRPr="00A82307">
        <w:rPr>
          <w:b/>
          <w:u w:val="single"/>
        </w:rPr>
        <w:t>Vélar og verkfæri</w:t>
      </w:r>
    </w:p>
    <w:p w14:paraId="1FA64327" w14:textId="77777777" w:rsidR="007A3584" w:rsidRPr="00A82307" w:rsidRDefault="007A3584" w:rsidP="007A3584">
      <w:pPr>
        <w:pStyle w:val="Texti0"/>
      </w:pPr>
      <w:r w:rsidRPr="00A82307">
        <w:t xml:space="preserve">Öll tæki og verkfæri sem nota þarf við útlögn malbiks skulu vera tímanlega til staðar. Þau skulu vera hrein og vel við haldið.  Nauðsynleg áhöld til hreinsunar meðan á útlögn stendur skulu ávallt vera fyrir </w:t>
      </w:r>
      <w:r w:rsidRPr="00A82307">
        <w:lastRenderedPageBreak/>
        <w:t>hendi.</w:t>
      </w:r>
      <w:r w:rsidRPr="00A82307">
        <w:tab/>
      </w:r>
    </w:p>
    <w:p w14:paraId="486B020A" w14:textId="77777777" w:rsidR="007A3584" w:rsidRPr="00A82307" w:rsidRDefault="007A3584" w:rsidP="007A3584">
      <w:pPr>
        <w:pStyle w:val="Texti0"/>
        <w:rPr>
          <w:b/>
          <w:u w:val="single"/>
        </w:rPr>
      </w:pPr>
      <w:r w:rsidRPr="00A82307">
        <w:rPr>
          <w:b/>
          <w:u w:val="single"/>
        </w:rPr>
        <w:t>Líming</w:t>
      </w:r>
    </w:p>
    <w:p w14:paraId="4C3A0F6D" w14:textId="77777777" w:rsidR="007A3584" w:rsidRPr="00A82307" w:rsidRDefault="007A3584" w:rsidP="007A3584">
      <w:pPr>
        <w:pStyle w:val="Texti0"/>
      </w:pPr>
      <w:r w:rsidRPr="00A82307">
        <w:t xml:space="preserve">Límbera skal alla malbikskanta áður en malbikað er.  Kantar skulu vera hreinir og þurrir og gæta skal þess að límefnið berist ekki út á gamla malbikið.  Gæta skal þess vandlega að límborið sé a.m.k. sem svarar væntanlegri malbiksþykkt.  Ef notaðir eru kústar til að bera límefnið á skal huga sérstaklega vel að því, að þeir séu ávallt mjúkir og í góðu lagi. </w:t>
      </w:r>
    </w:p>
    <w:p w14:paraId="6A6EA19C" w14:textId="77777777" w:rsidR="007A3584" w:rsidRPr="00A82307" w:rsidRDefault="007A3584" w:rsidP="007A3584">
      <w:pPr>
        <w:pStyle w:val="Texti0"/>
        <w:rPr>
          <w:b/>
          <w:u w:val="single"/>
        </w:rPr>
      </w:pPr>
      <w:r w:rsidRPr="00A82307">
        <w:rPr>
          <w:b/>
          <w:u w:val="single"/>
        </w:rPr>
        <w:t>Malbiksflutningar</w:t>
      </w:r>
    </w:p>
    <w:p w14:paraId="313AD5C8" w14:textId="77777777" w:rsidR="007A3584" w:rsidRPr="00A82307" w:rsidRDefault="007A3584" w:rsidP="007A3584">
      <w:pPr>
        <w:pStyle w:val="Texti0"/>
      </w:pPr>
      <w:r w:rsidRPr="00A82307">
        <w:t>Til malbiksflutninga skal nota bíla með óskemmdum sléttum stálpöllum, helst með ávölum kverkum, þannig að sem minnst hætta sé á að malbikið sitji eftir í skúffunni.</w:t>
      </w:r>
    </w:p>
    <w:p w14:paraId="39283A04" w14:textId="77777777" w:rsidR="007A3584" w:rsidRPr="00A82307" w:rsidRDefault="007A3584" w:rsidP="007A3584">
      <w:pPr>
        <w:pStyle w:val="Texti0"/>
      </w:pPr>
      <w:r w:rsidRPr="00A82307">
        <w:t>Athygli er vakin á því að þegar unnið er við smærri viðgerðir (handlögn) skal flytja malbik í hitakassa sambærilegum við t.d. Oletto frá danska fyrirtækinu Ole Thomsen Vejmaskiner.</w:t>
      </w:r>
    </w:p>
    <w:p w14:paraId="5746758E" w14:textId="77777777" w:rsidR="007A3584" w:rsidRPr="00A82307" w:rsidRDefault="007A3584" w:rsidP="007A3584">
      <w:pPr>
        <w:pStyle w:val="Texti0"/>
      </w:pPr>
      <w:r w:rsidRPr="00A82307">
        <w:t>Nauðsynlegt er fyrir stærri útlagnir (véllögn) að aðgæta fyrirfram hvort bíllinn passi að útlagnavélinni, þannig að pallurinn rekist hvergi í við losun, þegar hann er í reistri stöðu.  Hreinsa skal pallinn vandlega áður en malbik er sett á bílinn.  Heimilt er að úða pallinn með hráolíu eða sápulegi til þess að hindra viðloðun og skal það gert með pallinn reistan og þess gætt, að öll umframolía renni af.</w:t>
      </w:r>
    </w:p>
    <w:p w14:paraId="4518BB14" w14:textId="77777777" w:rsidR="007A3584" w:rsidRPr="00A82307" w:rsidRDefault="007A3584" w:rsidP="007A3584">
      <w:pPr>
        <w:pStyle w:val="Texti0"/>
      </w:pPr>
      <w:r w:rsidRPr="00A82307">
        <w:t>Meðan á útlögn stendur ber að fylgjast með því að kleprar myndist ekki á pallinum og úða hann öðru hverju.  Fjöldi bíla skal aðlagaður útlagnarhraða, svo að biðtími bíla verði sem minnstur.  Yfirbreiðslur skal alltaf nota. Yfirbreiðslur eiga að ná vel út fyrir hlassið á alla vegu og vera með áfestum böndum, svo unnt sé að binda þær niður.</w:t>
      </w:r>
    </w:p>
    <w:p w14:paraId="60CDB6B8" w14:textId="77777777" w:rsidR="007A3584" w:rsidRPr="00A82307" w:rsidRDefault="007A3584" w:rsidP="007A3584">
      <w:pPr>
        <w:pStyle w:val="Texti0"/>
        <w:rPr>
          <w:b/>
          <w:u w:val="single"/>
        </w:rPr>
      </w:pPr>
      <w:r w:rsidRPr="00A82307">
        <w:rPr>
          <w:b/>
          <w:u w:val="single"/>
        </w:rPr>
        <w:t>Hitastig</w:t>
      </w:r>
    </w:p>
    <w:p w14:paraId="4EE7A37C" w14:textId="77777777" w:rsidR="007A3584" w:rsidRPr="00A82307" w:rsidRDefault="007A3584" w:rsidP="007A3584">
      <w:pPr>
        <w:pStyle w:val="Texti0"/>
      </w:pPr>
      <w:r w:rsidRPr="00A82307">
        <w:t>Verktaka ber að fylgjast náið með hitastigi malbiks við útlögn, og skal hitastig malbiks, mælt á bílpalli eða í skúffu útlagningarvélar, ekki fara niður fyrir 1</w:t>
      </w:r>
      <w:r>
        <w:t>4</w:t>
      </w:r>
      <w:r w:rsidRPr="00A82307">
        <w:t>0°C.  Leitast skal við að hafa hitastig 10°C hærra við útlögn í kaldri veðráttu.  Sérstakar gætur skal hafa á því að kaldir kekkir séu ekki í hlassinu, og einnig að smáslattar kólni ekki niður í vélarskúffu eða fyrir framan bretti.</w:t>
      </w:r>
    </w:p>
    <w:p w14:paraId="2777A271" w14:textId="77777777" w:rsidR="007A3584" w:rsidRPr="00EC5493" w:rsidRDefault="007A3584" w:rsidP="007A3584">
      <w:pPr>
        <w:pStyle w:val="Texti0"/>
      </w:pPr>
      <w:r w:rsidRPr="00A82307">
        <w:t>Þjöppun skal lokið áður en malbik kólnar niður fyrir 85°C.</w:t>
      </w:r>
    </w:p>
    <w:p w14:paraId="339F8D16" w14:textId="77777777" w:rsidR="007A3584" w:rsidRPr="00A82307" w:rsidRDefault="007A3584" w:rsidP="007A3584">
      <w:pPr>
        <w:pStyle w:val="Texti0"/>
        <w:rPr>
          <w:b/>
          <w:u w:val="single"/>
        </w:rPr>
      </w:pPr>
      <w:r w:rsidRPr="00A82307">
        <w:rPr>
          <w:b/>
          <w:u w:val="single"/>
        </w:rPr>
        <w:t>Útlögn með vél</w:t>
      </w:r>
    </w:p>
    <w:p w14:paraId="0AF45C23" w14:textId="77777777" w:rsidR="007A3584" w:rsidRPr="00A82307" w:rsidRDefault="007A3584" w:rsidP="007A3584">
      <w:pPr>
        <w:pStyle w:val="Texti0"/>
      </w:pPr>
      <w:r w:rsidRPr="5A3103E5">
        <w:t>Ef breidd viðgerðar er meiri en 1,0 m getur eftirlitsaðili verkkaupa látið vélleggja ef lengd hennar er meiri en 6m.</w:t>
      </w:r>
    </w:p>
    <w:p w14:paraId="5B7F67B5" w14:textId="77777777" w:rsidR="007A3584" w:rsidRPr="00A82307" w:rsidRDefault="007A3584" w:rsidP="007A3584">
      <w:pPr>
        <w:pStyle w:val="Texti0"/>
      </w:pPr>
      <w:r w:rsidRPr="00A82307">
        <w:t>Verktaka er heimilt að breikka uppúrtekt telji hann það hagkvæmt vegna útlagnar, en ber þá af því allan kostnað.  Ávallt skal láta vita ef verktaki hyggst breikka uppúrtekt.</w:t>
      </w:r>
    </w:p>
    <w:p w14:paraId="41BA5F0C" w14:textId="77777777" w:rsidR="007A3584" w:rsidRPr="00A82307" w:rsidRDefault="007A3584" w:rsidP="007A3584">
      <w:pPr>
        <w:pStyle w:val="Texti0"/>
        <w:rPr>
          <w:b/>
          <w:u w:val="single"/>
        </w:rPr>
      </w:pPr>
      <w:r w:rsidRPr="00A82307">
        <w:t xml:space="preserve">Sé þykkt malbiks meiri en 7 cm skal það lagt í tveimur lögum (gildir einnig um handlögn). Sé malbik lagt út í tveimur lögum eða meir, er </w:t>
      </w:r>
      <w:r>
        <w:t>eftirlitsaðila</w:t>
      </w:r>
      <w:r w:rsidRPr="00A82307">
        <w:t xml:space="preserve"> verkkaupa heimilt að veita undanþágu frá véllögn á neðri lögum.</w:t>
      </w:r>
    </w:p>
    <w:p w14:paraId="25DD3676" w14:textId="77777777" w:rsidR="007A3584" w:rsidRPr="00A82307" w:rsidRDefault="007A3584" w:rsidP="007A3584">
      <w:pPr>
        <w:pStyle w:val="Texti0"/>
        <w:rPr>
          <w:b/>
          <w:u w:val="single"/>
        </w:rPr>
      </w:pPr>
      <w:r w:rsidRPr="00A82307">
        <w:rPr>
          <w:b/>
          <w:u w:val="single"/>
        </w:rPr>
        <w:t>Handlögn</w:t>
      </w:r>
    </w:p>
    <w:p w14:paraId="327F244F" w14:textId="77777777" w:rsidR="007A3584" w:rsidRPr="00A82307" w:rsidRDefault="007A3584" w:rsidP="007A3584">
      <w:pPr>
        <w:pStyle w:val="Texti0"/>
      </w:pPr>
      <w:r w:rsidRPr="00A82307">
        <w:t>Höfuðatriði í allri handlögn er að forðast alla óþarfa hreyfingu á efninu, svo sem mikinn rakstur fram og aftur, eða það að kasta því langar leiðir með skóflum, þar sem allt slíkt hefur í för með sér röskun í kornadreifingu steinefnanna og flýtir fyrir kólnun.  Varast skal að sturta efninu í stóran haug og moka honum síðan út.  Í stað þess skal dreifa efninu af bílnum í smáhrúgur yfir svæðið sem leggja skal á og dreifa síðan úr þeim með skóflum og hrífum.</w:t>
      </w:r>
    </w:p>
    <w:p w14:paraId="52A0C390" w14:textId="77777777" w:rsidR="007A3584" w:rsidRPr="00A82307" w:rsidRDefault="007A3584" w:rsidP="007A3584">
      <w:pPr>
        <w:pStyle w:val="Texti0"/>
      </w:pPr>
      <w:r w:rsidRPr="00A82307">
        <w:t>Sérstaklega skal gæta þess að nýtt malbik falli vel og þétt að söguðum kanti þannig að samskeyti séu vel lokuð.</w:t>
      </w:r>
    </w:p>
    <w:p w14:paraId="7C7B557C" w14:textId="77777777" w:rsidR="007A3584" w:rsidRPr="00A82307" w:rsidRDefault="007A3584" w:rsidP="007A3584">
      <w:pPr>
        <w:pStyle w:val="Texti0"/>
      </w:pPr>
      <w:r w:rsidRPr="00A82307">
        <w:t>Ef malbika þarf upp að brústeini skal gæta þess að steinlögnin raskist ekki og að frágangur við brústeininn sé snyrtilegur og hreinlegur.</w:t>
      </w:r>
    </w:p>
    <w:p w14:paraId="228B5EA6" w14:textId="77777777" w:rsidR="007A3584" w:rsidRPr="00A82307" w:rsidRDefault="007A3584" w:rsidP="007A3584">
      <w:pPr>
        <w:pStyle w:val="Texti0"/>
      </w:pPr>
      <w:r w:rsidRPr="00A82307">
        <w:t>Frágangur handútlagnar verður að gerast fljótt vegna hinnar hröðu kólnunar.</w:t>
      </w:r>
    </w:p>
    <w:p w14:paraId="57BACFA9" w14:textId="77777777" w:rsidR="007A3584" w:rsidRPr="00A82307" w:rsidRDefault="007A3584" w:rsidP="007A3584">
      <w:pPr>
        <w:pStyle w:val="Texti0"/>
      </w:pPr>
      <w:r w:rsidRPr="00A82307">
        <w:t xml:space="preserve">Fyrsta völtun verður að fylgja fast á eftir útlögn og lagfæringar, ef einhverjar eru, framkvæmdar strax að </w:t>
      </w:r>
      <w:r w:rsidRPr="00A82307">
        <w:lastRenderedPageBreak/>
        <w:t>henni lokinni.  Yfir grófa bletti, sem gjarnan myndast við handútlögn, skal skafa heita efnið strax eftir fyrstu völtun, þannig að fínefnin verði eftir í grófa blettinum, en afgangsefninu mokað burt.</w:t>
      </w:r>
    </w:p>
    <w:p w14:paraId="34BD5991" w14:textId="77777777" w:rsidR="007A3584" w:rsidRPr="00A82307" w:rsidRDefault="007A3584" w:rsidP="007A3584">
      <w:pPr>
        <w:pStyle w:val="Texti0"/>
      </w:pPr>
      <w:r w:rsidRPr="00A82307">
        <w:t>Séu brúnir fjaðraðar niður t.d. við gatnamót eða enda útlagnar skal raka og sópa grófustu mölinni burt úr efninu áður en valtað er.  Slíkur kantur skal ávallt mynda beina línu.  Vegna þess að handlögð motta er algjörlega óþjöppuð, skal leggja hana út þykkari en útlögn með vél.</w:t>
      </w:r>
    </w:p>
    <w:p w14:paraId="5F21DAFA" w14:textId="77777777" w:rsidR="007A3584" w:rsidRPr="00A82307" w:rsidRDefault="007A3584" w:rsidP="007A3584">
      <w:pPr>
        <w:pStyle w:val="Texti0"/>
        <w:rPr>
          <w:b/>
          <w:u w:val="single"/>
        </w:rPr>
      </w:pPr>
      <w:r w:rsidRPr="00A82307">
        <w:rPr>
          <w:b/>
          <w:u w:val="single"/>
        </w:rPr>
        <w:t>Völtun</w:t>
      </w:r>
    </w:p>
    <w:p w14:paraId="30DA97B7" w14:textId="77777777" w:rsidR="007A3584" w:rsidRPr="00A82307" w:rsidRDefault="007A3584" w:rsidP="007A3584">
      <w:pPr>
        <w:pStyle w:val="Texti0"/>
      </w:pPr>
      <w:r w:rsidRPr="00A82307">
        <w:t>Valta skal strax og malbik hefur verið lagt út.  Heimilt er að valta minni viðgerðir (handlögn) með titurkefli (500-1000 kg) en á stærri viðgerðir skal nota titurvalta 3 tonn eða þyngri.  Ætíð skal gæta þess að hraði útlagnar haldist í hendur við afköst valtara.</w:t>
      </w:r>
    </w:p>
    <w:p w14:paraId="4CFB1ABA" w14:textId="77777777" w:rsidR="007A3584" w:rsidRPr="00A82307" w:rsidRDefault="007A3584" w:rsidP="007A3584">
      <w:pPr>
        <w:pStyle w:val="Texti0"/>
      </w:pPr>
      <w:r w:rsidRPr="00A82307">
        <w:t>Ef leggja þarf malbik í tveimur eða fleiri lögum við t.d. brunna eða niðurföll, getur verktaki, vegna þrengsla, þurft að handþjappa með hnalli neðri lög og láta kólna áður en efsta lag er lagt.</w:t>
      </w:r>
    </w:p>
    <w:p w14:paraId="583D23D7" w14:textId="77777777" w:rsidR="007A3584" w:rsidRPr="00A82307" w:rsidRDefault="007A3584" w:rsidP="007A3584">
      <w:pPr>
        <w:pStyle w:val="Texti0"/>
        <w:rPr>
          <w:b/>
          <w:u w:val="single"/>
        </w:rPr>
      </w:pPr>
      <w:r w:rsidRPr="00A82307">
        <w:rPr>
          <w:b/>
          <w:u w:val="single"/>
        </w:rPr>
        <w:t>Kröfur um þjöppun / viðurlög</w:t>
      </w:r>
    </w:p>
    <w:p w14:paraId="3C94D9E1" w14:textId="77777777" w:rsidR="007A3584" w:rsidRPr="00A82307" w:rsidRDefault="007A3584" w:rsidP="007A3584">
      <w:pPr>
        <w:pStyle w:val="Texti0"/>
      </w:pPr>
      <w:r w:rsidRPr="00A82307">
        <w:t xml:space="preserve">Þjöppun skal vera 96% af Marshallrúmþyngd.  Ef þjöppun nær ekki 95% í miklum umferðargötum, en 93% annars staðar, mælt með Troxler mæli, skal fjarlægja malbik að fyrirsögn </w:t>
      </w:r>
      <w:r>
        <w:t>eftirlitsaðila</w:t>
      </w:r>
      <w:r w:rsidRPr="00A82307">
        <w:t xml:space="preserve"> verkkaupa og endurleggja, og ber verktaki allan kostnað af því.</w:t>
      </w:r>
    </w:p>
    <w:p w14:paraId="3577605C" w14:textId="77777777" w:rsidR="007A3584" w:rsidRPr="00A82307" w:rsidRDefault="007A3584" w:rsidP="007A3584">
      <w:pPr>
        <w:pStyle w:val="Texti0"/>
      </w:pPr>
      <w:r w:rsidRPr="00A82307">
        <w:t>Heimilt er verktaka, með rannsóknum á eigin kostnað, að reyna að takmarka það magn sem fjarlægt er.  Mælist þjöppun milli 93-96% lækkar einingarverð verktaka hlutfallslega svo:</w:t>
      </w:r>
    </w:p>
    <w:tbl>
      <w:tblPr>
        <w:tblW w:w="0" w:type="auto"/>
        <w:jc w:val="cente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Look w:val="0000" w:firstRow="0" w:lastRow="0" w:firstColumn="0" w:lastColumn="0" w:noHBand="0" w:noVBand="0"/>
      </w:tblPr>
      <w:tblGrid>
        <w:gridCol w:w="1843"/>
        <w:gridCol w:w="3544"/>
      </w:tblGrid>
      <w:tr w:rsidR="007A3584" w:rsidRPr="00585DE4" w14:paraId="13E3DBAA" w14:textId="77777777" w:rsidTr="00707D5B">
        <w:trPr>
          <w:jc w:val="center"/>
        </w:trPr>
        <w:tc>
          <w:tcPr>
            <w:tcW w:w="1843" w:type="dxa"/>
          </w:tcPr>
          <w:p w14:paraId="3FB8782C" w14:textId="77777777" w:rsidR="007A3584" w:rsidRPr="00A82307" w:rsidRDefault="007A3584" w:rsidP="00707D5B">
            <w:pPr>
              <w:pStyle w:val="Texti0"/>
              <w:spacing w:after="0"/>
              <w:jc w:val="center"/>
            </w:pPr>
            <w:r w:rsidRPr="00A82307">
              <w:t>Þjöppun</w:t>
            </w:r>
          </w:p>
        </w:tc>
        <w:tc>
          <w:tcPr>
            <w:tcW w:w="3544" w:type="dxa"/>
          </w:tcPr>
          <w:p w14:paraId="22E70627" w14:textId="77777777" w:rsidR="007A3584" w:rsidRPr="00A82307" w:rsidRDefault="007A3584" w:rsidP="00707D5B">
            <w:pPr>
              <w:pStyle w:val="Texti0"/>
              <w:spacing w:after="0"/>
              <w:jc w:val="center"/>
            </w:pPr>
            <w:r w:rsidRPr="00A82307">
              <w:t>lækkun einingarverðs</w:t>
            </w:r>
          </w:p>
        </w:tc>
      </w:tr>
      <w:tr w:rsidR="007A3584" w:rsidRPr="00585DE4" w14:paraId="3AFDFFE1" w14:textId="77777777" w:rsidTr="00707D5B">
        <w:trPr>
          <w:jc w:val="center"/>
        </w:trPr>
        <w:tc>
          <w:tcPr>
            <w:tcW w:w="1843" w:type="dxa"/>
          </w:tcPr>
          <w:p w14:paraId="276EC5E7" w14:textId="77777777" w:rsidR="007A3584" w:rsidRPr="00A82307" w:rsidRDefault="007A3584" w:rsidP="00707D5B">
            <w:pPr>
              <w:pStyle w:val="Texti0"/>
              <w:spacing w:after="0"/>
              <w:jc w:val="center"/>
            </w:pPr>
            <w:r w:rsidRPr="00A82307">
              <w:t>96%</w:t>
            </w:r>
          </w:p>
        </w:tc>
        <w:tc>
          <w:tcPr>
            <w:tcW w:w="3544" w:type="dxa"/>
          </w:tcPr>
          <w:p w14:paraId="5FAAEAC9" w14:textId="77777777" w:rsidR="007A3584" w:rsidRPr="00A82307" w:rsidRDefault="007A3584" w:rsidP="00707D5B">
            <w:pPr>
              <w:pStyle w:val="Texti0"/>
              <w:spacing w:after="0"/>
              <w:jc w:val="center"/>
            </w:pPr>
            <w:r w:rsidRPr="00A82307">
              <w:t>0%</w:t>
            </w:r>
          </w:p>
        </w:tc>
      </w:tr>
      <w:tr w:rsidR="007A3584" w:rsidRPr="00585DE4" w14:paraId="596BFF7B" w14:textId="77777777" w:rsidTr="00707D5B">
        <w:trPr>
          <w:jc w:val="center"/>
        </w:trPr>
        <w:tc>
          <w:tcPr>
            <w:tcW w:w="1843" w:type="dxa"/>
          </w:tcPr>
          <w:p w14:paraId="3D4E32EE" w14:textId="77777777" w:rsidR="007A3584" w:rsidRPr="00A82307" w:rsidRDefault="007A3584" w:rsidP="00707D5B">
            <w:pPr>
              <w:pStyle w:val="Texti0"/>
              <w:spacing w:after="0"/>
              <w:jc w:val="center"/>
            </w:pPr>
            <w:r w:rsidRPr="00A82307">
              <w:t>95%</w:t>
            </w:r>
          </w:p>
        </w:tc>
        <w:tc>
          <w:tcPr>
            <w:tcW w:w="3544" w:type="dxa"/>
          </w:tcPr>
          <w:p w14:paraId="7C04A647" w14:textId="77777777" w:rsidR="007A3584" w:rsidRPr="00A82307" w:rsidRDefault="007A3584" w:rsidP="00707D5B">
            <w:pPr>
              <w:pStyle w:val="Texti0"/>
              <w:spacing w:after="0"/>
              <w:jc w:val="center"/>
            </w:pPr>
            <w:r w:rsidRPr="00A82307">
              <w:t>10%</w:t>
            </w:r>
          </w:p>
        </w:tc>
      </w:tr>
      <w:tr w:rsidR="007A3584" w:rsidRPr="00585DE4" w14:paraId="1373FBF9" w14:textId="77777777" w:rsidTr="00707D5B">
        <w:trPr>
          <w:jc w:val="center"/>
        </w:trPr>
        <w:tc>
          <w:tcPr>
            <w:tcW w:w="1843" w:type="dxa"/>
          </w:tcPr>
          <w:p w14:paraId="1F34FE1B" w14:textId="77777777" w:rsidR="007A3584" w:rsidRPr="00A82307" w:rsidRDefault="007A3584" w:rsidP="00707D5B">
            <w:pPr>
              <w:pStyle w:val="Texti0"/>
              <w:spacing w:after="0"/>
              <w:jc w:val="center"/>
            </w:pPr>
            <w:r w:rsidRPr="00A82307">
              <w:t>94%</w:t>
            </w:r>
          </w:p>
        </w:tc>
        <w:tc>
          <w:tcPr>
            <w:tcW w:w="3544" w:type="dxa"/>
          </w:tcPr>
          <w:p w14:paraId="4F052547" w14:textId="77777777" w:rsidR="007A3584" w:rsidRPr="00A82307" w:rsidRDefault="007A3584" w:rsidP="00707D5B">
            <w:pPr>
              <w:pStyle w:val="Texti0"/>
              <w:spacing w:after="0"/>
              <w:jc w:val="center"/>
            </w:pPr>
            <w:r w:rsidRPr="00A82307">
              <w:t>25%</w:t>
            </w:r>
          </w:p>
        </w:tc>
      </w:tr>
      <w:tr w:rsidR="007A3584" w:rsidRPr="00585DE4" w14:paraId="5C7538DB" w14:textId="77777777" w:rsidTr="00707D5B">
        <w:trPr>
          <w:jc w:val="center"/>
        </w:trPr>
        <w:tc>
          <w:tcPr>
            <w:tcW w:w="1843" w:type="dxa"/>
          </w:tcPr>
          <w:p w14:paraId="63963780" w14:textId="77777777" w:rsidR="007A3584" w:rsidRPr="00A82307" w:rsidRDefault="007A3584" w:rsidP="00707D5B">
            <w:pPr>
              <w:pStyle w:val="Texti0"/>
              <w:spacing w:after="0"/>
              <w:jc w:val="center"/>
            </w:pPr>
            <w:r w:rsidRPr="00A82307">
              <w:t>93%</w:t>
            </w:r>
          </w:p>
        </w:tc>
        <w:tc>
          <w:tcPr>
            <w:tcW w:w="3544" w:type="dxa"/>
          </w:tcPr>
          <w:p w14:paraId="14DC249C" w14:textId="77777777" w:rsidR="007A3584" w:rsidRPr="00A82307" w:rsidRDefault="007A3584" w:rsidP="00707D5B">
            <w:pPr>
              <w:pStyle w:val="Texti0"/>
              <w:spacing w:after="0"/>
              <w:jc w:val="center"/>
            </w:pPr>
            <w:r w:rsidRPr="00A82307">
              <w:t>50%</w:t>
            </w:r>
          </w:p>
        </w:tc>
      </w:tr>
    </w:tbl>
    <w:p w14:paraId="18130EA4" w14:textId="77777777" w:rsidR="007A3584" w:rsidRDefault="007A3584" w:rsidP="007A3584">
      <w:pPr>
        <w:jc w:val="left"/>
        <w:rPr>
          <w:rFonts w:eastAsia="Times New Roman" w:cs="Calibri"/>
          <w:b/>
          <w:noProof/>
          <w:szCs w:val="24"/>
          <w:u w:val="single"/>
        </w:rPr>
      </w:pPr>
    </w:p>
    <w:p w14:paraId="2E255E54" w14:textId="77777777" w:rsidR="007A3584" w:rsidRPr="00A82307" w:rsidRDefault="007A3584" w:rsidP="007A3584">
      <w:pPr>
        <w:pStyle w:val="Texti0"/>
        <w:rPr>
          <w:b/>
          <w:u w:val="single"/>
        </w:rPr>
      </w:pPr>
      <w:r w:rsidRPr="00A82307">
        <w:rPr>
          <w:b/>
          <w:u w:val="single"/>
        </w:rPr>
        <w:t>Kröfur um sléttleika</w:t>
      </w:r>
    </w:p>
    <w:p w14:paraId="6AA0918F" w14:textId="77777777" w:rsidR="007A3584" w:rsidRPr="00A82307" w:rsidRDefault="007A3584" w:rsidP="007A3584">
      <w:pPr>
        <w:pStyle w:val="Texti0"/>
      </w:pPr>
      <w:r w:rsidRPr="00A82307">
        <w:t>Malbik sem lagt er að brún eldra malbiks skal hvergi vera lægra og mest 50 mm hærra en gamla bikið.</w:t>
      </w:r>
    </w:p>
    <w:p w14:paraId="2CFCFB02" w14:textId="77777777" w:rsidR="007A3584" w:rsidRPr="00A82307" w:rsidRDefault="007A3584" w:rsidP="007A3584">
      <w:pPr>
        <w:pStyle w:val="Texti0"/>
        <w:ind w:left="709" w:hanging="709"/>
      </w:pPr>
      <w:r w:rsidRPr="00A82307">
        <w:t>Frávik frá 1 m réttskeið sem lögð er á flötinn má hvergi vera meiri en 3 mm.</w:t>
      </w:r>
    </w:p>
    <w:p w14:paraId="00365053" w14:textId="77777777" w:rsidR="007A3584" w:rsidRDefault="007A3584" w:rsidP="007A3584">
      <w:pPr>
        <w:pStyle w:val="Texti0"/>
        <w:ind w:left="709" w:hanging="709"/>
      </w:pPr>
      <w:r w:rsidRPr="00A82307">
        <w:t>Frávik frá 3 m réttskeið sem lögð er á flötinn má hvergi vera meiri en 10 mm.</w:t>
      </w:r>
    </w:p>
    <w:p w14:paraId="3EB43667" w14:textId="77777777" w:rsidR="007A3584" w:rsidRPr="00621ED9" w:rsidRDefault="007A3584" w:rsidP="007A3584"/>
    <w:p w14:paraId="2297D461" w14:textId="77777777" w:rsidR="007A3584" w:rsidRPr="00A82307" w:rsidRDefault="007A3584" w:rsidP="007A3584">
      <w:r w:rsidRPr="00A82307">
        <w:t>Frávik frá 3 m réttskeið sem lögð er hálf inn á viðgerð og hálf út af henni skal hvergi vera meiri en 10</w:t>
      </w:r>
      <w:r>
        <w:t xml:space="preserve"> </w:t>
      </w:r>
      <w:r w:rsidRPr="00A82307">
        <w:t>mm.</w:t>
      </w:r>
    </w:p>
    <w:p w14:paraId="35BB4FA0" w14:textId="77777777" w:rsidR="007A3584" w:rsidRPr="00A82307" w:rsidRDefault="007A3584" w:rsidP="007A3584">
      <w:pPr>
        <w:pStyle w:val="Texti0"/>
      </w:pPr>
      <w:r w:rsidRPr="00A82307">
        <w:t xml:space="preserve">Sé sléttleiki óviðunandi getur </w:t>
      </w:r>
      <w:r>
        <w:t>eftirlitsaðili</w:t>
      </w:r>
      <w:r w:rsidRPr="00A82307">
        <w:t xml:space="preserve"> verkkaupa krafist lagfæringar á kostnað verktaka.</w:t>
      </w:r>
    </w:p>
    <w:p w14:paraId="6DEA846A" w14:textId="77777777" w:rsidR="007A3584" w:rsidRPr="00A82307" w:rsidRDefault="007A3584" w:rsidP="007A3584">
      <w:pPr>
        <w:pStyle w:val="Texti0"/>
        <w:rPr>
          <w:b/>
          <w:u w:val="single"/>
        </w:rPr>
      </w:pPr>
      <w:r w:rsidRPr="00A82307">
        <w:rPr>
          <w:b/>
          <w:u w:val="single"/>
        </w:rPr>
        <w:t>Afvötnun</w:t>
      </w:r>
    </w:p>
    <w:p w14:paraId="58E6C7CC" w14:textId="77777777" w:rsidR="007A3584" w:rsidRDefault="007A3584" w:rsidP="007A3584">
      <w:pPr>
        <w:pStyle w:val="Texti0"/>
      </w:pPr>
      <w:r w:rsidRPr="00A82307">
        <w:t xml:space="preserve">Myndist pollar, á eða við viðgerð, sem telja má að stafi á einhvern hátt af ófullnægjandi vinnubrögðum verktaka, getur </w:t>
      </w:r>
      <w:r>
        <w:t>eftirlitsaðili</w:t>
      </w:r>
      <w:r w:rsidRPr="00A82307">
        <w:t xml:space="preserve"> verkkaupa krafist úrbóta á kostnað verktaka.</w:t>
      </w:r>
    </w:p>
    <w:p w14:paraId="288BCF87" w14:textId="77777777" w:rsidR="007A3584" w:rsidRPr="00BD39E8" w:rsidRDefault="007A3584" w:rsidP="007A3584">
      <w:pPr>
        <w:pStyle w:val="Texti0"/>
        <w:rPr>
          <w:b/>
          <w:u w:val="single"/>
        </w:rPr>
      </w:pPr>
      <w:r w:rsidRPr="00BD39E8">
        <w:rPr>
          <w:b/>
          <w:u w:val="single"/>
        </w:rPr>
        <w:t>Malbik</w:t>
      </w:r>
    </w:p>
    <w:p w14:paraId="16A52F88" w14:textId="77777777" w:rsidR="007A3584" w:rsidRPr="00BD39E8" w:rsidRDefault="007A3584" w:rsidP="007A3584">
      <w:pPr>
        <w:pStyle w:val="Texti0"/>
        <w:rPr>
          <w:rFonts w:cs="Arial"/>
          <w:color w:val="FF0000"/>
          <w:szCs w:val="20"/>
        </w:rPr>
      </w:pPr>
      <w:r w:rsidRPr="00BD39E8">
        <w:rPr>
          <w:color w:val="FF0000"/>
        </w:rPr>
        <w:t xml:space="preserve">#Aðlaga skal </w:t>
      </w:r>
      <w:r w:rsidRPr="00BD39E8">
        <w:rPr>
          <w:rFonts w:cs="Arial"/>
          <w:color w:val="FF0000"/>
          <w:szCs w:val="20"/>
        </w:rPr>
        <w:t>neðangreindan texta eftir hverju verki fyrir sig#</w:t>
      </w:r>
    </w:p>
    <w:p w14:paraId="5A1D44CE" w14:textId="77777777" w:rsidR="007A3584" w:rsidRPr="00BD39E8" w:rsidRDefault="007A3584" w:rsidP="007A3584">
      <w:pPr>
        <w:pStyle w:val="Texti0"/>
      </w:pPr>
      <w:r w:rsidRPr="00BD39E8">
        <w:t xml:space="preserve">Þykkt malbiks skal vera skv. </w:t>
      </w:r>
      <w:r w:rsidRPr="00BD39E8">
        <w:rPr>
          <w:color w:val="FF0000"/>
        </w:rPr>
        <w:t>töflu X</w:t>
      </w:r>
      <w:r w:rsidRPr="00BD39E8">
        <w:t xml:space="preserve"> hér að neðan. Náist ekki tilskilin þykkt, ákveður </w:t>
      </w:r>
      <w:r>
        <w:t>eftirlitsaðili</w:t>
      </w:r>
      <w:r w:rsidRPr="00BD39E8">
        <w:t xml:space="preserve"> verkkaupa hvort malbik skuli fjarlægt og endurlagt.  Ber verktaki þá allan kostnað sem af því hlýst. Sé malbik ekki fjarlægt verður dregið af verði útlagðs malbiks, </w:t>
      </w:r>
      <w:r w:rsidRPr="00BD39E8">
        <w:rPr>
          <w:color w:val="FF0000"/>
        </w:rPr>
        <w:t xml:space="preserve">#skv. samningi# </w:t>
      </w:r>
      <w:r w:rsidRPr="00BD39E8">
        <w:t>fyrir hvern byrjaðan cm sem munar frá tilskilinni þykkt. Ef eitt sýni í viðgerð er of þunnt skal fjarlægja eða draga frá sem nemur allri viðgerðinni, en heimilt er verktaka, með rannsóknum á eigin kostnað, að takmarka flatarmál malbiks sem skal fjarlægja eða beita frádráttarákvæðum á.</w:t>
      </w:r>
    </w:p>
    <w:p w14:paraId="2FE568DB" w14:textId="77777777" w:rsidR="007A3584" w:rsidRPr="00BD39E8" w:rsidRDefault="007A3584" w:rsidP="007A3584">
      <w:pPr>
        <w:pStyle w:val="Texti0"/>
      </w:pPr>
      <w:r w:rsidRPr="00BD39E8">
        <w:t xml:space="preserve">Geri </w:t>
      </w:r>
      <w:r>
        <w:t>eftirlitsaðili</w:t>
      </w:r>
      <w:r w:rsidRPr="00BD39E8">
        <w:t xml:space="preserve"> verkkaupa athugasemd um að tilskilin þykkt muni ekki nást áður en malbik er lagt í viðgerð er verktaka ávallt skylt að bæta úr því, krefjist </w:t>
      </w:r>
      <w:r>
        <w:t>eftirlitsaðili</w:t>
      </w:r>
      <w:r w:rsidRPr="00BD39E8">
        <w:t xml:space="preserve"> verkkaupa þess.</w:t>
      </w:r>
    </w:p>
    <w:p w14:paraId="0EF4611E" w14:textId="77777777" w:rsidR="007A3584" w:rsidRPr="00585DE4" w:rsidRDefault="007A3584" w:rsidP="007A3584">
      <w:pPr>
        <w:pStyle w:val="Texti0"/>
        <w:rPr>
          <w:rFonts w:cs="Arial"/>
          <w:b/>
        </w:rPr>
      </w:pPr>
      <w:r w:rsidRPr="00BD39E8">
        <w:rPr>
          <w:rFonts w:cs="Arial"/>
          <w:b/>
          <w:bCs/>
        </w:rPr>
        <w:lastRenderedPageBreak/>
        <w:t xml:space="preserve">Malbiksval skal vera samkvæmt </w:t>
      </w:r>
      <w:r w:rsidRPr="00BD39E8">
        <w:rPr>
          <w:rFonts w:cs="Arial"/>
          <w:b/>
          <w:color w:val="FF0000"/>
        </w:rPr>
        <w:t>töflu X</w:t>
      </w:r>
      <w:r w:rsidRPr="00BD39E8">
        <w:rPr>
          <w:rFonts w:cs="Arial"/>
          <w:b/>
        </w:rPr>
        <w:t>.</w:t>
      </w:r>
    </w:p>
    <w:p w14:paraId="503E8148" w14:textId="77777777" w:rsidR="007A3584" w:rsidRPr="00585DE4" w:rsidRDefault="007A3584" w:rsidP="007A3584">
      <w:pPr>
        <w:pStyle w:val="Caption"/>
        <w:keepNext/>
        <w:rPr>
          <w:rFonts w:ascii="Arial" w:hAnsi="Arial" w:cs="Arial"/>
          <w:color w:val="FF0000"/>
        </w:rPr>
      </w:pPr>
      <w:r w:rsidRPr="00585DE4">
        <w:rPr>
          <w:rFonts w:ascii="Arial" w:hAnsi="Arial" w:cs="Arial"/>
          <w:color w:val="FF0000"/>
        </w:rPr>
        <w:t xml:space="preserve">Tafla </w:t>
      </w:r>
      <w:r>
        <w:rPr>
          <w:rFonts w:ascii="Arial" w:hAnsi="Arial" w:cs="Arial"/>
          <w:color w:val="FF0000"/>
        </w:rPr>
        <w:t>3</w:t>
      </w:r>
      <w:r w:rsidRPr="00585DE4">
        <w:rPr>
          <w:rFonts w:ascii="Arial" w:hAnsi="Arial" w:cs="Arial"/>
          <w:color w:val="FF0000"/>
        </w:rPr>
        <w:t>: Aðferð Reykjavíkurborgar við val á malbiki</w:t>
      </w:r>
    </w:p>
    <w:tbl>
      <w:tblPr>
        <w:tblW w:w="6900" w:type="dxa"/>
        <w:tblCellMar>
          <w:left w:w="70" w:type="dxa"/>
          <w:right w:w="70" w:type="dxa"/>
        </w:tblCellMar>
        <w:tblLook w:val="04A0" w:firstRow="1" w:lastRow="0" w:firstColumn="1" w:lastColumn="0" w:noHBand="0" w:noVBand="1"/>
      </w:tblPr>
      <w:tblGrid>
        <w:gridCol w:w="1300"/>
        <w:gridCol w:w="1680"/>
        <w:gridCol w:w="1100"/>
        <w:gridCol w:w="1380"/>
        <w:gridCol w:w="1440"/>
      </w:tblGrid>
      <w:tr w:rsidR="007A3584" w:rsidRPr="00585DE4" w14:paraId="0EC748F1" w14:textId="77777777" w:rsidTr="00707D5B">
        <w:trPr>
          <w:trHeight w:val="300"/>
        </w:trPr>
        <w:tc>
          <w:tcPr>
            <w:tcW w:w="1300" w:type="dxa"/>
            <w:vMerge w:val="restart"/>
            <w:tcBorders>
              <w:top w:val="single" w:sz="4" w:space="0" w:color="auto"/>
              <w:left w:val="single" w:sz="4" w:space="0" w:color="auto"/>
              <w:bottom w:val="single" w:sz="4" w:space="0" w:color="000000"/>
              <w:right w:val="single" w:sz="4" w:space="0" w:color="auto"/>
            </w:tcBorders>
            <w:shd w:val="clear" w:color="000000" w:fill="FFFFCC"/>
            <w:noWrap/>
            <w:vAlign w:val="center"/>
            <w:hideMark/>
          </w:tcPr>
          <w:p w14:paraId="08F288A4" w14:textId="77777777" w:rsidR="007A3584" w:rsidRPr="006357AE" w:rsidRDefault="007A3584" w:rsidP="00707D5B">
            <w:pPr>
              <w:pStyle w:val="Texti0"/>
              <w:jc w:val="center"/>
              <w:rPr>
                <w:color w:val="FF0000"/>
                <w:lang w:eastAsia="is-IS"/>
              </w:rPr>
            </w:pPr>
            <w:r w:rsidRPr="006357AE">
              <w:rPr>
                <w:color w:val="FF0000"/>
                <w:lang w:eastAsia="is-IS"/>
              </w:rPr>
              <w:t>Malbik</w:t>
            </w:r>
          </w:p>
        </w:tc>
        <w:tc>
          <w:tcPr>
            <w:tcW w:w="5600" w:type="dxa"/>
            <w:gridSpan w:val="4"/>
            <w:tcBorders>
              <w:top w:val="single" w:sz="4" w:space="0" w:color="auto"/>
              <w:left w:val="nil"/>
              <w:bottom w:val="single" w:sz="4" w:space="0" w:color="auto"/>
              <w:right w:val="single" w:sz="4" w:space="0" w:color="000000"/>
            </w:tcBorders>
            <w:shd w:val="clear" w:color="000000" w:fill="FFFFCC"/>
            <w:noWrap/>
            <w:vAlign w:val="bottom"/>
            <w:hideMark/>
          </w:tcPr>
          <w:p w14:paraId="5B70BB1E" w14:textId="77777777" w:rsidR="007A3584" w:rsidRPr="006357AE" w:rsidRDefault="007A3584" w:rsidP="00707D5B">
            <w:pPr>
              <w:pStyle w:val="Texti0"/>
              <w:jc w:val="center"/>
              <w:rPr>
                <w:color w:val="FF0000"/>
                <w:lang w:eastAsia="is-IS"/>
              </w:rPr>
            </w:pPr>
            <w:r w:rsidRPr="006357AE">
              <w:rPr>
                <w:color w:val="FF0000"/>
                <w:lang w:eastAsia="is-IS"/>
              </w:rPr>
              <w:t>Gerð malbiks, stærsta steinastærð og þykkt í cm</w:t>
            </w:r>
          </w:p>
        </w:tc>
      </w:tr>
      <w:tr w:rsidR="007A3584" w:rsidRPr="00585DE4" w14:paraId="1A0FA7A4" w14:textId="77777777" w:rsidTr="00707D5B">
        <w:trPr>
          <w:trHeight w:val="300"/>
        </w:trPr>
        <w:tc>
          <w:tcPr>
            <w:tcW w:w="1300" w:type="dxa"/>
            <w:vMerge/>
            <w:tcBorders>
              <w:top w:val="single" w:sz="4" w:space="0" w:color="auto"/>
              <w:left w:val="single" w:sz="4" w:space="0" w:color="auto"/>
              <w:bottom w:val="single" w:sz="4" w:space="0" w:color="000000"/>
              <w:right w:val="single" w:sz="4" w:space="0" w:color="auto"/>
            </w:tcBorders>
            <w:vAlign w:val="center"/>
            <w:hideMark/>
          </w:tcPr>
          <w:p w14:paraId="0E45ED44" w14:textId="77777777" w:rsidR="007A3584" w:rsidRPr="006357AE" w:rsidRDefault="007A3584" w:rsidP="00707D5B">
            <w:pPr>
              <w:pStyle w:val="Texti0"/>
              <w:jc w:val="center"/>
              <w:rPr>
                <w:color w:val="FF0000"/>
                <w:lang w:eastAsia="is-IS"/>
              </w:rPr>
            </w:pPr>
          </w:p>
        </w:tc>
        <w:tc>
          <w:tcPr>
            <w:tcW w:w="1680" w:type="dxa"/>
            <w:tcBorders>
              <w:top w:val="nil"/>
              <w:left w:val="nil"/>
              <w:bottom w:val="single" w:sz="4" w:space="0" w:color="auto"/>
              <w:right w:val="single" w:sz="4" w:space="0" w:color="auto"/>
            </w:tcBorders>
            <w:shd w:val="clear" w:color="000000" w:fill="FFFFCC"/>
            <w:noWrap/>
            <w:vAlign w:val="bottom"/>
            <w:hideMark/>
          </w:tcPr>
          <w:p w14:paraId="2BAC0785" w14:textId="77777777" w:rsidR="007A3584" w:rsidRPr="006357AE" w:rsidRDefault="007A3584" w:rsidP="00707D5B">
            <w:pPr>
              <w:pStyle w:val="Texti0"/>
              <w:jc w:val="center"/>
              <w:rPr>
                <w:color w:val="FF0000"/>
                <w:lang w:eastAsia="is-IS"/>
              </w:rPr>
            </w:pPr>
            <w:r w:rsidRPr="006357AE">
              <w:rPr>
                <w:color w:val="FF0000"/>
                <w:lang w:eastAsia="is-IS"/>
              </w:rPr>
              <w:t>Húsagötur</w:t>
            </w:r>
          </w:p>
        </w:tc>
        <w:tc>
          <w:tcPr>
            <w:tcW w:w="1100" w:type="dxa"/>
            <w:tcBorders>
              <w:top w:val="nil"/>
              <w:left w:val="nil"/>
              <w:bottom w:val="single" w:sz="4" w:space="0" w:color="auto"/>
              <w:right w:val="single" w:sz="4" w:space="0" w:color="auto"/>
            </w:tcBorders>
            <w:shd w:val="clear" w:color="000000" w:fill="FFFFCC"/>
            <w:noWrap/>
            <w:vAlign w:val="bottom"/>
            <w:hideMark/>
          </w:tcPr>
          <w:p w14:paraId="01A94D8A" w14:textId="77777777" w:rsidR="007A3584" w:rsidRPr="006357AE" w:rsidRDefault="007A3584" w:rsidP="00707D5B">
            <w:pPr>
              <w:pStyle w:val="Texti0"/>
              <w:jc w:val="center"/>
              <w:rPr>
                <w:color w:val="FF0000"/>
                <w:lang w:eastAsia="is-IS"/>
              </w:rPr>
            </w:pPr>
            <w:r w:rsidRPr="006357AE">
              <w:rPr>
                <w:color w:val="FF0000"/>
                <w:lang w:eastAsia="is-IS"/>
              </w:rPr>
              <w:t>Safngötur</w:t>
            </w:r>
          </w:p>
        </w:tc>
        <w:tc>
          <w:tcPr>
            <w:tcW w:w="1380" w:type="dxa"/>
            <w:tcBorders>
              <w:top w:val="nil"/>
              <w:left w:val="nil"/>
              <w:bottom w:val="single" w:sz="4" w:space="0" w:color="auto"/>
              <w:right w:val="single" w:sz="4" w:space="0" w:color="auto"/>
            </w:tcBorders>
            <w:shd w:val="clear" w:color="000000" w:fill="FFFFCC"/>
            <w:noWrap/>
            <w:vAlign w:val="bottom"/>
            <w:hideMark/>
          </w:tcPr>
          <w:p w14:paraId="571060E7" w14:textId="77777777" w:rsidR="007A3584" w:rsidRPr="006357AE" w:rsidRDefault="007A3584" w:rsidP="00707D5B">
            <w:pPr>
              <w:pStyle w:val="Texti0"/>
              <w:jc w:val="center"/>
              <w:rPr>
                <w:color w:val="FF0000"/>
                <w:lang w:eastAsia="is-IS"/>
              </w:rPr>
            </w:pPr>
            <w:r w:rsidRPr="006357AE">
              <w:rPr>
                <w:color w:val="FF0000"/>
                <w:lang w:eastAsia="is-IS"/>
              </w:rPr>
              <w:t>Tengibrautir</w:t>
            </w:r>
          </w:p>
        </w:tc>
        <w:tc>
          <w:tcPr>
            <w:tcW w:w="1440" w:type="dxa"/>
            <w:tcBorders>
              <w:top w:val="nil"/>
              <w:left w:val="nil"/>
              <w:bottom w:val="single" w:sz="4" w:space="0" w:color="auto"/>
              <w:right w:val="single" w:sz="4" w:space="0" w:color="auto"/>
            </w:tcBorders>
            <w:shd w:val="clear" w:color="000000" w:fill="FFFFCC"/>
            <w:noWrap/>
            <w:vAlign w:val="bottom"/>
            <w:hideMark/>
          </w:tcPr>
          <w:p w14:paraId="2A62597C" w14:textId="77777777" w:rsidR="007A3584" w:rsidRPr="006357AE" w:rsidRDefault="007A3584" w:rsidP="00707D5B">
            <w:pPr>
              <w:pStyle w:val="Texti0"/>
              <w:jc w:val="center"/>
              <w:rPr>
                <w:color w:val="FF0000"/>
                <w:lang w:eastAsia="is-IS"/>
              </w:rPr>
            </w:pPr>
            <w:r w:rsidRPr="006357AE">
              <w:rPr>
                <w:color w:val="FF0000"/>
                <w:lang w:eastAsia="is-IS"/>
              </w:rPr>
              <w:t>Stofnbrautir</w:t>
            </w:r>
          </w:p>
        </w:tc>
      </w:tr>
      <w:tr w:rsidR="007A3584" w:rsidRPr="00585DE4" w14:paraId="6DE59F2E" w14:textId="77777777" w:rsidTr="00707D5B">
        <w:trPr>
          <w:trHeight w:val="300"/>
        </w:trPr>
        <w:tc>
          <w:tcPr>
            <w:tcW w:w="1300" w:type="dxa"/>
            <w:tcBorders>
              <w:top w:val="nil"/>
              <w:left w:val="single" w:sz="4" w:space="0" w:color="auto"/>
              <w:bottom w:val="single" w:sz="4" w:space="0" w:color="auto"/>
              <w:right w:val="single" w:sz="4" w:space="0" w:color="auto"/>
            </w:tcBorders>
            <w:noWrap/>
            <w:vAlign w:val="bottom"/>
            <w:hideMark/>
          </w:tcPr>
          <w:p w14:paraId="659EFDE4" w14:textId="77777777" w:rsidR="007A3584" w:rsidRPr="006357AE" w:rsidRDefault="007A3584" w:rsidP="00707D5B">
            <w:pPr>
              <w:pStyle w:val="Texti0"/>
              <w:jc w:val="center"/>
              <w:rPr>
                <w:color w:val="FF0000"/>
                <w:lang w:eastAsia="is-IS"/>
              </w:rPr>
            </w:pPr>
            <w:r w:rsidRPr="006357AE">
              <w:rPr>
                <w:color w:val="FF0000"/>
                <w:lang w:eastAsia="is-IS"/>
              </w:rPr>
              <w:t>1. lag</w:t>
            </w:r>
          </w:p>
        </w:tc>
        <w:tc>
          <w:tcPr>
            <w:tcW w:w="1680" w:type="dxa"/>
            <w:tcBorders>
              <w:top w:val="nil"/>
              <w:left w:val="nil"/>
              <w:bottom w:val="single" w:sz="4" w:space="0" w:color="auto"/>
              <w:right w:val="single" w:sz="4" w:space="0" w:color="auto"/>
            </w:tcBorders>
            <w:noWrap/>
            <w:vAlign w:val="bottom"/>
            <w:hideMark/>
          </w:tcPr>
          <w:p w14:paraId="1F7F0054" w14:textId="77777777" w:rsidR="007A3584" w:rsidRPr="006357AE" w:rsidRDefault="007A3584" w:rsidP="00707D5B">
            <w:pPr>
              <w:pStyle w:val="Texti0"/>
              <w:jc w:val="center"/>
              <w:rPr>
                <w:color w:val="FF0000"/>
                <w:lang w:eastAsia="is-IS"/>
              </w:rPr>
            </w:pPr>
            <w:r w:rsidRPr="006357AE">
              <w:rPr>
                <w:color w:val="FF0000"/>
                <w:lang w:eastAsia="is-IS"/>
              </w:rPr>
              <w:t>Y11 eða 16 - 5</w:t>
            </w:r>
          </w:p>
        </w:tc>
        <w:tc>
          <w:tcPr>
            <w:tcW w:w="1100" w:type="dxa"/>
            <w:tcBorders>
              <w:top w:val="nil"/>
              <w:left w:val="nil"/>
              <w:bottom w:val="single" w:sz="4" w:space="0" w:color="auto"/>
              <w:right w:val="single" w:sz="4" w:space="0" w:color="auto"/>
            </w:tcBorders>
            <w:noWrap/>
            <w:vAlign w:val="bottom"/>
            <w:hideMark/>
          </w:tcPr>
          <w:p w14:paraId="663C4A97" w14:textId="77777777" w:rsidR="007A3584" w:rsidRPr="006357AE" w:rsidRDefault="007A3584" w:rsidP="00707D5B">
            <w:pPr>
              <w:pStyle w:val="Texti0"/>
              <w:jc w:val="center"/>
              <w:rPr>
                <w:color w:val="FF0000"/>
                <w:lang w:eastAsia="is-IS"/>
              </w:rPr>
            </w:pPr>
            <w:r w:rsidRPr="006357AE">
              <w:rPr>
                <w:color w:val="FF0000"/>
                <w:lang w:eastAsia="is-IS"/>
              </w:rPr>
              <w:t>Y16 - 6</w:t>
            </w:r>
          </w:p>
        </w:tc>
        <w:tc>
          <w:tcPr>
            <w:tcW w:w="1380" w:type="dxa"/>
            <w:tcBorders>
              <w:top w:val="nil"/>
              <w:left w:val="nil"/>
              <w:bottom w:val="single" w:sz="4" w:space="0" w:color="auto"/>
              <w:right w:val="single" w:sz="4" w:space="0" w:color="auto"/>
            </w:tcBorders>
            <w:noWrap/>
            <w:vAlign w:val="bottom"/>
            <w:hideMark/>
          </w:tcPr>
          <w:p w14:paraId="320665E9" w14:textId="77777777" w:rsidR="007A3584" w:rsidRPr="006357AE" w:rsidRDefault="007A3584" w:rsidP="00707D5B">
            <w:pPr>
              <w:pStyle w:val="Texti0"/>
              <w:jc w:val="center"/>
              <w:rPr>
                <w:color w:val="FF0000"/>
                <w:lang w:eastAsia="is-IS"/>
              </w:rPr>
            </w:pPr>
            <w:r w:rsidRPr="006357AE">
              <w:rPr>
                <w:color w:val="FF0000"/>
                <w:lang w:eastAsia="is-IS"/>
              </w:rPr>
              <w:t>Y16 - 6</w:t>
            </w:r>
          </w:p>
        </w:tc>
        <w:tc>
          <w:tcPr>
            <w:tcW w:w="1440" w:type="dxa"/>
            <w:tcBorders>
              <w:top w:val="nil"/>
              <w:left w:val="nil"/>
              <w:bottom w:val="single" w:sz="4" w:space="0" w:color="auto"/>
              <w:right w:val="single" w:sz="4" w:space="0" w:color="auto"/>
            </w:tcBorders>
            <w:noWrap/>
            <w:vAlign w:val="bottom"/>
            <w:hideMark/>
          </w:tcPr>
          <w:p w14:paraId="3A807A6E" w14:textId="77777777" w:rsidR="007A3584" w:rsidRPr="006357AE" w:rsidRDefault="007A3584" w:rsidP="00707D5B">
            <w:pPr>
              <w:pStyle w:val="Texti0"/>
              <w:jc w:val="center"/>
              <w:rPr>
                <w:color w:val="FF0000"/>
                <w:lang w:eastAsia="is-IS"/>
              </w:rPr>
            </w:pPr>
            <w:r w:rsidRPr="006357AE">
              <w:rPr>
                <w:color w:val="FF0000"/>
                <w:lang w:eastAsia="is-IS"/>
              </w:rPr>
              <w:t>U16 - 5,5</w:t>
            </w:r>
          </w:p>
        </w:tc>
      </w:tr>
      <w:tr w:rsidR="007A3584" w:rsidRPr="00585DE4" w14:paraId="456680DF" w14:textId="77777777" w:rsidTr="00707D5B">
        <w:trPr>
          <w:trHeight w:val="600"/>
        </w:trPr>
        <w:tc>
          <w:tcPr>
            <w:tcW w:w="1300" w:type="dxa"/>
            <w:tcBorders>
              <w:top w:val="nil"/>
              <w:left w:val="single" w:sz="4" w:space="0" w:color="auto"/>
              <w:bottom w:val="single" w:sz="4" w:space="0" w:color="auto"/>
              <w:right w:val="single" w:sz="4" w:space="0" w:color="auto"/>
            </w:tcBorders>
            <w:vAlign w:val="bottom"/>
            <w:hideMark/>
          </w:tcPr>
          <w:p w14:paraId="1D18A405" w14:textId="77777777" w:rsidR="007A3584" w:rsidRPr="006357AE" w:rsidRDefault="007A3584" w:rsidP="00707D5B">
            <w:pPr>
              <w:pStyle w:val="Texti0"/>
              <w:jc w:val="center"/>
              <w:rPr>
                <w:color w:val="FF0000"/>
                <w:lang w:eastAsia="is-IS"/>
              </w:rPr>
            </w:pPr>
            <w:r w:rsidRPr="006357AE">
              <w:rPr>
                <w:color w:val="FF0000"/>
                <w:lang w:eastAsia="is-IS"/>
              </w:rPr>
              <w:t>2. lag</w:t>
            </w:r>
            <w:r w:rsidRPr="006357AE">
              <w:rPr>
                <w:color w:val="FF0000"/>
                <w:lang w:eastAsia="is-IS"/>
              </w:rPr>
              <w:br/>
              <w:t>ÁDU &gt; 12000</w:t>
            </w:r>
          </w:p>
        </w:tc>
        <w:tc>
          <w:tcPr>
            <w:tcW w:w="1680" w:type="dxa"/>
            <w:tcBorders>
              <w:top w:val="nil"/>
              <w:left w:val="nil"/>
              <w:bottom w:val="single" w:sz="4" w:space="0" w:color="auto"/>
              <w:right w:val="single" w:sz="4" w:space="0" w:color="auto"/>
            </w:tcBorders>
            <w:vAlign w:val="bottom"/>
            <w:hideMark/>
          </w:tcPr>
          <w:p w14:paraId="5559147B" w14:textId="77777777" w:rsidR="007A3584" w:rsidRPr="006357AE" w:rsidRDefault="007A3584" w:rsidP="00707D5B">
            <w:pPr>
              <w:pStyle w:val="Texti0"/>
              <w:jc w:val="center"/>
              <w:rPr>
                <w:color w:val="FF0000"/>
                <w:lang w:eastAsia="is-IS"/>
              </w:rPr>
            </w:pPr>
            <w:r w:rsidRPr="006357AE">
              <w:rPr>
                <w:color w:val="FF0000"/>
                <w:lang w:eastAsia="is-IS"/>
              </w:rPr>
              <w:t xml:space="preserve">Y8 eða 11 - 3 - </w:t>
            </w:r>
            <w:r w:rsidRPr="006357AE">
              <w:rPr>
                <w:color w:val="FF0000"/>
                <w:lang w:eastAsia="is-IS"/>
              </w:rPr>
              <w:br/>
              <w:t>3,5</w:t>
            </w:r>
          </w:p>
        </w:tc>
        <w:tc>
          <w:tcPr>
            <w:tcW w:w="1100" w:type="dxa"/>
            <w:tcBorders>
              <w:top w:val="nil"/>
              <w:left w:val="nil"/>
              <w:bottom w:val="single" w:sz="4" w:space="0" w:color="auto"/>
              <w:right w:val="single" w:sz="4" w:space="0" w:color="auto"/>
            </w:tcBorders>
            <w:vAlign w:val="bottom"/>
            <w:hideMark/>
          </w:tcPr>
          <w:p w14:paraId="55738328" w14:textId="77777777" w:rsidR="007A3584" w:rsidRPr="006357AE" w:rsidRDefault="007A3584" w:rsidP="00707D5B">
            <w:pPr>
              <w:pStyle w:val="Texti0"/>
              <w:jc w:val="center"/>
              <w:rPr>
                <w:color w:val="FF0000"/>
                <w:lang w:eastAsia="is-IS"/>
              </w:rPr>
            </w:pPr>
            <w:r w:rsidRPr="006357AE">
              <w:rPr>
                <w:color w:val="FF0000"/>
                <w:lang w:eastAsia="is-IS"/>
              </w:rPr>
              <w:t>Y11 -3,5</w:t>
            </w:r>
            <w:r w:rsidRPr="006357AE">
              <w:rPr>
                <w:color w:val="FF0000"/>
                <w:lang w:eastAsia="is-IS"/>
              </w:rPr>
              <w:br/>
              <w:t>Y16 - 4,5</w:t>
            </w:r>
          </w:p>
        </w:tc>
        <w:tc>
          <w:tcPr>
            <w:tcW w:w="1380" w:type="dxa"/>
            <w:tcBorders>
              <w:top w:val="nil"/>
              <w:left w:val="nil"/>
              <w:bottom w:val="single" w:sz="4" w:space="0" w:color="auto"/>
              <w:right w:val="single" w:sz="4" w:space="0" w:color="auto"/>
            </w:tcBorders>
            <w:vAlign w:val="bottom"/>
            <w:hideMark/>
          </w:tcPr>
          <w:p w14:paraId="4B7B7284" w14:textId="77777777" w:rsidR="007A3584" w:rsidRPr="006357AE" w:rsidRDefault="007A3584" w:rsidP="00707D5B">
            <w:pPr>
              <w:pStyle w:val="Texti0"/>
              <w:jc w:val="center"/>
              <w:rPr>
                <w:color w:val="FF0000"/>
                <w:lang w:eastAsia="is-IS"/>
              </w:rPr>
            </w:pPr>
            <w:r w:rsidRPr="006357AE">
              <w:rPr>
                <w:color w:val="FF0000"/>
                <w:lang w:eastAsia="is-IS"/>
              </w:rPr>
              <w:t>Y11 - 4</w:t>
            </w:r>
            <w:r w:rsidRPr="006357AE">
              <w:rPr>
                <w:color w:val="FF0000"/>
                <w:lang w:eastAsia="is-IS"/>
              </w:rPr>
              <w:br/>
              <w:t>Y16 - 4,5</w:t>
            </w:r>
          </w:p>
        </w:tc>
        <w:tc>
          <w:tcPr>
            <w:tcW w:w="1440" w:type="dxa"/>
            <w:tcBorders>
              <w:top w:val="nil"/>
              <w:left w:val="nil"/>
              <w:bottom w:val="single" w:sz="4" w:space="0" w:color="auto"/>
              <w:right w:val="single" w:sz="4" w:space="0" w:color="auto"/>
            </w:tcBorders>
            <w:noWrap/>
            <w:hideMark/>
          </w:tcPr>
          <w:p w14:paraId="59E51BC0" w14:textId="77777777" w:rsidR="007A3584" w:rsidRPr="006357AE" w:rsidRDefault="007A3584" w:rsidP="00707D5B">
            <w:pPr>
              <w:pStyle w:val="Texti0"/>
              <w:jc w:val="center"/>
              <w:rPr>
                <w:color w:val="FF0000"/>
                <w:lang w:eastAsia="is-IS"/>
              </w:rPr>
            </w:pPr>
            <w:r w:rsidRPr="006357AE">
              <w:rPr>
                <w:color w:val="FF0000"/>
                <w:lang w:eastAsia="is-IS"/>
              </w:rPr>
              <w:t>Y16 - 4,5</w:t>
            </w:r>
          </w:p>
        </w:tc>
      </w:tr>
      <w:tr w:rsidR="007A3584" w:rsidRPr="00585DE4" w14:paraId="44E8AAAE" w14:textId="77777777" w:rsidTr="00707D5B">
        <w:trPr>
          <w:trHeight w:val="300"/>
        </w:trPr>
        <w:tc>
          <w:tcPr>
            <w:tcW w:w="1300" w:type="dxa"/>
            <w:tcBorders>
              <w:top w:val="nil"/>
              <w:left w:val="single" w:sz="4" w:space="0" w:color="auto"/>
              <w:bottom w:val="single" w:sz="4" w:space="0" w:color="auto"/>
              <w:right w:val="single" w:sz="4" w:space="0" w:color="auto"/>
            </w:tcBorders>
            <w:noWrap/>
            <w:vAlign w:val="bottom"/>
            <w:hideMark/>
          </w:tcPr>
          <w:p w14:paraId="086AC8FA" w14:textId="77777777" w:rsidR="007A3584" w:rsidRPr="006357AE" w:rsidRDefault="007A3584" w:rsidP="00707D5B">
            <w:pPr>
              <w:pStyle w:val="Texti0"/>
              <w:jc w:val="center"/>
              <w:rPr>
                <w:color w:val="FF0000"/>
                <w:lang w:eastAsia="is-IS"/>
              </w:rPr>
            </w:pPr>
            <w:r w:rsidRPr="006357AE">
              <w:rPr>
                <w:color w:val="FF0000"/>
                <w:lang w:eastAsia="is-IS"/>
              </w:rPr>
              <w:t>3. lag</w:t>
            </w:r>
          </w:p>
        </w:tc>
        <w:tc>
          <w:tcPr>
            <w:tcW w:w="1680" w:type="dxa"/>
            <w:tcBorders>
              <w:top w:val="nil"/>
              <w:left w:val="nil"/>
              <w:bottom w:val="single" w:sz="4" w:space="0" w:color="auto"/>
              <w:right w:val="single" w:sz="4" w:space="0" w:color="auto"/>
            </w:tcBorders>
            <w:noWrap/>
            <w:vAlign w:val="bottom"/>
            <w:hideMark/>
          </w:tcPr>
          <w:p w14:paraId="03ACC9C2" w14:textId="77777777" w:rsidR="007A3584" w:rsidRPr="006357AE" w:rsidRDefault="007A3584" w:rsidP="00707D5B">
            <w:pPr>
              <w:pStyle w:val="Texti0"/>
              <w:jc w:val="center"/>
              <w:rPr>
                <w:color w:val="FF0000"/>
                <w:lang w:eastAsia="is-IS"/>
              </w:rPr>
            </w:pPr>
          </w:p>
        </w:tc>
        <w:tc>
          <w:tcPr>
            <w:tcW w:w="1100" w:type="dxa"/>
            <w:tcBorders>
              <w:top w:val="nil"/>
              <w:left w:val="nil"/>
              <w:bottom w:val="single" w:sz="4" w:space="0" w:color="auto"/>
              <w:right w:val="single" w:sz="4" w:space="0" w:color="auto"/>
            </w:tcBorders>
            <w:noWrap/>
            <w:vAlign w:val="bottom"/>
            <w:hideMark/>
          </w:tcPr>
          <w:p w14:paraId="16C4CE07" w14:textId="77777777" w:rsidR="007A3584" w:rsidRPr="006357AE" w:rsidRDefault="007A3584" w:rsidP="00707D5B">
            <w:pPr>
              <w:pStyle w:val="Texti0"/>
              <w:jc w:val="center"/>
              <w:rPr>
                <w:color w:val="FF0000"/>
                <w:lang w:eastAsia="is-IS"/>
              </w:rPr>
            </w:pPr>
          </w:p>
        </w:tc>
        <w:tc>
          <w:tcPr>
            <w:tcW w:w="1380" w:type="dxa"/>
            <w:tcBorders>
              <w:top w:val="nil"/>
              <w:left w:val="nil"/>
              <w:bottom w:val="single" w:sz="4" w:space="0" w:color="auto"/>
              <w:right w:val="single" w:sz="4" w:space="0" w:color="auto"/>
            </w:tcBorders>
            <w:noWrap/>
            <w:vAlign w:val="bottom"/>
            <w:hideMark/>
          </w:tcPr>
          <w:p w14:paraId="17209F03" w14:textId="77777777" w:rsidR="007A3584" w:rsidRPr="006357AE" w:rsidRDefault="007A3584" w:rsidP="00707D5B">
            <w:pPr>
              <w:pStyle w:val="Texti0"/>
              <w:jc w:val="center"/>
              <w:rPr>
                <w:color w:val="FF0000"/>
                <w:lang w:eastAsia="is-IS"/>
              </w:rPr>
            </w:pPr>
          </w:p>
        </w:tc>
        <w:tc>
          <w:tcPr>
            <w:tcW w:w="1440" w:type="dxa"/>
            <w:tcBorders>
              <w:top w:val="nil"/>
              <w:left w:val="nil"/>
              <w:bottom w:val="single" w:sz="4" w:space="0" w:color="auto"/>
              <w:right w:val="single" w:sz="4" w:space="0" w:color="auto"/>
            </w:tcBorders>
            <w:noWrap/>
            <w:vAlign w:val="bottom"/>
            <w:hideMark/>
          </w:tcPr>
          <w:p w14:paraId="5980FFF8" w14:textId="77777777" w:rsidR="007A3584" w:rsidRPr="006357AE" w:rsidRDefault="007A3584" w:rsidP="00707D5B">
            <w:pPr>
              <w:pStyle w:val="Texti0"/>
              <w:jc w:val="center"/>
              <w:rPr>
                <w:color w:val="FF0000"/>
                <w:lang w:eastAsia="is-IS"/>
              </w:rPr>
            </w:pPr>
            <w:r w:rsidRPr="006357AE">
              <w:rPr>
                <w:color w:val="FF0000"/>
                <w:lang w:eastAsia="is-IS"/>
              </w:rPr>
              <w:t>Y16 - 4,5</w:t>
            </w:r>
          </w:p>
        </w:tc>
      </w:tr>
    </w:tbl>
    <w:p w14:paraId="2CE8AA08" w14:textId="77777777" w:rsidR="007A3584" w:rsidRDefault="007A3584" w:rsidP="007A3584">
      <w:pPr>
        <w:pStyle w:val="Caption"/>
        <w:keepNext/>
        <w:rPr>
          <w:rFonts w:ascii="Arial" w:hAnsi="Arial" w:cs="Arial"/>
          <w:color w:val="FF0000"/>
        </w:rPr>
      </w:pPr>
    </w:p>
    <w:p w14:paraId="74CFC00E" w14:textId="77777777" w:rsidR="007A3584" w:rsidRPr="00585DE4" w:rsidRDefault="007A3584" w:rsidP="007A3584">
      <w:pPr>
        <w:pStyle w:val="Caption"/>
        <w:keepNext/>
        <w:rPr>
          <w:rFonts w:ascii="Arial" w:hAnsi="Arial" w:cs="Arial"/>
          <w:color w:val="FF0000"/>
        </w:rPr>
      </w:pPr>
      <w:r w:rsidRPr="00585DE4">
        <w:rPr>
          <w:rFonts w:ascii="Arial" w:hAnsi="Arial" w:cs="Arial"/>
          <w:color w:val="FF0000"/>
        </w:rPr>
        <w:t xml:space="preserve">Tafla </w:t>
      </w:r>
      <w:r>
        <w:rPr>
          <w:rFonts w:ascii="Arial" w:hAnsi="Arial" w:cs="Arial"/>
          <w:color w:val="FF0000"/>
        </w:rPr>
        <w:t>4</w:t>
      </w:r>
      <w:r w:rsidRPr="00585DE4">
        <w:rPr>
          <w:rFonts w:ascii="Arial" w:hAnsi="Arial" w:cs="Arial"/>
          <w:color w:val="FF0000"/>
        </w:rPr>
        <w:t>: Aðferð Vegagerðarinnar við val á malbiki</w:t>
      </w:r>
    </w:p>
    <w:tbl>
      <w:tblPr>
        <w:tblW w:w="6900" w:type="dxa"/>
        <w:tblCellMar>
          <w:left w:w="70" w:type="dxa"/>
          <w:right w:w="70" w:type="dxa"/>
        </w:tblCellMar>
        <w:tblLook w:val="04A0" w:firstRow="1" w:lastRow="0" w:firstColumn="1" w:lastColumn="0" w:noHBand="0" w:noVBand="1"/>
      </w:tblPr>
      <w:tblGrid>
        <w:gridCol w:w="1300"/>
        <w:gridCol w:w="1248"/>
        <w:gridCol w:w="1247"/>
        <w:gridCol w:w="1537"/>
        <w:gridCol w:w="1568"/>
      </w:tblGrid>
      <w:tr w:rsidR="007A3584" w:rsidRPr="00585DE4" w14:paraId="4CC6D554" w14:textId="77777777" w:rsidTr="00707D5B">
        <w:trPr>
          <w:trHeight w:val="300"/>
        </w:trPr>
        <w:tc>
          <w:tcPr>
            <w:tcW w:w="1300" w:type="dxa"/>
            <w:vMerge w:val="restart"/>
            <w:tcBorders>
              <w:top w:val="single" w:sz="4" w:space="0" w:color="auto"/>
              <w:left w:val="single" w:sz="4" w:space="0" w:color="auto"/>
              <w:bottom w:val="single" w:sz="4" w:space="0" w:color="000000"/>
              <w:right w:val="single" w:sz="4" w:space="0" w:color="auto"/>
            </w:tcBorders>
            <w:shd w:val="clear" w:color="000000" w:fill="FFFFCC"/>
            <w:noWrap/>
            <w:vAlign w:val="center"/>
            <w:hideMark/>
          </w:tcPr>
          <w:p w14:paraId="6107E068" w14:textId="77777777" w:rsidR="007A3584" w:rsidRPr="006357AE" w:rsidRDefault="007A3584" w:rsidP="00707D5B">
            <w:pPr>
              <w:pStyle w:val="Texti0"/>
              <w:jc w:val="center"/>
              <w:rPr>
                <w:color w:val="FF0000"/>
                <w:lang w:eastAsia="is-IS"/>
              </w:rPr>
            </w:pPr>
            <w:r w:rsidRPr="006357AE">
              <w:rPr>
                <w:color w:val="FF0000"/>
                <w:lang w:eastAsia="is-IS"/>
              </w:rPr>
              <w:t>Malbik</w:t>
            </w:r>
          </w:p>
        </w:tc>
        <w:tc>
          <w:tcPr>
            <w:tcW w:w="5600" w:type="dxa"/>
            <w:gridSpan w:val="4"/>
            <w:tcBorders>
              <w:top w:val="single" w:sz="4" w:space="0" w:color="auto"/>
              <w:left w:val="nil"/>
              <w:bottom w:val="single" w:sz="4" w:space="0" w:color="auto"/>
              <w:right w:val="single" w:sz="4" w:space="0" w:color="000000"/>
            </w:tcBorders>
            <w:shd w:val="clear" w:color="000000" w:fill="FFFFCC"/>
            <w:noWrap/>
            <w:vAlign w:val="bottom"/>
            <w:hideMark/>
          </w:tcPr>
          <w:p w14:paraId="0638D16C" w14:textId="77777777" w:rsidR="007A3584" w:rsidRPr="006357AE" w:rsidRDefault="007A3584" w:rsidP="00707D5B">
            <w:pPr>
              <w:pStyle w:val="Texti0"/>
              <w:spacing w:after="0"/>
              <w:jc w:val="center"/>
              <w:rPr>
                <w:color w:val="FF0000"/>
                <w:lang w:eastAsia="is-IS"/>
              </w:rPr>
            </w:pPr>
            <w:r w:rsidRPr="006357AE">
              <w:rPr>
                <w:color w:val="FF0000"/>
                <w:lang w:eastAsia="is-IS"/>
              </w:rPr>
              <w:t>Gerð malbiks, stærsta steinastærð og þykkt í cm</w:t>
            </w:r>
          </w:p>
        </w:tc>
      </w:tr>
      <w:tr w:rsidR="007A3584" w:rsidRPr="00585DE4" w14:paraId="1F154BF7" w14:textId="77777777" w:rsidTr="00707D5B">
        <w:trPr>
          <w:trHeight w:val="300"/>
        </w:trPr>
        <w:tc>
          <w:tcPr>
            <w:tcW w:w="1300" w:type="dxa"/>
            <w:vMerge/>
            <w:tcBorders>
              <w:top w:val="single" w:sz="4" w:space="0" w:color="auto"/>
              <w:left w:val="single" w:sz="4" w:space="0" w:color="auto"/>
              <w:bottom w:val="single" w:sz="4" w:space="0" w:color="000000"/>
              <w:right w:val="single" w:sz="4" w:space="0" w:color="auto"/>
            </w:tcBorders>
            <w:vAlign w:val="center"/>
            <w:hideMark/>
          </w:tcPr>
          <w:p w14:paraId="02F2E118" w14:textId="77777777" w:rsidR="007A3584" w:rsidRPr="006357AE" w:rsidRDefault="007A3584" w:rsidP="00707D5B">
            <w:pPr>
              <w:pStyle w:val="Texti0"/>
              <w:jc w:val="center"/>
              <w:rPr>
                <w:color w:val="FF0000"/>
                <w:lang w:eastAsia="is-IS"/>
              </w:rPr>
            </w:pPr>
          </w:p>
        </w:tc>
        <w:tc>
          <w:tcPr>
            <w:tcW w:w="2495" w:type="dxa"/>
            <w:gridSpan w:val="2"/>
            <w:tcBorders>
              <w:top w:val="single" w:sz="4" w:space="0" w:color="auto"/>
              <w:left w:val="nil"/>
              <w:bottom w:val="single" w:sz="4" w:space="0" w:color="auto"/>
              <w:right w:val="nil"/>
            </w:tcBorders>
            <w:shd w:val="clear" w:color="000000" w:fill="FFFFCC"/>
            <w:noWrap/>
            <w:vAlign w:val="bottom"/>
            <w:hideMark/>
          </w:tcPr>
          <w:p w14:paraId="3AB20693" w14:textId="77777777" w:rsidR="007A3584" w:rsidRPr="006357AE" w:rsidRDefault="007A3584" w:rsidP="00707D5B">
            <w:pPr>
              <w:pStyle w:val="Texti0"/>
              <w:spacing w:after="0"/>
              <w:jc w:val="center"/>
              <w:rPr>
                <w:color w:val="FF0000"/>
                <w:lang w:eastAsia="is-IS"/>
              </w:rPr>
            </w:pPr>
            <w:r w:rsidRPr="006357AE">
              <w:rPr>
                <w:color w:val="FF0000"/>
                <w:lang w:eastAsia="is-IS"/>
              </w:rPr>
              <w:t>Innanbæjar</w:t>
            </w:r>
          </w:p>
        </w:tc>
        <w:tc>
          <w:tcPr>
            <w:tcW w:w="3105" w:type="dxa"/>
            <w:gridSpan w:val="2"/>
            <w:tcBorders>
              <w:top w:val="single" w:sz="4" w:space="0" w:color="auto"/>
              <w:left w:val="nil"/>
              <w:bottom w:val="single" w:sz="4" w:space="0" w:color="auto"/>
              <w:right w:val="single" w:sz="4" w:space="0" w:color="000000"/>
            </w:tcBorders>
            <w:shd w:val="clear" w:color="000000" w:fill="FFFFCC"/>
            <w:noWrap/>
            <w:vAlign w:val="bottom"/>
            <w:hideMark/>
          </w:tcPr>
          <w:p w14:paraId="5AB2F95D" w14:textId="77777777" w:rsidR="007A3584" w:rsidRPr="006357AE" w:rsidRDefault="007A3584" w:rsidP="00707D5B">
            <w:pPr>
              <w:pStyle w:val="Texti0"/>
              <w:spacing w:after="0"/>
              <w:jc w:val="center"/>
              <w:rPr>
                <w:color w:val="FF0000"/>
                <w:lang w:eastAsia="is-IS"/>
              </w:rPr>
            </w:pPr>
            <w:r w:rsidRPr="006357AE">
              <w:rPr>
                <w:color w:val="FF0000"/>
                <w:lang w:eastAsia="is-IS"/>
              </w:rPr>
              <w:t>Utanbæjar</w:t>
            </w:r>
          </w:p>
        </w:tc>
      </w:tr>
      <w:tr w:rsidR="007A3584" w:rsidRPr="00585DE4" w14:paraId="71E57503" w14:textId="77777777" w:rsidTr="00707D5B">
        <w:trPr>
          <w:trHeight w:val="300"/>
        </w:trPr>
        <w:tc>
          <w:tcPr>
            <w:tcW w:w="1300" w:type="dxa"/>
            <w:vMerge/>
            <w:tcBorders>
              <w:top w:val="single" w:sz="4" w:space="0" w:color="auto"/>
              <w:left w:val="single" w:sz="4" w:space="0" w:color="auto"/>
              <w:bottom w:val="single" w:sz="4" w:space="0" w:color="000000"/>
              <w:right w:val="single" w:sz="4" w:space="0" w:color="auto"/>
            </w:tcBorders>
            <w:vAlign w:val="center"/>
            <w:hideMark/>
          </w:tcPr>
          <w:p w14:paraId="0F0FFAC8" w14:textId="77777777" w:rsidR="007A3584" w:rsidRPr="006357AE" w:rsidRDefault="007A3584" w:rsidP="00707D5B">
            <w:pPr>
              <w:pStyle w:val="Texti0"/>
              <w:jc w:val="center"/>
              <w:rPr>
                <w:color w:val="FF0000"/>
                <w:lang w:eastAsia="is-IS"/>
              </w:rPr>
            </w:pPr>
          </w:p>
        </w:tc>
        <w:tc>
          <w:tcPr>
            <w:tcW w:w="1248" w:type="dxa"/>
            <w:tcBorders>
              <w:top w:val="nil"/>
              <w:left w:val="nil"/>
              <w:bottom w:val="single" w:sz="4" w:space="0" w:color="auto"/>
              <w:right w:val="single" w:sz="4" w:space="0" w:color="auto"/>
            </w:tcBorders>
            <w:shd w:val="clear" w:color="000000" w:fill="FFFFCC"/>
            <w:noWrap/>
            <w:vAlign w:val="bottom"/>
            <w:hideMark/>
          </w:tcPr>
          <w:p w14:paraId="73147909" w14:textId="77777777" w:rsidR="007A3584" w:rsidRPr="006357AE" w:rsidRDefault="007A3584" w:rsidP="00707D5B">
            <w:pPr>
              <w:pStyle w:val="Texti0"/>
              <w:jc w:val="center"/>
              <w:rPr>
                <w:color w:val="FF0000"/>
                <w:lang w:eastAsia="is-IS"/>
              </w:rPr>
            </w:pPr>
            <w:r w:rsidRPr="006357AE">
              <w:rPr>
                <w:color w:val="FF0000"/>
                <w:lang w:eastAsia="is-IS"/>
              </w:rPr>
              <w:t>Hraði ≤ 60</w:t>
            </w:r>
          </w:p>
        </w:tc>
        <w:tc>
          <w:tcPr>
            <w:tcW w:w="1247" w:type="dxa"/>
            <w:tcBorders>
              <w:top w:val="nil"/>
              <w:left w:val="nil"/>
              <w:bottom w:val="single" w:sz="4" w:space="0" w:color="auto"/>
              <w:right w:val="single" w:sz="4" w:space="0" w:color="auto"/>
            </w:tcBorders>
            <w:shd w:val="clear" w:color="000000" w:fill="FFFFCC"/>
            <w:noWrap/>
            <w:vAlign w:val="bottom"/>
            <w:hideMark/>
          </w:tcPr>
          <w:p w14:paraId="737438D1" w14:textId="77777777" w:rsidR="007A3584" w:rsidRPr="006357AE" w:rsidRDefault="007A3584" w:rsidP="00707D5B">
            <w:pPr>
              <w:pStyle w:val="Texti0"/>
              <w:spacing w:after="0"/>
              <w:jc w:val="center"/>
              <w:rPr>
                <w:color w:val="FF0000"/>
                <w:lang w:eastAsia="is-IS"/>
              </w:rPr>
            </w:pPr>
            <w:r w:rsidRPr="006357AE">
              <w:rPr>
                <w:color w:val="FF0000"/>
                <w:lang w:eastAsia="is-IS"/>
              </w:rPr>
              <w:t>Hraði ≥ 60</w:t>
            </w:r>
          </w:p>
        </w:tc>
        <w:tc>
          <w:tcPr>
            <w:tcW w:w="1537" w:type="dxa"/>
            <w:tcBorders>
              <w:top w:val="nil"/>
              <w:left w:val="nil"/>
              <w:bottom w:val="single" w:sz="4" w:space="0" w:color="auto"/>
              <w:right w:val="single" w:sz="4" w:space="0" w:color="auto"/>
            </w:tcBorders>
            <w:shd w:val="clear" w:color="000000" w:fill="FFFFCC"/>
            <w:noWrap/>
            <w:vAlign w:val="bottom"/>
            <w:hideMark/>
          </w:tcPr>
          <w:p w14:paraId="4CB48F27" w14:textId="77777777" w:rsidR="007A3584" w:rsidRPr="006357AE" w:rsidRDefault="007A3584" w:rsidP="00707D5B">
            <w:pPr>
              <w:pStyle w:val="Texti0"/>
              <w:spacing w:after="0"/>
              <w:jc w:val="center"/>
              <w:rPr>
                <w:color w:val="FF0000"/>
                <w:lang w:eastAsia="is-IS"/>
              </w:rPr>
            </w:pPr>
            <w:r w:rsidRPr="006357AE">
              <w:rPr>
                <w:color w:val="FF0000"/>
                <w:lang w:eastAsia="is-IS"/>
              </w:rPr>
              <w:t>Tengivegir</w:t>
            </w:r>
          </w:p>
        </w:tc>
        <w:tc>
          <w:tcPr>
            <w:tcW w:w="1568" w:type="dxa"/>
            <w:tcBorders>
              <w:top w:val="nil"/>
              <w:left w:val="nil"/>
              <w:bottom w:val="single" w:sz="4" w:space="0" w:color="auto"/>
              <w:right w:val="single" w:sz="4" w:space="0" w:color="auto"/>
            </w:tcBorders>
            <w:shd w:val="clear" w:color="000000" w:fill="FFFFCC"/>
            <w:noWrap/>
            <w:vAlign w:val="bottom"/>
            <w:hideMark/>
          </w:tcPr>
          <w:p w14:paraId="45E4B44B" w14:textId="77777777" w:rsidR="007A3584" w:rsidRPr="006357AE" w:rsidRDefault="007A3584" w:rsidP="00707D5B">
            <w:pPr>
              <w:pStyle w:val="Texti0"/>
              <w:spacing w:after="0"/>
              <w:jc w:val="center"/>
              <w:rPr>
                <w:color w:val="FF0000"/>
                <w:lang w:eastAsia="is-IS"/>
              </w:rPr>
            </w:pPr>
            <w:r w:rsidRPr="006357AE">
              <w:rPr>
                <w:color w:val="FF0000"/>
                <w:lang w:eastAsia="is-IS"/>
              </w:rPr>
              <w:t>Stofnvegir</w:t>
            </w:r>
          </w:p>
        </w:tc>
      </w:tr>
      <w:tr w:rsidR="007A3584" w:rsidRPr="00585DE4" w14:paraId="4EBBF840" w14:textId="77777777" w:rsidTr="00707D5B">
        <w:trPr>
          <w:trHeight w:val="600"/>
        </w:trPr>
        <w:tc>
          <w:tcPr>
            <w:tcW w:w="1300" w:type="dxa"/>
            <w:tcBorders>
              <w:top w:val="nil"/>
              <w:left w:val="single" w:sz="4" w:space="0" w:color="auto"/>
              <w:bottom w:val="single" w:sz="4" w:space="0" w:color="auto"/>
              <w:right w:val="single" w:sz="4" w:space="0" w:color="auto"/>
            </w:tcBorders>
            <w:noWrap/>
            <w:hideMark/>
          </w:tcPr>
          <w:p w14:paraId="0AC6F725" w14:textId="77777777" w:rsidR="007A3584" w:rsidRPr="006357AE" w:rsidRDefault="007A3584" w:rsidP="00707D5B">
            <w:pPr>
              <w:pStyle w:val="Texti0"/>
              <w:jc w:val="center"/>
              <w:rPr>
                <w:color w:val="FF0000"/>
                <w:lang w:eastAsia="is-IS"/>
              </w:rPr>
            </w:pPr>
            <w:r w:rsidRPr="006357AE">
              <w:rPr>
                <w:color w:val="FF0000"/>
                <w:lang w:eastAsia="is-IS"/>
              </w:rPr>
              <w:t>1. lag</w:t>
            </w:r>
          </w:p>
        </w:tc>
        <w:tc>
          <w:tcPr>
            <w:tcW w:w="1248" w:type="dxa"/>
            <w:tcBorders>
              <w:top w:val="nil"/>
              <w:left w:val="nil"/>
              <w:bottom w:val="single" w:sz="4" w:space="0" w:color="auto"/>
              <w:right w:val="single" w:sz="4" w:space="0" w:color="auto"/>
            </w:tcBorders>
            <w:noWrap/>
            <w:hideMark/>
          </w:tcPr>
          <w:p w14:paraId="0E03EE15" w14:textId="77777777" w:rsidR="007A3584" w:rsidRPr="006357AE" w:rsidRDefault="007A3584" w:rsidP="00707D5B">
            <w:pPr>
              <w:pStyle w:val="Texti0"/>
              <w:jc w:val="center"/>
              <w:rPr>
                <w:color w:val="FF0000"/>
                <w:lang w:eastAsia="is-IS"/>
              </w:rPr>
            </w:pPr>
            <w:r w:rsidRPr="006357AE">
              <w:rPr>
                <w:color w:val="FF0000"/>
                <w:lang w:eastAsia="is-IS"/>
              </w:rPr>
              <w:t xml:space="preserve">Y 16 </w:t>
            </w:r>
            <w:r>
              <w:rPr>
                <w:color w:val="FF0000"/>
                <w:lang w:eastAsia="is-IS"/>
              </w:rPr>
              <w:t>–</w:t>
            </w:r>
            <w:r w:rsidRPr="006357AE">
              <w:rPr>
                <w:color w:val="FF0000"/>
                <w:lang w:eastAsia="is-IS"/>
              </w:rPr>
              <w:t xml:space="preserve"> 5</w:t>
            </w:r>
          </w:p>
        </w:tc>
        <w:tc>
          <w:tcPr>
            <w:tcW w:w="1247" w:type="dxa"/>
            <w:tcBorders>
              <w:top w:val="nil"/>
              <w:left w:val="nil"/>
              <w:bottom w:val="single" w:sz="4" w:space="0" w:color="auto"/>
              <w:right w:val="single" w:sz="4" w:space="0" w:color="auto"/>
            </w:tcBorders>
            <w:noWrap/>
            <w:hideMark/>
          </w:tcPr>
          <w:p w14:paraId="47D1527A" w14:textId="77777777" w:rsidR="007A3584" w:rsidRPr="006357AE" w:rsidRDefault="007A3584" w:rsidP="00707D5B">
            <w:pPr>
              <w:pStyle w:val="Texti0"/>
              <w:jc w:val="center"/>
              <w:rPr>
                <w:color w:val="FF0000"/>
                <w:lang w:eastAsia="is-IS"/>
              </w:rPr>
            </w:pPr>
            <w:r w:rsidRPr="006357AE">
              <w:rPr>
                <w:color w:val="FF0000"/>
                <w:lang w:eastAsia="is-IS"/>
              </w:rPr>
              <w:t>Y16 - 6</w:t>
            </w:r>
          </w:p>
        </w:tc>
        <w:tc>
          <w:tcPr>
            <w:tcW w:w="1537" w:type="dxa"/>
            <w:tcBorders>
              <w:top w:val="nil"/>
              <w:left w:val="nil"/>
              <w:bottom w:val="single" w:sz="4" w:space="0" w:color="auto"/>
              <w:right w:val="single" w:sz="4" w:space="0" w:color="auto"/>
            </w:tcBorders>
            <w:noWrap/>
            <w:hideMark/>
          </w:tcPr>
          <w:p w14:paraId="4455EAA9" w14:textId="77777777" w:rsidR="007A3584" w:rsidRPr="006357AE" w:rsidRDefault="007A3584" w:rsidP="00707D5B">
            <w:pPr>
              <w:pStyle w:val="Texti0"/>
              <w:jc w:val="center"/>
              <w:rPr>
                <w:color w:val="FF0000"/>
                <w:lang w:eastAsia="is-IS"/>
              </w:rPr>
            </w:pPr>
            <w:r w:rsidRPr="006357AE">
              <w:rPr>
                <w:color w:val="FF0000"/>
                <w:lang w:eastAsia="is-IS"/>
              </w:rPr>
              <w:t>Y16 - 6</w:t>
            </w:r>
          </w:p>
        </w:tc>
        <w:tc>
          <w:tcPr>
            <w:tcW w:w="1568" w:type="dxa"/>
            <w:tcBorders>
              <w:top w:val="nil"/>
              <w:left w:val="nil"/>
              <w:bottom w:val="single" w:sz="4" w:space="0" w:color="auto"/>
              <w:right w:val="single" w:sz="4" w:space="0" w:color="auto"/>
            </w:tcBorders>
            <w:vAlign w:val="bottom"/>
            <w:hideMark/>
          </w:tcPr>
          <w:p w14:paraId="2F183527" w14:textId="77777777" w:rsidR="007A3584" w:rsidRPr="006357AE" w:rsidRDefault="007A3584" w:rsidP="00707D5B">
            <w:pPr>
              <w:pStyle w:val="Texti0"/>
              <w:jc w:val="center"/>
              <w:rPr>
                <w:color w:val="FF0000"/>
                <w:lang w:eastAsia="is-IS"/>
              </w:rPr>
            </w:pPr>
            <w:r w:rsidRPr="006357AE">
              <w:rPr>
                <w:color w:val="FF0000"/>
                <w:lang w:eastAsia="is-IS"/>
              </w:rPr>
              <w:t>U16</w:t>
            </w:r>
            <w:r>
              <w:rPr>
                <w:color w:val="FF0000"/>
                <w:lang w:eastAsia="is-IS"/>
              </w:rPr>
              <w:t xml:space="preserve"> </w:t>
            </w:r>
            <w:r w:rsidRPr="006357AE">
              <w:rPr>
                <w:color w:val="FF0000"/>
                <w:lang w:eastAsia="is-IS"/>
              </w:rPr>
              <w:t>-</w:t>
            </w:r>
            <w:r>
              <w:rPr>
                <w:color w:val="FF0000"/>
                <w:lang w:eastAsia="is-IS"/>
              </w:rPr>
              <w:t xml:space="preserve"> </w:t>
            </w:r>
            <w:r w:rsidRPr="006357AE">
              <w:rPr>
                <w:color w:val="FF0000"/>
                <w:lang w:eastAsia="is-IS"/>
              </w:rPr>
              <w:t>6</w:t>
            </w:r>
            <w:r w:rsidRPr="006357AE">
              <w:rPr>
                <w:color w:val="FF0000"/>
                <w:lang w:eastAsia="is-IS"/>
              </w:rPr>
              <w:br/>
              <w:t>SMA16 - 5</w:t>
            </w:r>
          </w:p>
        </w:tc>
      </w:tr>
      <w:tr w:rsidR="007A3584" w:rsidRPr="00585DE4" w14:paraId="1158CE20" w14:textId="77777777" w:rsidTr="00707D5B">
        <w:trPr>
          <w:trHeight w:val="600"/>
        </w:trPr>
        <w:tc>
          <w:tcPr>
            <w:tcW w:w="1300" w:type="dxa"/>
            <w:tcBorders>
              <w:top w:val="nil"/>
              <w:left w:val="single" w:sz="4" w:space="0" w:color="auto"/>
              <w:bottom w:val="single" w:sz="4" w:space="0" w:color="auto"/>
              <w:right w:val="single" w:sz="4" w:space="0" w:color="auto"/>
            </w:tcBorders>
            <w:noWrap/>
            <w:hideMark/>
          </w:tcPr>
          <w:p w14:paraId="1C2F9C59" w14:textId="77777777" w:rsidR="007A3584" w:rsidRPr="006357AE" w:rsidRDefault="007A3584" w:rsidP="00707D5B">
            <w:pPr>
              <w:pStyle w:val="Texti0"/>
              <w:jc w:val="center"/>
              <w:rPr>
                <w:color w:val="FF0000"/>
                <w:lang w:eastAsia="is-IS"/>
              </w:rPr>
            </w:pPr>
            <w:r w:rsidRPr="006357AE">
              <w:rPr>
                <w:color w:val="FF0000"/>
                <w:lang w:eastAsia="is-IS"/>
              </w:rPr>
              <w:t>2. lag</w:t>
            </w:r>
          </w:p>
        </w:tc>
        <w:tc>
          <w:tcPr>
            <w:tcW w:w="1248" w:type="dxa"/>
            <w:tcBorders>
              <w:top w:val="nil"/>
              <w:left w:val="nil"/>
              <w:bottom w:val="single" w:sz="4" w:space="0" w:color="auto"/>
              <w:right w:val="single" w:sz="4" w:space="0" w:color="auto"/>
            </w:tcBorders>
            <w:noWrap/>
            <w:hideMark/>
          </w:tcPr>
          <w:p w14:paraId="698DC7CA" w14:textId="77777777" w:rsidR="007A3584" w:rsidRPr="006357AE" w:rsidRDefault="007A3584" w:rsidP="00707D5B">
            <w:pPr>
              <w:pStyle w:val="Texti0"/>
              <w:jc w:val="center"/>
              <w:rPr>
                <w:color w:val="FF0000"/>
                <w:lang w:eastAsia="is-IS"/>
              </w:rPr>
            </w:pPr>
            <w:r w:rsidRPr="006357AE">
              <w:rPr>
                <w:color w:val="FF0000"/>
                <w:lang w:eastAsia="is-IS"/>
              </w:rPr>
              <w:t xml:space="preserve">Y11 </w:t>
            </w:r>
            <w:r>
              <w:rPr>
                <w:color w:val="FF0000"/>
                <w:lang w:eastAsia="is-IS"/>
              </w:rPr>
              <w:t>–</w:t>
            </w:r>
            <w:r w:rsidRPr="006357AE">
              <w:rPr>
                <w:color w:val="FF0000"/>
                <w:lang w:eastAsia="is-IS"/>
              </w:rPr>
              <w:t xml:space="preserve"> 4</w:t>
            </w:r>
          </w:p>
        </w:tc>
        <w:tc>
          <w:tcPr>
            <w:tcW w:w="1247" w:type="dxa"/>
            <w:tcBorders>
              <w:top w:val="nil"/>
              <w:left w:val="nil"/>
              <w:bottom w:val="single" w:sz="4" w:space="0" w:color="auto"/>
              <w:right w:val="single" w:sz="4" w:space="0" w:color="auto"/>
            </w:tcBorders>
            <w:noWrap/>
            <w:hideMark/>
          </w:tcPr>
          <w:p w14:paraId="7F3678D4" w14:textId="77777777" w:rsidR="007A3584" w:rsidRPr="006357AE" w:rsidRDefault="007A3584" w:rsidP="00707D5B">
            <w:pPr>
              <w:pStyle w:val="Texti0"/>
              <w:jc w:val="center"/>
              <w:rPr>
                <w:color w:val="FF0000"/>
                <w:lang w:eastAsia="is-IS"/>
              </w:rPr>
            </w:pPr>
            <w:r w:rsidRPr="006357AE">
              <w:rPr>
                <w:color w:val="FF0000"/>
                <w:lang w:eastAsia="is-IS"/>
              </w:rPr>
              <w:t>Y16 - 5</w:t>
            </w:r>
          </w:p>
        </w:tc>
        <w:tc>
          <w:tcPr>
            <w:tcW w:w="1537" w:type="dxa"/>
            <w:tcBorders>
              <w:top w:val="nil"/>
              <w:left w:val="nil"/>
              <w:bottom w:val="single" w:sz="4" w:space="0" w:color="auto"/>
              <w:right w:val="single" w:sz="4" w:space="0" w:color="auto"/>
            </w:tcBorders>
            <w:vAlign w:val="bottom"/>
            <w:hideMark/>
          </w:tcPr>
          <w:p w14:paraId="67C66529" w14:textId="77777777" w:rsidR="007A3584" w:rsidRPr="006357AE" w:rsidRDefault="007A3584" w:rsidP="00707D5B">
            <w:pPr>
              <w:pStyle w:val="Texti0"/>
              <w:jc w:val="center"/>
              <w:rPr>
                <w:color w:val="FF0000"/>
                <w:lang w:eastAsia="is-IS"/>
              </w:rPr>
            </w:pPr>
            <w:r w:rsidRPr="006357AE">
              <w:rPr>
                <w:color w:val="FF0000"/>
                <w:lang w:eastAsia="is-IS"/>
              </w:rPr>
              <w:t>Y11 - 4</w:t>
            </w:r>
            <w:r w:rsidRPr="006357AE">
              <w:rPr>
                <w:color w:val="FF0000"/>
                <w:lang w:eastAsia="is-IS"/>
              </w:rPr>
              <w:br/>
              <w:t>(Y16-5)</w:t>
            </w:r>
          </w:p>
        </w:tc>
        <w:tc>
          <w:tcPr>
            <w:tcW w:w="1568" w:type="dxa"/>
            <w:tcBorders>
              <w:top w:val="nil"/>
              <w:left w:val="nil"/>
              <w:bottom w:val="single" w:sz="4" w:space="0" w:color="auto"/>
              <w:right w:val="single" w:sz="4" w:space="0" w:color="auto"/>
            </w:tcBorders>
            <w:hideMark/>
          </w:tcPr>
          <w:p w14:paraId="4123B162" w14:textId="77777777" w:rsidR="007A3584" w:rsidRPr="006357AE" w:rsidRDefault="007A3584" w:rsidP="00707D5B">
            <w:pPr>
              <w:pStyle w:val="Texti0"/>
              <w:jc w:val="center"/>
              <w:rPr>
                <w:color w:val="FF0000"/>
                <w:lang w:eastAsia="is-IS"/>
              </w:rPr>
            </w:pPr>
            <w:r w:rsidRPr="006357AE">
              <w:rPr>
                <w:color w:val="FF0000"/>
                <w:lang w:eastAsia="is-IS"/>
              </w:rPr>
              <w:t>SMA16 - 5</w:t>
            </w:r>
            <w:r w:rsidRPr="006357AE">
              <w:rPr>
                <w:color w:val="FF0000"/>
                <w:lang w:eastAsia="is-IS"/>
              </w:rPr>
              <w:br/>
              <w:t>(Y16 - 5)</w:t>
            </w:r>
          </w:p>
        </w:tc>
      </w:tr>
      <w:tr w:rsidR="007A3584" w:rsidRPr="00585DE4" w14:paraId="10B7E208" w14:textId="77777777" w:rsidTr="00707D5B">
        <w:trPr>
          <w:trHeight w:val="300"/>
        </w:trPr>
        <w:tc>
          <w:tcPr>
            <w:tcW w:w="1300" w:type="dxa"/>
            <w:tcBorders>
              <w:top w:val="nil"/>
              <w:left w:val="single" w:sz="4" w:space="0" w:color="auto"/>
              <w:bottom w:val="single" w:sz="4" w:space="0" w:color="auto"/>
              <w:right w:val="single" w:sz="4" w:space="0" w:color="auto"/>
            </w:tcBorders>
            <w:noWrap/>
            <w:hideMark/>
          </w:tcPr>
          <w:p w14:paraId="16E86D15" w14:textId="77777777" w:rsidR="007A3584" w:rsidRPr="006357AE" w:rsidRDefault="007A3584" w:rsidP="00707D5B">
            <w:pPr>
              <w:pStyle w:val="Texti0"/>
              <w:jc w:val="center"/>
              <w:rPr>
                <w:color w:val="FF0000"/>
                <w:lang w:eastAsia="is-IS"/>
              </w:rPr>
            </w:pPr>
            <w:r w:rsidRPr="006357AE">
              <w:rPr>
                <w:color w:val="FF0000"/>
                <w:lang w:eastAsia="is-IS"/>
              </w:rPr>
              <w:t>3. lag</w:t>
            </w:r>
          </w:p>
        </w:tc>
        <w:tc>
          <w:tcPr>
            <w:tcW w:w="1248" w:type="dxa"/>
            <w:tcBorders>
              <w:top w:val="nil"/>
              <w:left w:val="nil"/>
              <w:bottom w:val="single" w:sz="4" w:space="0" w:color="auto"/>
              <w:right w:val="single" w:sz="4" w:space="0" w:color="auto"/>
            </w:tcBorders>
            <w:noWrap/>
            <w:vAlign w:val="bottom"/>
            <w:hideMark/>
          </w:tcPr>
          <w:p w14:paraId="6DAD6EBB" w14:textId="77777777" w:rsidR="007A3584" w:rsidRPr="006357AE" w:rsidRDefault="007A3584" w:rsidP="00707D5B">
            <w:pPr>
              <w:pStyle w:val="Texti0"/>
              <w:jc w:val="center"/>
              <w:rPr>
                <w:color w:val="FF0000"/>
                <w:lang w:eastAsia="is-IS"/>
              </w:rPr>
            </w:pPr>
          </w:p>
        </w:tc>
        <w:tc>
          <w:tcPr>
            <w:tcW w:w="1247" w:type="dxa"/>
            <w:tcBorders>
              <w:top w:val="nil"/>
              <w:left w:val="nil"/>
              <w:bottom w:val="single" w:sz="4" w:space="0" w:color="auto"/>
              <w:right w:val="single" w:sz="4" w:space="0" w:color="auto"/>
            </w:tcBorders>
            <w:noWrap/>
            <w:vAlign w:val="bottom"/>
            <w:hideMark/>
          </w:tcPr>
          <w:p w14:paraId="317DED4D" w14:textId="77777777" w:rsidR="007A3584" w:rsidRPr="006357AE" w:rsidRDefault="007A3584" w:rsidP="00707D5B">
            <w:pPr>
              <w:pStyle w:val="Texti0"/>
              <w:jc w:val="center"/>
              <w:rPr>
                <w:color w:val="FF0000"/>
                <w:lang w:eastAsia="is-IS"/>
              </w:rPr>
            </w:pPr>
          </w:p>
        </w:tc>
        <w:tc>
          <w:tcPr>
            <w:tcW w:w="1537" w:type="dxa"/>
            <w:tcBorders>
              <w:top w:val="nil"/>
              <w:left w:val="nil"/>
              <w:bottom w:val="single" w:sz="4" w:space="0" w:color="auto"/>
              <w:right w:val="single" w:sz="4" w:space="0" w:color="auto"/>
            </w:tcBorders>
            <w:noWrap/>
            <w:vAlign w:val="bottom"/>
            <w:hideMark/>
          </w:tcPr>
          <w:p w14:paraId="47057611" w14:textId="77777777" w:rsidR="007A3584" w:rsidRPr="006357AE" w:rsidRDefault="007A3584" w:rsidP="00707D5B">
            <w:pPr>
              <w:pStyle w:val="Texti0"/>
              <w:jc w:val="center"/>
              <w:rPr>
                <w:color w:val="FF0000"/>
                <w:lang w:eastAsia="is-IS"/>
              </w:rPr>
            </w:pPr>
          </w:p>
        </w:tc>
        <w:tc>
          <w:tcPr>
            <w:tcW w:w="1568" w:type="dxa"/>
            <w:tcBorders>
              <w:top w:val="nil"/>
              <w:left w:val="nil"/>
              <w:bottom w:val="single" w:sz="4" w:space="0" w:color="auto"/>
              <w:right w:val="single" w:sz="4" w:space="0" w:color="auto"/>
            </w:tcBorders>
            <w:noWrap/>
            <w:vAlign w:val="bottom"/>
            <w:hideMark/>
          </w:tcPr>
          <w:p w14:paraId="378F54E0" w14:textId="77777777" w:rsidR="007A3584" w:rsidRPr="006357AE" w:rsidRDefault="007A3584" w:rsidP="00707D5B">
            <w:pPr>
              <w:pStyle w:val="Texti0"/>
              <w:jc w:val="center"/>
              <w:rPr>
                <w:color w:val="FF0000"/>
                <w:lang w:eastAsia="is-IS"/>
              </w:rPr>
            </w:pPr>
            <w:r w:rsidRPr="006357AE">
              <w:rPr>
                <w:color w:val="FF0000"/>
                <w:lang w:eastAsia="is-IS"/>
              </w:rPr>
              <w:t>Y16 - 5</w:t>
            </w:r>
          </w:p>
        </w:tc>
      </w:tr>
    </w:tbl>
    <w:p w14:paraId="7966F969" w14:textId="77777777" w:rsidR="007A3584" w:rsidRPr="00BD39E8" w:rsidRDefault="007A3584" w:rsidP="007A3584">
      <w:pPr>
        <w:rPr>
          <w:rFonts w:cs="Arial"/>
        </w:rPr>
      </w:pPr>
    </w:p>
    <w:p w14:paraId="7E7B2D4C" w14:textId="77777777" w:rsidR="007A3584" w:rsidRPr="003D700F" w:rsidRDefault="007A3584" w:rsidP="007A3584">
      <w:pPr>
        <w:pStyle w:val="Texti0"/>
      </w:pPr>
      <w:r w:rsidRPr="00BD39E8">
        <w:rPr>
          <w:color w:val="FF0000"/>
        </w:rPr>
        <w:t>#Texti sem hönnuður skrifar varðandi val á malbiki fyrir þær götur sem unnið er í.#</w:t>
      </w:r>
    </w:p>
    <w:p w14:paraId="5685BC10" w14:textId="77777777" w:rsidR="007A3584" w:rsidRPr="003D700F" w:rsidRDefault="007A3584" w:rsidP="007A3584">
      <w:pPr>
        <w:pStyle w:val="Texti0"/>
      </w:pPr>
      <w:r w:rsidRPr="003D700F">
        <w:t xml:space="preserve">Asfalt skal vera </w:t>
      </w:r>
      <w:r>
        <w:t>PG160/220 eða sambærilegt</w:t>
      </w:r>
      <w:r w:rsidRPr="003D700F">
        <w:t>.  Slitþol steinefna 4-12 og 4-16 mm, mælt með "Dorry" slitþolsprófi, skal ekki vera hærra en 0.60.</w:t>
      </w:r>
    </w:p>
    <w:tbl>
      <w:tblPr>
        <w:tblW w:w="0" w:type="auto"/>
        <w:jc w:val="cente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Look w:val="0000" w:firstRow="0" w:lastRow="0" w:firstColumn="0" w:lastColumn="0" w:noHBand="0" w:noVBand="0"/>
      </w:tblPr>
      <w:tblGrid>
        <w:gridCol w:w="1919"/>
        <w:gridCol w:w="508"/>
        <w:gridCol w:w="1058"/>
        <w:gridCol w:w="1437"/>
      </w:tblGrid>
      <w:tr w:rsidR="007A3584" w:rsidRPr="00585DE4" w14:paraId="05D6BBE0" w14:textId="77777777" w:rsidTr="00707D5B">
        <w:trPr>
          <w:cantSplit/>
          <w:jc w:val="center"/>
        </w:trPr>
        <w:tc>
          <w:tcPr>
            <w:tcW w:w="1919" w:type="dxa"/>
          </w:tcPr>
          <w:p w14:paraId="638C8A9A" w14:textId="77777777" w:rsidR="007A3584" w:rsidRPr="00585DE4" w:rsidRDefault="007A3584" w:rsidP="00707D5B">
            <w:pPr>
              <w:pStyle w:val="TextinPara"/>
            </w:pPr>
            <w:r w:rsidRPr="00585DE4">
              <w:t>Marshallpróf:</w:t>
            </w:r>
          </w:p>
        </w:tc>
        <w:tc>
          <w:tcPr>
            <w:tcW w:w="508" w:type="dxa"/>
          </w:tcPr>
          <w:p w14:paraId="21AE1927" w14:textId="77777777" w:rsidR="007A3584" w:rsidRPr="00585DE4" w:rsidRDefault="007A3584" w:rsidP="00707D5B">
            <w:pPr>
              <w:pStyle w:val="TextinPara"/>
            </w:pPr>
          </w:p>
        </w:tc>
        <w:tc>
          <w:tcPr>
            <w:tcW w:w="1058" w:type="dxa"/>
          </w:tcPr>
          <w:p w14:paraId="2F07B387" w14:textId="77777777" w:rsidR="007A3584" w:rsidRPr="00585DE4" w:rsidRDefault="007A3584" w:rsidP="00707D5B">
            <w:pPr>
              <w:pStyle w:val="TextinPara"/>
            </w:pPr>
            <w:r w:rsidRPr="00585DE4">
              <w:t>50</w:t>
            </w:r>
          </w:p>
        </w:tc>
        <w:tc>
          <w:tcPr>
            <w:tcW w:w="1437" w:type="dxa"/>
          </w:tcPr>
          <w:p w14:paraId="557F0B06" w14:textId="77777777" w:rsidR="007A3584" w:rsidRPr="00585DE4" w:rsidRDefault="007A3584" w:rsidP="00707D5B">
            <w:pPr>
              <w:pStyle w:val="TextinPara"/>
            </w:pPr>
            <w:r w:rsidRPr="00585DE4">
              <w:t>Högg</w:t>
            </w:r>
          </w:p>
        </w:tc>
      </w:tr>
      <w:tr w:rsidR="007A3584" w:rsidRPr="00585DE4" w14:paraId="33173E4E" w14:textId="77777777" w:rsidTr="00707D5B">
        <w:trPr>
          <w:cantSplit/>
          <w:jc w:val="center"/>
        </w:trPr>
        <w:tc>
          <w:tcPr>
            <w:tcW w:w="1919" w:type="dxa"/>
          </w:tcPr>
          <w:p w14:paraId="19F239EC" w14:textId="77777777" w:rsidR="007A3584" w:rsidRPr="00585DE4" w:rsidRDefault="007A3584" w:rsidP="00707D5B">
            <w:pPr>
              <w:pStyle w:val="TextinPara"/>
            </w:pPr>
            <w:r w:rsidRPr="00585DE4">
              <w:t>Holrýmd.</w:t>
            </w:r>
          </w:p>
        </w:tc>
        <w:tc>
          <w:tcPr>
            <w:tcW w:w="508" w:type="dxa"/>
          </w:tcPr>
          <w:p w14:paraId="7CA4D963" w14:textId="77777777" w:rsidR="007A3584" w:rsidRPr="00585DE4" w:rsidRDefault="007A3584" w:rsidP="00707D5B">
            <w:pPr>
              <w:pStyle w:val="TextinPara"/>
            </w:pPr>
            <w:r w:rsidRPr="00585DE4">
              <w:t>%</w:t>
            </w:r>
          </w:p>
        </w:tc>
        <w:tc>
          <w:tcPr>
            <w:tcW w:w="1058" w:type="dxa"/>
          </w:tcPr>
          <w:p w14:paraId="5B34B62E" w14:textId="77777777" w:rsidR="007A3584" w:rsidRPr="00585DE4" w:rsidRDefault="007A3584" w:rsidP="00707D5B">
            <w:pPr>
              <w:pStyle w:val="TextinPara"/>
            </w:pPr>
            <w:r w:rsidRPr="00585DE4">
              <w:t>0,4 - 3</w:t>
            </w:r>
          </w:p>
        </w:tc>
        <w:tc>
          <w:tcPr>
            <w:tcW w:w="1437" w:type="dxa"/>
          </w:tcPr>
          <w:p w14:paraId="103DEF6F" w14:textId="77777777" w:rsidR="007A3584" w:rsidRPr="00585DE4" w:rsidRDefault="007A3584" w:rsidP="00707D5B">
            <w:pPr>
              <w:pStyle w:val="TextinPara"/>
            </w:pPr>
            <w:r w:rsidRPr="00585DE4">
              <w:t>(gott 1 - 1.5)</w:t>
            </w:r>
          </w:p>
        </w:tc>
      </w:tr>
      <w:tr w:rsidR="007A3584" w:rsidRPr="00585DE4" w14:paraId="1EBE48F1" w14:textId="77777777" w:rsidTr="00707D5B">
        <w:trPr>
          <w:cantSplit/>
          <w:jc w:val="center"/>
        </w:trPr>
        <w:tc>
          <w:tcPr>
            <w:tcW w:w="1919" w:type="dxa"/>
          </w:tcPr>
          <w:p w14:paraId="1DBE0D08" w14:textId="77777777" w:rsidR="007A3584" w:rsidRPr="00585DE4" w:rsidRDefault="007A3584" w:rsidP="00707D5B">
            <w:pPr>
              <w:pStyle w:val="TextinPara"/>
            </w:pPr>
            <w:r w:rsidRPr="00585DE4">
              <w:t>Festa:</w:t>
            </w:r>
          </w:p>
        </w:tc>
        <w:tc>
          <w:tcPr>
            <w:tcW w:w="508" w:type="dxa"/>
          </w:tcPr>
          <w:p w14:paraId="1F06A574" w14:textId="77777777" w:rsidR="007A3584" w:rsidRPr="00585DE4" w:rsidRDefault="007A3584" w:rsidP="00707D5B">
            <w:pPr>
              <w:pStyle w:val="TextinPara"/>
            </w:pPr>
          </w:p>
        </w:tc>
        <w:tc>
          <w:tcPr>
            <w:tcW w:w="1058" w:type="dxa"/>
          </w:tcPr>
          <w:p w14:paraId="5D0619CC" w14:textId="77777777" w:rsidR="007A3584" w:rsidRPr="00585DE4" w:rsidRDefault="007A3584" w:rsidP="00707D5B">
            <w:pPr>
              <w:pStyle w:val="TextinPara"/>
            </w:pPr>
            <w:r w:rsidRPr="00585DE4">
              <w:t>450</w:t>
            </w:r>
          </w:p>
        </w:tc>
        <w:tc>
          <w:tcPr>
            <w:tcW w:w="1437" w:type="dxa"/>
          </w:tcPr>
          <w:p w14:paraId="4E188BF6" w14:textId="77777777" w:rsidR="007A3584" w:rsidRPr="00585DE4" w:rsidRDefault="007A3584" w:rsidP="00707D5B">
            <w:pPr>
              <w:pStyle w:val="TextinPara"/>
            </w:pPr>
            <w:r w:rsidRPr="00585DE4">
              <w:t>Kp</w:t>
            </w:r>
          </w:p>
        </w:tc>
      </w:tr>
      <w:tr w:rsidR="007A3584" w:rsidRPr="00585DE4" w14:paraId="042666C3" w14:textId="77777777" w:rsidTr="00707D5B">
        <w:trPr>
          <w:cantSplit/>
          <w:jc w:val="center"/>
        </w:trPr>
        <w:tc>
          <w:tcPr>
            <w:tcW w:w="1919" w:type="dxa"/>
          </w:tcPr>
          <w:p w14:paraId="05010099" w14:textId="77777777" w:rsidR="007A3584" w:rsidRPr="00585DE4" w:rsidRDefault="007A3584" w:rsidP="00707D5B">
            <w:pPr>
              <w:pStyle w:val="TextinPara"/>
            </w:pPr>
            <w:r w:rsidRPr="00585DE4">
              <w:t>Festa/sig:</w:t>
            </w:r>
          </w:p>
        </w:tc>
        <w:tc>
          <w:tcPr>
            <w:tcW w:w="508" w:type="dxa"/>
          </w:tcPr>
          <w:p w14:paraId="1280A628" w14:textId="77777777" w:rsidR="007A3584" w:rsidRPr="00585DE4" w:rsidRDefault="007A3584" w:rsidP="00707D5B">
            <w:pPr>
              <w:pStyle w:val="TextinPara"/>
            </w:pPr>
          </w:p>
        </w:tc>
        <w:tc>
          <w:tcPr>
            <w:tcW w:w="1058" w:type="dxa"/>
          </w:tcPr>
          <w:p w14:paraId="6C730553" w14:textId="77777777" w:rsidR="007A3584" w:rsidRPr="00585DE4" w:rsidRDefault="007A3584" w:rsidP="00707D5B">
            <w:pPr>
              <w:pStyle w:val="TextinPara"/>
            </w:pPr>
            <w:r w:rsidRPr="00585DE4">
              <w:t>&gt;150</w:t>
            </w:r>
          </w:p>
        </w:tc>
        <w:tc>
          <w:tcPr>
            <w:tcW w:w="1437" w:type="dxa"/>
          </w:tcPr>
          <w:p w14:paraId="13A03538" w14:textId="77777777" w:rsidR="007A3584" w:rsidRPr="00585DE4" w:rsidRDefault="007A3584" w:rsidP="00707D5B">
            <w:pPr>
              <w:pStyle w:val="TextinPara"/>
            </w:pPr>
            <w:r w:rsidRPr="00585DE4">
              <w:t>kp/mm.</w:t>
            </w:r>
          </w:p>
        </w:tc>
      </w:tr>
      <w:tr w:rsidR="007A3584" w:rsidRPr="00585DE4" w14:paraId="291F0405" w14:textId="77777777" w:rsidTr="00707D5B">
        <w:trPr>
          <w:cantSplit/>
          <w:jc w:val="center"/>
        </w:trPr>
        <w:tc>
          <w:tcPr>
            <w:tcW w:w="1919" w:type="dxa"/>
          </w:tcPr>
          <w:p w14:paraId="5040E9E8" w14:textId="77777777" w:rsidR="007A3584" w:rsidRPr="00585DE4" w:rsidRDefault="007A3584" w:rsidP="00707D5B">
            <w:pPr>
              <w:pStyle w:val="TextinPara"/>
            </w:pPr>
            <w:r w:rsidRPr="00585DE4">
              <w:t>Asfalt % af þunga</w:t>
            </w:r>
          </w:p>
        </w:tc>
        <w:tc>
          <w:tcPr>
            <w:tcW w:w="508" w:type="dxa"/>
          </w:tcPr>
          <w:p w14:paraId="655A436B" w14:textId="77777777" w:rsidR="007A3584" w:rsidRPr="00585DE4" w:rsidRDefault="007A3584" w:rsidP="00707D5B">
            <w:pPr>
              <w:pStyle w:val="TextinPara"/>
            </w:pPr>
            <w:r w:rsidRPr="00585DE4">
              <w:t>%</w:t>
            </w:r>
          </w:p>
        </w:tc>
        <w:tc>
          <w:tcPr>
            <w:tcW w:w="1058" w:type="dxa"/>
          </w:tcPr>
          <w:p w14:paraId="52D94D6A" w14:textId="77777777" w:rsidR="007A3584" w:rsidRPr="00585DE4" w:rsidRDefault="007A3584" w:rsidP="00707D5B">
            <w:pPr>
              <w:pStyle w:val="TextinPara"/>
            </w:pPr>
            <w:r w:rsidRPr="00585DE4">
              <w:t>6.6 - 7.1</w:t>
            </w:r>
          </w:p>
        </w:tc>
        <w:tc>
          <w:tcPr>
            <w:tcW w:w="1437" w:type="dxa"/>
          </w:tcPr>
          <w:p w14:paraId="757BCAC6" w14:textId="77777777" w:rsidR="007A3584" w:rsidRPr="00585DE4" w:rsidRDefault="007A3584" w:rsidP="00707D5B">
            <w:pPr>
              <w:pStyle w:val="TextinPara"/>
            </w:pPr>
          </w:p>
        </w:tc>
      </w:tr>
    </w:tbl>
    <w:p w14:paraId="25E9F17C" w14:textId="77777777" w:rsidR="007A3584" w:rsidRPr="003D700F" w:rsidRDefault="007A3584" w:rsidP="007A3584">
      <w:pPr>
        <w:pStyle w:val="Texti0"/>
      </w:pPr>
    </w:p>
    <w:p w14:paraId="1AE1E855" w14:textId="77777777" w:rsidR="007A3584" w:rsidRPr="00585DE4" w:rsidRDefault="007A3584" w:rsidP="007A3584">
      <w:pPr>
        <w:pStyle w:val="Texti0"/>
        <w:rPr>
          <w:rFonts w:cs="Arial"/>
          <w:szCs w:val="20"/>
        </w:rPr>
      </w:pPr>
      <w:r w:rsidRPr="003D700F">
        <w:t xml:space="preserve">Falli sýni sem verkkaupi lætur taka úr útlögðu malbiki, utan tilskilinna marka, getur hann krafist þess að malbik lagt þann dag sem sýnið var tekið sé fjarlægt og malbikað að nýju.  Verktaki skal bera allan kostnað sem af þessu hlýst.  Áður en til beitingar þessa ákvæðis kemur skal verktaka á sinn kostnað gefinn kostur </w:t>
      </w:r>
      <w:r w:rsidRPr="00585DE4">
        <w:rPr>
          <w:rFonts w:cs="Arial"/>
          <w:szCs w:val="20"/>
        </w:rPr>
        <w:t>á að láta fara fram athugun á útlögðu malbiki með það fyrir augum að takmarka það magn sem fjarlægt er.</w:t>
      </w:r>
    </w:p>
    <w:p w14:paraId="679AC6E3" w14:textId="77777777" w:rsidR="007A3584" w:rsidRDefault="007A3584" w:rsidP="007A3584">
      <w:pPr>
        <w:rPr>
          <w:rFonts w:cs="Arial"/>
          <w:szCs w:val="20"/>
        </w:rPr>
      </w:pPr>
      <w:r w:rsidRPr="00585DE4">
        <w:rPr>
          <w:rFonts w:cs="Arial"/>
          <w:szCs w:val="20"/>
        </w:rPr>
        <w:t>Allar rannsóknir á útlögðu malbiki, sem gerðar eru af viðurkenndri rannsóknarstofu, og standast ekki gerðar kröfur, skulu vera á kostnað verktaka og verður hann dreginn af reikningum jafnharðan.</w:t>
      </w:r>
    </w:p>
    <w:p w14:paraId="37CCF3A4" w14:textId="77777777" w:rsidR="007A3584" w:rsidRPr="0002336A" w:rsidRDefault="007A3584" w:rsidP="007A3584">
      <w:pPr>
        <w:rPr>
          <w:rFonts w:cs="Arial"/>
          <w:b/>
          <w:bCs/>
        </w:rPr>
      </w:pPr>
      <w:r w:rsidRPr="0002336A">
        <w:rPr>
          <w:rFonts w:cs="Arial"/>
          <w:b/>
          <w:bCs/>
        </w:rPr>
        <w:t>Eftir malbikun þarf að opna brunna og spindilhús og hreinsa upp allt malbik og möl.</w:t>
      </w:r>
    </w:p>
    <w:p w14:paraId="4CABBA1C" w14:textId="77777777" w:rsidR="007A3584" w:rsidRPr="00585DE4" w:rsidRDefault="007A3584" w:rsidP="007A3584">
      <w:pPr>
        <w:pStyle w:val="TextinPara"/>
        <w:rPr>
          <w:b/>
          <w:i/>
        </w:rPr>
      </w:pPr>
      <w:r w:rsidRPr="00585DE4">
        <w:rPr>
          <w:b/>
          <w:i/>
        </w:rPr>
        <w:t>Magntölur og uppgjör:</w:t>
      </w:r>
    </w:p>
    <w:p w14:paraId="730FB4B6" w14:textId="77777777" w:rsidR="007A3584" w:rsidRPr="00585DE4" w:rsidRDefault="007A3584" w:rsidP="007A3584">
      <w:pPr>
        <w:pStyle w:val="TextinPara"/>
        <w:rPr>
          <w:b/>
          <w:i/>
        </w:rPr>
      </w:pPr>
      <w:r w:rsidRPr="00585DE4">
        <w:rPr>
          <w:b/>
          <w:i/>
        </w:rPr>
        <w:t>Mulningslag og undirbúningur undir malbik</w:t>
      </w:r>
    </w:p>
    <w:p w14:paraId="3C94A394" w14:textId="77777777" w:rsidR="007A3584" w:rsidRPr="00585DE4" w:rsidRDefault="007A3584" w:rsidP="007A3584">
      <w:pPr>
        <w:pStyle w:val="TextinPara"/>
        <w:rPr>
          <w:i/>
        </w:rPr>
      </w:pPr>
      <w:r w:rsidRPr="00585DE4">
        <w:rPr>
          <w:i/>
        </w:rPr>
        <w:t>Greitt er ákveðið verð fyrir hvern fermetra sem undirbúinn er undir malbik skv. verklýsingu. Flatarmál undirbúnings reiknast skv. merkingu fyrir sögun eftir að hún hefur verið samþykkt af fulltrúa verkkaupa. Gert er ráð fyrir mismunandi einingarverðum eftir stærð flatar og þykkt malbiks.</w:t>
      </w:r>
    </w:p>
    <w:p w14:paraId="2D54292D" w14:textId="77777777" w:rsidR="007A3584" w:rsidRPr="00585DE4" w:rsidRDefault="007A3584" w:rsidP="007A3584">
      <w:pPr>
        <w:pStyle w:val="TextinPara"/>
        <w:rPr>
          <w:i/>
        </w:rPr>
      </w:pPr>
      <w:r w:rsidRPr="00585DE4">
        <w:rPr>
          <w:i/>
        </w:rPr>
        <w:t>Innifalið í einingarverðum skal vera allt efni og öll vinna við viðgerðina þar til yfirborð er tilbúið undir malbikun, þar með talinn mulningur.  Ef gert er við kringum brunn dregst flatarmál hans ekki frá.</w:t>
      </w:r>
    </w:p>
    <w:p w14:paraId="10BC76F9" w14:textId="77777777" w:rsidR="007A3584" w:rsidRPr="00585DE4" w:rsidRDefault="007A3584" w:rsidP="007A3584">
      <w:pPr>
        <w:pStyle w:val="TextinPara"/>
        <w:rPr>
          <w:b/>
          <w:i/>
        </w:rPr>
      </w:pPr>
      <w:r w:rsidRPr="00585DE4">
        <w:rPr>
          <w:b/>
          <w:i/>
        </w:rPr>
        <w:lastRenderedPageBreak/>
        <w:t>Malbikun</w:t>
      </w:r>
    </w:p>
    <w:p w14:paraId="292CD6D8" w14:textId="77777777" w:rsidR="007A3584" w:rsidRPr="00585DE4" w:rsidRDefault="007A3584" w:rsidP="007A3584">
      <w:pPr>
        <w:pStyle w:val="TextinPara"/>
        <w:rPr>
          <w:i/>
          <w:szCs w:val="20"/>
        </w:rPr>
      </w:pPr>
      <w:r w:rsidRPr="00585DE4">
        <w:rPr>
          <w:i/>
          <w:szCs w:val="20"/>
        </w:rPr>
        <w:t xml:space="preserve">Fyrir hvern malbikaðan og þjappaðan fermetra af ákveðinni þykkt verður greitt ákveðið verð sbr. tilboðsskrá.  </w:t>
      </w:r>
    </w:p>
    <w:p w14:paraId="383AF2A3" w14:textId="77777777" w:rsidR="007A3584" w:rsidRPr="00585DE4" w:rsidRDefault="007A3584" w:rsidP="007A3584">
      <w:pPr>
        <w:pStyle w:val="TextinPara"/>
        <w:rPr>
          <w:i/>
          <w:iCs/>
        </w:rPr>
      </w:pPr>
      <w:r w:rsidRPr="00585DE4">
        <w:rPr>
          <w:i/>
          <w:iCs/>
        </w:rPr>
        <w:t xml:space="preserve">Flatarmál malbiks reiknast skv. merkingu fyrir sögun eftir að hún hefur verið samþykkt af fulltrúa verkkaupa.  Einstökum viðgerðum er skipt í þrjá flokka eftir stærð skv. tilboðsskrá.   Flatarmál brunnloka o.þ.h. skal ekki draga frá.  Innifalin skal öll vinna og allt efni sem til lagningar malbiks þarf, þar með talinn kostnaður við að leggja malbik í lögum skv. tilboðsskrá.  Malbiksþykktir sem tilgreindar eru í tilboðsskrá eru lágmarksþykktir skv. ákvörðun </w:t>
      </w:r>
      <w:r>
        <w:rPr>
          <w:i/>
          <w:iCs/>
        </w:rPr>
        <w:t>eftirlitsaðila</w:t>
      </w:r>
      <w:r w:rsidRPr="00585DE4">
        <w:rPr>
          <w:i/>
          <w:iCs/>
        </w:rPr>
        <w:t xml:space="preserve"> verkkaupa</w:t>
      </w:r>
    </w:p>
    <w:p w14:paraId="487B2CB5" w14:textId="77777777" w:rsidR="007A3584" w:rsidRDefault="007A3584" w:rsidP="007A3584">
      <w:pPr>
        <w:pStyle w:val="Heading3"/>
        <w:spacing w:before="240"/>
      </w:pPr>
      <w:bookmarkStart w:id="169" w:name="_Toc232150390"/>
      <w:r>
        <w:t>HELLULÖGN</w:t>
      </w:r>
      <w:bookmarkEnd w:id="168"/>
      <w:bookmarkEnd w:id="169"/>
    </w:p>
    <w:p w14:paraId="386EFF42" w14:textId="77777777" w:rsidR="007A3584" w:rsidRPr="00A82307" w:rsidRDefault="007A3584" w:rsidP="007A3584">
      <w:pPr>
        <w:pStyle w:val="Texti0"/>
      </w:pPr>
      <w:bookmarkStart w:id="170" w:name="_Toc62634385"/>
      <w:r w:rsidRPr="00A82307">
        <w:t>Hellulögnin skal vera áferðarfalleg, bil milli hellna jöfn, línur beinar þar sem við á og samskeyti standast á.</w:t>
      </w:r>
    </w:p>
    <w:p w14:paraId="15436936" w14:textId="77777777" w:rsidR="007A3584" w:rsidRPr="00A82307" w:rsidRDefault="007A3584" w:rsidP="007A3584">
      <w:pPr>
        <w:pStyle w:val="Texti0"/>
      </w:pPr>
      <w:r>
        <w:t xml:space="preserve">Fyllt skal með sandlagi </w:t>
      </w:r>
      <w:r w:rsidRPr="001C30A1">
        <w:rPr>
          <w:color w:val="FF0000"/>
        </w:rPr>
        <w:t xml:space="preserve">50-70 </w:t>
      </w:r>
      <w:r>
        <w:t>mm þykku undir hellur og það þjappað rækilega og síðan rétt af.</w:t>
      </w:r>
    </w:p>
    <w:p w14:paraId="5627F51D" w14:textId="77777777" w:rsidR="007A3584" w:rsidRPr="00A82307" w:rsidRDefault="007A3584" w:rsidP="007A3584">
      <w:pPr>
        <w:pStyle w:val="Texti0"/>
      </w:pPr>
      <w:r w:rsidRPr="00A82307">
        <w:t>Þegar hellur eru lagðar skal berja hverja einstaka hellu niður með tréhnalli eða fara yfir alla stéttina með léttri plötuþjöppu klæddri þar til gerðri hlífðarmottu.</w:t>
      </w:r>
    </w:p>
    <w:p w14:paraId="55F331BA" w14:textId="77777777" w:rsidR="007A3584" w:rsidRPr="00A82307" w:rsidRDefault="007A3584" w:rsidP="007A3584">
      <w:pPr>
        <w:pStyle w:val="Texti0"/>
      </w:pPr>
      <w:r w:rsidRPr="00A82307">
        <w:t>Steypa skal með sandsteypu í rauf milli götukants og hellna. Steypu skal verja fyrir hvers konar álagi, þar til hún er nægilega hörð.</w:t>
      </w:r>
    </w:p>
    <w:p w14:paraId="6DC77E64" w14:textId="77777777" w:rsidR="007A3584" w:rsidRPr="00A82307" w:rsidRDefault="007A3584" w:rsidP="007A3584">
      <w:pPr>
        <w:pStyle w:val="Texti0"/>
      </w:pPr>
      <w:r w:rsidRPr="00A82307">
        <w:t>Fúgur milli hellna skulu sandfylltar með fínum sandi og honum annað hvort sópað þurrum í fúgur eða vökvaður vel niður.  Forðast skal að dreifa meiri sandi en þörf er á yfir stéttarnar.  Umframsandur skal sópaður af stéttinni og fjarlægður innan tveggja daga frá söndun.</w:t>
      </w:r>
    </w:p>
    <w:p w14:paraId="1948A9A8" w14:textId="77777777" w:rsidR="007A3584" w:rsidRPr="00585DE4" w:rsidRDefault="007A3584" w:rsidP="007A3584">
      <w:pPr>
        <w:pStyle w:val="TextinPara"/>
        <w:rPr>
          <w:b/>
          <w:i/>
        </w:rPr>
      </w:pPr>
      <w:r w:rsidRPr="00585DE4">
        <w:rPr>
          <w:b/>
          <w:i/>
        </w:rPr>
        <w:t>Magntölur og uppgjör:</w:t>
      </w:r>
    </w:p>
    <w:p w14:paraId="13A15818" w14:textId="77777777" w:rsidR="007A3584" w:rsidRPr="00585DE4" w:rsidRDefault="007A3584" w:rsidP="007A3584">
      <w:pPr>
        <w:pStyle w:val="TextinPara"/>
        <w:rPr>
          <w:i/>
        </w:rPr>
      </w:pPr>
      <w:r w:rsidRPr="00585DE4">
        <w:rPr>
          <w:i/>
        </w:rPr>
        <w:t xml:space="preserve">Greitt er ákveðið einingarverð á fermetra hellulagnar.  Innifalið í einingarverði skal m.a. vera útlögn á hellusandi, hellulögn, steypa og fúgun. </w:t>
      </w:r>
    </w:p>
    <w:p w14:paraId="2FBD3DD4" w14:textId="77777777" w:rsidR="007A3584" w:rsidRDefault="007A3584" w:rsidP="007A3584">
      <w:pPr>
        <w:pStyle w:val="Heading3"/>
        <w:spacing w:before="240" w:after="120"/>
      </w:pPr>
      <w:bookmarkStart w:id="171" w:name="_Toc232150391"/>
      <w:r>
        <w:t>STEYPTAR GANGSTÉTTAR, PLÖN OG STÍGAR</w:t>
      </w:r>
      <w:bookmarkEnd w:id="170"/>
      <w:bookmarkEnd w:id="171"/>
    </w:p>
    <w:p w14:paraId="09F9AED5" w14:textId="77777777" w:rsidR="007A3584" w:rsidRPr="00A82307" w:rsidRDefault="007A3584" w:rsidP="007A3584">
      <w:pPr>
        <w:pStyle w:val="Texti0"/>
      </w:pPr>
      <w:bookmarkStart w:id="172" w:name="_Toc62634386"/>
      <w:r w:rsidRPr="00A82307">
        <w:t>Steypa skal standast allar þær kröfur, sem gerðar eru til C-35 skv. IST EN 206 – 1:2000..  Sigmál steypunnar skal liggja á milli 5-8 cm. Vatns/sementstalan skal vera 0.4-0.5 og loftinnihald 5-6%.</w:t>
      </w:r>
    </w:p>
    <w:p w14:paraId="4AB4D96D" w14:textId="77777777" w:rsidR="007A3584" w:rsidRPr="00A82307" w:rsidRDefault="007A3584" w:rsidP="007A3584">
      <w:pPr>
        <w:pStyle w:val="Texti0"/>
      </w:pPr>
      <w:r w:rsidRPr="00A82307">
        <w:t>Heimilt er að auka sigmál steypu í  allt að 18 cm með íblöndun viðurkenndra þjálniefna.</w:t>
      </w:r>
    </w:p>
    <w:p w14:paraId="1705FF58" w14:textId="77777777" w:rsidR="007A3584" w:rsidRPr="00A82307" w:rsidRDefault="007A3584" w:rsidP="007A3584">
      <w:pPr>
        <w:pStyle w:val="Texti0"/>
      </w:pPr>
      <w:r w:rsidRPr="00A82307">
        <w:t>Óheimilt er að nota steypu ef liðinn er lengri tími en 1,5 klst. frá því að steypa var afgreidd frá steypustöð.</w:t>
      </w:r>
    </w:p>
    <w:p w14:paraId="5C219727" w14:textId="77777777" w:rsidR="007A3584" w:rsidRPr="00A82307" w:rsidRDefault="007A3584" w:rsidP="007A3584">
      <w:pPr>
        <w:pStyle w:val="Texti0"/>
      </w:pPr>
      <w:r w:rsidRPr="00A82307">
        <w:t>Alla steypu skal titra.</w:t>
      </w:r>
    </w:p>
    <w:p w14:paraId="0FB09840" w14:textId="77777777" w:rsidR="007A3584" w:rsidRPr="00A82307" w:rsidRDefault="007A3584" w:rsidP="007A3584">
      <w:pPr>
        <w:pStyle w:val="Texti0"/>
      </w:pPr>
      <w:r>
        <w:t xml:space="preserve">Almennt gildir að þykkt steypu skal vera a.m.k. </w:t>
      </w:r>
      <w:r w:rsidRPr="2FB3E7FF">
        <w:t xml:space="preserve">10 cm </w:t>
      </w:r>
      <w:r>
        <w:t>í gangstéttum en</w:t>
      </w:r>
      <w:r w:rsidRPr="2FB3E7FF">
        <w:t xml:space="preserve"> 15 cm</w:t>
      </w:r>
      <w:r>
        <w:t xml:space="preserve"> í innkeyrslum.</w:t>
      </w:r>
    </w:p>
    <w:p w14:paraId="04CD8401" w14:textId="77777777" w:rsidR="007A3584" w:rsidRPr="00A82307" w:rsidRDefault="007A3584" w:rsidP="007A3584">
      <w:pPr>
        <w:pStyle w:val="Texti0"/>
      </w:pPr>
      <w:r w:rsidRPr="00A82307">
        <w:t>Áður en steypuvinna hefst skal verktaki sjá til þess að nægjanlegar girðingar og aðvörunarmerki séu til staðar ásamt titursleða og nauðsynlegum handverkfærum.</w:t>
      </w:r>
    </w:p>
    <w:p w14:paraId="5B4DC90B" w14:textId="77777777" w:rsidR="007A3584" w:rsidRPr="00A82307" w:rsidRDefault="007A3584" w:rsidP="007A3584">
      <w:pPr>
        <w:pStyle w:val="Texti0"/>
      </w:pPr>
      <w:r>
        <w:t>Eftirlitsaðili</w:t>
      </w:r>
      <w:r w:rsidRPr="00A82307">
        <w:t xml:space="preserve"> verkkaupa skal taka út undirlag og uppslátt áður en steypt er.</w:t>
      </w:r>
    </w:p>
    <w:p w14:paraId="52268B0E" w14:textId="77777777" w:rsidR="007A3584" w:rsidRPr="00A82307" w:rsidRDefault="007A3584" w:rsidP="007A3584">
      <w:pPr>
        <w:pStyle w:val="Texti0"/>
      </w:pPr>
      <w:r w:rsidRPr="00A82307">
        <w:t>Við steypuniðurlögn skal fyrst sladda steypuna og draga síðan titursleða eftir yfirborðinu með hæfilegum hraða. Ef um mjóa skurði eða litlar viðgerðir er að ræða getur verið hentugra að nota venjulegan steypuvíbrator. Yfirborðið skal síðan sléttað með þar til gerðum verkfærum og loks dreginn fínn kústur yfir. Ef erfitt reynist að loka yfirborði steypunnar er heimilt að væta yfirborðið lítillega með því að slá vatni úr kalkkúst yfir það.  Slíkri vatnsnotkun skal þó stillt mjög í hóf. Gæta skal þess að steypa slettist ekki á aðliggjandi mannvirki.</w:t>
      </w:r>
    </w:p>
    <w:p w14:paraId="2BB16CAE" w14:textId="77777777" w:rsidR="007A3584" w:rsidRPr="00A82307" w:rsidRDefault="007A3584" w:rsidP="007A3584">
      <w:pPr>
        <w:pStyle w:val="Texti0"/>
      </w:pPr>
      <w:r w:rsidRPr="00A82307">
        <w:t>Við frágang á steypu skulu einungis vinna menn sem vanir eru slíkum frágang.</w:t>
      </w:r>
    </w:p>
    <w:p w14:paraId="50A32BD2" w14:textId="77777777" w:rsidR="007A3584" w:rsidRPr="00A82307" w:rsidRDefault="007A3584" w:rsidP="007A3584">
      <w:pPr>
        <w:pStyle w:val="Texti0"/>
      </w:pPr>
      <w:r w:rsidRPr="00A82307">
        <w:t xml:space="preserve">Vanda skal mjög allan frágang steypunnar og þess gætt mjög vel að ekki myndist neinar ójöfnur í yfirborðinu við afréttingu og ekki verði um yfirhæð að ræða miðað við aðliggjandi stéttar.  Áhersla er lögð á að ekki geti myndast pollar í stéttinni. Verktaki skal einnig án aukagjalds aðlaga nýja stétt að innkeyrslum og aðkomuleiðum í samráði við </w:t>
      </w:r>
      <w:r>
        <w:t>eftirlitsaðila</w:t>
      </w:r>
      <w:r w:rsidRPr="00A82307">
        <w:t xml:space="preserve"> verkkaupa.</w:t>
      </w:r>
    </w:p>
    <w:p w14:paraId="1ED5049D" w14:textId="77777777" w:rsidR="007A3584" w:rsidRPr="00A82307" w:rsidRDefault="007A3584" w:rsidP="007A3584">
      <w:pPr>
        <w:pStyle w:val="Texti0"/>
      </w:pPr>
      <w:r w:rsidRPr="00A82307">
        <w:t>Þegar gengið hefur verið frá yfirborði steypu skal steypan varin ofþornun með þar til gerðum efnum (curing compound).  Einungis skal nota viðurkennd efni, sem eru háð samþykki verkkaupa.  Við notkun skal leiðbeiningum framleiðanda fylgt til hins ýtrasta.</w:t>
      </w:r>
    </w:p>
    <w:p w14:paraId="6D1EAF08" w14:textId="77777777" w:rsidR="007A3584" w:rsidRPr="00A82307" w:rsidRDefault="007A3584" w:rsidP="007A3584">
      <w:pPr>
        <w:pStyle w:val="Texti0"/>
      </w:pPr>
      <w:r w:rsidRPr="00A82307">
        <w:lastRenderedPageBreak/>
        <w:t>Steypuvinnu skal að jafnaði ekki hefja ef útlit er fyrir rigningu, né heldur ef útlit er fyrir frost hvort sem er að nóttu eða degi.</w:t>
      </w:r>
    </w:p>
    <w:p w14:paraId="4D2DC85B" w14:textId="77777777" w:rsidR="007A3584" w:rsidRPr="00A82307" w:rsidRDefault="007A3584" w:rsidP="007A3584">
      <w:pPr>
        <w:pStyle w:val="Texti0"/>
      </w:pPr>
      <w:r w:rsidRPr="00A82307">
        <w:t>Steypu sem lögð hefur verið niður skal vakta og verja fyrir hvers konar álagi þar til hún er nægilega hörð þ.m.t. fyrir gangandi og akandi umferð. Einnig skal verktaki sjá til þess að gangandi umferð eigi greiða leið að húsum, með því að setja göngubrýr yfir steypuna. Ekki er greitt sérstaklega fyrir að setja göngubrú aftur upp á sama stað og hún var áður vegna jarðvinnu.</w:t>
      </w:r>
    </w:p>
    <w:p w14:paraId="706C2E09" w14:textId="77777777" w:rsidR="007A3584" w:rsidRPr="00A82307" w:rsidRDefault="007A3584" w:rsidP="007A3584">
      <w:pPr>
        <w:pStyle w:val="Texti0"/>
      </w:pPr>
      <w:r w:rsidRPr="00A82307">
        <w:t>Ef minnstu líkur eru á frosti áður en steypa hefur náð nægilegri hörðnun til að geta talist frostþolin skal breitt yfir stéttina. Mikilvægt er að yfirbreiðslur liggi ekki beint á stéttinni, heldur sé loftrúm á milli steypu og yfirbreiðsla. Yfirbreiðslur þarf að fergja vel niður þannig að ekki sé hætta á að þær fjúki af.</w:t>
      </w:r>
    </w:p>
    <w:p w14:paraId="012F0D74" w14:textId="77777777" w:rsidR="007A3584" w:rsidRPr="00A82307" w:rsidRDefault="007A3584" w:rsidP="007A3584">
      <w:pPr>
        <w:pStyle w:val="Texti0"/>
      </w:pPr>
      <w:r w:rsidRPr="00A82307">
        <w:t xml:space="preserve">Ef líkur eru á rigningu áður en steypa hefur náð nægilegri hörðnun skal breitt yfir stéttina sé þess kostur.  Ef slíkt er ekki mögulegt skal verktaki kústa allt slabb af stéttinni þegar styttir upp eða steypan hefur náð nægilegri hörðnun. </w:t>
      </w:r>
    </w:p>
    <w:p w14:paraId="0523CA20" w14:textId="77777777" w:rsidR="007A3584" w:rsidRPr="00A82307" w:rsidRDefault="007A3584" w:rsidP="007A3584">
      <w:pPr>
        <w:pStyle w:val="Texti0"/>
      </w:pPr>
      <w:r w:rsidRPr="00A82307">
        <w:t>Það er síðan ákvörðun verkkaupa hvort hann tekur við stéttinni þótt yfirborðsáferð sé ekki eins og tilskilin er.</w:t>
      </w:r>
    </w:p>
    <w:p w14:paraId="490DDCD5" w14:textId="77777777" w:rsidR="007A3584" w:rsidRPr="00596619" w:rsidRDefault="007A3584" w:rsidP="007A3584">
      <w:pPr>
        <w:pStyle w:val="Texti0"/>
      </w:pPr>
      <w:r w:rsidRPr="00A82307">
        <w:t>Allar skemmdir, sem verða á stéttinni á hörðnunartímanum eru á ábyrgð verktaka.</w:t>
      </w:r>
    </w:p>
    <w:p w14:paraId="33DDA6FD" w14:textId="77777777" w:rsidR="007A3584" w:rsidRDefault="007A3584" w:rsidP="007A3584">
      <w:pPr>
        <w:pStyle w:val="Texti0"/>
        <w:rPr>
          <w:b/>
          <w:u w:val="single"/>
        </w:rPr>
      </w:pPr>
      <w:r w:rsidRPr="00A82307">
        <w:rPr>
          <w:b/>
        </w:rPr>
        <w:t>Gæðakröfur/frádráttarákvæði:</w:t>
      </w:r>
    </w:p>
    <w:p w14:paraId="595BF6B3" w14:textId="77777777" w:rsidR="007A3584" w:rsidRPr="00A82307" w:rsidRDefault="007A3584" w:rsidP="007A3584">
      <w:pPr>
        <w:pStyle w:val="Texti0"/>
        <w:rPr>
          <w:b/>
          <w:u w:val="single"/>
        </w:rPr>
      </w:pPr>
      <w:r w:rsidRPr="00A82307">
        <w:rPr>
          <w:b/>
          <w:u w:val="single"/>
        </w:rPr>
        <w:t>Þykkt:</w:t>
      </w:r>
    </w:p>
    <w:p w14:paraId="3814131C" w14:textId="77777777" w:rsidR="007A3584" w:rsidRPr="00A82307" w:rsidRDefault="007A3584" w:rsidP="007A3584">
      <w:pPr>
        <w:pStyle w:val="Texti0"/>
      </w:pPr>
      <w:r w:rsidRPr="003D700F">
        <w:t>Almennt gildir að þykkt steypu skal vera 10 cm í venjulegum gangstéttum og 15 cm í akstursleiðum.</w:t>
      </w:r>
      <w:r w:rsidRPr="00A82307">
        <w:t xml:space="preserve"> Leyfileg frávik frá ofangreindu er –5%.  Verði frávik meira skal beita frádráttarákvæðum þannig að einingaverð steypu lækki fyrir hvert prósentustig sem frávikið víkur frá fyrirskrifaðri þykkt skv. formúlunni:</w:t>
      </w:r>
      <w:r w:rsidRPr="00A82307">
        <w:tab/>
      </w:r>
    </w:p>
    <w:p w14:paraId="752DEA17" w14:textId="77777777" w:rsidR="007A3584" w:rsidRPr="00585DE4" w:rsidRDefault="007A3584" w:rsidP="007A3584">
      <w:pPr>
        <w:pStyle w:val="TextinPara"/>
      </w:pPr>
      <w:r w:rsidRPr="00585DE4">
        <w:tab/>
      </w:r>
      <w:r w:rsidRPr="00585DE4">
        <w:tab/>
        <w:t>A = p2/100x0,16xEV, þar sem:</w:t>
      </w:r>
    </w:p>
    <w:p w14:paraId="7D7A7B26" w14:textId="77777777" w:rsidR="007A3584" w:rsidRPr="00585DE4" w:rsidRDefault="007A3584" w:rsidP="007A3584">
      <w:pPr>
        <w:pStyle w:val="TextinPara"/>
      </w:pPr>
      <w:r w:rsidRPr="00585DE4">
        <w:tab/>
      </w:r>
      <w:r w:rsidRPr="00585DE4">
        <w:tab/>
        <w:t>A= lækkun á einingaverði steypu í kr/m2</w:t>
      </w:r>
    </w:p>
    <w:p w14:paraId="5ED35850" w14:textId="77777777" w:rsidR="007A3584" w:rsidRPr="00585DE4" w:rsidRDefault="007A3584" w:rsidP="007A3584">
      <w:pPr>
        <w:pStyle w:val="TextinPara"/>
      </w:pPr>
      <w:r w:rsidRPr="00585DE4">
        <w:tab/>
      </w:r>
      <w:r w:rsidRPr="00585DE4">
        <w:tab/>
        <w:t>p = meðalfrávik í % frá fyrirskrifaðri þykkt</w:t>
      </w:r>
    </w:p>
    <w:p w14:paraId="6CEFEA79" w14:textId="77777777" w:rsidR="007A3584" w:rsidRPr="00585DE4" w:rsidRDefault="007A3584" w:rsidP="007A3584">
      <w:pPr>
        <w:pStyle w:val="TextinPara"/>
      </w:pPr>
      <w:r w:rsidRPr="00585DE4">
        <w:tab/>
      </w:r>
      <w:r w:rsidRPr="00585DE4">
        <w:tab/>
        <w:t>EV = einingaverð verktaka fyrir steypta gangstétt í kr/m2</w:t>
      </w:r>
    </w:p>
    <w:p w14:paraId="4B0315FF" w14:textId="77777777" w:rsidR="007A3584" w:rsidRPr="00585DE4" w:rsidRDefault="007A3584" w:rsidP="007A3584">
      <w:pPr>
        <w:pStyle w:val="TextinPara"/>
      </w:pPr>
      <w:r w:rsidRPr="00585DE4">
        <w:tab/>
        <w:t>T.d.</w:t>
      </w:r>
    </w:p>
    <w:p w14:paraId="506FC328" w14:textId="77777777" w:rsidR="007A3584" w:rsidRPr="00585DE4" w:rsidRDefault="007A3584" w:rsidP="007A3584">
      <w:pPr>
        <w:pStyle w:val="TextinPara"/>
      </w:pPr>
      <w:r w:rsidRPr="00585DE4">
        <w:tab/>
      </w:r>
      <w:r w:rsidRPr="00585DE4">
        <w:tab/>
        <w:t>Meðalþykkt stéttar</w:t>
      </w:r>
      <w:r w:rsidRPr="00585DE4">
        <w:tab/>
      </w:r>
      <w:r w:rsidRPr="00585DE4">
        <w:tab/>
        <w:t>Afsláttur á einingaverðum steypu</w:t>
      </w:r>
    </w:p>
    <w:p w14:paraId="6A9EC878" w14:textId="77777777" w:rsidR="007A3584" w:rsidRPr="00585DE4" w:rsidRDefault="007A3584" w:rsidP="007A3584">
      <w:pPr>
        <w:pStyle w:val="TextinPara"/>
      </w:pPr>
      <w:r w:rsidRPr="00585DE4">
        <w:tab/>
      </w:r>
      <w:r w:rsidRPr="00585DE4">
        <w:tab/>
        <w:t xml:space="preserve">      95%</w:t>
      </w:r>
      <w:r w:rsidRPr="00585DE4">
        <w:tab/>
      </w:r>
      <w:r w:rsidRPr="00585DE4">
        <w:tab/>
      </w:r>
      <w:r w:rsidRPr="00585DE4">
        <w:tab/>
        <w:t xml:space="preserve"> </w:t>
      </w:r>
      <w:r w:rsidRPr="00585DE4">
        <w:tab/>
        <w:t xml:space="preserve">   0%</w:t>
      </w:r>
    </w:p>
    <w:p w14:paraId="687D95DB" w14:textId="77777777" w:rsidR="007A3584" w:rsidRPr="00585DE4" w:rsidRDefault="007A3584" w:rsidP="007A3584">
      <w:pPr>
        <w:pStyle w:val="TextinPara"/>
      </w:pPr>
      <w:r w:rsidRPr="00585DE4">
        <w:tab/>
      </w:r>
      <w:r w:rsidRPr="00585DE4">
        <w:tab/>
        <w:t xml:space="preserve">      90%</w:t>
      </w:r>
      <w:r w:rsidRPr="00585DE4">
        <w:tab/>
      </w:r>
      <w:r w:rsidRPr="00585DE4">
        <w:tab/>
      </w:r>
      <w:r w:rsidRPr="00585DE4">
        <w:tab/>
        <w:t xml:space="preserve"> </w:t>
      </w:r>
      <w:r w:rsidRPr="00585DE4">
        <w:tab/>
        <w:t xml:space="preserve">  16%</w:t>
      </w:r>
    </w:p>
    <w:p w14:paraId="34EAF2D6" w14:textId="77777777" w:rsidR="007A3584" w:rsidRPr="00585DE4" w:rsidRDefault="007A3584" w:rsidP="007A3584">
      <w:pPr>
        <w:pStyle w:val="TextinPara"/>
      </w:pPr>
      <w:r w:rsidRPr="00585DE4">
        <w:tab/>
      </w:r>
      <w:r w:rsidRPr="00585DE4">
        <w:tab/>
        <w:t xml:space="preserve">      85%</w:t>
      </w:r>
      <w:r w:rsidRPr="00585DE4">
        <w:tab/>
      </w:r>
      <w:r w:rsidRPr="00585DE4">
        <w:tab/>
      </w:r>
      <w:r w:rsidRPr="00585DE4">
        <w:tab/>
        <w:t xml:space="preserve"> </w:t>
      </w:r>
      <w:r w:rsidRPr="00585DE4">
        <w:tab/>
        <w:t xml:space="preserve">  36%</w:t>
      </w:r>
    </w:p>
    <w:p w14:paraId="3472D462" w14:textId="77777777" w:rsidR="007A3584" w:rsidRPr="00585DE4" w:rsidRDefault="007A3584" w:rsidP="007A3584">
      <w:pPr>
        <w:pStyle w:val="TextinPara"/>
      </w:pPr>
      <w:r w:rsidRPr="00585DE4">
        <w:tab/>
      </w:r>
      <w:r w:rsidRPr="00585DE4">
        <w:tab/>
        <w:t xml:space="preserve">      80%</w:t>
      </w:r>
      <w:r w:rsidRPr="00585DE4">
        <w:tab/>
      </w:r>
      <w:r w:rsidRPr="00585DE4">
        <w:tab/>
      </w:r>
      <w:r w:rsidRPr="00585DE4">
        <w:tab/>
        <w:t xml:space="preserve"> </w:t>
      </w:r>
      <w:r w:rsidRPr="00585DE4">
        <w:tab/>
        <w:t xml:space="preserve">  64%</w:t>
      </w:r>
    </w:p>
    <w:p w14:paraId="344A88DF" w14:textId="77777777" w:rsidR="007A3584" w:rsidRPr="00585DE4" w:rsidRDefault="007A3584" w:rsidP="007A3584">
      <w:pPr>
        <w:pStyle w:val="TextinPara"/>
      </w:pPr>
      <w:r w:rsidRPr="00585DE4">
        <w:tab/>
      </w:r>
      <w:r w:rsidRPr="00585DE4">
        <w:tab/>
        <w:t xml:space="preserve">      75%             </w:t>
      </w:r>
      <w:r w:rsidRPr="00585DE4">
        <w:tab/>
      </w:r>
      <w:r w:rsidRPr="00585DE4">
        <w:tab/>
      </w:r>
      <w:r w:rsidRPr="00585DE4">
        <w:tab/>
        <w:t>100%</w:t>
      </w:r>
    </w:p>
    <w:p w14:paraId="2A71A19D" w14:textId="77777777" w:rsidR="007A3584" w:rsidRPr="00A82307" w:rsidRDefault="007A3584" w:rsidP="007A3584">
      <w:pPr>
        <w:pStyle w:val="Texti0"/>
      </w:pPr>
    </w:p>
    <w:p w14:paraId="6451CC44" w14:textId="77777777" w:rsidR="007A3584" w:rsidRPr="00A82307" w:rsidRDefault="007A3584" w:rsidP="007A3584">
      <w:pPr>
        <w:pStyle w:val="Texti0"/>
        <w:rPr>
          <w:b/>
          <w:u w:val="single"/>
        </w:rPr>
      </w:pPr>
      <w:r w:rsidRPr="00A82307">
        <w:rPr>
          <w:b/>
          <w:u w:val="single"/>
        </w:rPr>
        <w:t>Sléttleiki, nákvæmni og yfirborðsfrágangur:</w:t>
      </w:r>
    </w:p>
    <w:p w14:paraId="31162A71" w14:textId="77777777" w:rsidR="007A3584" w:rsidRPr="00A82307" w:rsidRDefault="007A3584" w:rsidP="007A3584">
      <w:pPr>
        <w:pStyle w:val="Texti0"/>
      </w:pPr>
      <w:r w:rsidRPr="00A82307">
        <w:t>Yfirborð gangstétta má ekki vera ósléttara en það að muni mest 5 mm í hæð frá 3 m réttskeið.  Á 1 m réttskeið má ekki muna meiru en 2 mm</w:t>
      </w:r>
    </w:p>
    <w:p w14:paraId="3A66ED72" w14:textId="77777777" w:rsidR="007A3584" w:rsidRPr="00A82307" w:rsidRDefault="007A3584" w:rsidP="007A3584">
      <w:pPr>
        <w:pStyle w:val="Texti0"/>
      </w:pPr>
      <w:r w:rsidRPr="00A82307">
        <w:t>Yfirborði steypu skal loka með glöttun, þannig að sementsefjan komi upp á yfirborðið og loki öllum smáholum og loftgötum.  Glöttun skal yfirlappast og þannig gerð að ekki myndist misfellur við kanta glattara.</w:t>
      </w:r>
    </w:p>
    <w:p w14:paraId="19AFF154" w14:textId="77777777" w:rsidR="007A3584" w:rsidRPr="00A82307" w:rsidRDefault="007A3584" w:rsidP="007A3584">
      <w:pPr>
        <w:pStyle w:val="Texti0"/>
      </w:pPr>
      <w:r w:rsidRPr="00A82307">
        <w:t xml:space="preserve">Sementsefju, sem fer út á kantstein, malbik í götu eða önnur aðliggjandi mannvirki (hellulögn lóða, ljósastaura, rafmagnskassa, brunnlok, spindillok o.þ.h. ) skal hreinsa strax að steypu lokinni, þannig að ekki sjáist  munur á mannvirkinu fyrir og eftir steypu. </w:t>
      </w:r>
    </w:p>
    <w:p w14:paraId="0DC9DEDD" w14:textId="77777777" w:rsidR="007A3584" w:rsidRPr="00A82307" w:rsidRDefault="007A3584" w:rsidP="007A3584">
      <w:pPr>
        <w:pStyle w:val="Texti0"/>
      </w:pPr>
      <w:r w:rsidRPr="00A82307">
        <w:t>Verði vanhöld á ofangreindum frágangi verður litið á það sem galla.  Komi upp einhverjir gallar verður það metið til frádráttar, þannig að 10% af stéttarverðinu dragast frá reikningum verktaka fyrir hvern skilgreindan galla.  Hver skilgreindur galli reiknast 2 m í báðar áttir frá staðnum þar sem gallinn er.  Mesti frádráttur verður 40%.  Komi fram gallar, sem krefjast meiri frádráttar skal endurgera stéttina.</w:t>
      </w:r>
    </w:p>
    <w:p w14:paraId="1477725E" w14:textId="77777777" w:rsidR="007A3584" w:rsidRPr="00A82307" w:rsidRDefault="007A3584" w:rsidP="007A3584">
      <w:pPr>
        <w:pStyle w:val="Texti0"/>
      </w:pPr>
      <w:r w:rsidRPr="00A82307">
        <w:t>Innheimtu frádráttar vegna ófullnægjandi þykktar og annarra galla verður hagað á þann veg að greiðslur verða dregnar af viðkomandi  reikningi.  Liggi niðurstöður þá ekki fyrir hefur verkkaupi heimild til innheimtu af síðari reikningum, taka greiðslur af geymslufé eða ganga að verk</w:t>
      </w:r>
      <w:r w:rsidRPr="00A82307">
        <w:softHyphen/>
        <w:t>tryggingu verktaka.</w:t>
      </w:r>
    </w:p>
    <w:p w14:paraId="456B4ED3" w14:textId="77777777" w:rsidR="007A3584" w:rsidRPr="00585DE4" w:rsidRDefault="007A3584" w:rsidP="007A3584">
      <w:pPr>
        <w:pStyle w:val="TextinPara"/>
        <w:rPr>
          <w:b/>
          <w:i/>
        </w:rPr>
      </w:pPr>
      <w:r w:rsidRPr="00585DE4">
        <w:rPr>
          <w:b/>
          <w:i/>
        </w:rPr>
        <w:lastRenderedPageBreak/>
        <w:t>Magntölur og uppgjör:</w:t>
      </w:r>
    </w:p>
    <w:p w14:paraId="40BBC3DA" w14:textId="77777777" w:rsidR="007A3584" w:rsidRPr="0062638A" w:rsidRDefault="007A3584" w:rsidP="007A3584">
      <w:pPr>
        <w:pStyle w:val="TextinPara"/>
        <w:rPr>
          <w:i/>
        </w:rPr>
      </w:pPr>
      <w:r w:rsidRPr="00585DE4">
        <w:rPr>
          <w:i/>
        </w:rPr>
        <w:t xml:space="preserve">Greitt er ákveðið verð fyrir hvern fermetra af steyptri stétt. Innifalið í einingarverði skal vera steypa, steypuvinna og yfirborðsmeðhöndlun steypu svo og frágangur og aðhlúun að steypu lokinni. </w:t>
      </w:r>
    </w:p>
    <w:p w14:paraId="7E555BCE" w14:textId="77777777" w:rsidR="007A3584" w:rsidRDefault="007A3584" w:rsidP="007A3584">
      <w:pPr>
        <w:pStyle w:val="Heading3"/>
        <w:spacing w:before="240"/>
      </w:pPr>
      <w:bookmarkStart w:id="173" w:name="_Toc232150392"/>
      <w:r>
        <w:t>STEYPTIR KANTAR OG KANTSTEINAR</w:t>
      </w:r>
      <w:bookmarkEnd w:id="172"/>
      <w:bookmarkEnd w:id="173"/>
    </w:p>
    <w:p w14:paraId="2BAFF755" w14:textId="77777777" w:rsidR="007A3584" w:rsidRDefault="007A3584" w:rsidP="007A3584">
      <w:pPr>
        <w:pStyle w:val="Heading4"/>
        <w:spacing w:before="240"/>
      </w:pPr>
      <w:bookmarkStart w:id="174" w:name="_Toc232150393"/>
      <w:r>
        <w:t>Uppsláttur fyrir steyptum köntum</w:t>
      </w:r>
      <w:bookmarkEnd w:id="174"/>
    </w:p>
    <w:p w14:paraId="18B03759" w14:textId="77777777" w:rsidR="007A3584" w:rsidRPr="00A82307" w:rsidRDefault="007A3584" w:rsidP="007A3584">
      <w:pPr>
        <w:pStyle w:val="Texti0"/>
      </w:pPr>
      <w:r w:rsidRPr="00A82307">
        <w:t xml:space="preserve">Við uppslátt fyrir köntum skal nota vandað og traust efni þannig að línur verði beinar og skal uppsláttur tryggilega festur þannig að hann raskist ekki í hæð eða plani þegar steypt er. </w:t>
      </w:r>
    </w:p>
    <w:p w14:paraId="3B47FF0A" w14:textId="77777777" w:rsidR="007A3584" w:rsidRPr="00A82307" w:rsidRDefault="007A3584" w:rsidP="007A3584">
      <w:pPr>
        <w:pStyle w:val="Texti0"/>
      </w:pPr>
      <w:r w:rsidRPr="00A82307">
        <w:t>Þar sem kantur verður sýnilegur skal nota krossvið eða þykktarheflaðan borðvið og skal heflaða hliðin snúa að steypunni. Í beygjum skal nota efni, sem hægt er að forma.</w:t>
      </w:r>
    </w:p>
    <w:p w14:paraId="540FF4D4" w14:textId="77777777" w:rsidR="007A3584" w:rsidRPr="00585DE4" w:rsidRDefault="007A3584" w:rsidP="007A3584">
      <w:pPr>
        <w:pStyle w:val="TextinPara"/>
        <w:rPr>
          <w:b/>
          <w:i/>
        </w:rPr>
      </w:pPr>
      <w:r w:rsidRPr="00585DE4">
        <w:rPr>
          <w:b/>
          <w:i/>
        </w:rPr>
        <w:t>Magntölur og uppgjör:</w:t>
      </w:r>
    </w:p>
    <w:p w14:paraId="03304CD3" w14:textId="77777777" w:rsidR="007A3584" w:rsidRDefault="007A3584" w:rsidP="007A3584">
      <w:pPr>
        <w:pStyle w:val="TextinPara"/>
      </w:pPr>
      <w:r w:rsidRPr="00585DE4">
        <w:rPr>
          <w:i/>
        </w:rPr>
        <w:t>Greitt er ákveðið verð á lengdarmetra fyrir að slá upp fyrir steyptum köntum, þ.e. köntum steyptum með eða að stétt og bakköntum.  Ekki er gerður greinarmunur á því hvort um framkant eða bakkant er að ræða, eða því hvort uppsláttur er á beinum köflum eða bognum.  Innifalið er allt efni og öll vinna sem til þarf</w:t>
      </w:r>
      <w:r w:rsidRPr="00585DE4">
        <w:t xml:space="preserve">. </w:t>
      </w:r>
    </w:p>
    <w:p w14:paraId="6EFFEC07" w14:textId="77777777" w:rsidR="007A3584" w:rsidRDefault="007A3584" w:rsidP="007A3584">
      <w:pPr>
        <w:pStyle w:val="Heading4"/>
        <w:spacing w:before="240"/>
      </w:pPr>
      <w:bookmarkStart w:id="175" w:name="_Toc232150394"/>
      <w:r>
        <w:t>Vélsteyptur kantsteinn</w:t>
      </w:r>
      <w:bookmarkEnd w:id="175"/>
    </w:p>
    <w:p w14:paraId="6B0EBD48" w14:textId="77777777" w:rsidR="007A3584" w:rsidRPr="00A82307" w:rsidRDefault="007A3584" w:rsidP="007A3584">
      <w:pPr>
        <w:pStyle w:val="Texti0"/>
      </w:pPr>
      <w:bookmarkStart w:id="176" w:name="_Toc62634387"/>
      <w:r w:rsidRPr="00A82307">
        <w:t>Þar sem kantsteinn verður fjarlægður skal verktaki steypa nýjan, járnbentan kantstein. Miðað er við að hæð á kantsteini sé 150 mm. Um alla vinnu og frágang við gerð vélsteypts kantsteins vísast til Alverk ´95, gr. 75.1,</w:t>
      </w:r>
    </w:p>
    <w:p w14:paraId="2F8063ED" w14:textId="77777777" w:rsidR="007A3584" w:rsidRPr="00585DE4" w:rsidRDefault="007A3584" w:rsidP="007A3584">
      <w:pPr>
        <w:pStyle w:val="TextinPara"/>
        <w:rPr>
          <w:b/>
          <w:i/>
        </w:rPr>
      </w:pPr>
      <w:r w:rsidRPr="00585DE4">
        <w:rPr>
          <w:b/>
          <w:i/>
        </w:rPr>
        <w:t>Magntölur og uppgjör:</w:t>
      </w:r>
    </w:p>
    <w:p w14:paraId="6B863CCF" w14:textId="77777777" w:rsidR="007A3584" w:rsidRPr="00585DE4" w:rsidRDefault="007A3584" w:rsidP="007A3584">
      <w:pPr>
        <w:pStyle w:val="TextinPara"/>
        <w:rPr>
          <w:i/>
        </w:rPr>
      </w:pPr>
      <w:r w:rsidRPr="00585DE4">
        <w:rPr>
          <w:i/>
        </w:rPr>
        <w:t>Greitt er ákveðið einingarverð fyrir hvern lengdarmetra af fullfrágengnum kantsteini og skal þar innifalinn allur kostnaður við verkþáttinn.</w:t>
      </w:r>
    </w:p>
    <w:p w14:paraId="17D7B681" w14:textId="77777777" w:rsidR="007A3584" w:rsidRDefault="007A3584" w:rsidP="007A3584">
      <w:pPr>
        <w:pStyle w:val="Heading3"/>
        <w:spacing w:before="240"/>
      </w:pPr>
      <w:bookmarkStart w:id="177" w:name="_Toc232150395"/>
      <w:r>
        <w:t>NÚVERANDI SNJÓBRÆÐSLULAGNIR</w:t>
      </w:r>
      <w:bookmarkEnd w:id="176"/>
      <w:bookmarkEnd w:id="177"/>
    </w:p>
    <w:p w14:paraId="49813C84" w14:textId="77777777" w:rsidR="007A3584" w:rsidRPr="00BD39E8" w:rsidRDefault="007A3584" w:rsidP="007A3584">
      <w:pPr>
        <w:pStyle w:val="Texti0"/>
      </w:pPr>
      <w:bookmarkStart w:id="178" w:name="_Toc62634388"/>
      <w:r w:rsidRPr="006357AE">
        <w:t xml:space="preserve">Verktaki skal taka fullt tillit til snjóbræðslulagna og haga vinnu sinni þannig að sem minnst rakst verði á þeim vegna framkvæmdanna. Hann skal hafa fullt samráð við eigendur lagnakerfanna á meðan unnið er í nálægð þeirra. Verktaki ber fulla ábyrgð á öllum þeim skemmdum sem verða á snjóbræðslulögnum á </w:t>
      </w:r>
      <w:r w:rsidRPr="00BD39E8">
        <w:t xml:space="preserve">framkvæmdatíma.  </w:t>
      </w:r>
    </w:p>
    <w:p w14:paraId="7DFB82FE" w14:textId="77777777" w:rsidR="007A3584" w:rsidRPr="006357AE" w:rsidRDefault="007A3584" w:rsidP="007A3584">
      <w:pPr>
        <w:pStyle w:val="Texti0"/>
        <w:rPr>
          <w:color w:val="FF0000"/>
        </w:rPr>
      </w:pPr>
      <w:r w:rsidRPr="00BD39E8">
        <w:rPr>
          <w:color w:val="FF0000"/>
        </w:rPr>
        <w:t>#Lýsing á aðstæðum: XXX er snjóbræðsla í gangstétt og bílastæði.  Almennt eru lagnir lagðar með 250 mm millibili og hæð ofan á þær er um 100 mm frá núverandi yfirborði hellulagna.#</w:t>
      </w:r>
    </w:p>
    <w:p w14:paraId="34DD51D2" w14:textId="77777777" w:rsidR="007A3584" w:rsidRPr="006357AE" w:rsidRDefault="007A3584" w:rsidP="007A3584">
      <w:pPr>
        <w:pStyle w:val="Texti0"/>
        <w:rPr>
          <w:color w:val="FF0000"/>
        </w:rPr>
      </w:pPr>
      <w:r>
        <w:rPr>
          <w:color w:val="FF0000"/>
        </w:rPr>
        <w:t>#</w:t>
      </w:r>
      <w:r w:rsidRPr="006357AE">
        <w:rPr>
          <w:color w:val="FF0000"/>
        </w:rPr>
        <w:t>Þó að gert sé ráð fyrir því að ný gangstétt sé í sömu hæð upp við hús og núverandi gangstétt þá má reikna með að við upprif á núverandi gangstéttarhellum að snjóbræðslulagnir aflagist eða þá að taka þurfi hluta þeirra til hliðar og endurleggja þær vegna framkvæmdanna. #</w:t>
      </w:r>
    </w:p>
    <w:p w14:paraId="2998AF65" w14:textId="77777777" w:rsidR="007A3584" w:rsidRPr="006357AE" w:rsidRDefault="007A3584" w:rsidP="007A3584">
      <w:pPr>
        <w:pStyle w:val="Texti0"/>
      </w:pPr>
      <w:r w:rsidRPr="006357AE">
        <w:t>Slöngur eru lagðar í ílagnarsand. Eftir að búið er að þjappa og ganga frá burðarlagi í rétta hæð, skal ganga úr skugga um að yfirborð sé slétt og steinalaust. Mjög mikilvægt er að efsti hluti burðarlagsins hafi verið vel blandaður, þannig að hvergi séu í honum hreiður eða oddhvassir steinar uppi við yfirborð hans. Ef svo er þarf að fylla í með ílagnarsandi og þjappa vel, þannig að slöngur leggist á slétt og steinalaust yfirborð. Eftir að búið er að leggja slöngur og ekki búið að hylja þær af sandi þarf að verja þær skemmdum.</w:t>
      </w:r>
    </w:p>
    <w:p w14:paraId="618D81D1" w14:textId="77777777" w:rsidR="007A3584" w:rsidRPr="006357AE" w:rsidRDefault="007A3584" w:rsidP="007A3584">
      <w:pPr>
        <w:pStyle w:val="Texti0"/>
      </w:pPr>
      <w:r w:rsidRPr="006357AE">
        <w:t xml:space="preserve">Snjóbræðsluslöngur og snjóbræðslustofna skal þrýstiprófa með þeim vatnsþrýstingi sem er til staðar á kerfinu. Það skal þannig framkvæmt að verktaki skal skoða snjóbræðslurör og stofna sjónrænt og skal þrýstingur vera á í 24 klukkustundir án þess að falla. </w:t>
      </w:r>
      <w:r>
        <w:t>Eftirlitsaðili</w:t>
      </w:r>
      <w:r w:rsidRPr="006357AE">
        <w:t xml:space="preserve"> verkkaupa skal yfirfara allar slöngur áður en þær eru huldar. Ef leki finnst skal verktaki lagfæra lekann og endurtaka þrýstiprófun á sama hátt og áður er lýst. Gera skal við slöngur með þar til gerðum tengistykkjum.  Gerð tengistykkja er háð samþykki </w:t>
      </w:r>
      <w:r>
        <w:t>eftirlitsaðila</w:t>
      </w:r>
      <w:r w:rsidRPr="006357AE">
        <w:t xml:space="preserve"> verkkaupa. Ákveða skal í samráði við </w:t>
      </w:r>
      <w:r>
        <w:t>eftirlitsaðila</w:t>
      </w:r>
      <w:r w:rsidRPr="006357AE">
        <w:t xml:space="preserve"> verkkaupa fjölda þrýstiprófana.</w:t>
      </w:r>
    </w:p>
    <w:p w14:paraId="0CBA1DC0" w14:textId="77777777" w:rsidR="007A3584" w:rsidRPr="006357AE" w:rsidRDefault="007A3584" w:rsidP="007A3584">
      <w:pPr>
        <w:pStyle w:val="Texti0"/>
      </w:pPr>
      <w:r w:rsidRPr="006357AE">
        <w:t>Slöngur eru huldar í 60 mm ílagnarsandlagi. Snjóbræðsluslöngur eru ø25 mm í ytra þvermál og skal sandþekjulag undir lögnum vera 0-10 mm og sandþekjulag yfir lögnum 25-35 mm. Jafna skal sandinn út í rétta þykkt og þjappa án titrunar eina yfirferð. Síðan skal þjappað í endanlegra þykkt með 5-7 tonna sjálfkeyrandi tromluvaltara. Fara skal a.m.k 4 yfirferðir. Fyrstu tvær yfirferðir skulu farnar án titrunar, en aðrar yfirferðir með lágmarks titrun. Hraði valtara skal vera 1,5-2 m/s. Valtari má aldrei vera með titrun á í kyrrstöðu. Við þjöppun skal raki sandsins og ofaníburðarins vera sem næst hagstæðasta raka, W-opt skv. Proctor prófi.</w:t>
      </w:r>
    </w:p>
    <w:p w14:paraId="5B13F4AA" w14:textId="77777777" w:rsidR="007A3584" w:rsidRPr="006357AE" w:rsidRDefault="007A3584" w:rsidP="007A3584">
      <w:pPr>
        <w:pStyle w:val="Texti0"/>
      </w:pPr>
      <w:r w:rsidRPr="006357AE">
        <w:lastRenderedPageBreak/>
        <w:t>Vatnsþrýstingur skal vera á slöngum meðan slöngur eru huldar ílagnarsandi og hann þjappaður. Vatn má ekki vera á slöngum ef hætta er á frosti.</w:t>
      </w:r>
    </w:p>
    <w:p w14:paraId="279DF427" w14:textId="77777777" w:rsidR="007A3584" w:rsidRPr="006357AE" w:rsidRDefault="007A3584" w:rsidP="007A3584">
      <w:pPr>
        <w:pStyle w:val="Texti0"/>
      </w:pPr>
      <w:r w:rsidRPr="006357AE">
        <w:t xml:space="preserve">Hæð þjappaðs yfirborðs má ekki víkja meira en 10 mm frá hönnunarhæð þess og frávik frá 3 m réttskeið má vera mest 5 mm. </w:t>
      </w:r>
    </w:p>
    <w:p w14:paraId="71AC4033" w14:textId="77777777" w:rsidR="007A3584" w:rsidRPr="00585DE4" w:rsidRDefault="007A3584" w:rsidP="007A3584">
      <w:pPr>
        <w:pStyle w:val="TextinPara"/>
        <w:rPr>
          <w:b/>
          <w:bCs/>
          <w:i/>
          <w:iCs/>
        </w:rPr>
      </w:pPr>
      <w:r w:rsidRPr="00585DE4">
        <w:rPr>
          <w:b/>
          <w:bCs/>
          <w:i/>
          <w:iCs/>
        </w:rPr>
        <w:t>Magntölur og uppgjör:</w:t>
      </w:r>
    </w:p>
    <w:p w14:paraId="7827E207" w14:textId="77777777" w:rsidR="007A3584" w:rsidRPr="00585DE4" w:rsidRDefault="007A3584" w:rsidP="007A3584">
      <w:pPr>
        <w:pStyle w:val="TextinPara"/>
        <w:rPr>
          <w:i/>
          <w:iCs/>
        </w:rPr>
      </w:pPr>
      <w:r w:rsidRPr="00585DE4">
        <w:rPr>
          <w:i/>
          <w:iCs/>
        </w:rPr>
        <w:t>Greitt er ákveðið verð á hvern fermetra snjóbræðslulagnar sem taka þarf upp og endurleggja.  Innifalið í einingarverði er m.a. öll vinna við að taka upp núverandi snjóbræðslulögn, undirvinna undir snjóbræðslulögn, aukið magn ílagnasands, söndun og þjöppun. Einnig er innifalin öll vinna við þrýstiprófun þeirra skv. verklýsingu og þá eru einnig innifaldar allar viðgerðir á snjóbræðslulögnum ef þær verða fyrir skemmdum.</w:t>
      </w:r>
    </w:p>
    <w:p w14:paraId="2D173056" w14:textId="77777777" w:rsidR="007A3584" w:rsidRDefault="007A3584" w:rsidP="007A3584">
      <w:pPr>
        <w:pStyle w:val="Heading3"/>
        <w:spacing w:before="240"/>
      </w:pPr>
      <w:bookmarkStart w:id="179" w:name="_Toc232150396"/>
      <w:r>
        <w:t>ÞÖKULÖGN</w:t>
      </w:r>
      <w:bookmarkEnd w:id="178"/>
      <w:bookmarkEnd w:id="179"/>
      <w:r>
        <w:t xml:space="preserve"> </w:t>
      </w:r>
    </w:p>
    <w:p w14:paraId="6DA62E94" w14:textId="77777777" w:rsidR="007A3584" w:rsidRDefault="007A3584" w:rsidP="007A3584">
      <w:pPr>
        <w:pStyle w:val="Texti0"/>
      </w:pPr>
      <w:bookmarkStart w:id="180" w:name="_Toc62634389"/>
      <w:r>
        <w:t xml:space="preserve">Svæðið er þakið með túnþökum og eiga þær að vera lausar við húsapunt.  Annað illgresi eins og snarrótarpuntur má ekki vera yfir 5% af flatarmáli.  Á grasflötina skal bera blandaðan áburð, samþykktan af eftirlitsaðila verkkaupa, eftir útlögn og einnig eftir hvern slátt. </w:t>
      </w:r>
    </w:p>
    <w:p w14:paraId="1B55CDB8" w14:textId="77777777" w:rsidR="007A3584" w:rsidRPr="00B67C3C" w:rsidRDefault="007A3584" w:rsidP="007A3584">
      <w:pPr>
        <w:pStyle w:val="Texti0"/>
      </w:pPr>
      <w:r w:rsidRPr="003D700F">
        <w:t>Undir  þökum  skal  vera  a.m.k.  100mm  þykkur  ræktunarjarðvegur  sem  uppfyllir  kröfur  hér að neðan. Nýta má uppgrafið af staðnum – óunnið eða unnið eftir atvikum.  Þar sem  fyrir  er  jöfnunarlag  eða  möl  á  öxlum  skal  þó  látið  nægja  að  jafna  yfir  með  ræktunarjarðvegi og blanda hann jöfnunarlaginu. Þegar gróðurmold er fínjöfnuð undir þökur skal þess vandlega gætt að hallar séu réttir samkvæmt teikningu og hvergi ójöfnur eða lægðir.</w:t>
      </w:r>
      <w:r>
        <w:t xml:space="preserve"> </w:t>
      </w:r>
    </w:p>
    <w:p w14:paraId="45C1B953" w14:textId="77777777" w:rsidR="007A3584" w:rsidRPr="00A82307" w:rsidRDefault="007A3584" w:rsidP="007A3584">
      <w:pPr>
        <w:pStyle w:val="Texti0"/>
      </w:pPr>
      <w:r w:rsidRPr="00A82307">
        <w:t xml:space="preserve">Verktaki skal annast vökvun og aðra umhirðu grasflata meðan </w:t>
      </w:r>
      <w:r>
        <w:t>gras</w:t>
      </w:r>
      <w:r w:rsidRPr="00A82307">
        <w:t xml:space="preserve">þökurnar eru að festa rætur og slá gras tvisvar sinnum.  Þá skal laga gallaða bletti áður en verkið er afhent verkkaupa.  Þökulögn sem framkvæmd er að hausti eftir að grasvexti lýkur verður ekki tekin út fyrr en að vori. </w:t>
      </w:r>
      <w:r w:rsidRPr="007905D0">
        <w:t>Ekki  má  hefja  þökulagningu  fyrr  en  eftirlitsmaður  hefur  samþykkt  bæði  þökur  og  undirbúning</w:t>
      </w:r>
      <w:r>
        <w:t xml:space="preserve">. </w:t>
      </w:r>
    </w:p>
    <w:p w14:paraId="33EF88CF" w14:textId="77777777" w:rsidR="007A3584" w:rsidRPr="00585DE4" w:rsidRDefault="007A3584" w:rsidP="007A3584">
      <w:pPr>
        <w:pStyle w:val="TextinPara"/>
        <w:rPr>
          <w:b/>
          <w:i/>
        </w:rPr>
      </w:pPr>
      <w:r w:rsidRPr="00585DE4">
        <w:rPr>
          <w:b/>
          <w:i/>
        </w:rPr>
        <w:t>Magntölur og uppgjör:</w:t>
      </w:r>
    </w:p>
    <w:p w14:paraId="07603702" w14:textId="77777777" w:rsidR="007A3584" w:rsidRPr="0062638A" w:rsidRDefault="007A3584" w:rsidP="007A3584">
      <w:pPr>
        <w:pStyle w:val="TextinPara"/>
        <w:rPr>
          <w:i/>
        </w:rPr>
      </w:pPr>
      <w:r w:rsidRPr="00585DE4">
        <w:rPr>
          <w:i/>
        </w:rPr>
        <w:t xml:space="preserve">Greitt er ákveðið verð á fermetra af frágenginni þökulögn. Verkþátturinn innifelur allt efni og alla vinnu við gerð og frágang með túnþökum. Innifalinn er allur kostnaður við flutning efnis, mold og annað fyllingarefni, losun, ámokstur, áburð, jöfnun eins og hæðarsetning gefur til kynna, þökur, flutningur á túnþökum, lögn þeirra, grasslátt og allur frágangur. </w:t>
      </w:r>
    </w:p>
    <w:p w14:paraId="112AF7FC" w14:textId="77777777" w:rsidR="007A3584" w:rsidRDefault="007A3584" w:rsidP="007A3584">
      <w:pPr>
        <w:pStyle w:val="Heading3"/>
        <w:spacing w:before="240"/>
      </w:pPr>
      <w:bookmarkStart w:id="181" w:name="_Toc232150397"/>
      <w:r>
        <w:t>SÁNING</w:t>
      </w:r>
      <w:bookmarkEnd w:id="181"/>
    </w:p>
    <w:p w14:paraId="38783120" w14:textId="77777777" w:rsidR="007A3584" w:rsidRDefault="007A3584" w:rsidP="007A3584">
      <w:r>
        <w:t>Þar sem eftirlitsaðili verkkaupa ákveður skal sá í vinnusvæðið og svæði sem raskað hefur verið utan þess. Nota skal blöndu af túnfræi og áburði. Miða skal við Alverk 95 frá Vegagerðinni varðandi samsetningu túnfræja og áburðar.</w:t>
      </w:r>
    </w:p>
    <w:p w14:paraId="76016367" w14:textId="77777777" w:rsidR="007A3584" w:rsidRDefault="007A3584" w:rsidP="007A3584">
      <w:r>
        <w:t>Tímasetning sáningar skal ákveðin í samráði við lóðar- eða landeiganda. Á ábyrgðartímanum skal yfirfara sáningu og bæta ef grasið hefur ekki fest rætur.</w:t>
      </w:r>
    </w:p>
    <w:p w14:paraId="2E4F4AE6" w14:textId="77777777" w:rsidR="007A3584" w:rsidRPr="00386A0D" w:rsidRDefault="007A3584" w:rsidP="007A3584">
      <w:pPr>
        <w:spacing w:after="0"/>
        <w:rPr>
          <w:b/>
          <w:bCs/>
        </w:rPr>
      </w:pPr>
      <w:r w:rsidRPr="00386A0D">
        <w:rPr>
          <w:b/>
          <w:bCs/>
        </w:rPr>
        <w:t>Magntölur og uppgjör:</w:t>
      </w:r>
    </w:p>
    <w:p w14:paraId="32F9235C" w14:textId="77777777" w:rsidR="007A3584" w:rsidRPr="00386A0D" w:rsidRDefault="007A3584" w:rsidP="007A3584">
      <w:pPr>
        <w:rPr>
          <w:i/>
          <w:iCs/>
        </w:rPr>
      </w:pPr>
      <w:r w:rsidRPr="00386A0D">
        <w:rPr>
          <w:i/>
          <w:iCs/>
        </w:rPr>
        <w:t>Greitt er fyrir hvern fermetra af grassáningu. Innifalið í einingarverði skal vera allur kostnaður efnis og vinna við fínjöfnun, sáningu, áburðargjöf og viðhald og endurbætur á ábyrgðartímanum.</w:t>
      </w:r>
    </w:p>
    <w:p w14:paraId="1ACE570B" w14:textId="77777777" w:rsidR="007A3584" w:rsidRDefault="007A3584" w:rsidP="007A3584">
      <w:pPr>
        <w:pStyle w:val="Heading3"/>
        <w:spacing w:before="240"/>
      </w:pPr>
      <w:bookmarkStart w:id="182" w:name="_Toc232150398"/>
      <w:r>
        <w:t>GRÓÐURLAG</w:t>
      </w:r>
      <w:bookmarkEnd w:id="182"/>
    </w:p>
    <w:p w14:paraId="78EDF392" w14:textId="77777777" w:rsidR="007A3584" w:rsidRDefault="007A3584" w:rsidP="007A3584">
      <w:r>
        <w:t>Á þeim röskuðu svæðum sem eftirlitsaðili verksins ákveður skal grafa upp gróðurlag og endurnýta til frágangs.</w:t>
      </w:r>
    </w:p>
    <w:p w14:paraId="5BA6192E" w14:textId="77777777" w:rsidR="007A3584" w:rsidRDefault="007A3584" w:rsidP="007A3584">
      <w:r>
        <w:t>Með gróðurlagi er átt við gróðurþekju og efsta hluta vaxtarlags allt að 20-30 cm, þar sem gróðurmold er rík af næringarefnum og rótum, þynnri mosatorfur, kjarr eða annan gróður. Mikilvægt er að við uppgröft gróðurlags sé notuð skófla sem hentar aðstæðum á svæðinu. Þar sem unnið er í mólendi með þykkum jarðvegi skal haga greftri þannig að sem stærstar og heillegastar torfur fáist til útlagningar að nýju. Haga skal greftri þannig að jarðvegur og yfirborðslag haldist sem mest saman í heilum torfum og skaðist sem minnst af greftrinum. Mikilvægt er að gróðurtorfur, sem grafnar verða upp verði nýttar beint eða sem fyrst eftir uppgröft og endurútlagðar þar sem við á. Ætlast er til að verktaki hagi vinnu sinni með þetta í huga. Búast má við að dreifing gróðurtorfa verði misjöfn, þ.e. þykkt og nýting, eftir því hvort um er að ræða þéttan graskenndan gróðursvörð eða mosa.</w:t>
      </w:r>
    </w:p>
    <w:p w14:paraId="0E20DE58" w14:textId="77777777" w:rsidR="007A3584" w:rsidRDefault="007A3584" w:rsidP="007A3584">
      <w:r>
        <w:lastRenderedPageBreak/>
        <w:t xml:space="preserve">Gróðurtorfur sem nýtast til endurútlagningar á staðnum, skulu geymdar við jaðar útgraftarsvæðis þar sem aðstæður leyfa en leitast skal við að geyma þær á ógrónu yfirborði. Ýmist er um þýft yfirborð að ræða og skal miða uppgjör, bæði á greftri og brottflutningi gróðurþekju, við það að af hverjum fermetra grunnflatar (ofanvarp) óhreyfðs yfirborðs komi 0,25 rúmmetrar af efni (0,25 m3/1,0 m2). </w:t>
      </w:r>
    </w:p>
    <w:p w14:paraId="1DFE8746" w14:textId="77777777" w:rsidR="007A3584" w:rsidRPr="00386A0D" w:rsidRDefault="007A3584" w:rsidP="007A3584">
      <w:pPr>
        <w:spacing w:after="0"/>
        <w:rPr>
          <w:b/>
          <w:bCs/>
        </w:rPr>
      </w:pPr>
      <w:r w:rsidRPr="00386A0D">
        <w:rPr>
          <w:b/>
          <w:bCs/>
        </w:rPr>
        <w:t>Magntölur og uppgjör:</w:t>
      </w:r>
    </w:p>
    <w:p w14:paraId="48984FD6" w14:textId="77777777" w:rsidR="007A3584" w:rsidRPr="00386A0D" w:rsidRDefault="007A3584" w:rsidP="007A3584">
      <w:pPr>
        <w:rPr>
          <w:i/>
          <w:iCs/>
        </w:rPr>
      </w:pPr>
      <w:r w:rsidRPr="00386A0D">
        <w:rPr>
          <w:i/>
          <w:iCs/>
        </w:rPr>
        <w:t xml:space="preserve">Greitt er fyrir hvern fermetra þar sem gróðurtorf verður tekið upp og endurlagt í samráði við </w:t>
      </w:r>
      <w:r>
        <w:rPr>
          <w:i/>
          <w:iCs/>
        </w:rPr>
        <w:t>eftirlitsaðila</w:t>
      </w:r>
      <w:r w:rsidRPr="00386A0D">
        <w:rPr>
          <w:i/>
          <w:iCs/>
        </w:rPr>
        <w:t>.</w:t>
      </w:r>
    </w:p>
    <w:p w14:paraId="163BA28E" w14:textId="77777777" w:rsidR="007A3584" w:rsidRDefault="007A3584" w:rsidP="007A3584">
      <w:pPr>
        <w:pStyle w:val="Heading3"/>
        <w:spacing w:before="240"/>
      </w:pPr>
      <w:bookmarkStart w:id="183" w:name="_Toc232150399"/>
      <w:r>
        <w:t>UPPRIF Á TRJÁM OG ENDURGRÓÐURSETNING</w:t>
      </w:r>
      <w:bookmarkEnd w:id="183"/>
      <w:r>
        <w:t xml:space="preserve"> </w:t>
      </w:r>
    </w:p>
    <w:p w14:paraId="08D7E4F3" w14:textId="77777777" w:rsidR="007A3584" w:rsidRDefault="007A3584" w:rsidP="007A3584">
      <w:r>
        <w:t>Verktaki skal fjarlægja öll tré sem í lagnastæðinu standa í samráði við eftirlitsaðila verkkaupa. Ýmist skal endurgróðursetja trjágróður, gróðursetja ný sambærileg tré eða fjarlægja tré varanlega.</w:t>
      </w:r>
    </w:p>
    <w:p w14:paraId="5D76FD11" w14:textId="77777777" w:rsidR="007A3584" w:rsidRDefault="007A3584" w:rsidP="007A3584">
      <w:r>
        <w:t xml:space="preserve">Þar sem endurgróðursetja á fjarlægðan trjágróður og ekki reynist unnt að nýta hann aftur, skal verktaki gróðursetja ný tré, sambærileg við þau sem áður stóðu, í samráði við eftirlitsaðila verkkaupa. </w:t>
      </w:r>
    </w:p>
    <w:p w14:paraId="38D75742" w14:textId="77777777" w:rsidR="007A3584" w:rsidRDefault="007A3584" w:rsidP="007A3584">
      <w:r>
        <w:t>Trjágróður sem hægt verður að nýta aftur skal geyma þannig að rætur verði huldar með rakri mold á öruggum stað.</w:t>
      </w:r>
    </w:p>
    <w:p w14:paraId="383B4FE6" w14:textId="77777777" w:rsidR="007A3584" w:rsidRDefault="007A3584" w:rsidP="007A3584">
      <w:r>
        <w:t>Verktaki skal flytja þann gróður sem ekki er hægt að nýta aftur á viðurkenndan urðunarstað.</w:t>
      </w:r>
    </w:p>
    <w:p w14:paraId="56750AFD" w14:textId="77777777" w:rsidR="007A3584" w:rsidRPr="00386A0D" w:rsidRDefault="007A3584" w:rsidP="007A3584">
      <w:pPr>
        <w:spacing w:after="0"/>
        <w:rPr>
          <w:b/>
          <w:bCs/>
        </w:rPr>
      </w:pPr>
      <w:r w:rsidRPr="00386A0D">
        <w:rPr>
          <w:b/>
          <w:bCs/>
        </w:rPr>
        <w:t>Magntölur og uppgjör:</w:t>
      </w:r>
    </w:p>
    <w:p w14:paraId="63335CFB" w14:textId="77777777" w:rsidR="007A3584" w:rsidRPr="00386A0D" w:rsidRDefault="007A3584" w:rsidP="007A3584">
      <w:pPr>
        <w:rPr>
          <w:i/>
          <w:iCs/>
        </w:rPr>
      </w:pPr>
      <w:r w:rsidRPr="00386A0D">
        <w:rPr>
          <w:i/>
          <w:iCs/>
        </w:rPr>
        <w:t>Greitt er ákveðið einingarverð fyrir upprif og urðun, þ.m.t. förgunargjald, eldri trjáa og gróðursetningu nýrra trjáa. Innifalið í einingarverði er allt efni og vinna sem þarf til að ljúka verkliðnum, þ.m.t. innkaup á nýjum trjám.</w:t>
      </w:r>
    </w:p>
    <w:p w14:paraId="4482F78E" w14:textId="77777777" w:rsidR="007A3584" w:rsidRPr="00386A0D" w:rsidRDefault="007A3584" w:rsidP="007A3584">
      <w:pPr>
        <w:rPr>
          <w:i/>
          <w:iCs/>
        </w:rPr>
      </w:pPr>
      <w:r w:rsidRPr="00386A0D">
        <w:rPr>
          <w:i/>
          <w:iCs/>
        </w:rPr>
        <w:t>Greitt er ákveðið einingarverð fyrir upprif, geymslu og endurgróðursetningu trjáa. Innifalið í einingarverði er allt efni og vinna sem þarf til að ljúka verkliðnum.</w:t>
      </w:r>
    </w:p>
    <w:p w14:paraId="490B90A0" w14:textId="01E0ED9C" w:rsidR="007A3584" w:rsidRDefault="007A3584" w:rsidP="00077F71">
      <w:pPr>
        <w:rPr>
          <w:i/>
          <w:iCs/>
        </w:rPr>
      </w:pPr>
      <w:r w:rsidRPr="00386A0D">
        <w:rPr>
          <w:i/>
          <w:iCs/>
        </w:rPr>
        <w:t>Greitt er ákveðið einingarverð fyrir upprif og urðun, þ.m.t. förgunargjald, eldri trjáa og runna sem ekki á að endurgróðursetja. Innifalið í einingarverði er allt efni og vinna sem þarf til að ljúka verkliðnum. Ekki er greitt sérstaklega fyrir tré/runna sem eru innan við 2 m há.</w:t>
      </w:r>
    </w:p>
    <w:p w14:paraId="4EB80F09" w14:textId="77777777" w:rsidR="00077F71" w:rsidRPr="00077F71" w:rsidRDefault="00077F71" w:rsidP="00077F71">
      <w:pPr>
        <w:rPr>
          <w:i/>
          <w:iCs/>
        </w:rPr>
      </w:pPr>
    </w:p>
    <w:p w14:paraId="5BB83259" w14:textId="77777777" w:rsidR="007A3584" w:rsidRDefault="007A3584" w:rsidP="007A3584">
      <w:pPr>
        <w:pStyle w:val="Heading2"/>
      </w:pPr>
      <w:bookmarkStart w:id="184" w:name="_Toc232150400"/>
      <w:r>
        <w:t>TÍMAVINNA</w:t>
      </w:r>
      <w:bookmarkEnd w:id="180"/>
      <w:bookmarkEnd w:id="184"/>
    </w:p>
    <w:p w14:paraId="44707392" w14:textId="77777777" w:rsidR="007A3584" w:rsidRDefault="007A3584" w:rsidP="007A3584">
      <w:pPr>
        <w:pStyle w:val="Heading3"/>
        <w:spacing w:before="240"/>
      </w:pPr>
      <w:bookmarkStart w:id="185" w:name="_Toc62634390"/>
      <w:bookmarkStart w:id="186" w:name="_Toc232150401"/>
      <w:r>
        <w:t>REIKNINGSVINNA</w:t>
      </w:r>
      <w:bookmarkEnd w:id="185"/>
      <w:bookmarkEnd w:id="186"/>
    </w:p>
    <w:p w14:paraId="290E8FD1" w14:textId="77777777" w:rsidR="007A3584" w:rsidRPr="00A82307" w:rsidRDefault="007A3584" w:rsidP="007A3584">
      <w:pPr>
        <w:pStyle w:val="Texti0"/>
      </w:pPr>
      <w:r w:rsidRPr="00A82307">
        <w:t xml:space="preserve">Verktaki má </w:t>
      </w:r>
      <w:r w:rsidRPr="00BD39E8">
        <w:t xml:space="preserve">gera ráð fyrir að vinna einhvern hluta verksins í tímavinnu. Um skráningu og meðhöndlun slíkrar vinnu vísast í </w:t>
      </w:r>
      <w:r w:rsidRPr="00BD39E8">
        <w:rPr>
          <w:color w:val="FF0000"/>
        </w:rPr>
        <w:t>#ÍST30#</w:t>
      </w:r>
    </w:p>
    <w:p w14:paraId="2EB00E5B" w14:textId="77777777" w:rsidR="007A3584" w:rsidRPr="00A82307" w:rsidRDefault="007A3584" w:rsidP="007A3584">
      <w:pPr>
        <w:pStyle w:val="Texti0"/>
      </w:pPr>
      <w:r w:rsidRPr="00A82307">
        <w:t>Verktaki skal ávallt gæta þess að tímavinna sé unnin á sem hagkvæmastan máta og unnin af mönnum og tækjum sem hæfa viðkomandi verkþáttum.</w:t>
      </w:r>
    </w:p>
    <w:p w14:paraId="33239333" w14:textId="77777777" w:rsidR="007A3584" w:rsidRPr="00A82307" w:rsidRDefault="007A3584" w:rsidP="007A3584">
      <w:pPr>
        <w:pStyle w:val="Texti0"/>
      </w:pPr>
      <w:r w:rsidRPr="00A82307">
        <w:t xml:space="preserve">Allir tímavinnutaxtar skulu vera jafnaðartaxtar, óháð á hvaða tíma sólarhrings og hvaða daga er unnið, og skulu skráðir í verkbókhaldi sem þeir tímar sem viðkomandi aðili / vinnuvél var við vinnu á verkstað að frádregnum hádegisverðartíma. Inni í tímavinnutöxtum skal vera innifalinn allur kostnaður sem fylgir því að hafa menn / tæki í vinnu þ.m.t. verkstjórn og yfirstjórn. Einnig skal innifalið í taxta fyrir manntíma allur kostnaður vegna almennra handverkfæra, trésmíðavéla, rafsuðuvéla, suðutækja o.þ.h. Ekki verður greitt sérstaklega fyrir flutning vinnuvéla að eða frá verkinu nema um sérstök tæki sé að ræða og um tækin beðið af </w:t>
      </w:r>
      <w:r>
        <w:t>eftirlitsaðila</w:t>
      </w:r>
      <w:r w:rsidRPr="00A82307">
        <w:t xml:space="preserve"> verkkaupa.</w:t>
      </w:r>
    </w:p>
    <w:p w14:paraId="76D2D2B5" w14:textId="77777777" w:rsidR="007A3584" w:rsidRPr="00A82307" w:rsidRDefault="007A3584" w:rsidP="007A3584">
      <w:pPr>
        <w:pStyle w:val="Texti0"/>
      </w:pPr>
      <w:r w:rsidRPr="00A82307">
        <w:t>Í tilboðsskrá eru gefnir upp áætlaðir tímar fyrir menn og helstu tæki (viðmiðunartæki) sem gert er ráð fyrir að verði notuð. Ef notuð verða önnur tæki en fram koma á listanum verður samið um tímagjald þeirra á grundvelli uppgefinna tímagjalda.</w:t>
      </w:r>
    </w:p>
    <w:p w14:paraId="10EA5907" w14:textId="77777777" w:rsidR="007A3584" w:rsidRPr="00A82307" w:rsidRDefault="007A3584" w:rsidP="007A3584">
      <w:pPr>
        <w:pStyle w:val="Texti0"/>
      </w:pPr>
      <w:r w:rsidRPr="00A82307">
        <w:t xml:space="preserve">Fyrir efni sem verktaki leggur til vegna tímavinnuverka verður greitt samkvæmt framlögðum reikningi frá birgja. </w:t>
      </w:r>
    </w:p>
    <w:p w14:paraId="09660AFB" w14:textId="77777777" w:rsidR="007A3584" w:rsidRPr="00585DE4" w:rsidRDefault="007A3584" w:rsidP="007A3584">
      <w:pPr>
        <w:pStyle w:val="TextinPara"/>
        <w:rPr>
          <w:b/>
          <w:i/>
        </w:rPr>
      </w:pPr>
      <w:r w:rsidRPr="00585DE4">
        <w:rPr>
          <w:b/>
          <w:i/>
        </w:rPr>
        <w:t>Magntölur og uppgjör:</w:t>
      </w:r>
    </w:p>
    <w:p w14:paraId="2AC003D2" w14:textId="77777777" w:rsidR="007A3584" w:rsidRPr="00585DE4" w:rsidRDefault="007A3584" w:rsidP="007A3584">
      <w:pPr>
        <w:pStyle w:val="TextinPara"/>
        <w:rPr>
          <w:i/>
        </w:rPr>
      </w:pPr>
      <w:r w:rsidRPr="00585DE4">
        <w:rPr>
          <w:i/>
        </w:rPr>
        <w:t>Greitt er ákveðið tímagjald fyrir menn og tæki samkvæmt lista í tilboðsskrá. Innifalið í tímagjaldi skal vera allur kostnaður við menn og tæki sbr. verklýsingu.</w:t>
      </w:r>
    </w:p>
    <w:p w14:paraId="020FBF57" w14:textId="0F659AE6" w:rsidR="007A3584" w:rsidRDefault="007A3584" w:rsidP="007A3584">
      <w:pPr>
        <w:jc w:val="left"/>
        <w:rPr>
          <w:rFonts w:eastAsiaTheme="majorEastAsia" w:cs="Arial"/>
          <w:b/>
          <w:caps/>
          <w:snapToGrid w:val="0"/>
          <w:spacing w:val="10"/>
          <w:szCs w:val="28"/>
        </w:rPr>
      </w:pPr>
      <w:bookmarkStart w:id="187" w:name="_Toc121131686"/>
    </w:p>
    <w:p w14:paraId="312C112C" w14:textId="77777777" w:rsidR="007A3584" w:rsidRPr="006015C3" w:rsidRDefault="007A3584" w:rsidP="007A3584">
      <w:pPr>
        <w:pStyle w:val="Heading1"/>
      </w:pPr>
      <w:bookmarkStart w:id="188" w:name="_Toc192599414"/>
      <w:bookmarkStart w:id="189" w:name="_Toc232150402"/>
      <w:bookmarkStart w:id="190" w:name="_Toc121131696"/>
      <w:bookmarkEnd w:id="187"/>
      <w:r w:rsidRPr="006015C3">
        <w:lastRenderedPageBreak/>
        <w:t>VEITUR</w:t>
      </w:r>
      <w:bookmarkEnd w:id="188"/>
      <w:bookmarkEnd w:id="189"/>
    </w:p>
    <w:p w14:paraId="029B910B" w14:textId="77777777" w:rsidR="007A3584" w:rsidRPr="006015C3" w:rsidRDefault="007A3584" w:rsidP="007A3584">
      <w:pPr>
        <w:pStyle w:val="Heading2"/>
      </w:pPr>
      <w:bookmarkStart w:id="191" w:name="_Toc121131687"/>
      <w:bookmarkStart w:id="192" w:name="_Toc192599415"/>
      <w:bookmarkStart w:id="193" w:name="_Toc232150403"/>
      <w:r w:rsidRPr="006015C3">
        <w:t>Almennt</w:t>
      </w:r>
      <w:bookmarkEnd w:id="191"/>
      <w:bookmarkEnd w:id="192"/>
      <w:bookmarkEnd w:id="193"/>
      <w:r w:rsidRPr="006015C3">
        <w:t xml:space="preserve"> </w:t>
      </w:r>
    </w:p>
    <w:p w14:paraId="25180520" w14:textId="77777777" w:rsidR="007A3584" w:rsidRPr="0000108D" w:rsidRDefault="007A3584" w:rsidP="007A3584">
      <w:pPr>
        <w:widowControl w:val="0"/>
        <w:spacing w:after="200"/>
        <w:rPr>
          <w:rFonts w:eastAsia="Times New Roman" w:cs="Arial"/>
          <w:noProof/>
          <w:color w:val="FF0000"/>
          <w:szCs w:val="20"/>
        </w:rPr>
      </w:pPr>
      <w:bookmarkStart w:id="194" w:name="_Toc121131688"/>
      <w:r w:rsidRPr="0000108D">
        <w:rPr>
          <w:rFonts w:eastAsia="Times New Roman" w:cs="Arial"/>
          <w:noProof/>
          <w:color w:val="FF0000"/>
          <w:szCs w:val="20"/>
        </w:rPr>
        <w:t>#(Stutt lýsing á meginatriðum þess verks sem vinna skal og snýr að veitum)#</w:t>
      </w:r>
    </w:p>
    <w:p w14:paraId="258963F6" w14:textId="77777777" w:rsidR="007A3584" w:rsidRDefault="007A3584" w:rsidP="007A3584">
      <w:pPr>
        <w:widowControl w:val="0"/>
        <w:spacing w:after="200"/>
        <w:rPr>
          <w:rFonts w:eastAsia="Times New Roman" w:cs="Arial"/>
          <w:b/>
          <w:noProof/>
          <w:szCs w:val="20"/>
        </w:rPr>
      </w:pPr>
      <w:r w:rsidRPr="0000108D">
        <w:rPr>
          <w:rFonts w:eastAsia="Times New Roman" w:cs="Arial"/>
          <w:b/>
          <w:noProof/>
          <w:szCs w:val="20"/>
        </w:rPr>
        <w:t>Verkkaupi afhendir efni samkvæmt grein um aðföng sem verkkaupi leggur til í 4 kafla. Innifalið í öllum verkliðum er að</w:t>
      </w:r>
      <w:r>
        <w:rPr>
          <w:rFonts w:eastAsia="Times New Roman" w:cs="Arial"/>
          <w:b/>
          <w:noProof/>
          <w:szCs w:val="20"/>
        </w:rPr>
        <w:t xml:space="preserve"> verktaki</w:t>
      </w:r>
      <w:r w:rsidRPr="0000108D">
        <w:rPr>
          <w:rFonts w:eastAsia="Times New Roman" w:cs="Arial"/>
          <w:b/>
          <w:noProof/>
          <w:szCs w:val="20"/>
        </w:rPr>
        <w:t xml:space="preserve"> sæk</w:t>
      </w:r>
      <w:r>
        <w:rPr>
          <w:rFonts w:eastAsia="Times New Roman" w:cs="Arial"/>
          <w:b/>
          <w:noProof/>
          <w:szCs w:val="20"/>
        </w:rPr>
        <w:t>i</w:t>
      </w:r>
      <w:r w:rsidRPr="0000108D">
        <w:rPr>
          <w:rFonts w:eastAsia="Times New Roman" w:cs="Arial"/>
          <w:b/>
          <w:noProof/>
          <w:szCs w:val="20"/>
        </w:rPr>
        <w:t xml:space="preserve"> efni á afhendingarstað og flytj</w:t>
      </w:r>
      <w:r>
        <w:rPr>
          <w:rFonts w:eastAsia="Times New Roman" w:cs="Arial"/>
          <w:b/>
          <w:noProof/>
          <w:szCs w:val="20"/>
        </w:rPr>
        <w:t>i</w:t>
      </w:r>
      <w:r w:rsidRPr="0000108D">
        <w:rPr>
          <w:rFonts w:eastAsia="Times New Roman" w:cs="Arial"/>
          <w:b/>
          <w:noProof/>
          <w:szCs w:val="20"/>
        </w:rPr>
        <w:t xml:space="preserve"> það á verkstað ásamt geymslu og gæslu þess þar.</w:t>
      </w:r>
    </w:p>
    <w:p w14:paraId="22CC9BDA" w14:textId="77777777" w:rsidR="007A3584" w:rsidRPr="0000108D" w:rsidRDefault="007A3584" w:rsidP="007A3584">
      <w:pPr>
        <w:widowControl w:val="0"/>
        <w:spacing w:after="200"/>
        <w:rPr>
          <w:rFonts w:eastAsia="Times New Roman" w:cs="Calibri"/>
          <w:noProof/>
          <w:szCs w:val="24"/>
        </w:rPr>
      </w:pPr>
      <w:r w:rsidRPr="0000108D">
        <w:rPr>
          <w:rFonts w:eastAsia="Times New Roman" w:cs="Calibri"/>
          <w:noProof/>
          <w:szCs w:val="24"/>
        </w:rPr>
        <w:t>Eftirlitsaðili verkkaupa mun sjá um innmælingar á lagnakerfi Veitna. Verktaki skal óska eftir innmælingum með formlegum hætti minnst 2 virkum dögum áður en fyrirhugað er að mæla inn. Ef lagnakerfi hefur ekki verið innmælt að fullu þegar skurði hefur verið lokað mun verkkaupi fara fram á að grafið verði niður á lagnakerfi til að hægt sé að klára innmælingar. Verktaki ber ábyrgð á að loka ekki skurði fyrr en innmælingum á lagnakerfi er lokið.</w:t>
      </w:r>
    </w:p>
    <w:p w14:paraId="1E83B89D" w14:textId="77777777" w:rsidR="007A3584" w:rsidRPr="006015C3" w:rsidRDefault="007A3584" w:rsidP="007A3584">
      <w:pPr>
        <w:pStyle w:val="Heading2"/>
      </w:pPr>
      <w:bookmarkStart w:id="195" w:name="_Toc192599416"/>
      <w:bookmarkStart w:id="196" w:name="_Toc232150404"/>
      <w:r w:rsidRPr="006015C3">
        <w:t>Jarðvinna</w:t>
      </w:r>
      <w:bookmarkEnd w:id="194"/>
      <w:bookmarkEnd w:id="195"/>
      <w:bookmarkEnd w:id="196"/>
    </w:p>
    <w:p w14:paraId="3E4E1E46" w14:textId="569D276C" w:rsidR="007A3584" w:rsidRPr="0000108D" w:rsidRDefault="007A3584" w:rsidP="007A3584">
      <w:pPr>
        <w:pStyle w:val="Texti0"/>
      </w:pPr>
      <w:bookmarkStart w:id="197" w:name="_Toc121131689"/>
      <w:r>
        <w:t xml:space="preserve">Verktaki skal annast allan gröft fyrir lagnir, klapparvinnu, söndun undir og yfir, fyllingu og allan annan frágang í skurði, þar með talið að leggja plasthlífar og aðvörunarborða. Fylgja skal teikningu </w:t>
      </w:r>
      <w:r w:rsidR="001C2B58">
        <w:t>LBE-5903</w:t>
      </w:r>
      <w:r>
        <w:t>.</w:t>
      </w:r>
    </w:p>
    <w:p w14:paraId="55EC48F5" w14:textId="77777777" w:rsidR="007A3584" w:rsidRPr="0000108D" w:rsidRDefault="007A3584" w:rsidP="007A3584">
      <w:pPr>
        <w:pStyle w:val="Texti0"/>
      </w:pPr>
      <w:r w:rsidRPr="0000108D">
        <w:t>Markalínur graftar sem fram koma á teikningum eru greiðslumörk og sýna lágmarksþversnið sem grafa skal og fylla í. Sé grafið út fyrir þessar markalínur án beiðni frá eftirlitsaðila verkkaupa skal verktaki á eigin kostnað fylla aftur hvert svæði sem grafið er umfram markalínur, þannig að fullnægjandi sé að dómi eftirlitsaðila verkkaupa. Fyllingarefni skal uppfylla kröfur í verklýsingum um fyllingar.</w:t>
      </w:r>
    </w:p>
    <w:p w14:paraId="64B7BD90" w14:textId="1257304D" w:rsidR="007A3584" w:rsidRPr="0000108D" w:rsidRDefault="007A3584" w:rsidP="007A3584">
      <w:pPr>
        <w:pStyle w:val="Texti0"/>
      </w:pPr>
      <w:r w:rsidRPr="0000108D">
        <w:t xml:space="preserve">Verktaki skal gera nauðsynlegar öryggisráðstafanir til að koma í veg fyrir hrun úr bökkum (t.d. með því að setja stalla, auka fláa eða setja öryggisnet). Haga skal greftri þannig að ekki sé hætta á hruni úr bökkum eða að bakkar hrynji.  Við ákvörðun um fláa skurðveggja skal tekið mið af stöðugleika þess jarðvegs, sem grafið er í, dýpt skurðar, grunnvatnsstöðu og öðrum þeim atriðum sem geta valdið hruni.  Fylgja skal teikningu </w:t>
      </w:r>
      <w:r w:rsidR="001C2B58">
        <w:t>LBE-5904</w:t>
      </w:r>
      <w:r w:rsidRPr="0000108D">
        <w:t xml:space="preserve"> um fláa skurðveggjar auk leiðbeiningum „Öryggi við skurðgröft og gryfjur“ útgefið af Vinnueftirlitinu. Innifalið í einingarverðum skal vera allur kostnaður við nauðsynlegar öryggisráðstafanir samkvæmt grein um gröft.</w:t>
      </w:r>
    </w:p>
    <w:p w14:paraId="77F01FFD" w14:textId="77777777" w:rsidR="007A3584" w:rsidRPr="006015C3" w:rsidRDefault="007A3584" w:rsidP="007A3584">
      <w:pPr>
        <w:pStyle w:val="Heading3"/>
        <w:spacing w:before="240"/>
        <w:ind w:left="141"/>
        <w:rPr>
          <w:rFonts w:cs="Arial"/>
          <w:szCs w:val="20"/>
        </w:rPr>
      </w:pPr>
      <w:bookmarkStart w:id="198" w:name="_Toc192599417"/>
      <w:bookmarkStart w:id="199" w:name="_Toc232150405"/>
      <w:r w:rsidRPr="006015C3">
        <w:rPr>
          <w:rFonts w:cs="Arial"/>
          <w:szCs w:val="20"/>
        </w:rPr>
        <w:t>Gröftur</w:t>
      </w:r>
      <w:bookmarkEnd w:id="197"/>
      <w:bookmarkEnd w:id="198"/>
      <w:bookmarkEnd w:id="199"/>
    </w:p>
    <w:p w14:paraId="52083594" w14:textId="5769076C" w:rsidR="007A3584" w:rsidRPr="00A156A5" w:rsidRDefault="007A3584" w:rsidP="007A3584">
      <w:pPr>
        <w:pStyle w:val="Texti0"/>
      </w:pPr>
      <w:bookmarkStart w:id="200" w:name="_Toc121131690"/>
      <w:r>
        <w:t>Verktaki skal grafa skurði fyrir veitulagnir eins og s</w:t>
      </w:r>
      <w:r w:rsidRPr="4A06E308">
        <w:rPr>
          <w:rFonts w:eastAsiaTheme="minorEastAsia"/>
        </w:rPr>
        <w:t xml:space="preserve">ýnt er á teikningum. Þar sem lagnir koma í fyllingar skal koma fyrir þjappari mótfyllingu, áður en fyllt er að lögnum, eins og sýnt er á teikningu </w:t>
      </w:r>
      <w:r w:rsidR="001C2B58">
        <w:rPr>
          <w:rFonts w:eastAsiaTheme="minorEastAsia"/>
        </w:rPr>
        <w:t>LBE-7368</w:t>
      </w:r>
      <w:r w:rsidRPr="4A06E308">
        <w:rPr>
          <w:rFonts w:eastAsiaTheme="minorEastAsia"/>
        </w:rPr>
        <w:t xml:space="preserve">. </w:t>
      </w:r>
    </w:p>
    <w:p w14:paraId="1FFC5498" w14:textId="77777777" w:rsidR="007A3584" w:rsidRPr="00A156A5" w:rsidRDefault="007A3584" w:rsidP="007A3584">
      <w:pPr>
        <w:pStyle w:val="Texti0"/>
      </w:pPr>
      <w:r w:rsidRPr="00A156A5">
        <w:t xml:space="preserve">Skurðir </w:t>
      </w:r>
      <w:r w:rsidRPr="00A156A5">
        <w:rPr>
          <w:rFonts w:eastAsiaTheme="minorEastAsia"/>
        </w:rPr>
        <w:t xml:space="preserve">skulu vera það víðir og botn þeirra það jafn að nægilegt pláss sé fyrir fyllingu undir lagnir samkvæmt kennisniðum og lagnir geti legið þvingunarlaust á botni.  Skurðbreidd er háð jarðvinnusniði þó þannig að þægilegt og hættulaust sé að vinna við lagnir og önnur þau verk sem vinna þarf í skurðinum. </w:t>
      </w:r>
    </w:p>
    <w:p w14:paraId="2E461F4A" w14:textId="77777777" w:rsidR="007A3584" w:rsidRPr="00A156A5" w:rsidRDefault="007A3584" w:rsidP="007A3584">
      <w:pPr>
        <w:pStyle w:val="Texti0"/>
      </w:pPr>
      <w:r w:rsidRPr="00A156A5">
        <w:t>Halda skal skurðum og uppgröfnu svæ</w:t>
      </w:r>
      <w:r w:rsidRPr="00A156A5">
        <w:rPr>
          <w:rFonts w:eastAsiaTheme="minorEastAsia"/>
        </w:rPr>
        <w:t>ði nægjanlega þurru til þess að unnt sé að kanna botn uppgrafins svæðis og ganga úr skugga um botnbreidd, dýpi og stefnu skurðar.</w:t>
      </w:r>
    </w:p>
    <w:p w14:paraId="532B2C14" w14:textId="77777777" w:rsidR="007A3584" w:rsidRPr="00A156A5" w:rsidRDefault="007A3584" w:rsidP="007A3584">
      <w:pPr>
        <w:pStyle w:val="Texti0"/>
      </w:pPr>
      <w:r>
        <w:t>Tilkynna skal eftirlitsaðila verkkaupa með a.m.k. tveggja daga fyrirvara um úttekt á botni skurð</w:t>
      </w:r>
      <w:r w:rsidRPr="327D0DB5">
        <w:rPr>
          <w:rFonts w:eastAsiaTheme="minorEastAsia"/>
        </w:rPr>
        <w:t>ar, þar sem gengið eru úr skugga um burðarhæfni botns, að skurður sé beinn á milli brunna og að nauðsynlegt rými, sé i skurðinum fyrir lagnir og fyllingu umhverfis þær samkvæmt teikningum og kennisniðum.   Þá skal v</w:t>
      </w:r>
      <w:r>
        <w:t xml:space="preserve">erktaki sjá til þess að ekki myndist vatnsuppistöður í skurðum og gryfjum sem geta verið hættulegar eða valdið </w:t>
      </w:r>
      <w:r w:rsidRPr="327D0DB5">
        <w:rPr>
          <w:rFonts w:eastAsiaTheme="minorEastAsia"/>
        </w:rPr>
        <w:t xml:space="preserve">skemmdum á verkinu eða tækjum. </w:t>
      </w:r>
      <w:r w:rsidRPr="00FF23BD">
        <w:rPr>
          <w:rFonts w:eastAsiaTheme="minorEastAsia"/>
          <w:b/>
          <w:bCs/>
        </w:rPr>
        <w:t>Kostnaður við vatnsvarnir ofanvatns (skurður, renna</w:t>
      </w:r>
      <w:r w:rsidRPr="327D0DB5">
        <w:rPr>
          <w:rFonts w:eastAsiaTheme="minorEastAsia"/>
          <w:b/>
          <w:bCs/>
        </w:rPr>
        <w:t xml:space="preserve">, skurðarflái </w:t>
      </w:r>
      <w:r w:rsidRPr="00FF23BD">
        <w:rPr>
          <w:rFonts w:eastAsiaTheme="minorEastAsia"/>
          <w:b/>
          <w:bCs/>
        </w:rPr>
        <w:t xml:space="preserve">eða leiðigarður) </w:t>
      </w:r>
      <w:r w:rsidRPr="327D0DB5">
        <w:rPr>
          <w:rFonts w:eastAsiaTheme="minorEastAsia"/>
        </w:rPr>
        <w:t xml:space="preserve">skal vera innifalinn í einingarverðum.  Þar sem hætta er á vatnssöfnun eða upphækkun grunnvatns, skal tryggja afvötnun með dælum eða öðru viðurkenndu búnaði. Sjá lið 2.2.5. </w:t>
      </w:r>
    </w:p>
    <w:p w14:paraId="3A46DF12" w14:textId="77777777" w:rsidR="007A3584" w:rsidRPr="00A156A5" w:rsidRDefault="007A3584" w:rsidP="007A3584">
      <w:pPr>
        <w:pStyle w:val="Texti0"/>
        <w:rPr>
          <w:rFonts w:eastAsiaTheme="minorEastAsia"/>
        </w:rPr>
      </w:pPr>
      <w:r w:rsidRPr="7359AE9B">
        <w:rPr>
          <w:rFonts w:eastAsiaTheme="minorEastAsia"/>
        </w:rPr>
        <w:t xml:space="preserve">Ávallt skal grafa fyrir frárennslislögnum a.m.k. 200 mm niður fyrir uppgefinn kóta (rennslisbotn) á lögnum samkvæmt uppdráttum.  Einnig skal ávallt grunda fráveitu á burðarhæfum botni, svo sem klöpp, móhellu, jökulleir, sand- eða malarlagi.  Eftirlitsaðili verkkaupa mun við úttekt meta hvaða jarðlög eru burðarhæf og hvort þörf sé á undirfyllingu undir lagnir. Í undantekningar tilfellum geta hönnuður og eftirlitsaðili ákveðið aðra tilhögun á grundun frárennslislagna og skulu þá gera ítarleg hönnunargögn til skjalfestingar á útfærslu og tæknilegum forsendum þeirrar tilhögunar. </w:t>
      </w:r>
    </w:p>
    <w:p w14:paraId="4BE88D48" w14:textId="77777777" w:rsidR="007A3584" w:rsidRPr="00A156A5" w:rsidRDefault="007A3584" w:rsidP="007A3584">
      <w:pPr>
        <w:pStyle w:val="Texti0"/>
        <w:rPr>
          <w:rFonts w:eastAsiaTheme="minorEastAsia"/>
        </w:rPr>
      </w:pPr>
      <w:r w:rsidRPr="4A06E308">
        <w:rPr>
          <w:rFonts w:eastAsiaTheme="minorEastAsia"/>
        </w:rPr>
        <w:t>Frávik skurðbotns  skal ekki víkja meira  frá hannaðri hæð  en +50 / -200 mm.</w:t>
      </w:r>
    </w:p>
    <w:p w14:paraId="3380D188" w14:textId="77777777" w:rsidR="007A3584" w:rsidRPr="00A156A5" w:rsidRDefault="007A3584" w:rsidP="007A3584">
      <w:pPr>
        <w:pStyle w:val="Texti0"/>
        <w:rPr>
          <w:rFonts w:eastAsiaTheme="minorEastAsia"/>
        </w:rPr>
      </w:pPr>
      <w:r w:rsidRPr="4A06E308">
        <w:rPr>
          <w:rFonts w:eastAsiaTheme="minorEastAsia"/>
        </w:rPr>
        <w:lastRenderedPageBreak/>
        <w:t xml:space="preserve">Skurðsnið skulu mæld að lámarki með 20 m millibili. </w:t>
      </w:r>
    </w:p>
    <w:p w14:paraId="6FF32818" w14:textId="6CD04562" w:rsidR="007A3584" w:rsidRPr="00A156A5" w:rsidRDefault="007A3584" w:rsidP="007A3584">
      <w:pPr>
        <w:pStyle w:val="Texti0"/>
        <w:rPr>
          <w:rFonts w:eastAsiaTheme="minorEastAsia"/>
        </w:rPr>
      </w:pPr>
      <w:r w:rsidRPr="00A156A5">
        <w:rPr>
          <w:rFonts w:eastAsiaTheme="minorEastAsia"/>
        </w:rPr>
        <w:t xml:space="preserve">Skurði og gryfjur skal grafa eins og fram kemur á staðalsnið Veitna, teikning </w:t>
      </w:r>
      <w:r w:rsidR="001C2B58">
        <w:rPr>
          <w:rFonts w:eastAsiaTheme="minorEastAsia"/>
        </w:rPr>
        <w:t>LBE-5904</w:t>
      </w:r>
      <w:r w:rsidRPr="00A156A5">
        <w:rPr>
          <w:rFonts w:eastAsiaTheme="minorEastAsia"/>
        </w:rPr>
        <w:t xml:space="preserve">, Öryggi við skurðgröft og gryfjur.  </w:t>
      </w:r>
    </w:p>
    <w:p w14:paraId="5E560AD1" w14:textId="77777777" w:rsidR="007A3584" w:rsidRPr="00930D39" w:rsidRDefault="007A3584" w:rsidP="007A3584">
      <w:pPr>
        <w:spacing w:before="210" w:after="210"/>
        <w:jc w:val="left"/>
        <w:rPr>
          <w:rFonts w:cs="Arial"/>
          <w:color w:val="EE0000"/>
          <w:sz w:val="18"/>
          <w:szCs w:val="20"/>
        </w:rPr>
      </w:pPr>
      <w:r w:rsidRPr="00930D39">
        <w:rPr>
          <w:rFonts w:eastAsia="Segoe UI" w:cs="Arial"/>
          <w:color w:val="EE0000"/>
          <w:szCs w:val="20"/>
        </w:rPr>
        <w:t>#Hér er hugmynd að texta fyrir vinnu við lagnir DN400 og yfir#</w:t>
      </w:r>
    </w:p>
    <w:p w14:paraId="25E9D58F" w14:textId="77777777" w:rsidR="007A3584" w:rsidRPr="00930D39" w:rsidRDefault="007A3584" w:rsidP="007A3584">
      <w:pPr>
        <w:spacing w:before="210" w:after="210"/>
        <w:jc w:val="left"/>
        <w:rPr>
          <w:rFonts w:eastAsia="Segoe UI" w:cs="Arial"/>
          <w:color w:val="FF0000"/>
          <w:szCs w:val="20"/>
        </w:rPr>
      </w:pPr>
      <w:r w:rsidRPr="00930D39">
        <w:rPr>
          <w:rFonts w:eastAsia="Segoe UI" w:cs="Arial"/>
          <w:color w:val="FF0000"/>
          <w:szCs w:val="20"/>
        </w:rPr>
        <w:t>#Lagning hitaveitulagna DN ≥ 400 – undirlag, suða og frágangur samskeyta (valkvætt ákvæði)#</w:t>
      </w:r>
    </w:p>
    <w:p w14:paraId="16B29C6E" w14:textId="77777777" w:rsidR="007A3584" w:rsidRPr="00930D39" w:rsidRDefault="007A3584" w:rsidP="007A3584">
      <w:pPr>
        <w:spacing w:before="210" w:after="210"/>
        <w:jc w:val="left"/>
        <w:rPr>
          <w:rFonts w:eastAsia="Segoe UI" w:cs="Arial"/>
          <w:color w:val="FF0000"/>
          <w:szCs w:val="20"/>
        </w:rPr>
      </w:pPr>
      <w:r w:rsidRPr="00930D39">
        <w:rPr>
          <w:rFonts w:eastAsia="Segoe UI" w:cs="Arial"/>
          <w:color w:val="FF0000"/>
          <w:szCs w:val="20"/>
        </w:rPr>
        <w:t>#Þetta ákvæði gildir um hitaveitulagnir með nafnþvermál DN ≥ 400.#</w:t>
      </w:r>
    </w:p>
    <w:p w14:paraId="5D27D464" w14:textId="2EA6CFD3" w:rsidR="007A3584" w:rsidRPr="00930D39" w:rsidRDefault="007A3584" w:rsidP="007A3584">
      <w:pPr>
        <w:spacing w:before="210" w:after="210"/>
        <w:jc w:val="left"/>
        <w:rPr>
          <w:rFonts w:eastAsia="Segoe UI" w:cs="Arial"/>
          <w:color w:val="FF0000"/>
          <w:szCs w:val="20"/>
        </w:rPr>
      </w:pPr>
      <w:r w:rsidRPr="00930D39">
        <w:rPr>
          <w:rFonts w:eastAsia="Segoe UI" w:cs="Arial"/>
          <w:color w:val="FF0000"/>
          <w:szCs w:val="20"/>
        </w:rPr>
        <w:t xml:space="preserve">#Við suðu stálröra og frágang samskeyta skulu lagnir vera lagðar ofan í fullunninn skurð og hvíla á undirlagi sem uppfyllir kröfur um undirlag og lagningu lagna í skurð, sbr. ÍST EN 13941-2:2019, kafla 7.4, og staðalsnið Veitna </w:t>
      </w:r>
      <w:r w:rsidR="001C2B58">
        <w:rPr>
          <w:rFonts w:eastAsia="Segoe UI" w:cs="Arial"/>
          <w:color w:val="FF0000"/>
          <w:szCs w:val="20"/>
        </w:rPr>
        <w:t>LBE-5903</w:t>
      </w:r>
      <w:r w:rsidRPr="00930D39">
        <w:rPr>
          <w:rFonts w:eastAsia="Segoe UI" w:cs="Arial"/>
          <w:color w:val="FF0000"/>
          <w:szCs w:val="20"/>
        </w:rPr>
        <w:t>.#</w:t>
      </w:r>
    </w:p>
    <w:p w14:paraId="5C0BF584" w14:textId="77777777" w:rsidR="007A3584" w:rsidRPr="00930D39" w:rsidRDefault="007A3584" w:rsidP="007A3584">
      <w:pPr>
        <w:spacing w:before="210" w:after="210"/>
        <w:jc w:val="left"/>
        <w:rPr>
          <w:rFonts w:eastAsia="Segoe UI" w:cs="Arial"/>
          <w:color w:val="FF0000"/>
          <w:szCs w:val="20"/>
        </w:rPr>
      </w:pPr>
      <w:r w:rsidRPr="00930D39">
        <w:rPr>
          <w:rFonts w:eastAsia="Segoe UI" w:cs="Arial"/>
          <w:color w:val="FF0000"/>
          <w:szCs w:val="20"/>
        </w:rPr>
        <w:t>#Skurðbotn skal vera hreinsaður af grjóti og hvössum hlutum, jafnaður, sandaður og þjappaður þannig að lögn hvíli á samfelldu sandlagi eftir allri lengd sinni og án punktálags á hlífðarkápu.#</w:t>
      </w:r>
    </w:p>
    <w:p w14:paraId="51D6A617" w14:textId="77777777" w:rsidR="007A3584" w:rsidRPr="00930D39" w:rsidRDefault="007A3584" w:rsidP="007A3584">
      <w:pPr>
        <w:spacing w:before="210" w:after="210"/>
        <w:jc w:val="left"/>
        <w:rPr>
          <w:rFonts w:eastAsia="Segoe UI" w:cs="Arial"/>
          <w:color w:val="FF0000"/>
          <w:szCs w:val="20"/>
        </w:rPr>
      </w:pPr>
      <w:r w:rsidRPr="00930D39">
        <w:rPr>
          <w:rFonts w:eastAsia="Segoe UI" w:cs="Arial"/>
          <w:color w:val="FF0000"/>
          <w:szCs w:val="20"/>
        </w:rPr>
        <w:t>#Við hvert samskeyti skal moka frá lögninni þannig að myndist öruggt og fullnægjandi vinnurými, án þess að raska undirlagi lagnar, með eftirfarandi lágmarkskröfum:#</w:t>
      </w:r>
      <w:r w:rsidRPr="00930D39">
        <w:rPr>
          <w:rFonts w:cs="Arial"/>
          <w:sz w:val="18"/>
          <w:szCs w:val="20"/>
        </w:rPr>
        <w:br/>
      </w:r>
      <w:r w:rsidRPr="00930D39">
        <w:rPr>
          <w:rFonts w:eastAsia="Segoe UI" w:cs="Arial"/>
          <w:color w:val="FF0000"/>
          <w:szCs w:val="20"/>
        </w:rPr>
        <w:t xml:space="preserve"> – lágmark 500 mm frítt rými undir lögn,</w:t>
      </w:r>
      <w:r w:rsidRPr="00930D39">
        <w:rPr>
          <w:rFonts w:cs="Arial"/>
          <w:sz w:val="18"/>
          <w:szCs w:val="20"/>
        </w:rPr>
        <w:br/>
      </w:r>
      <w:r w:rsidRPr="00930D39">
        <w:rPr>
          <w:rFonts w:eastAsia="Segoe UI" w:cs="Arial"/>
          <w:color w:val="FF0000"/>
          <w:szCs w:val="20"/>
        </w:rPr>
        <w:t xml:space="preserve"> – lágmark 500 mm frítt rými til hliðar frá ytra borði hlífðarkápu beggja vegna,</w:t>
      </w:r>
      <w:r w:rsidRPr="00930D39">
        <w:rPr>
          <w:rFonts w:cs="Arial"/>
          <w:sz w:val="18"/>
          <w:szCs w:val="20"/>
        </w:rPr>
        <w:br/>
      </w:r>
      <w:r w:rsidRPr="00930D39">
        <w:rPr>
          <w:rFonts w:eastAsia="Segoe UI" w:cs="Arial"/>
          <w:color w:val="FF0000"/>
          <w:szCs w:val="20"/>
        </w:rPr>
        <w:t xml:space="preserve"> – lágmark 1.000 mm frítt rými í lengdarstefnu, miðað við miðju samskeytis (500 mm til hvorrar áttar).</w:t>
      </w:r>
    </w:p>
    <w:p w14:paraId="32AE91BB" w14:textId="77777777" w:rsidR="007A3584" w:rsidRPr="00930D39" w:rsidRDefault="007A3584" w:rsidP="007A3584">
      <w:pPr>
        <w:spacing w:before="210" w:after="210"/>
        <w:jc w:val="left"/>
        <w:rPr>
          <w:rFonts w:eastAsia="Segoe UI" w:cs="Arial"/>
          <w:color w:val="FF0000"/>
          <w:szCs w:val="20"/>
        </w:rPr>
      </w:pPr>
      <w:r w:rsidRPr="00930D39">
        <w:rPr>
          <w:rFonts w:eastAsia="Segoe UI" w:cs="Arial"/>
          <w:color w:val="FF0000"/>
          <w:szCs w:val="20"/>
        </w:rPr>
        <w:t>#Vinnurýmið skal tryggja að unnt sé að sjóða stálrör allan hringinn, framkvæma nauðsynlegt eftirlit á suðu, sbr. ÍST EN 13941-2:2019, kafla 7.5, og ganga frá einangrun, þéttihólkum og samsetningarhólkum samkvæmt kröfum ÍST EN 489.#</w:t>
      </w:r>
    </w:p>
    <w:p w14:paraId="6E197072" w14:textId="77777777" w:rsidR="007A3584" w:rsidRPr="00930D39" w:rsidRDefault="007A3584" w:rsidP="007A3584">
      <w:pPr>
        <w:spacing w:before="210" w:after="210"/>
        <w:jc w:val="left"/>
        <w:rPr>
          <w:rFonts w:eastAsia="Segoe UI" w:cs="Arial"/>
          <w:color w:val="FF0000"/>
          <w:szCs w:val="20"/>
        </w:rPr>
      </w:pPr>
      <w:r w:rsidRPr="00930D39">
        <w:rPr>
          <w:rFonts w:eastAsia="Segoe UI" w:cs="Arial"/>
          <w:color w:val="FF0000"/>
          <w:szCs w:val="20"/>
        </w:rPr>
        <w:t>#Vinnurými við samskeyti skal vera þannig að ekki þurfi að lyfta, færa eða hækka lögnina vegna skorts á rými við suðu eða frágang hólka.#</w:t>
      </w:r>
      <w:r w:rsidRPr="00930D39">
        <w:rPr>
          <w:rFonts w:cs="Arial"/>
          <w:sz w:val="18"/>
          <w:szCs w:val="20"/>
        </w:rPr>
        <w:br/>
      </w:r>
      <w:r w:rsidRPr="00930D39">
        <w:rPr>
          <w:rFonts w:eastAsia="Segoe UI" w:cs="Arial"/>
          <w:color w:val="FF0000"/>
          <w:szCs w:val="20"/>
        </w:rPr>
        <w:t>#Óheimilt er að leggja lagnir á vörubretti, kanttré, grjót eða annað sambærilegt til að skapa vinnuhæð, þar sem slíkt samræmist ekki kröfum um undirlag lagna í skurði og getur valdið skemmdum á hlífðarkápu og einangrun.#</w:t>
      </w:r>
    </w:p>
    <w:p w14:paraId="60FBCA7C" w14:textId="77777777" w:rsidR="007A3584" w:rsidRPr="00930D39" w:rsidRDefault="007A3584" w:rsidP="007A3584">
      <w:pPr>
        <w:spacing w:before="210" w:after="210"/>
        <w:jc w:val="left"/>
        <w:rPr>
          <w:rFonts w:eastAsia="Segoe UI" w:cs="Arial"/>
          <w:color w:val="FF0000"/>
          <w:szCs w:val="20"/>
        </w:rPr>
      </w:pPr>
      <w:r w:rsidRPr="00930D39">
        <w:rPr>
          <w:rFonts w:eastAsia="Segoe UI" w:cs="Arial"/>
          <w:color w:val="FF0000"/>
          <w:szCs w:val="20"/>
        </w:rPr>
        <w:t>#Á meðan unnið er við suðu og frágang samskeyta skulu lagnir halda óbreyttri stöðu á samfelldu undirlagi samkvæmt kröfum um undirl</w:t>
      </w:r>
      <w:r w:rsidRPr="00930D39">
        <w:rPr>
          <w:rFonts w:eastAsia="Segoe UI" w:cs="Arial"/>
          <w:color w:val="EE0000"/>
          <w:szCs w:val="20"/>
        </w:rPr>
        <w:t>a</w:t>
      </w:r>
      <w:r w:rsidRPr="00930D39">
        <w:rPr>
          <w:rFonts w:eastAsia="Segoe UI" w:cs="Arial"/>
          <w:color w:val="FF0000"/>
          <w:szCs w:val="20"/>
        </w:rPr>
        <w:t>g lagna ofan í skurð, allt frá suðu þar til frágangi hólka er lokið.#</w:t>
      </w:r>
    </w:p>
    <w:p w14:paraId="3693E7AA" w14:textId="77777777" w:rsidR="007A3584" w:rsidRPr="00930D39" w:rsidRDefault="007A3584" w:rsidP="007A3584">
      <w:pPr>
        <w:spacing w:before="210" w:after="210"/>
        <w:jc w:val="left"/>
        <w:rPr>
          <w:rFonts w:eastAsia="Segoe UI" w:cs="Arial"/>
          <w:color w:val="FF0000"/>
          <w:szCs w:val="20"/>
        </w:rPr>
      </w:pPr>
      <w:r w:rsidRPr="00930D39">
        <w:rPr>
          <w:rFonts w:eastAsia="Segoe UI" w:cs="Arial"/>
          <w:color w:val="FF0000"/>
          <w:szCs w:val="20"/>
        </w:rPr>
        <w:t>#Allar skemmdir á hlífðarkápu eða einangrun sem rekja má til ónógs vinnurýmis, rangrar undirstöðu eða frávika frá kröfum um undirlag lagna í skurði eru á ábyrgð verktaka og skal bæta úr þeim áður en fyllt er yfir lögn.#</w:t>
      </w:r>
    </w:p>
    <w:p w14:paraId="632B3ED2" w14:textId="77777777" w:rsidR="007A3584" w:rsidRPr="0000108D" w:rsidRDefault="007A3584" w:rsidP="007A3584">
      <w:pPr>
        <w:spacing w:after="0"/>
        <w:rPr>
          <w:rFonts w:eastAsia="Times New Roman" w:cs="Arial"/>
          <w:b/>
          <w:i/>
          <w:noProof/>
          <w:szCs w:val="24"/>
        </w:rPr>
      </w:pPr>
      <w:r w:rsidRPr="0000108D">
        <w:rPr>
          <w:rFonts w:eastAsia="Times New Roman" w:cs="Arial"/>
          <w:b/>
          <w:i/>
          <w:noProof/>
          <w:szCs w:val="24"/>
        </w:rPr>
        <w:t>Magntölur og uppgjör:</w:t>
      </w:r>
    </w:p>
    <w:p w14:paraId="0D15E4DF" w14:textId="77777777" w:rsidR="007A3584" w:rsidRPr="00FF23BD" w:rsidRDefault="007A3584" w:rsidP="007A3584">
      <w:pPr>
        <w:pStyle w:val="Texti0"/>
        <w:rPr>
          <w:i/>
          <w:iCs/>
        </w:rPr>
      </w:pPr>
      <w:r w:rsidRPr="00FF23BD">
        <w:rPr>
          <w:i/>
          <w:iCs/>
        </w:rPr>
        <w:t>Greitt er fyrir rúmmetra (m³) af greftri eftir tegund skurðsniðs. Dýpi miðast við efri</w:t>
      </w:r>
      <w:r>
        <w:rPr>
          <w:i/>
          <w:iCs/>
        </w:rPr>
        <w:t xml:space="preserve"> </w:t>
      </w:r>
      <w:r w:rsidRPr="00FF23BD">
        <w:rPr>
          <w:i/>
          <w:iCs/>
        </w:rPr>
        <w:t>brún skurðbakka annars vegar og skurðbotn hins vegar. Botn graftar fyrir götum, bílastæðum, gönguleiðum og torgum telst vera efri</w:t>
      </w:r>
      <w:r>
        <w:rPr>
          <w:i/>
          <w:iCs/>
        </w:rPr>
        <w:t xml:space="preserve"> </w:t>
      </w:r>
      <w:r w:rsidRPr="00FF23BD">
        <w:rPr>
          <w:i/>
          <w:iCs/>
        </w:rPr>
        <w:t xml:space="preserve">brún skurðbakka þar sem grafa þarf niður úr botni útgraftar.  </w:t>
      </w:r>
    </w:p>
    <w:p w14:paraId="1BF9E5AD" w14:textId="77777777" w:rsidR="007A3584" w:rsidRPr="00FF23BD" w:rsidRDefault="007A3584" w:rsidP="007A3584">
      <w:pPr>
        <w:pStyle w:val="Texti0"/>
        <w:rPr>
          <w:i/>
          <w:iCs/>
          <w:color w:val="00B0F0"/>
        </w:rPr>
      </w:pPr>
      <w:r w:rsidRPr="00FF23BD">
        <w:rPr>
          <w:rFonts w:eastAsia="Calibri" w:cs="Times New Roman"/>
          <w:i/>
          <w:iCs/>
        </w:rPr>
        <w:t>Innifalið í einingarverði skal vera allur kostnaður við efni, vinnu og tæki sem þarf til að ljúka verkliðnum, m.a. gröft (á bakka eða á bíl), jöfnun skurðbotns, vatnsvarnir, fyllingu með uppgröfnu efni og útjöfnun</w:t>
      </w:r>
      <w:r w:rsidRPr="00FF23BD">
        <w:rPr>
          <w:i/>
          <w:iCs/>
        </w:rPr>
        <w:t>umframefnis innan athafnasvæðisins.</w:t>
      </w:r>
      <w:r w:rsidRPr="00FF23BD">
        <w:rPr>
          <w:i/>
          <w:iCs/>
          <w:color w:val="FF0000"/>
        </w:rPr>
        <w:t xml:space="preserve"> </w:t>
      </w:r>
    </w:p>
    <w:p w14:paraId="5CECED32" w14:textId="77777777" w:rsidR="007A3584" w:rsidRPr="00D90307" w:rsidRDefault="007A3584" w:rsidP="007A3584">
      <w:pPr>
        <w:pStyle w:val="Texti0"/>
        <w:rPr>
          <w:rFonts w:eastAsia="Arial"/>
          <w:i/>
          <w:iCs/>
          <w:color w:val="FF0000"/>
        </w:rPr>
      </w:pPr>
      <w:r w:rsidRPr="006451A2">
        <w:rPr>
          <w:i/>
          <w:iCs/>
          <w:color w:val="FF0000"/>
        </w:rPr>
        <w:t>#</w:t>
      </w:r>
      <w:r w:rsidRPr="00D90307">
        <w:rPr>
          <w:rFonts w:eastAsia="Arial"/>
          <w:i/>
          <w:iCs/>
          <w:color w:val="FF0000"/>
        </w:rPr>
        <w:t xml:space="preserve"> Greitt er fyrir rúmmetra (m³)  af uppgröfnu efni sem flutt er á tipp innan framkvæmdasvæðis til endurnýtingar á svæðinu. Einingarverð þetta er viðbótarverð við einingarverð fyrir gröft eftir skurðsniðum  þess efnis sem fellur til undir þeim lið og nýtt er inna framkvæmdarsvæðis. Innifalið í einingarverði skal vera allur kostnaður við efni, vinnu og tæki sem þarf til að ljúka verkliðnum, m.a. akstur á tipp innan framkvæmdasvæðis, losun og ámokstur á tipp og akstur á þann stað sem efnið á að notast til endurfyllinga.</w:t>
      </w:r>
      <w:r w:rsidRPr="006451A2">
        <w:rPr>
          <w:i/>
          <w:iCs/>
          <w:color w:val="FF0000"/>
        </w:rPr>
        <w:t xml:space="preserve"> #</w:t>
      </w:r>
    </w:p>
    <w:p w14:paraId="08547EB8" w14:textId="77777777" w:rsidR="007A3584" w:rsidRPr="00D90307" w:rsidRDefault="007A3584" w:rsidP="007A3584">
      <w:pPr>
        <w:pStyle w:val="Texti0"/>
        <w:rPr>
          <w:i/>
          <w:iCs/>
        </w:rPr>
      </w:pPr>
      <w:r w:rsidRPr="00D90307">
        <w:rPr>
          <w:i/>
          <w:iCs/>
          <w:color w:val="FF0000"/>
        </w:rPr>
        <w:t># Greitt er fyrir rúmmetra af (m³) af uppgröfnu efni sem flutt á viðurkenndan losunarstað. Einingarverð þetta er viðbótarverð við einingarverð fyrir gröft eftir skurðsniðum  þess efnis sem fellur til undir þeim lið og ekið er á viðurkenndan losunarstað. Innifalið í einingarverði skal vera allur kostnaður við efni, vinnu og tæki sem þarf til að ljúka verkliðnum, m.a. akstur á losunarstað. #</w:t>
      </w:r>
      <w:r w:rsidRPr="006451A2">
        <w:rPr>
          <w:i/>
          <w:iCs/>
          <w:color w:val="FF0000"/>
        </w:rPr>
        <w:t xml:space="preserve"> </w:t>
      </w:r>
    </w:p>
    <w:p w14:paraId="2C8E0D5F" w14:textId="77777777" w:rsidR="007A3584" w:rsidRDefault="007A3584" w:rsidP="007A3584"/>
    <w:p w14:paraId="60A3B5A6" w14:textId="77777777" w:rsidR="007A3584" w:rsidRPr="006015C3" w:rsidRDefault="007A3584" w:rsidP="007A3584">
      <w:pPr>
        <w:pStyle w:val="Heading3"/>
        <w:spacing w:before="240"/>
        <w:ind w:left="141"/>
        <w:rPr>
          <w:rFonts w:cs="Arial"/>
          <w:szCs w:val="20"/>
        </w:rPr>
      </w:pPr>
      <w:bookmarkStart w:id="201" w:name="_Toc192599418"/>
      <w:bookmarkStart w:id="202" w:name="_Toc232150406"/>
      <w:r w:rsidRPr="006015C3">
        <w:rPr>
          <w:rFonts w:cs="Arial"/>
          <w:szCs w:val="20"/>
        </w:rPr>
        <w:t>Fylling</w:t>
      </w:r>
      <w:bookmarkEnd w:id="200"/>
      <w:bookmarkEnd w:id="201"/>
      <w:bookmarkEnd w:id="202"/>
    </w:p>
    <w:p w14:paraId="037C8DBB" w14:textId="77777777" w:rsidR="007A3584" w:rsidRPr="0000108D" w:rsidRDefault="007A3584" w:rsidP="007A3584">
      <w:pPr>
        <w:pStyle w:val="Texti0"/>
        <w:rPr>
          <w:rFonts w:eastAsia="Arial"/>
        </w:rPr>
      </w:pPr>
      <w:bookmarkStart w:id="203" w:name="_Toc121131691"/>
      <w:r w:rsidRPr="4A06E308">
        <w:rPr>
          <w:rFonts w:eastAsia="Arial"/>
        </w:rPr>
        <w:t xml:space="preserve">Efni í námum  getur verið breytilegt eftir því hvar í námu efni er tekið. Efnið   getur því farið út fyrir kröfur sem gerðar eru þegar efnið er tekið á nýjum stað í námunni. </w:t>
      </w:r>
    </w:p>
    <w:p w14:paraId="5C55EC0A" w14:textId="77777777" w:rsidR="007A3584" w:rsidRPr="0000108D" w:rsidRDefault="007A3584" w:rsidP="007A3584">
      <w:pPr>
        <w:pStyle w:val="Texti0"/>
        <w:rPr>
          <w:rFonts w:eastAsia="Arial"/>
        </w:rPr>
      </w:pPr>
      <w:r w:rsidRPr="4A06E308">
        <w:rPr>
          <w:rFonts w:eastAsia="Arial"/>
        </w:rPr>
        <w:t xml:space="preserve">Verktaki skal leggja fram tækniblöð og sýni af fyllingarefni til samþykktar hjá verkkaupa, áður en notkun hefst til staðfestingar á að fyllingarefnið uppfylli þær kröfur sem gerðar eru í útboðsgögnum. </w:t>
      </w:r>
    </w:p>
    <w:p w14:paraId="674D22CF" w14:textId="77777777" w:rsidR="007A3584" w:rsidRPr="0000108D" w:rsidRDefault="007A3584" w:rsidP="007A3584">
      <w:pPr>
        <w:pStyle w:val="Texti0"/>
        <w:rPr>
          <w:rFonts w:eastAsia="Arial"/>
        </w:rPr>
      </w:pPr>
      <w:r w:rsidRPr="4A06E308">
        <w:rPr>
          <w:rFonts w:eastAsia="Arial"/>
        </w:rPr>
        <w:t xml:space="preserve"> Eftirlitsaðili verka, skal taka við þessum tækniblöðum og sýnishornum af þeim efnum sem verktaki hyggst nota, og sannreina að þau uppfylli gæðakröfur. </w:t>
      </w:r>
    </w:p>
    <w:p w14:paraId="153D3D9D" w14:textId="77777777" w:rsidR="007A3584" w:rsidRPr="0000108D" w:rsidRDefault="007A3584" w:rsidP="007A3584">
      <w:pPr>
        <w:pStyle w:val="Texti0"/>
        <w:rPr>
          <w:rFonts w:eastAsia="Arial"/>
        </w:rPr>
      </w:pPr>
      <w:r w:rsidRPr="4A06E308">
        <w:rPr>
          <w:rFonts w:eastAsia="Arial"/>
        </w:rPr>
        <w:t>Fylling í lagnaskurði skiptist í fyllingu umhverfis lagnir, söndun að strengjum og þrýstilögnum annarsvegar og fyllingu sendinsmalarefnis að fráveitulögnum hinsvegar. Einnig er fyllt eftir avikum u með uppgröfnu efni (jarðvegsfyllingu) og burðarhæfa undirfyllingu undir lagnir og þar sem lagnir liggja undir frágengnu yfirborði svo sem í götum og gangstéttum.</w:t>
      </w:r>
    </w:p>
    <w:p w14:paraId="69715E6A" w14:textId="1467FA10" w:rsidR="007A3584" w:rsidRDefault="007A3584" w:rsidP="007A3584">
      <w:pPr>
        <w:pStyle w:val="Texti0"/>
        <w:rPr>
          <w:rFonts w:eastAsia="Calibri" w:cs="Times New Roman"/>
          <w:b/>
          <w:bCs/>
        </w:rPr>
      </w:pPr>
      <w:r w:rsidRPr="4A06E308">
        <w:rPr>
          <w:rFonts w:eastAsia="Calibri" w:cs="Times New Roman"/>
        </w:rPr>
        <w:t xml:space="preserve">Sandlag í kringum þrýstilagnir og strengi er að lágmarki 150 mm. Fylgja skal teikningu </w:t>
      </w:r>
      <w:r w:rsidR="001C2B58">
        <w:rPr>
          <w:rFonts w:eastAsia="Calibri" w:cs="Times New Roman"/>
        </w:rPr>
        <w:t>LBE-5903</w:t>
      </w:r>
      <w:r w:rsidRPr="4A06E308">
        <w:rPr>
          <w:rFonts w:eastAsia="Calibri" w:cs="Times New Roman"/>
        </w:rPr>
        <w:t xml:space="preserve">. Kornastærð í 1. burðarlagi ofan sandlags skal ekki yfirstíga 1/3 af lagþykkt sandlags (50mm fyrir 150mm sandlag) (100mm fyrir 300mm sandlag) til að fyrirbyggja að steinefni geta stungist í gegnum sandlag og ofan á lagnir. Þar eftir gildir að steinefni mega ekki yfirstíga 2/3 af lagþykkt þjöppunarlags.    </w:t>
      </w:r>
    </w:p>
    <w:p w14:paraId="3D3FF30E" w14:textId="77777777" w:rsidR="007A3584" w:rsidRPr="0000108D" w:rsidRDefault="007A3584" w:rsidP="007A3584">
      <w:pPr>
        <w:rPr>
          <w:rFonts w:eastAsia="Calibri" w:cs="Times New Roman"/>
          <w:szCs w:val="20"/>
        </w:rPr>
      </w:pPr>
    </w:p>
    <w:p w14:paraId="595C452A" w14:textId="77777777" w:rsidR="007A3584" w:rsidRDefault="007A3584" w:rsidP="007A3584">
      <w:pPr>
        <w:rPr>
          <w:rFonts w:eastAsia="Arial"/>
          <w:b/>
        </w:rPr>
      </w:pPr>
      <w:r w:rsidRPr="0000108D">
        <w:rPr>
          <w:rFonts w:eastAsia="Calibri" w:cs="Times New Roman"/>
          <w:noProof/>
        </w:rPr>
        <w:drawing>
          <wp:inline distT="0" distB="0" distL="0" distR="0" wp14:anchorId="4E8824E8" wp14:editId="57FCC573">
            <wp:extent cx="6031230" cy="1113790"/>
            <wp:effectExtent l="0" t="0" r="7620" b="0"/>
            <wp:docPr id="10" name="Picture 10" descr="A diagram of a structure&#10;&#10;Description automatically generated"/>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0" name="Picture 10" descr="A diagram of a structure&#10;&#10;Description automatically generated"/>
                    <pic:cNvPicPr>
                      <a:picLocks noChangeAspect="1" noChangeArrowheads="1"/>
                    </pic:cNvPicPr>
                  </pic:nvPicPr>
                  <pic:blipFill>
                    <a:blip r:embed="rId26">
                      <a:extLst>
                        <a:ext uri="{28A0092B-C50C-407E-A947-70E740481C1C}">
                          <a14:useLocalDpi xmlns:a14="http://schemas.microsoft.com/office/drawing/2010/main" val="0"/>
                        </a:ext>
                      </a:extLst>
                    </a:blip>
                    <a:srcRect/>
                    <a:stretch>
                      <a:fillRect/>
                    </a:stretch>
                  </pic:blipFill>
                  <pic:spPr bwMode="auto">
                    <a:xfrm>
                      <a:off x="0" y="0"/>
                      <a:ext cx="6031230" cy="1113790"/>
                    </a:xfrm>
                    <a:prstGeom prst="rect">
                      <a:avLst/>
                    </a:prstGeom>
                    <a:noFill/>
                    <a:ln>
                      <a:noFill/>
                    </a:ln>
                  </pic:spPr>
                </pic:pic>
              </a:graphicData>
            </a:graphic>
          </wp:inline>
        </w:drawing>
      </w:r>
      <w:r w:rsidRPr="0000108D">
        <w:rPr>
          <w:rFonts w:ascii="Calibri" w:eastAsia="Calibri" w:hAnsi="Calibri" w:cs="Calibri"/>
          <w:color w:val="000000"/>
          <w:shd w:val="clear" w:color="auto" w:fill="FFFFFF"/>
        </w:rPr>
        <w:br/>
      </w:r>
    </w:p>
    <w:p w14:paraId="43D6375F" w14:textId="77777777" w:rsidR="007A3584" w:rsidRPr="0000108D" w:rsidRDefault="007A3584" w:rsidP="007A3584">
      <w:pPr>
        <w:pStyle w:val="Texti0"/>
        <w:rPr>
          <w:rFonts w:eastAsia="Calibri"/>
        </w:rPr>
      </w:pPr>
      <w:r w:rsidRPr="4A06E308">
        <w:rPr>
          <w:rFonts w:eastAsia="Arial"/>
        </w:rPr>
        <w:t xml:space="preserve">Uppbygging er sýnd á teikningum og staðalsniðum og skal verktaki fylla samkvæmt þeim.  </w:t>
      </w:r>
    </w:p>
    <w:p w14:paraId="0C170C8F" w14:textId="77777777" w:rsidR="007A3584" w:rsidRPr="0000108D" w:rsidRDefault="007A3584" w:rsidP="007A3584">
      <w:pPr>
        <w:pStyle w:val="Texti0"/>
        <w:rPr>
          <w:rFonts w:eastAsia="Arial"/>
        </w:rPr>
      </w:pPr>
      <w:r w:rsidRPr="7359AE9B">
        <w:rPr>
          <w:rFonts w:eastAsia="Arial"/>
        </w:rPr>
        <w:t>Allt fyllingarefni skal samþykkjast af eftirlitsaðila verkkaupa. Fyllingarefni má ekki vera samfrosið í köggla.</w:t>
      </w:r>
    </w:p>
    <w:p w14:paraId="6B4983A4" w14:textId="77777777" w:rsidR="007A3584" w:rsidRPr="0000108D" w:rsidRDefault="007A3584" w:rsidP="007A3584">
      <w:pPr>
        <w:pStyle w:val="Texti0"/>
        <w:rPr>
          <w:rFonts w:eastAsia="Arial"/>
        </w:rPr>
      </w:pPr>
      <w:r w:rsidRPr="7359AE9B">
        <w:rPr>
          <w:rFonts w:eastAsia="Arial"/>
        </w:rPr>
        <w:t xml:space="preserve">Kornadreifing hinna mismunandi laga skal vera þannig að ekki sé hætta á að fínni efni úr einu lagi gangi inn í grófari efni í næsta lagi.  Verktaki skal því sjá til þess að síukröfur séu uppfylltar milli allra efnisflokka. Þar er sérstaklega vísað til söndunar. </w:t>
      </w:r>
    </w:p>
    <w:p w14:paraId="7E4C2588" w14:textId="77777777" w:rsidR="007A3584" w:rsidRPr="0000108D" w:rsidRDefault="007A3584" w:rsidP="007A3584">
      <w:pPr>
        <w:pStyle w:val="Texti0"/>
        <w:rPr>
          <w:rFonts w:eastAsia="Arial"/>
        </w:rPr>
      </w:pPr>
      <w:r w:rsidRPr="4A06E308">
        <w:rPr>
          <w:rFonts w:eastAsia="Arial"/>
        </w:rPr>
        <w:t>Verktaki skal leggja fram kornakúrfur fyrir allt efni áður en notkun þess hefst. Í vafatilfellum skal athugað hvort eftirfarandi kröfur séu uppfylltar:</w:t>
      </w:r>
    </w:p>
    <w:p w14:paraId="4A48D575" w14:textId="77777777" w:rsidR="007A3584" w:rsidRPr="002548A4" w:rsidRDefault="007A3584" w:rsidP="007A3584">
      <w:pPr>
        <w:widowControl w:val="0"/>
        <w:numPr>
          <w:ilvl w:val="0"/>
          <w:numId w:val="34"/>
        </w:numPr>
        <w:spacing w:after="200"/>
        <w:ind w:left="360"/>
        <w:contextualSpacing/>
        <w:rPr>
          <w:rFonts w:eastAsia="Arial" w:cs="Arial"/>
        </w:rPr>
      </w:pPr>
      <w:r w:rsidRPr="327D0DB5">
        <w:rPr>
          <w:rFonts w:eastAsia="Arial" w:cs="Arial"/>
        </w:rPr>
        <w:t xml:space="preserve"> D</w:t>
      </w:r>
      <w:r w:rsidRPr="327D0DB5">
        <w:rPr>
          <w:rFonts w:eastAsia="Arial" w:cs="Arial"/>
          <w:sz w:val="14"/>
          <w:szCs w:val="14"/>
        </w:rPr>
        <w:t>50</w:t>
      </w:r>
      <w:r w:rsidRPr="327D0DB5">
        <w:rPr>
          <w:rFonts w:eastAsia="Arial" w:cs="Arial"/>
        </w:rPr>
        <w:t xml:space="preserve"> efra lag / D</w:t>
      </w:r>
      <w:r w:rsidRPr="327D0DB5">
        <w:rPr>
          <w:rFonts w:eastAsia="Arial" w:cs="Arial"/>
          <w:sz w:val="14"/>
          <w:szCs w:val="14"/>
        </w:rPr>
        <w:t>50</w:t>
      </w:r>
      <w:r w:rsidRPr="327D0DB5">
        <w:rPr>
          <w:rFonts w:eastAsia="Arial" w:cs="Arial"/>
        </w:rPr>
        <w:t xml:space="preserve"> neðra lag ≤ 4 - Stærð sigtis sem helmingur þunga  grófa efnisins fer í gegnum deilt með  stærð sigtis sem helmingur  fínna efnisins fer í gegnum má ekki vera stærra en 4.</w:t>
      </w:r>
    </w:p>
    <w:p w14:paraId="6731B781" w14:textId="77777777" w:rsidR="007A3584" w:rsidRPr="0000108D" w:rsidRDefault="007A3584" w:rsidP="007A3584">
      <w:pPr>
        <w:widowControl w:val="0"/>
        <w:numPr>
          <w:ilvl w:val="0"/>
          <w:numId w:val="34"/>
        </w:numPr>
        <w:spacing w:after="200"/>
        <w:ind w:left="360"/>
        <w:contextualSpacing/>
        <w:rPr>
          <w:rFonts w:eastAsia="Calibri" w:cs="Arial"/>
        </w:rPr>
      </w:pPr>
      <w:r w:rsidRPr="327D0DB5">
        <w:rPr>
          <w:rFonts w:eastAsia="Arial" w:cs="Arial"/>
        </w:rPr>
        <w:t>Þykkt neðra lags skal að lágmarki vera líkt og fyrir skrifað er eftir stærð og gerð lagna og strengja eða a.m.k 3* D</w:t>
      </w:r>
      <w:r w:rsidRPr="327D0DB5">
        <w:rPr>
          <w:rFonts w:eastAsia="Arial" w:cs="Arial"/>
          <w:sz w:val="14"/>
          <w:szCs w:val="14"/>
        </w:rPr>
        <w:t>50</w:t>
      </w:r>
      <w:r w:rsidRPr="327D0DB5">
        <w:rPr>
          <w:rFonts w:eastAsia="Arial" w:cs="Arial"/>
        </w:rPr>
        <w:t xml:space="preserve"> neðra lag hvort sem er stærra. Fylling af sandi og grús skal uppfylla síukröfur á móti efni sem liggur í botni og hliðum skurðar og efnis sem lagt er ofan á. Að hámarki 7% aðflutts efnis má vera undir 0,063 mm.</w:t>
      </w:r>
    </w:p>
    <w:p w14:paraId="7959AD12" w14:textId="77777777" w:rsidR="007A3584" w:rsidRPr="0000108D" w:rsidRDefault="007A3584" w:rsidP="007A3584">
      <w:pPr>
        <w:pStyle w:val="Texti0"/>
        <w:rPr>
          <w:rFonts w:eastAsia="Arial"/>
        </w:rPr>
      </w:pPr>
      <w:r w:rsidRPr="0000108D">
        <w:rPr>
          <w:rFonts w:eastAsia="Arial"/>
        </w:rPr>
        <w:t>Sé þessum skilyrðum ekki fullnægt skal verktaki, í samráði við eftirlitsaðila verkkaupa, leggja til og ganga frá grúsarmillilagi</w:t>
      </w:r>
      <w:r>
        <w:rPr>
          <w:rFonts w:eastAsia="Arial"/>
        </w:rPr>
        <w:t>,</w:t>
      </w:r>
      <w:r w:rsidRPr="5299D564">
        <w:rPr>
          <w:rFonts w:eastAsia="Arial"/>
        </w:rPr>
        <w:t xml:space="preserve"> til að ofangreindar kröfur veriði uppfylltar bæði fyrir ofan og neðan grúsarlagið.  Eða leggja  jarðvegsdúk í klassa 3 samkvæmt NorGeoSpec, ≥ 190g/m</w:t>
      </w:r>
      <w:r w:rsidRPr="5299D564">
        <w:rPr>
          <w:rFonts w:eastAsia="Arial"/>
          <w:vertAlign w:val="superscript"/>
        </w:rPr>
        <w:t>2</w:t>
      </w:r>
      <w:r w:rsidRPr="005C73C3">
        <w:rPr>
          <w:rFonts w:eastAsia="Arial"/>
          <w:color w:val="7030A0"/>
        </w:rPr>
        <w:t>,</w:t>
      </w:r>
      <w:r>
        <w:rPr>
          <w:rFonts w:eastAsia="Arial"/>
        </w:rPr>
        <w:t xml:space="preserve"> </w:t>
      </w:r>
      <w:r w:rsidRPr="0000108D">
        <w:rPr>
          <w:rFonts w:eastAsia="Arial"/>
        </w:rPr>
        <w:t>milli laga, án sérstakrar greiðslu.</w:t>
      </w:r>
    </w:p>
    <w:p w14:paraId="00518A3F" w14:textId="77777777" w:rsidR="007A3584" w:rsidRPr="0000108D" w:rsidRDefault="007A3584" w:rsidP="007A3584">
      <w:pPr>
        <w:pStyle w:val="Texti0"/>
      </w:pPr>
      <w:r w:rsidRPr="0000108D">
        <w:rPr>
          <w:rFonts w:eastAsia="Arial"/>
        </w:rPr>
        <w:t xml:space="preserve">Rakastig jarðvegsefnis skal vera þannig að sem mest þjöppun náist skv. Standard proctorprófi með meðalgildum upp á 97-98%. Proctor gildi undir 94% eru ekki leyfð. </w:t>
      </w:r>
    </w:p>
    <w:p w14:paraId="53314C5B" w14:textId="77777777" w:rsidR="007A3584" w:rsidRPr="0000108D" w:rsidRDefault="007A3584" w:rsidP="007A3584">
      <w:pPr>
        <w:pStyle w:val="Texti0"/>
      </w:pPr>
      <w:r w:rsidRPr="327D0DB5">
        <w:rPr>
          <w:rFonts w:eastAsia="Arial"/>
        </w:rPr>
        <w:t xml:space="preserve">Þjöppun skal haga þannig að hún valdi ekki óeðlilega miklu niðurbroti á því efni sem þjappa  er og skemmi ekki lagnir og strengi. </w:t>
      </w:r>
    </w:p>
    <w:p w14:paraId="254B251D" w14:textId="77777777" w:rsidR="007A3584" w:rsidRPr="00D45132" w:rsidRDefault="007A3584" w:rsidP="007A3584">
      <w:pPr>
        <w:pStyle w:val="Texti0"/>
        <w:rPr>
          <w:rFonts w:eastAsia="Arial"/>
        </w:rPr>
      </w:pPr>
      <w:r w:rsidRPr="5299D564">
        <w:rPr>
          <w:rFonts w:eastAsia="Arial"/>
        </w:rPr>
        <w:t xml:space="preserve">Þjöppunarpróf verða gerð með plötuprófi þar sem notuð er plata með 300 mm þvermál, þar sem því </w:t>
      </w:r>
      <w:r w:rsidRPr="5299D564">
        <w:rPr>
          <w:rFonts w:eastAsia="Arial"/>
        </w:rPr>
        <w:lastRenderedPageBreak/>
        <w:t>verður við komið og með Proctor/sandkeyluprófi þar sem ekki er pláss fyrir plötupróf.</w:t>
      </w:r>
    </w:p>
    <w:p w14:paraId="4EDB9A88" w14:textId="77777777" w:rsidR="007A3584" w:rsidRPr="0000108D" w:rsidRDefault="007A3584" w:rsidP="007A3584">
      <w:pPr>
        <w:pStyle w:val="Texti0"/>
      </w:pPr>
      <w:r w:rsidRPr="0000108D">
        <w:rPr>
          <w:rFonts w:eastAsia="Arial"/>
        </w:rPr>
        <w:t>Prófanir verða gerðar á burðarlags- og fyllingarefnum til að tryggja að efnin uppfylli kröfur. Prufur verða rannsakaðar á kostnað verkkaupa, en komi í ljós að efnin uppfylli ekki kröfur ber verktaki kostnað af prófunum.</w:t>
      </w:r>
    </w:p>
    <w:p w14:paraId="59C43ACE" w14:textId="77777777" w:rsidR="007A3584" w:rsidRPr="0000108D" w:rsidRDefault="007A3584" w:rsidP="007A3584">
      <w:pPr>
        <w:pStyle w:val="Texti0"/>
      </w:pPr>
      <w:r w:rsidRPr="0000108D">
        <w:rPr>
          <w:rFonts w:eastAsia="Arial"/>
        </w:rPr>
        <w:t>Verktaki skal setja hlífðarborða og aðvörunarborða í skurði skv. teikningum.</w:t>
      </w:r>
    </w:p>
    <w:p w14:paraId="5810E426" w14:textId="77777777" w:rsidR="007A3584" w:rsidRPr="0047011D" w:rsidRDefault="007A3584" w:rsidP="007A3584">
      <w:pPr>
        <w:rPr>
          <w:color w:val="FF0000"/>
        </w:rPr>
      </w:pPr>
      <w:r w:rsidRPr="0047011D">
        <w:rPr>
          <w:color w:val="FF0000"/>
        </w:rPr>
        <w:t>#Í mýrarjarðvegi skal aka beltavél með annað beltið á skurðstæðinu og á malarsvæðum hjóla/beltavél, áður en gengið er frá yfirborði. Í mýrum skal fyllt með yfirhæð (kýfingu). Þá skal yfirborðið skurðstæðis og röskuðu svæði sléttað þannig</w:t>
      </w:r>
      <w:r w:rsidRPr="00D90307">
        <w:rPr>
          <w:color w:val="FF0000"/>
        </w:rPr>
        <w:t xml:space="preserve"> að áferð yfirborðs verði slétt og tilbúið til sáningar og falli eðlilega að aðliggjandi landi.#</w:t>
      </w:r>
    </w:p>
    <w:p w14:paraId="1B0D748D" w14:textId="77777777" w:rsidR="007A3584" w:rsidRPr="00A156A5" w:rsidRDefault="007A3584" w:rsidP="007A3584">
      <w:pPr>
        <w:pStyle w:val="Texti0"/>
        <w:rPr>
          <w:b/>
          <w:bCs/>
        </w:rPr>
      </w:pPr>
      <w:r w:rsidRPr="00A156A5">
        <w:rPr>
          <w:b/>
          <w:bCs/>
        </w:rPr>
        <w:t>Fylling umhverfis fráveitulagnir</w:t>
      </w:r>
    </w:p>
    <w:p w14:paraId="6E3D0A87" w14:textId="77777777" w:rsidR="007A3584" w:rsidRPr="005663F3" w:rsidRDefault="007A3584" w:rsidP="007A3584">
      <w:pPr>
        <w:pStyle w:val="Texti0"/>
        <w:rPr>
          <w:rFonts w:eastAsia="Arial"/>
          <w:szCs w:val="20"/>
        </w:rPr>
      </w:pPr>
      <w:r w:rsidRPr="06D6EE23">
        <w:rPr>
          <w:rFonts w:eastAsia="Arial"/>
          <w:szCs w:val="20"/>
        </w:rPr>
        <w:t xml:space="preserve">Fylling og þjöppun undir, að og yfir frárennslislagnir skal ávallt valinn þannig að hún hæfi því plastlagnarefni sem notað er samkvæmt leiðbeiningum framleiðanda.  Tryggt skal að steinar í fyllingarefni skerist ekki inn í plastlagarefni.  Þegar fleiri rör liggja saman skal velja fyllingarefni sem hæfir öllum röragerðunum. </w:t>
      </w:r>
    </w:p>
    <w:p w14:paraId="36C9DDEC" w14:textId="77777777" w:rsidR="007A3584" w:rsidRPr="0047011D" w:rsidRDefault="007A3584" w:rsidP="007A3584">
      <w:pPr>
        <w:rPr>
          <w:rFonts w:eastAsia="Times New Roman" w:cs="Arial"/>
          <w:szCs w:val="24"/>
        </w:rPr>
      </w:pPr>
      <w:r w:rsidRPr="0047011D">
        <w:rPr>
          <w:rFonts w:cs="Arial"/>
        </w:rPr>
        <w:t>Umhverfis lagnir í skurðum skal ekki nota stærri kornastærðir en eftirfarandi töflur hér að neðan  sýna  miðað við stærð og gerð lagna. Fylla</w:t>
      </w:r>
      <w:r w:rsidRPr="0047011D">
        <w:rPr>
          <w:rFonts w:eastAsiaTheme="minorEastAsia" w:cs="Arial"/>
          <w:szCs w:val="20"/>
        </w:rPr>
        <w:t xml:space="preserve"> skal a.m.k. 200  mm undir lagnir og a.m.k. 300 mm yfir lagnir, nema annað sé tiltekið á teikningum. </w:t>
      </w:r>
    </w:p>
    <w:p w14:paraId="79536A64" w14:textId="77777777" w:rsidR="007A3584" w:rsidRPr="0000108D" w:rsidRDefault="007A3584" w:rsidP="007A3584">
      <w:pPr>
        <w:keepNext/>
        <w:rPr>
          <w:rFonts w:eastAsia="Calibri" w:cs="Arial"/>
          <w:b/>
          <w:bCs/>
          <w:sz w:val="18"/>
          <w:szCs w:val="18"/>
        </w:rPr>
      </w:pPr>
      <w:r w:rsidRPr="0000108D">
        <w:rPr>
          <w:rFonts w:eastAsia="Calibri" w:cs="Arial"/>
          <w:b/>
          <w:bCs/>
          <w:sz w:val="18"/>
          <w:szCs w:val="18"/>
        </w:rPr>
        <w:t>Tafla 5: Fráveitulagnir úr plasti - Stærsta kornastærð í fyllingu miðað við stærð lagna</w:t>
      </w:r>
    </w:p>
    <w:tbl>
      <w:tblPr>
        <w:tblStyle w:val="TableGrid"/>
        <w:tblW w:w="8498" w:type="dxa"/>
        <w:tblLook w:val="06A0" w:firstRow="1" w:lastRow="0" w:firstColumn="1" w:lastColumn="0" w:noHBand="1" w:noVBand="1"/>
      </w:tblPr>
      <w:tblGrid>
        <w:gridCol w:w="1712"/>
        <w:gridCol w:w="3244"/>
        <w:gridCol w:w="3542"/>
      </w:tblGrid>
      <w:tr w:rsidR="007A3584" w:rsidRPr="009325AA" w14:paraId="1CAF3A45" w14:textId="77777777" w:rsidTr="00707D5B">
        <w:trPr>
          <w:trHeight w:val="300"/>
        </w:trPr>
        <w:tc>
          <w:tcPr>
            <w:tcW w:w="1712" w:type="dxa"/>
            <w:tcBorders>
              <w:top w:val="single" w:sz="4" w:space="0" w:color="auto"/>
              <w:left w:val="single" w:sz="4" w:space="0" w:color="auto"/>
              <w:bottom w:val="single" w:sz="4" w:space="0" w:color="auto"/>
              <w:right w:val="single" w:sz="4" w:space="0" w:color="auto"/>
            </w:tcBorders>
            <w:vAlign w:val="bottom"/>
          </w:tcPr>
          <w:p w14:paraId="10257F5C" w14:textId="77777777" w:rsidR="007A3584" w:rsidRPr="0000108D" w:rsidRDefault="007A3584" w:rsidP="00707D5B">
            <w:pPr>
              <w:rPr>
                <w:rFonts w:eastAsia="Calibri" w:cs="Times New Roman"/>
              </w:rPr>
            </w:pPr>
            <w:r w:rsidRPr="0000108D">
              <w:rPr>
                <w:rFonts w:eastAsia="Calibri" w:cs="Calibri"/>
                <w:b/>
                <w:bCs/>
                <w:color w:val="000000"/>
              </w:rPr>
              <w:t>Þvermál rörs úr plasti [mm]</w:t>
            </w:r>
          </w:p>
        </w:tc>
        <w:tc>
          <w:tcPr>
            <w:tcW w:w="3244" w:type="dxa"/>
            <w:tcBorders>
              <w:top w:val="single" w:sz="4" w:space="0" w:color="auto"/>
              <w:left w:val="single" w:sz="4" w:space="0" w:color="auto"/>
              <w:bottom w:val="single" w:sz="4" w:space="0" w:color="auto"/>
              <w:right w:val="single" w:sz="4" w:space="0" w:color="auto"/>
            </w:tcBorders>
            <w:vAlign w:val="bottom"/>
          </w:tcPr>
          <w:p w14:paraId="099397CF" w14:textId="77777777" w:rsidR="007A3584" w:rsidRPr="0000108D" w:rsidRDefault="007A3584" w:rsidP="00707D5B">
            <w:pPr>
              <w:rPr>
                <w:rFonts w:eastAsia="Calibri" w:cs="Times New Roman"/>
              </w:rPr>
            </w:pPr>
            <w:r w:rsidRPr="327D0DB5">
              <w:rPr>
                <w:rFonts w:asciiTheme="minorHAnsi" w:eastAsiaTheme="minorEastAsia" w:hAnsiTheme="minorHAnsi"/>
                <w:b/>
                <w:bCs/>
                <w:color w:val="000000" w:themeColor="text1"/>
                <w:sz w:val="22"/>
              </w:rPr>
              <w:t>Vel blandaður náttúrulegur jarðvegur (Sandblönduð möl) [mm]</w:t>
            </w:r>
          </w:p>
        </w:tc>
        <w:tc>
          <w:tcPr>
            <w:tcW w:w="3542" w:type="dxa"/>
            <w:tcBorders>
              <w:top w:val="single" w:sz="4" w:space="0" w:color="auto"/>
              <w:left w:val="single" w:sz="4" w:space="0" w:color="auto"/>
              <w:bottom w:val="single" w:sz="4" w:space="0" w:color="auto"/>
              <w:right w:val="single" w:sz="4" w:space="0" w:color="auto"/>
            </w:tcBorders>
            <w:vAlign w:val="bottom"/>
          </w:tcPr>
          <w:p w14:paraId="7E339A31" w14:textId="77777777" w:rsidR="007A3584" w:rsidRPr="0000108D" w:rsidRDefault="007A3584" w:rsidP="00707D5B">
            <w:pPr>
              <w:rPr>
                <w:rFonts w:eastAsiaTheme="minorEastAsia"/>
                <w:b/>
                <w:bCs/>
                <w:color w:val="000000" w:themeColor="text1"/>
              </w:rPr>
            </w:pPr>
            <w:r w:rsidRPr="42A5AE30">
              <w:rPr>
                <w:rFonts w:asciiTheme="minorHAnsi" w:eastAsiaTheme="minorEastAsia" w:hAnsiTheme="minorHAnsi"/>
                <w:b/>
                <w:bCs/>
                <w:color w:val="000000" w:themeColor="text1"/>
                <w:sz w:val="22"/>
              </w:rPr>
              <w:t>Brotinn massi með jafnri kornadreifingu (Sandblönduð brotin möl) [mm]</w:t>
            </w:r>
          </w:p>
        </w:tc>
      </w:tr>
      <w:tr w:rsidR="007A3584" w:rsidRPr="009325AA" w14:paraId="7E31C539" w14:textId="77777777" w:rsidTr="00707D5B">
        <w:trPr>
          <w:trHeight w:val="213"/>
        </w:trPr>
        <w:tc>
          <w:tcPr>
            <w:tcW w:w="1712" w:type="dxa"/>
            <w:tcBorders>
              <w:top w:val="single" w:sz="4" w:space="0" w:color="auto"/>
              <w:left w:val="single" w:sz="4" w:space="0" w:color="auto"/>
              <w:bottom w:val="single" w:sz="4" w:space="0" w:color="auto"/>
              <w:right w:val="single" w:sz="4" w:space="0" w:color="auto"/>
            </w:tcBorders>
            <w:vAlign w:val="bottom"/>
          </w:tcPr>
          <w:p w14:paraId="095B3546" w14:textId="77777777" w:rsidR="007A3584" w:rsidRPr="0000108D" w:rsidRDefault="007A3584" w:rsidP="00707D5B">
            <w:pPr>
              <w:rPr>
                <w:rFonts w:eastAsia="Calibri" w:cs="Times New Roman"/>
                <w:szCs w:val="20"/>
              </w:rPr>
            </w:pPr>
            <w:r w:rsidRPr="0000108D">
              <w:rPr>
                <w:rFonts w:eastAsia="Calibri" w:cs="Calibri"/>
                <w:color w:val="000000"/>
              </w:rPr>
              <w:t>DN≤250</w:t>
            </w:r>
          </w:p>
        </w:tc>
        <w:tc>
          <w:tcPr>
            <w:tcW w:w="3244" w:type="dxa"/>
            <w:tcBorders>
              <w:top w:val="single" w:sz="4" w:space="0" w:color="auto"/>
              <w:left w:val="single" w:sz="4" w:space="0" w:color="auto"/>
              <w:bottom w:val="single" w:sz="4" w:space="0" w:color="auto"/>
              <w:right w:val="single" w:sz="4" w:space="0" w:color="auto"/>
            </w:tcBorders>
            <w:vAlign w:val="bottom"/>
          </w:tcPr>
          <w:p w14:paraId="0B17677E" w14:textId="77777777" w:rsidR="007A3584" w:rsidRPr="0000108D" w:rsidRDefault="007A3584" w:rsidP="00707D5B">
            <w:pPr>
              <w:rPr>
                <w:rFonts w:eastAsia="Calibri" w:cs="Times New Roman"/>
              </w:rPr>
            </w:pPr>
            <w:r w:rsidRPr="0000108D">
              <w:rPr>
                <w:rFonts w:eastAsia="Calibri" w:cs="Calibri"/>
                <w:color w:val="000000"/>
              </w:rPr>
              <w:t>22</w:t>
            </w:r>
          </w:p>
        </w:tc>
        <w:tc>
          <w:tcPr>
            <w:tcW w:w="3542" w:type="dxa"/>
            <w:tcBorders>
              <w:top w:val="single" w:sz="4" w:space="0" w:color="auto"/>
              <w:left w:val="single" w:sz="4" w:space="0" w:color="auto"/>
              <w:bottom w:val="single" w:sz="4" w:space="0" w:color="auto"/>
              <w:right w:val="single" w:sz="4" w:space="0" w:color="auto"/>
            </w:tcBorders>
            <w:vAlign w:val="bottom"/>
          </w:tcPr>
          <w:p w14:paraId="1BEA14EF" w14:textId="77777777" w:rsidR="007A3584" w:rsidRPr="0000108D" w:rsidRDefault="007A3584" w:rsidP="00707D5B">
            <w:pPr>
              <w:rPr>
                <w:rFonts w:eastAsia="Calibri" w:cs="Times New Roman"/>
              </w:rPr>
            </w:pPr>
            <w:r w:rsidRPr="0000108D">
              <w:rPr>
                <w:rFonts w:eastAsia="Calibri" w:cs="Calibri"/>
                <w:color w:val="000000"/>
              </w:rPr>
              <w:t>22</w:t>
            </w:r>
          </w:p>
        </w:tc>
      </w:tr>
      <w:tr w:rsidR="007A3584" w:rsidRPr="009325AA" w14:paraId="7533BC52" w14:textId="77777777" w:rsidTr="00707D5B">
        <w:trPr>
          <w:trHeight w:val="213"/>
        </w:trPr>
        <w:tc>
          <w:tcPr>
            <w:tcW w:w="1712" w:type="dxa"/>
            <w:tcBorders>
              <w:top w:val="single" w:sz="4" w:space="0" w:color="auto"/>
              <w:left w:val="single" w:sz="4" w:space="0" w:color="auto"/>
              <w:bottom w:val="single" w:sz="4" w:space="0" w:color="auto"/>
              <w:right w:val="single" w:sz="4" w:space="0" w:color="auto"/>
            </w:tcBorders>
            <w:vAlign w:val="bottom"/>
          </w:tcPr>
          <w:p w14:paraId="566828F2" w14:textId="77777777" w:rsidR="007A3584" w:rsidRPr="0000108D" w:rsidRDefault="007A3584" w:rsidP="00707D5B">
            <w:pPr>
              <w:rPr>
                <w:rFonts w:eastAsia="Calibri" w:cs="Times New Roman"/>
                <w:szCs w:val="20"/>
              </w:rPr>
            </w:pPr>
            <w:r w:rsidRPr="0000108D">
              <w:rPr>
                <w:rFonts w:eastAsia="Calibri" w:cs="Calibri"/>
                <w:color w:val="000000"/>
              </w:rPr>
              <w:t>300&lt;DN≤500</w:t>
            </w:r>
          </w:p>
        </w:tc>
        <w:tc>
          <w:tcPr>
            <w:tcW w:w="3244" w:type="dxa"/>
            <w:tcBorders>
              <w:top w:val="single" w:sz="4" w:space="0" w:color="auto"/>
              <w:left w:val="single" w:sz="4" w:space="0" w:color="auto"/>
              <w:bottom w:val="single" w:sz="4" w:space="0" w:color="auto"/>
              <w:right w:val="single" w:sz="4" w:space="0" w:color="auto"/>
            </w:tcBorders>
            <w:vAlign w:val="bottom"/>
          </w:tcPr>
          <w:p w14:paraId="74F7B4E3" w14:textId="77777777" w:rsidR="007A3584" w:rsidRPr="0000108D" w:rsidRDefault="007A3584" w:rsidP="00707D5B">
            <w:pPr>
              <w:rPr>
                <w:rFonts w:eastAsia="Calibri" w:cs="Times New Roman"/>
              </w:rPr>
            </w:pPr>
            <w:r w:rsidRPr="0000108D">
              <w:rPr>
                <w:rFonts w:eastAsia="Calibri" w:cs="Calibri"/>
                <w:color w:val="000000"/>
              </w:rPr>
              <w:t>32</w:t>
            </w:r>
          </w:p>
        </w:tc>
        <w:tc>
          <w:tcPr>
            <w:tcW w:w="3542" w:type="dxa"/>
            <w:tcBorders>
              <w:top w:val="single" w:sz="4" w:space="0" w:color="auto"/>
              <w:left w:val="single" w:sz="4" w:space="0" w:color="auto"/>
              <w:bottom w:val="single" w:sz="4" w:space="0" w:color="auto"/>
              <w:right w:val="single" w:sz="4" w:space="0" w:color="auto"/>
            </w:tcBorders>
            <w:vAlign w:val="bottom"/>
          </w:tcPr>
          <w:p w14:paraId="5DE354A9" w14:textId="77777777" w:rsidR="007A3584" w:rsidRPr="0000108D" w:rsidRDefault="007A3584" w:rsidP="00707D5B">
            <w:pPr>
              <w:rPr>
                <w:rFonts w:eastAsia="Calibri" w:cs="Times New Roman"/>
              </w:rPr>
            </w:pPr>
            <w:r w:rsidRPr="0000108D">
              <w:rPr>
                <w:rFonts w:eastAsia="Calibri" w:cs="Calibri"/>
                <w:color w:val="000000"/>
              </w:rPr>
              <w:t>22</w:t>
            </w:r>
          </w:p>
        </w:tc>
      </w:tr>
      <w:tr w:rsidR="007A3584" w:rsidRPr="009325AA" w14:paraId="32E07B13" w14:textId="77777777" w:rsidTr="00707D5B">
        <w:trPr>
          <w:trHeight w:val="213"/>
        </w:trPr>
        <w:tc>
          <w:tcPr>
            <w:tcW w:w="1712" w:type="dxa"/>
            <w:tcBorders>
              <w:top w:val="single" w:sz="4" w:space="0" w:color="auto"/>
              <w:left w:val="single" w:sz="4" w:space="0" w:color="auto"/>
              <w:bottom w:val="single" w:sz="4" w:space="0" w:color="auto"/>
              <w:right w:val="single" w:sz="4" w:space="0" w:color="auto"/>
            </w:tcBorders>
            <w:vAlign w:val="bottom"/>
          </w:tcPr>
          <w:p w14:paraId="5CCC8954" w14:textId="77777777" w:rsidR="007A3584" w:rsidRPr="0000108D" w:rsidRDefault="007A3584" w:rsidP="00707D5B">
            <w:pPr>
              <w:rPr>
                <w:rFonts w:eastAsia="Calibri" w:cs="Times New Roman"/>
                <w:szCs w:val="20"/>
              </w:rPr>
            </w:pPr>
            <w:r w:rsidRPr="0000108D">
              <w:rPr>
                <w:rFonts w:eastAsia="Calibri" w:cs="Calibri"/>
                <w:color w:val="000000"/>
              </w:rPr>
              <w:t>DN&gt;500</w:t>
            </w:r>
          </w:p>
        </w:tc>
        <w:tc>
          <w:tcPr>
            <w:tcW w:w="3244" w:type="dxa"/>
            <w:tcBorders>
              <w:top w:val="single" w:sz="4" w:space="0" w:color="auto"/>
              <w:left w:val="single" w:sz="4" w:space="0" w:color="auto"/>
              <w:bottom w:val="single" w:sz="4" w:space="0" w:color="auto"/>
              <w:right w:val="single" w:sz="4" w:space="0" w:color="auto"/>
            </w:tcBorders>
            <w:vAlign w:val="bottom"/>
          </w:tcPr>
          <w:p w14:paraId="2DBD38F4" w14:textId="77777777" w:rsidR="007A3584" w:rsidRPr="0000108D" w:rsidRDefault="007A3584" w:rsidP="00707D5B">
            <w:pPr>
              <w:rPr>
                <w:rFonts w:eastAsia="Calibri" w:cs="Calibri"/>
                <w:color w:val="000000" w:themeColor="text1"/>
              </w:rPr>
            </w:pPr>
            <w:r w:rsidRPr="06D6EE23">
              <w:rPr>
                <w:rFonts w:asciiTheme="minorHAnsi" w:eastAsiaTheme="minorEastAsia" w:hAnsiTheme="minorHAnsi"/>
                <w:color w:val="000000" w:themeColor="text1"/>
                <w:sz w:val="22"/>
              </w:rPr>
              <w:t>32</w:t>
            </w:r>
            <w:r w:rsidRPr="006E31AF">
              <w:rPr>
                <w:rFonts w:eastAsia="Calibri" w:cs="Calibri"/>
                <w:color w:val="7030A0"/>
              </w:rPr>
              <w:t xml:space="preserve"> </w:t>
            </w:r>
          </w:p>
        </w:tc>
        <w:tc>
          <w:tcPr>
            <w:tcW w:w="3542" w:type="dxa"/>
            <w:tcBorders>
              <w:top w:val="single" w:sz="4" w:space="0" w:color="auto"/>
              <w:left w:val="single" w:sz="4" w:space="0" w:color="auto"/>
              <w:bottom w:val="single" w:sz="4" w:space="0" w:color="auto"/>
              <w:right w:val="single" w:sz="4" w:space="0" w:color="auto"/>
            </w:tcBorders>
            <w:vAlign w:val="bottom"/>
          </w:tcPr>
          <w:p w14:paraId="4F3EAF86" w14:textId="77777777" w:rsidR="007A3584" w:rsidRPr="0000108D" w:rsidRDefault="007A3584" w:rsidP="00707D5B">
            <w:pPr>
              <w:rPr>
                <w:rFonts w:eastAsia="Calibri" w:cs="Times New Roman"/>
              </w:rPr>
            </w:pPr>
            <w:r w:rsidRPr="0000108D">
              <w:rPr>
                <w:rFonts w:eastAsia="Calibri" w:cs="Calibri"/>
                <w:color w:val="000000"/>
              </w:rPr>
              <w:t>32</w:t>
            </w:r>
          </w:p>
        </w:tc>
      </w:tr>
    </w:tbl>
    <w:p w14:paraId="68DE681C" w14:textId="77777777" w:rsidR="007A3584" w:rsidRPr="0000108D" w:rsidRDefault="007A3584" w:rsidP="007A3584">
      <w:pPr>
        <w:rPr>
          <w:rFonts w:eastAsia="Calibri" w:cs="Times New Roman"/>
          <w:szCs w:val="20"/>
        </w:rPr>
      </w:pPr>
    </w:p>
    <w:p w14:paraId="374CDCB4" w14:textId="77777777" w:rsidR="007A3584" w:rsidRDefault="007A3584" w:rsidP="007A3584">
      <w:pPr>
        <w:pStyle w:val="Texti0"/>
      </w:pPr>
      <w:r w:rsidRPr="06D6EE23">
        <w:t xml:space="preserve">Þegar verið er að leggja skólp og regnvatnslögn í sama skurði, ræður þvermál minni lagnar efnisvali fyllingarefnis að báðum lögnum. </w:t>
      </w:r>
    </w:p>
    <w:p w14:paraId="1ABBB9C3" w14:textId="77777777" w:rsidR="007A3584" w:rsidRPr="00C72A41" w:rsidRDefault="007A3584" w:rsidP="007A3584">
      <w:pPr>
        <w:pStyle w:val="Texti0"/>
      </w:pPr>
      <w:r>
        <w:t>Botn skurðs skal sléttaður í rétta hæð útfrá halla lagnar og vandlega þjappaður.  Rása skal fyrir múffum þeirra röra sem hafa múffur, áður en rör eru lögð, þannig að ekki myndist ójöfunur í hæð lagna og spenna við múffuna.  Einnig skal fylling undir lögn losuð með hrífu í 50 mm dýpt og breidd 0,3 D þar sem lögnin er lögð.</w:t>
      </w:r>
    </w:p>
    <w:p w14:paraId="2ED2358C" w14:textId="77777777" w:rsidR="007A3584" w:rsidRDefault="007A3584" w:rsidP="007A3584">
      <w:pPr>
        <w:pStyle w:val="Texti0"/>
      </w:pPr>
      <w:r>
        <w:t xml:space="preserve">Þegar fyllt er umhverfis frárennslislagnir í lagnarskurði, skal fyrst fylla (í lögum) í hæð miðað við mitt rör og þjappað þar vandlega áður en fyllingu er haldið áfram. Það sama gildir um hvert lag í fyllingunni og í hæð við efri brún lagna og 300 mm ofan við lögn.  </w:t>
      </w:r>
    </w:p>
    <w:p w14:paraId="515D0F2E" w14:textId="77777777" w:rsidR="007A3584" w:rsidRPr="00B0770D" w:rsidRDefault="007A3584" w:rsidP="007A3584">
      <w:pPr>
        <w:rPr>
          <w:b/>
          <w:bCs/>
        </w:rPr>
      </w:pPr>
      <w:r w:rsidRPr="00B0770D">
        <w:rPr>
          <w:b/>
          <w:bCs/>
        </w:rPr>
        <w:t>Þegar fyllt er að frárennslislögnum skal vandlega gætt að l</w:t>
      </w:r>
      <w:r w:rsidRPr="4A06E308">
        <w:rPr>
          <w:b/>
          <w:bCs/>
        </w:rPr>
        <w:t>agnir</w:t>
      </w:r>
      <w:r w:rsidRPr="00B0770D">
        <w:rPr>
          <w:b/>
          <w:bCs/>
        </w:rPr>
        <w:t xml:space="preserve"> </w:t>
      </w:r>
      <w:r w:rsidRPr="4A06E308">
        <w:rPr>
          <w:b/>
          <w:bCs/>
        </w:rPr>
        <w:t xml:space="preserve">hreyfist ekki </w:t>
      </w:r>
      <w:r w:rsidRPr="00B0770D">
        <w:rPr>
          <w:b/>
          <w:bCs/>
        </w:rPr>
        <w:t xml:space="preserve">við fyllingu og þjöppun. </w:t>
      </w:r>
    </w:p>
    <w:p w14:paraId="7A1C30F3" w14:textId="77777777" w:rsidR="007A3584" w:rsidRPr="00E5154F" w:rsidRDefault="007A3584" w:rsidP="007A3584">
      <w:pPr>
        <w:pStyle w:val="Texti0"/>
      </w:pPr>
      <w:r>
        <w:t xml:space="preserve">Þegar fyllt er að lögn í götustæði skal fyrst fylla aðliggjandi fyllingarlög, stoðfyllingu, í sömu hæð og efribrún lagnarfyllingar þannig að þau veiti hliðarstuðning þegar fyllt og þjappa er að lögnunum. </w:t>
      </w:r>
    </w:p>
    <w:p w14:paraId="268EC0EE" w14:textId="77777777" w:rsidR="007A3584" w:rsidRDefault="007A3584" w:rsidP="007A3584">
      <w:r>
        <w:rPr>
          <w:noProof/>
        </w:rPr>
        <w:lastRenderedPageBreak/>
        <w:drawing>
          <wp:inline distT="0" distB="0" distL="0" distR="0" wp14:anchorId="172FBF92" wp14:editId="1DD50202">
            <wp:extent cx="3295650" cy="2886075"/>
            <wp:effectExtent l="0" t="0" r="0" b="0"/>
            <wp:docPr id="782029990" name="Picture 782029990" descr="A diagram of a bucket&#10;&#10;AI-generated content may be incorrect."/>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782029990" name="Picture 782029990" descr="A diagram of a bucket&#10;&#10;AI-generated content may be incorrect."/>
                    <pic:cNvPicPr/>
                  </pic:nvPicPr>
                  <pic:blipFill>
                    <a:blip r:embed="rId27">
                      <a:extLst>
                        <a:ext uri="{28A0092B-C50C-407E-A947-70E740481C1C}">
                          <a14:useLocalDpi xmlns:a14="http://schemas.microsoft.com/office/drawing/2010/main" val="0"/>
                        </a:ext>
                      </a:extLst>
                    </a:blip>
                    <a:stretch>
                      <a:fillRect/>
                    </a:stretch>
                  </pic:blipFill>
                  <pic:spPr>
                    <a:xfrm>
                      <a:off x="0" y="0"/>
                      <a:ext cx="3295650" cy="2886075"/>
                    </a:xfrm>
                    <a:prstGeom prst="rect">
                      <a:avLst/>
                    </a:prstGeom>
                  </pic:spPr>
                </pic:pic>
              </a:graphicData>
            </a:graphic>
          </wp:inline>
        </w:drawing>
      </w:r>
    </w:p>
    <w:p w14:paraId="4D8C3E9B" w14:textId="77777777" w:rsidR="007A3584" w:rsidRPr="00D45132" w:rsidRDefault="007A3584" w:rsidP="007A3584">
      <w:pPr>
        <w:pStyle w:val="Texti0"/>
      </w:pPr>
      <w:r w:rsidRPr="06D6EE23">
        <w:t>Stærsti steinn í fyllingu skal ekki vera stærri en 1/3 af lagþykkt þjöppunarfyllingu. Fyllinguna skal leggja út í einu eða fleiri lögum og þjappa með viðurkenndum aðferðum t.d. víbróþjöppun þannig að ekki komi fram sig.</w:t>
      </w:r>
    </w:p>
    <w:p w14:paraId="184A997A" w14:textId="77777777" w:rsidR="007A3584" w:rsidRDefault="007A3584" w:rsidP="007A3584">
      <w:pPr>
        <w:pStyle w:val="Texti0"/>
      </w:pPr>
      <w:r w:rsidRPr="0000108D">
        <w:t>Dæmi um val á þjöppunartæki miðað við jarðvegsgerð og jarðvegsþykkt kemur fram í töflu</w:t>
      </w:r>
      <w:r>
        <w:t>nni</w:t>
      </w:r>
      <w:r w:rsidRPr="0000108D">
        <w:t xml:space="preserve"> hér að neðan:</w:t>
      </w:r>
    </w:p>
    <w:p w14:paraId="00EE96A5" w14:textId="77777777" w:rsidR="007A3584" w:rsidRPr="00A156A5" w:rsidRDefault="007A3584" w:rsidP="007A3584">
      <w:pPr>
        <w:keepNext/>
        <w:rPr>
          <w:rFonts w:eastAsia="Calibri" w:cs="Arial"/>
          <w:b/>
          <w:bCs/>
          <w:color w:val="7030A0"/>
          <w:sz w:val="18"/>
          <w:szCs w:val="18"/>
        </w:rPr>
      </w:pPr>
      <w:r w:rsidRPr="0000108D">
        <w:rPr>
          <w:rFonts w:eastAsia="Calibri" w:cs="Arial"/>
          <w:b/>
          <w:bCs/>
          <w:sz w:val="18"/>
          <w:szCs w:val="18"/>
        </w:rPr>
        <w:t xml:space="preserve">Tafla </w:t>
      </w:r>
      <w:r>
        <w:rPr>
          <w:rFonts w:eastAsia="Calibri" w:cs="Arial"/>
          <w:b/>
          <w:bCs/>
          <w:sz w:val="18"/>
          <w:szCs w:val="18"/>
        </w:rPr>
        <w:t>6</w:t>
      </w:r>
      <w:r w:rsidRPr="0000108D">
        <w:rPr>
          <w:rFonts w:eastAsia="Calibri" w:cs="Arial"/>
          <w:b/>
          <w:bCs/>
          <w:sz w:val="18"/>
          <w:szCs w:val="18"/>
        </w:rPr>
        <w:t>: Leiðbeinandi val á þjöppu</w:t>
      </w:r>
      <w:r w:rsidRPr="2607A82E">
        <w:rPr>
          <w:rFonts w:eastAsia="Calibri" w:cs="Arial"/>
          <w:b/>
          <w:bCs/>
          <w:sz w:val="18"/>
          <w:szCs w:val="18"/>
        </w:rPr>
        <w:t>nartæki, fjöldi yfirferða og jarðvegsþykktum við þjöppun að frárennslis-lögnum, brunnum og niðurföllum.</w:t>
      </w:r>
    </w:p>
    <w:tbl>
      <w:tblPr>
        <w:tblStyle w:val="TableGrid"/>
        <w:tblW w:w="8806" w:type="dxa"/>
        <w:tblLook w:val="04A0" w:firstRow="1" w:lastRow="0" w:firstColumn="1" w:lastColumn="0" w:noHBand="0" w:noVBand="1"/>
      </w:tblPr>
      <w:tblGrid>
        <w:gridCol w:w="1474"/>
        <w:gridCol w:w="2043"/>
        <w:gridCol w:w="1067"/>
        <w:gridCol w:w="1006"/>
        <w:gridCol w:w="861"/>
        <w:gridCol w:w="1316"/>
        <w:gridCol w:w="1039"/>
      </w:tblGrid>
      <w:tr w:rsidR="007A3584" w:rsidRPr="009325AA" w14:paraId="1A737DD7" w14:textId="77777777" w:rsidTr="00707D5B">
        <w:tc>
          <w:tcPr>
            <w:tcW w:w="1474" w:type="dxa"/>
            <w:vMerge w:val="restart"/>
          </w:tcPr>
          <w:p w14:paraId="5C15E9B1" w14:textId="77777777" w:rsidR="007A3584" w:rsidRPr="0000108D" w:rsidRDefault="007A3584" w:rsidP="00707D5B">
            <w:pPr>
              <w:widowControl w:val="0"/>
              <w:spacing w:after="200"/>
              <w:rPr>
                <w:rFonts w:eastAsia="Times New Roman" w:cs="Arial"/>
                <w:b/>
                <w:noProof/>
                <w:szCs w:val="20"/>
              </w:rPr>
            </w:pPr>
            <w:r w:rsidRPr="0000108D">
              <w:rPr>
                <w:rFonts w:eastAsia="Times New Roman" w:cs="Arial"/>
                <w:b/>
                <w:noProof/>
                <w:szCs w:val="20"/>
              </w:rPr>
              <w:t>Tæki</w:t>
            </w:r>
          </w:p>
        </w:tc>
        <w:tc>
          <w:tcPr>
            <w:tcW w:w="2043" w:type="dxa"/>
          </w:tcPr>
          <w:p w14:paraId="4FB31C85" w14:textId="77777777" w:rsidR="007A3584" w:rsidRPr="0000108D" w:rsidRDefault="007A3584" w:rsidP="00707D5B">
            <w:pPr>
              <w:widowControl w:val="0"/>
              <w:spacing w:after="200"/>
              <w:rPr>
                <w:rFonts w:eastAsia="Times New Roman" w:cs="Arial"/>
                <w:b/>
                <w:noProof/>
                <w:szCs w:val="20"/>
              </w:rPr>
            </w:pPr>
            <w:r w:rsidRPr="0000108D">
              <w:rPr>
                <w:rFonts w:eastAsia="Times New Roman" w:cs="Arial"/>
                <w:b/>
                <w:noProof/>
                <w:szCs w:val="20"/>
              </w:rPr>
              <w:t>Fjöldi yfirferða til að ná þjöppunar</w:t>
            </w:r>
            <w:r>
              <w:rPr>
                <w:rFonts w:eastAsia="Times New Roman" w:cs="Arial"/>
                <w:b/>
                <w:noProof/>
                <w:szCs w:val="20"/>
              </w:rPr>
              <w:t>-</w:t>
            </w:r>
            <w:r w:rsidRPr="0000108D">
              <w:rPr>
                <w:rFonts w:eastAsia="Times New Roman" w:cs="Arial"/>
                <w:b/>
                <w:noProof/>
                <w:szCs w:val="20"/>
              </w:rPr>
              <w:t>kröfu</w:t>
            </w:r>
          </w:p>
        </w:tc>
        <w:tc>
          <w:tcPr>
            <w:tcW w:w="4250" w:type="dxa"/>
            <w:gridSpan w:val="4"/>
          </w:tcPr>
          <w:p w14:paraId="2559EADE" w14:textId="77777777" w:rsidR="007A3584" w:rsidRPr="0000108D" w:rsidRDefault="007A3584" w:rsidP="00707D5B">
            <w:pPr>
              <w:widowControl w:val="0"/>
              <w:spacing w:after="200"/>
              <w:rPr>
                <w:rFonts w:eastAsia="Times New Roman" w:cs="Arial"/>
                <w:b/>
                <w:noProof/>
                <w:szCs w:val="20"/>
              </w:rPr>
            </w:pPr>
            <w:r w:rsidRPr="0000108D">
              <w:rPr>
                <w:rFonts w:eastAsia="Times New Roman" w:cs="Arial"/>
                <w:b/>
                <w:noProof/>
                <w:szCs w:val="20"/>
              </w:rPr>
              <w:t>Mesta jarðvegslagsþykkt [mm] við þjöppun af mismunandi jarðvegslags</w:t>
            </w:r>
          </w:p>
        </w:tc>
        <w:tc>
          <w:tcPr>
            <w:tcW w:w="1039" w:type="dxa"/>
            <w:vMerge w:val="restart"/>
          </w:tcPr>
          <w:p w14:paraId="0594043E" w14:textId="77777777" w:rsidR="007A3584" w:rsidRPr="0000108D" w:rsidRDefault="007A3584" w:rsidP="00707D5B">
            <w:pPr>
              <w:widowControl w:val="0"/>
              <w:spacing w:after="200"/>
              <w:rPr>
                <w:rFonts w:eastAsia="Times New Roman" w:cs="Arial"/>
                <w:b/>
                <w:bCs/>
                <w:noProof/>
                <w:szCs w:val="20"/>
              </w:rPr>
            </w:pPr>
            <w:r w:rsidRPr="73506383">
              <w:rPr>
                <w:rFonts w:eastAsia="Times New Roman" w:cs="Arial"/>
                <w:b/>
                <w:bCs/>
                <w:noProof/>
                <w:szCs w:val="20"/>
              </w:rPr>
              <w:t xml:space="preserve">Minnsta leyfilega þykkt jarðvegs yfir eftri brún á röri fyrir þjöppun [mm]. </w:t>
            </w:r>
          </w:p>
        </w:tc>
      </w:tr>
      <w:tr w:rsidR="007A3584" w:rsidRPr="009325AA" w14:paraId="7FDBF8A9" w14:textId="77777777" w:rsidTr="00707D5B">
        <w:tc>
          <w:tcPr>
            <w:tcW w:w="1474" w:type="dxa"/>
            <w:vMerge/>
          </w:tcPr>
          <w:p w14:paraId="5BAF673D" w14:textId="77777777" w:rsidR="007A3584" w:rsidRPr="0000108D" w:rsidRDefault="007A3584" w:rsidP="00707D5B">
            <w:pPr>
              <w:widowControl w:val="0"/>
              <w:spacing w:after="200"/>
              <w:rPr>
                <w:rFonts w:eastAsia="Calibri" w:cs="Arial"/>
                <w:noProof/>
                <w:szCs w:val="20"/>
              </w:rPr>
            </w:pPr>
          </w:p>
        </w:tc>
        <w:tc>
          <w:tcPr>
            <w:tcW w:w="2043" w:type="dxa"/>
          </w:tcPr>
          <w:p w14:paraId="73186999" w14:textId="77777777" w:rsidR="007A3584" w:rsidRDefault="007A3584" w:rsidP="00707D5B">
            <w:pPr>
              <w:widowControl w:val="0"/>
              <w:spacing w:after="200"/>
              <w:jc w:val="center"/>
              <w:rPr>
                <w:rFonts w:eastAsia="Times New Roman" w:cs="Arial"/>
                <w:b/>
                <w:noProof/>
                <w:szCs w:val="20"/>
              </w:rPr>
            </w:pPr>
            <w:r w:rsidRPr="0000108D">
              <w:rPr>
                <w:rFonts w:eastAsia="Times New Roman" w:cs="Arial"/>
                <w:b/>
                <w:noProof/>
                <w:szCs w:val="20"/>
              </w:rPr>
              <w:t>Venjuleg þjöppun</w:t>
            </w:r>
          </w:p>
          <w:p w14:paraId="0A97F5A4" w14:textId="77777777" w:rsidR="007A3584" w:rsidRPr="0000108D" w:rsidRDefault="007A3584" w:rsidP="00707D5B">
            <w:pPr>
              <w:widowControl w:val="0"/>
              <w:spacing w:after="200"/>
              <w:jc w:val="center"/>
              <w:rPr>
                <w:rFonts w:eastAsia="Times New Roman" w:cs="Arial"/>
                <w:b/>
                <w:bCs/>
                <w:noProof/>
                <w:szCs w:val="20"/>
              </w:rPr>
            </w:pPr>
          </w:p>
        </w:tc>
        <w:tc>
          <w:tcPr>
            <w:tcW w:w="2073" w:type="dxa"/>
            <w:gridSpan w:val="2"/>
          </w:tcPr>
          <w:p w14:paraId="02B74D27" w14:textId="77777777" w:rsidR="007A3584" w:rsidRPr="0000108D" w:rsidRDefault="007A3584" w:rsidP="00707D5B">
            <w:pPr>
              <w:widowControl w:val="0"/>
              <w:spacing w:after="200"/>
              <w:rPr>
                <w:rFonts w:eastAsia="Times New Roman" w:cs="Arial"/>
                <w:b/>
                <w:noProof/>
                <w:szCs w:val="20"/>
              </w:rPr>
            </w:pPr>
            <w:r w:rsidRPr="00E5154F">
              <w:rPr>
                <w:rFonts w:eastAsia="Times New Roman" w:cs="Arial"/>
                <w:b/>
                <w:noProof/>
                <w:szCs w:val="20"/>
              </w:rPr>
              <w:t>Velblandaður náttúrulegur jarðvegur (Sandblönduð möl)</w:t>
            </w:r>
          </w:p>
        </w:tc>
        <w:tc>
          <w:tcPr>
            <w:tcW w:w="2177" w:type="dxa"/>
            <w:gridSpan w:val="2"/>
          </w:tcPr>
          <w:p w14:paraId="4D1789F7" w14:textId="77777777" w:rsidR="007A3584" w:rsidRPr="0000108D" w:rsidRDefault="007A3584" w:rsidP="00707D5B">
            <w:pPr>
              <w:widowControl w:val="0"/>
              <w:spacing w:after="200"/>
              <w:rPr>
                <w:rFonts w:eastAsia="Times New Roman" w:cs="Arial"/>
                <w:b/>
                <w:noProof/>
                <w:szCs w:val="20"/>
              </w:rPr>
            </w:pPr>
            <w:r w:rsidRPr="00E5154F">
              <w:rPr>
                <w:rFonts w:eastAsia="Times New Roman" w:cs="Arial"/>
                <w:b/>
                <w:noProof/>
                <w:szCs w:val="20"/>
              </w:rPr>
              <w:t xml:space="preserve">Brotinn massi með jafnri </w:t>
            </w:r>
            <w:r>
              <w:rPr>
                <w:rFonts w:eastAsia="Times New Roman" w:cs="Arial"/>
                <w:b/>
                <w:noProof/>
                <w:szCs w:val="20"/>
              </w:rPr>
              <w:t>k</w:t>
            </w:r>
            <w:r w:rsidRPr="00E5154F">
              <w:rPr>
                <w:rFonts w:eastAsia="Times New Roman" w:cs="Arial"/>
                <w:b/>
                <w:noProof/>
                <w:szCs w:val="20"/>
              </w:rPr>
              <w:t>ornadreifingu (Sandblönduð</w:t>
            </w:r>
            <w:r>
              <w:rPr>
                <w:rFonts w:eastAsia="Times New Roman" w:cs="Arial"/>
                <w:b/>
                <w:noProof/>
                <w:szCs w:val="20"/>
              </w:rPr>
              <w:t xml:space="preserve"> brotin</w:t>
            </w:r>
            <w:r w:rsidRPr="00E5154F">
              <w:rPr>
                <w:rFonts w:eastAsia="Times New Roman" w:cs="Arial"/>
                <w:b/>
                <w:noProof/>
                <w:szCs w:val="20"/>
              </w:rPr>
              <w:t xml:space="preserve"> möl) [mm]</w:t>
            </w:r>
            <w:r>
              <w:rPr>
                <w:rFonts w:eastAsia="Times New Roman" w:cs="Arial"/>
                <w:b/>
                <w:noProof/>
                <w:szCs w:val="20"/>
              </w:rPr>
              <w:t>)</w:t>
            </w:r>
          </w:p>
        </w:tc>
        <w:tc>
          <w:tcPr>
            <w:tcW w:w="1039" w:type="dxa"/>
            <w:vMerge/>
          </w:tcPr>
          <w:p w14:paraId="1B149670" w14:textId="77777777" w:rsidR="007A3584" w:rsidRPr="0000108D" w:rsidRDefault="007A3584" w:rsidP="00707D5B">
            <w:pPr>
              <w:widowControl w:val="0"/>
              <w:spacing w:after="200"/>
              <w:rPr>
                <w:rFonts w:eastAsia="Calibri" w:cs="Arial"/>
                <w:noProof/>
                <w:szCs w:val="20"/>
              </w:rPr>
            </w:pPr>
          </w:p>
        </w:tc>
      </w:tr>
      <w:tr w:rsidR="007A3584" w:rsidRPr="006E145C" w14:paraId="1D39C3EE" w14:textId="77777777" w:rsidTr="00707D5B">
        <w:tc>
          <w:tcPr>
            <w:tcW w:w="1474" w:type="dxa"/>
          </w:tcPr>
          <w:p w14:paraId="34DF7184" w14:textId="77777777" w:rsidR="007A3584" w:rsidRPr="0000108D" w:rsidRDefault="007A3584" w:rsidP="00707D5B">
            <w:pPr>
              <w:widowControl w:val="0"/>
              <w:rPr>
                <w:rFonts w:eastAsia="Times New Roman" w:cs="Arial"/>
                <w:noProof/>
                <w:szCs w:val="20"/>
              </w:rPr>
            </w:pPr>
            <w:r w:rsidRPr="0000108D">
              <w:rPr>
                <w:rFonts w:eastAsia="Times New Roman" w:cs="Arial"/>
                <w:noProof/>
                <w:szCs w:val="20"/>
              </w:rPr>
              <w:t>Víbróþjappari minnst 70</w:t>
            </w:r>
            <w:r>
              <w:rPr>
                <w:rFonts w:eastAsia="Times New Roman" w:cs="Arial"/>
                <w:noProof/>
                <w:szCs w:val="20"/>
              </w:rPr>
              <w:t xml:space="preserve"> </w:t>
            </w:r>
            <w:r w:rsidRPr="0000108D">
              <w:rPr>
                <w:rFonts w:eastAsia="Times New Roman" w:cs="Arial"/>
                <w:noProof/>
                <w:szCs w:val="20"/>
              </w:rPr>
              <w:t>kg</w:t>
            </w:r>
          </w:p>
        </w:tc>
        <w:tc>
          <w:tcPr>
            <w:tcW w:w="2043" w:type="dxa"/>
          </w:tcPr>
          <w:p w14:paraId="7B12B42F" w14:textId="77777777" w:rsidR="007A3584" w:rsidRPr="0000108D" w:rsidRDefault="007A3584" w:rsidP="00707D5B">
            <w:pPr>
              <w:widowControl w:val="0"/>
              <w:jc w:val="center"/>
              <w:rPr>
                <w:rFonts w:eastAsia="Times New Roman" w:cs="Arial"/>
                <w:noProof/>
                <w:szCs w:val="20"/>
              </w:rPr>
            </w:pPr>
            <w:r w:rsidRPr="0000108D">
              <w:rPr>
                <w:rFonts w:eastAsia="Times New Roman" w:cs="Arial"/>
                <w:noProof/>
                <w:szCs w:val="20"/>
              </w:rPr>
              <w:t>3</w:t>
            </w:r>
          </w:p>
        </w:tc>
        <w:tc>
          <w:tcPr>
            <w:tcW w:w="1067" w:type="dxa"/>
          </w:tcPr>
          <w:p w14:paraId="17976A1C" w14:textId="77777777" w:rsidR="007A3584" w:rsidRPr="0000108D" w:rsidRDefault="007A3584" w:rsidP="00707D5B">
            <w:pPr>
              <w:widowControl w:val="0"/>
              <w:rPr>
                <w:rFonts w:eastAsia="Times New Roman" w:cs="Arial"/>
                <w:noProof/>
                <w:szCs w:val="20"/>
              </w:rPr>
            </w:pPr>
            <w:r>
              <w:rPr>
                <w:rFonts w:eastAsia="Times New Roman" w:cs="Arial"/>
                <w:noProof/>
                <w:szCs w:val="20"/>
              </w:rPr>
              <w:t>250</w:t>
            </w:r>
          </w:p>
        </w:tc>
        <w:tc>
          <w:tcPr>
            <w:tcW w:w="1006" w:type="dxa"/>
          </w:tcPr>
          <w:p w14:paraId="26CE718A" w14:textId="77777777" w:rsidR="007A3584" w:rsidRPr="0000108D" w:rsidRDefault="007A3584" w:rsidP="00707D5B">
            <w:pPr>
              <w:widowControl w:val="0"/>
              <w:rPr>
                <w:rFonts w:eastAsia="Times New Roman" w:cs="Arial"/>
                <w:noProof/>
                <w:szCs w:val="20"/>
              </w:rPr>
            </w:pPr>
          </w:p>
        </w:tc>
        <w:tc>
          <w:tcPr>
            <w:tcW w:w="861" w:type="dxa"/>
          </w:tcPr>
          <w:p w14:paraId="58E68BE8" w14:textId="77777777" w:rsidR="007A3584" w:rsidRPr="0000108D" w:rsidRDefault="007A3584" w:rsidP="00707D5B">
            <w:pPr>
              <w:widowControl w:val="0"/>
              <w:rPr>
                <w:rFonts w:eastAsia="Times New Roman" w:cs="Arial"/>
                <w:noProof/>
                <w:szCs w:val="20"/>
              </w:rPr>
            </w:pPr>
            <w:r w:rsidRPr="0000108D">
              <w:rPr>
                <w:rFonts w:eastAsia="Times New Roman" w:cs="Arial"/>
                <w:noProof/>
                <w:szCs w:val="20"/>
              </w:rPr>
              <w:t>2</w:t>
            </w:r>
            <w:r>
              <w:rPr>
                <w:rFonts w:eastAsia="Times New Roman" w:cs="Arial"/>
                <w:noProof/>
                <w:szCs w:val="20"/>
              </w:rPr>
              <w:t>5</w:t>
            </w:r>
            <w:r w:rsidRPr="0000108D">
              <w:rPr>
                <w:rFonts w:eastAsia="Times New Roman" w:cs="Arial"/>
                <w:noProof/>
                <w:szCs w:val="20"/>
              </w:rPr>
              <w:t>0</w:t>
            </w:r>
          </w:p>
        </w:tc>
        <w:tc>
          <w:tcPr>
            <w:tcW w:w="1316" w:type="dxa"/>
          </w:tcPr>
          <w:p w14:paraId="1F9215C8" w14:textId="77777777" w:rsidR="007A3584" w:rsidRPr="0000108D" w:rsidRDefault="007A3584" w:rsidP="00707D5B">
            <w:pPr>
              <w:widowControl w:val="0"/>
              <w:rPr>
                <w:rFonts w:eastAsia="Times New Roman" w:cs="Arial"/>
                <w:noProof/>
                <w:szCs w:val="20"/>
              </w:rPr>
            </w:pPr>
          </w:p>
        </w:tc>
        <w:tc>
          <w:tcPr>
            <w:tcW w:w="1039" w:type="dxa"/>
          </w:tcPr>
          <w:p w14:paraId="425A4C9C" w14:textId="77777777" w:rsidR="007A3584" w:rsidRPr="0000108D" w:rsidRDefault="007A3584" w:rsidP="00707D5B">
            <w:pPr>
              <w:widowControl w:val="0"/>
              <w:rPr>
                <w:rFonts w:eastAsia="Times New Roman" w:cs="Arial"/>
                <w:noProof/>
                <w:szCs w:val="20"/>
              </w:rPr>
            </w:pPr>
            <w:r>
              <w:rPr>
                <w:rFonts w:eastAsia="Times New Roman" w:cs="Arial"/>
                <w:noProof/>
                <w:szCs w:val="20"/>
              </w:rPr>
              <w:t>250</w:t>
            </w:r>
          </w:p>
        </w:tc>
      </w:tr>
      <w:tr w:rsidR="007A3584" w:rsidRPr="006E145C" w14:paraId="72F596F2" w14:textId="77777777" w:rsidTr="00707D5B">
        <w:tc>
          <w:tcPr>
            <w:tcW w:w="1474" w:type="dxa"/>
          </w:tcPr>
          <w:p w14:paraId="4C1E5156" w14:textId="77777777" w:rsidR="007A3584" w:rsidRPr="0000108D" w:rsidRDefault="007A3584" w:rsidP="00707D5B">
            <w:pPr>
              <w:widowControl w:val="0"/>
              <w:rPr>
                <w:rFonts w:eastAsia="Times New Roman" w:cs="Arial"/>
                <w:noProof/>
                <w:szCs w:val="20"/>
              </w:rPr>
            </w:pPr>
            <w:r w:rsidRPr="0000108D">
              <w:rPr>
                <w:rFonts w:eastAsia="Times New Roman" w:cs="Arial"/>
                <w:noProof/>
                <w:szCs w:val="20"/>
              </w:rPr>
              <w:t>Víbrósleði 50 - 100kg</w:t>
            </w:r>
          </w:p>
        </w:tc>
        <w:tc>
          <w:tcPr>
            <w:tcW w:w="2043" w:type="dxa"/>
          </w:tcPr>
          <w:p w14:paraId="42231BD8" w14:textId="77777777" w:rsidR="007A3584" w:rsidRPr="0000108D" w:rsidRDefault="007A3584" w:rsidP="00707D5B">
            <w:pPr>
              <w:widowControl w:val="0"/>
              <w:jc w:val="center"/>
              <w:rPr>
                <w:rFonts w:eastAsia="Times New Roman" w:cs="Arial"/>
                <w:noProof/>
                <w:szCs w:val="20"/>
              </w:rPr>
            </w:pPr>
            <w:r w:rsidRPr="0000108D">
              <w:rPr>
                <w:rFonts w:eastAsia="Times New Roman" w:cs="Arial"/>
                <w:noProof/>
                <w:szCs w:val="20"/>
              </w:rPr>
              <w:t>4</w:t>
            </w:r>
          </w:p>
        </w:tc>
        <w:tc>
          <w:tcPr>
            <w:tcW w:w="1067" w:type="dxa"/>
          </w:tcPr>
          <w:p w14:paraId="57F011DF" w14:textId="77777777" w:rsidR="007A3584" w:rsidRPr="0000108D" w:rsidRDefault="007A3584" w:rsidP="00707D5B">
            <w:pPr>
              <w:widowControl w:val="0"/>
              <w:rPr>
                <w:rFonts w:eastAsia="Times New Roman" w:cs="Arial"/>
                <w:noProof/>
                <w:szCs w:val="20"/>
              </w:rPr>
            </w:pPr>
            <w:r>
              <w:rPr>
                <w:rFonts w:eastAsia="Times New Roman" w:cs="Arial"/>
                <w:noProof/>
                <w:szCs w:val="20"/>
              </w:rPr>
              <w:t>200</w:t>
            </w:r>
          </w:p>
        </w:tc>
        <w:tc>
          <w:tcPr>
            <w:tcW w:w="1006" w:type="dxa"/>
          </w:tcPr>
          <w:p w14:paraId="2FEA8123" w14:textId="77777777" w:rsidR="007A3584" w:rsidRPr="0000108D" w:rsidRDefault="007A3584" w:rsidP="00707D5B">
            <w:pPr>
              <w:widowControl w:val="0"/>
              <w:rPr>
                <w:rFonts w:eastAsia="Times New Roman" w:cs="Arial"/>
                <w:noProof/>
                <w:szCs w:val="20"/>
              </w:rPr>
            </w:pPr>
          </w:p>
        </w:tc>
        <w:tc>
          <w:tcPr>
            <w:tcW w:w="861" w:type="dxa"/>
          </w:tcPr>
          <w:p w14:paraId="5268EF7C" w14:textId="77777777" w:rsidR="007A3584" w:rsidRPr="0000108D" w:rsidRDefault="007A3584" w:rsidP="00707D5B">
            <w:pPr>
              <w:widowControl w:val="0"/>
              <w:rPr>
                <w:rFonts w:eastAsia="Times New Roman" w:cs="Arial"/>
                <w:noProof/>
                <w:szCs w:val="20"/>
              </w:rPr>
            </w:pPr>
            <w:r w:rsidRPr="0000108D">
              <w:rPr>
                <w:rFonts w:eastAsia="Times New Roman" w:cs="Arial"/>
                <w:noProof/>
                <w:szCs w:val="20"/>
              </w:rPr>
              <w:t>2</w:t>
            </w:r>
            <w:r>
              <w:rPr>
                <w:rFonts w:eastAsia="Times New Roman" w:cs="Arial"/>
                <w:noProof/>
                <w:szCs w:val="20"/>
              </w:rPr>
              <w:t>00</w:t>
            </w:r>
          </w:p>
        </w:tc>
        <w:tc>
          <w:tcPr>
            <w:tcW w:w="1316" w:type="dxa"/>
          </w:tcPr>
          <w:p w14:paraId="1EB844BC" w14:textId="77777777" w:rsidR="007A3584" w:rsidRPr="0000108D" w:rsidRDefault="007A3584" w:rsidP="00707D5B">
            <w:pPr>
              <w:widowControl w:val="0"/>
              <w:rPr>
                <w:rFonts w:eastAsia="Times New Roman" w:cs="Arial"/>
                <w:noProof/>
                <w:szCs w:val="20"/>
              </w:rPr>
            </w:pPr>
          </w:p>
        </w:tc>
        <w:tc>
          <w:tcPr>
            <w:tcW w:w="1039" w:type="dxa"/>
          </w:tcPr>
          <w:p w14:paraId="1E31AE3A" w14:textId="77777777" w:rsidR="007A3584" w:rsidRPr="0000108D" w:rsidRDefault="007A3584" w:rsidP="00707D5B">
            <w:pPr>
              <w:widowControl w:val="0"/>
              <w:rPr>
                <w:rFonts w:eastAsia="Times New Roman" w:cs="Arial"/>
                <w:noProof/>
                <w:szCs w:val="20"/>
              </w:rPr>
            </w:pPr>
            <w:r>
              <w:rPr>
                <w:rFonts w:eastAsia="Times New Roman" w:cs="Arial"/>
                <w:noProof/>
                <w:szCs w:val="20"/>
              </w:rPr>
              <w:t>200</w:t>
            </w:r>
          </w:p>
        </w:tc>
      </w:tr>
      <w:tr w:rsidR="007A3584" w:rsidRPr="006E145C" w14:paraId="39BAEE10" w14:textId="77777777" w:rsidTr="00707D5B">
        <w:tc>
          <w:tcPr>
            <w:tcW w:w="1474" w:type="dxa"/>
          </w:tcPr>
          <w:p w14:paraId="52ACC4BD" w14:textId="77777777" w:rsidR="007A3584" w:rsidRPr="0000108D" w:rsidRDefault="007A3584" w:rsidP="00707D5B">
            <w:pPr>
              <w:widowControl w:val="0"/>
              <w:rPr>
                <w:rFonts w:eastAsia="Times New Roman" w:cs="Arial"/>
                <w:noProof/>
                <w:szCs w:val="20"/>
              </w:rPr>
            </w:pPr>
            <w:r w:rsidRPr="0000108D">
              <w:rPr>
                <w:rFonts w:eastAsia="Times New Roman" w:cs="Arial"/>
                <w:noProof/>
                <w:szCs w:val="20"/>
              </w:rPr>
              <w:t xml:space="preserve">Víbrósleði 100 </w:t>
            </w:r>
            <w:r>
              <w:rPr>
                <w:rFonts w:eastAsia="Times New Roman" w:cs="Arial"/>
                <w:noProof/>
                <w:szCs w:val="20"/>
              </w:rPr>
              <w:t>–</w:t>
            </w:r>
            <w:r w:rsidRPr="0000108D">
              <w:rPr>
                <w:rFonts w:eastAsia="Times New Roman" w:cs="Arial"/>
                <w:noProof/>
                <w:szCs w:val="20"/>
              </w:rPr>
              <w:t xml:space="preserve"> 200</w:t>
            </w:r>
            <w:r>
              <w:rPr>
                <w:rFonts w:eastAsia="Times New Roman" w:cs="Arial"/>
                <w:noProof/>
                <w:szCs w:val="20"/>
              </w:rPr>
              <w:t xml:space="preserve"> </w:t>
            </w:r>
            <w:r w:rsidRPr="0000108D">
              <w:rPr>
                <w:rFonts w:eastAsia="Times New Roman" w:cs="Arial"/>
                <w:noProof/>
                <w:szCs w:val="20"/>
              </w:rPr>
              <w:t>kg</w:t>
            </w:r>
          </w:p>
        </w:tc>
        <w:tc>
          <w:tcPr>
            <w:tcW w:w="2043" w:type="dxa"/>
          </w:tcPr>
          <w:p w14:paraId="49046632" w14:textId="77777777" w:rsidR="007A3584" w:rsidRPr="0000108D" w:rsidRDefault="007A3584" w:rsidP="00707D5B">
            <w:pPr>
              <w:widowControl w:val="0"/>
              <w:jc w:val="center"/>
              <w:rPr>
                <w:rFonts w:eastAsia="Times New Roman" w:cs="Arial"/>
                <w:noProof/>
                <w:szCs w:val="20"/>
              </w:rPr>
            </w:pPr>
            <w:r w:rsidRPr="0000108D">
              <w:rPr>
                <w:rFonts w:eastAsia="Times New Roman" w:cs="Arial"/>
                <w:noProof/>
                <w:szCs w:val="20"/>
              </w:rPr>
              <w:t>4</w:t>
            </w:r>
          </w:p>
        </w:tc>
        <w:tc>
          <w:tcPr>
            <w:tcW w:w="1067" w:type="dxa"/>
          </w:tcPr>
          <w:p w14:paraId="48D15658" w14:textId="77777777" w:rsidR="007A3584" w:rsidRPr="0000108D" w:rsidRDefault="007A3584" w:rsidP="00707D5B">
            <w:pPr>
              <w:widowControl w:val="0"/>
              <w:rPr>
                <w:rFonts w:eastAsia="Times New Roman" w:cs="Arial"/>
                <w:noProof/>
                <w:szCs w:val="20"/>
              </w:rPr>
            </w:pPr>
            <w:r>
              <w:rPr>
                <w:rFonts w:eastAsia="Times New Roman" w:cs="Arial"/>
                <w:noProof/>
                <w:szCs w:val="20"/>
              </w:rPr>
              <w:t>250</w:t>
            </w:r>
          </w:p>
        </w:tc>
        <w:tc>
          <w:tcPr>
            <w:tcW w:w="1006" w:type="dxa"/>
          </w:tcPr>
          <w:p w14:paraId="21EA4111" w14:textId="77777777" w:rsidR="007A3584" w:rsidRPr="0000108D" w:rsidRDefault="007A3584" w:rsidP="00707D5B">
            <w:pPr>
              <w:widowControl w:val="0"/>
              <w:rPr>
                <w:rFonts w:eastAsia="Times New Roman" w:cs="Arial"/>
                <w:noProof/>
                <w:szCs w:val="20"/>
              </w:rPr>
            </w:pPr>
          </w:p>
        </w:tc>
        <w:tc>
          <w:tcPr>
            <w:tcW w:w="861" w:type="dxa"/>
          </w:tcPr>
          <w:p w14:paraId="32CEED83" w14:textId="77777777" w:rsidR="007A3584" w:rsidRPr="0000108D" w:rsidRDefault="007A3584" w:rsidP="00707D5B">
            <w:pPr>
              <w:widowControl w:val="0"/>
              <w:rPr>
                <w:rFonts w:eastAsia="Times New Roman" w:cs="Arial"/>
                <w:noProof/>
                <w:szCs w:val="20"/>
              </w:rPr>
            </w:pPr>
            <w:r w:rsidRPr="0000108D">
              <w:rPr>
                <w:rFonts w:eastAsia="Times New Roman" w:cs="Arial"/>
                <w:noProof/>
                <w:szCs w:val="20"/>
              </w:rPr>
              <w:t>2</w:t>
            </w:r>
            <w:r>
              <w:rPr>
                <w:rFonts w:eastAsia="Times New Roman" w:cs="Arial"/>
                <w:noProof/>
                <w:szCs w:val="20"/>
              </w:rPr>
              <w:t>50</w:t>
            </w:r>
          </w:p>
        </w:tc>
        <w:tc>
          <w:tcPr>
            <w:tcW w:w="1316" w:type="dxa"/>
          </w:tcPr>
          <w:p w14:paraId="477A873E" w14:textId="77777777" w:rsidR="007A3584" w:rsidRPr="0000108D" w:rsidRDefault="007A3584" w:rsidP="00707D5B">
            <w:pPr>
              <w:widowControl w:val="0"/>
              <w:rPr>
                <w:rFonts w:eastAsia="Times New Roman" w:cs="Arial"/>
                <w:noProof/>
                <w:szCs w:val="20"/>
              </w:rPr>
            </w:pPr>
          </w:p>
        </w:tc>
        <w:tc>
          <w:tcPr>
            <w:tcW w:w="1039" w:type="dxa"/>
          </w:tcPr>
          <w:p w14:paraId="42A32865" w14:textId="77777777" w:rsidR="007A3584" w:rsidRDefault="007A3584" w:rsidP="00707D5B">
            <w:pPr>
              <w:widowControl w:val="0"/>
              <w:rPr>
                <w:rFonts w:eastAsia="Times New Roman" w:cs="Arial"/>
                <w:noProof/>
                <w:szCs w:val="20"/>
              </w:rPr>
            </w:pPr>
            <w:r>
              <w:rPr>
                <w:rFonts w:eastAsia="Times New Roman" w:cs="Arial"/>
                <w:noProof/>
                <w:szCs w:val="20"/>
              </w:rPr>
              <w:t>250</w:t>
            </w:r>
          </w:p>
          <w:p w14:paraId="0851807D" w14:textId="77777777" w:rsidR="007A3584" w:rsidRPr="0000108D" w:rsidRDefault="007A3584" w:rsidP="00707D5B">
            <w:pPr>
              <w:widowControl w:val="0"/>
              <w:rPr>
                <w:rFonts w:eastAsia="Times New Roman" w:cs="Arial"/>
                <w:noProof/>
                <w:szCs w:val="20"/>
              </w:rPr>
            </w:pPr>
          </w:p>
        </w:tc>
      </w:tr>
      <w:tr w:rsidR="007A3584" w:rsidRPr="009325AA" w14:paraId="2757CC12" w14:textId="77777777" w:rsidTr="00707D5B">
        <w:tc>
          <w:tcPr>
            <w:tcW w:w="1474" w:type="dxa"/>
          </w:tcPr>
          <w:p w14:paraId="534BAD8F" w14:textId="77777777" w:rsidR="007A3584" w:rsidRDefault="007A3584" w:rsidP="00707D5B">
            <w:pPr>
              <w:widowControl w:val="0"/>
              <w:rPr>
                <w:rFonts w:eastAsia="Times New Roman" w:cs="Arial"/>
                <w:noProof/>
                <w:szCs w:val="20"/>
              </w:rPr>
            </w:pPr>
            <w:r w:rsidRPr="0047011D">
              <w:rPr>
                <w:rFonts w:eastAsia="Times New Roman" w:cs="Arial"/>
                <w:noProof/>
                <w:szCs w:val="20"/>
              </w:rPr>
              <w:t xml:space="preserve">Víbruvalltari </w:t>
            </w:r>
            <w:r w:rsidRPr="00BD19EB">
              <w:rPr>
                <w:rFonts w:eastAsia="Times New Roman" w:cs="Arial"/>
                <w:noProof/>
                <w:szCs w:val="20"/>
              </w:rPr>
              <w:t>15 – 30 kN/m</w:t>
            </w:r>
            <w:r>
              <w:rPr>
                <w:rFonts w:eastAsia="Times New Roman" w:cs="Arial"/>
                <w:noProof/>
                <w:szCs w:val="20"/>
              </w:rPr>
              <w:t>.</w:t>
            </w:r>
          </w:p>
          <w:p w14:paraId="194E274F" w14:textId="77777777" w:rsidR="007A3584" w:rsidRPr="00BD19EB" w:rsidRDefault="007A3584" w:rsidP="00707D5B">
            <w:pPr>
              <w:widowControl w:val="0"/>
              <w:rPr>
                <w:rFonts w:eastAsia="Times New Roman" w:cs="Arial"/>
                <w:noProof/>
                <w:color w:val="7030A0"/>
                <w:szCs w:val="20"/>
              </w:rPr>
            </w:pPr>
          </w:p>
        </w:tc>
        <w:tc>
          <w:tcPr>
            <w:tcW w:w="2043" w:type="dxa"/>
          </w:tcPr>
          <w:p w14:paraId="6646CBCD" w14:textId="77777777" w:rsidR="007A3584" w:rsidRPr="00BD19EB" w:rsidRDefault="007A3584" w:rsidP="00707D5B">
            <w:pPr>
              <w:widowControl w:val="0"/>
              <w:jc w:val="center"/>
              <w:rPr>
                <w:rFonts w:eastAsia="Times New Roman" w:cs="Arial"/>
                <w:noProof/>
                <w:szCs w:val="20"/>
              </w:rPr>
            </w:pPr>
            <w:r w:rsidRPr="00BD19EB">
              <w:rPr>
                <w:rFonts w:eastAsia="Times New Roman" w:cs="Arial"/>
                <w:noProof/>
                <w:szCs w:val="20"/>
              </w:rPr>
              <w:t>6</w:t>
            </w:r>
          </w:p>
        </w:tc>
        <w:tc>
          <w:tcPr>
            <w:tcW w:w="1067" w:type="dxa"/>
          </w:tcPr>
          <w:p w14:paraId="450569F7" w14:textId="77777777" w:rsidR="007A3584" w:rsidRPr="00BD19EB" w:rsidRDefault="007A3584" w:rsidP="00707D5B">
            <w:pPr>
              <w:widowControl w:val="0"/>
              <w:rPr>
                <w:rFonts w:eastAsia="Times New Roman" w:cs="Arial"/>
                <w:noProof/>
                <w:szCs w:val="20"/>
              </w:rPr>
            </w:pPr>
            <w:r w:rsidRPr="00BD19EB">
              <w:rPr>
                <w:rFonts w:eastAsia="Times New Roman" w:cs="Arial"/>
                <w:noProof/>
                <w:szCs w:val="20"/>
              </w:rPr>
              <w:t>3</w:t>
            </w:r>
            <w:r>
              <w:rPr>
                <w:rFonts w:eastAsia="Times New Roman" w:cs="Arial"/>
                <w:noProof/>
                <w:szCs w:val="20"/>
              </w:rPr>
              <w:t>00</w:t>
            </w:r>
          </w:p>
        </w:tc>
        <w:tc>
          <w:tcPr>
            <w:tcW w:w="1006" w:type="dxa"/>
          </w:tcPr>
          <w:p w14:paraId="7BBEF12F" w14:textId="77777777" w:rsidR="007A3584" w:rsidRPr="00BD19EB" w:rsidRDefault="007A3584" w:rsidP="00707D5B">
            <w:pPr>
              <w:widowControl w:val="0"/>
              <w:rPr>
                <w:rFonts w:eastAsia="Times New Roman" w:cs="Arial"/>
                <w:noProof/>
                <w:szCs w:val="20"/>
              </w:rPr>
            </w:pPr>
          </w:p>
        </w:tc>
        <w:tc>
          <w:tcPr>
            <w:tcW w:w="861" w:type="dxa"/>
          </w:tcPr>
          <w:p w14:paraId="67378AB6" w14:textId="77777777" w:rsidR="007A3584" w:rsidRPr="00BD19EB" w:rsidRDefault="007A3584" w:rsidP="00707D5B">
            <w:pPr>
              <w:widowControl w:val="0"/>
              <w:rPr>
                <w:rFonts w:eastAsia="Times New Roman" w:cs="Arial"/>
                <w:noProof/>
                <w:szCs w:val="20"/>
              </w:rPr>
            </w:pPr>
            <w:r>
              <w:rPr>
                <w:rFonts w:eastAsia="Times New Roman" w:cs="Arial"/>
                <w:noProof/>
                <w:szCs w:val="20"/>
              </w:rPr>
              <w:t>300</w:t>
            </w:r>
          </w:p>
        </w:tc>
        <w:tc>
          <w:tcPr>
            <w:tcW w:w="1316" w:type="dxa"/>
          </w:tcPr>
          <w:p w14:paraId="58D16505" w14:textId="77777777" w:rsidR="007A3584" w:rsidRPr="00BD19EB" w:rsidRDefault="007A3584" w:rsidP="00707D5B">
            <w:pPr>
              <w:widowControl w:val="0"/>
              <w:rPr>
                <w:rFonts w:eastAsia="Times New Roman" w:cs="Arial"/>
                <w:noProof/>
                <w:szCs w:val="20"/>
              </w:rPr>
            </w:pPr>
          </w:p>
        </w:tc>
        <w:tc>
          <w:tcPr>
            <w:tcW w:w="1039" w:type="dxa"/>
          </w:tcPr>
          <w:p w14:paraId="741D6926" w14:textId="77777777" w:rsidR="007A3584" w:rsidRPr="00BD19EB" w:rsidRDefault="007A3584" w:rsidP="00707D5B">
            <w:pPr>
              <w:widowControl w:val="0"/>
              <w:rPr>
                <w:rFonts w:eastAsia="Times New Roman" w:cs="Arial"/>
                <w:noProof/>
                <w:szCs w:val="20"/>
              </w:rPr>
            </w:pPr>
            <w:r w:rsidRPr="00BD19EB">
              <w:rPr>
                <w:rFonts w:eastAsia="Times New Roman" w:cs="Arial"/>
                <w:noProof/>
                <w:szCs w:val="20"/>
              </w:rPr>
              <w:t>600</w:t>
            </w:r>
          </w:p>
        </w:tc>
      </w:tr>
    </w:tbl>
    <w:p w14:paraId="6E3C8C5A" w14:textId="77777777" w:rsidR="007A3584" w:rsidRPr="0000108D" w:rsidRDefault="007A3584" w:rsidP="007A3584">
      <w:pPr>
        <w:rPr>
          <w:rFonts w:eastAsia="Times New Roman" w:cs="Arial"/>
          <w:b/>
          <w:szCs w:val="20"/>
        </w:rPr>
      </w:pPr>
    </w:p>
    <w:p w14:paraId="23E15348" w14:textId="77777777" w:rsidR="007A3584" w:rsidRPr="0000108D" w:rsidRDefault="007A3584" w:rsidP="007A3584">
      <w:pPr>
        <w:widowControl w:val="0"/>
        <w:spacing w:after="200"/>
        <w:rPr>
          <w:rFonts w:eastAsia="Times New Roman" w:cs="Arial"/>
          <w:noProof/>
          <w:szCs w:val="24"/>
        </w:rPr>
      </w:pPr>
      <w:r w:rsidRPr="0000108D">
        <w:rPr>
          <w:rFonts w:eastAsia="Times New Roman" w:cs="Arial"/>
          <w:b/>
          <w:bCs/>
          <w:noProof/>
          <w:szCs w:val="24"/>
        </w:rPr>
        <w:t>Fylling umhverfis hitaveitu, rafveitu, vatnsveitu og fjarskiptalagnir (söndun):</w:t>
      </w:r>
    </w:p>
    <w:p w14:paraId="23DFEAA9" w14:textId="5BFDBECC" w:rsidR="007A3584" w:rsidRPr="0000108D" w:rsidRDefault="007A3584" w:rsidP="3344E8CE">
      <w:pPr>
        <w:widowControl w:val="0"/>
        <w:spacing w:after="200"/>
        <w:rPr>
          <w:rFonts w:eastAsia="Arial" w:cs="Arial"/>
          <w:b/>
          <w:bCs/>
          <w:noProof/>
        </w:rPr>
      </w:pPr>
      <w:r w:rsidRPr="3344E8CE">
        <w:rPr>
          <w:rFonts w:eastAsia="Arial" w:cs="Arial"/>
          <w:noProof/>
        </w:rPr>
        <w:t>Í skurði skal nota fyllingu sem er blanda af silt / sandi og fínni möl  án hvassra brúna og með mestu kornastærð 10 mm</w:t>
      </w:r>
      <w:r w:rsidR="33F9B22F" w:rsidRPr="3344E8CE">
        <w:rPr>
          <w:rFonts w:eastAsia="Arial" w:cs="Arial"/>
          <w:noProof/>
        </w:rPr>
        <w:t xml:space="preserve"> </w:t>
      </w:r>
    </w:p>
    <w:p w14:paraId="2605ABD3" w14:textId="4879D218" w:rsidR="007A3584" w:rsidRPr="0000108D" w:rsidRDefault="33F9B22F" w:rsidP="3344E8CE">
      <w:pPr>
        <w:widowControl w:val="0"/>
        <w:spacing w:after="200"/>
        <w:rPr>
          <w:rFonts w:eastAsia="Arial" w:cs="Arial"/>
          <w:b/>
          <w:bCs/>
          <w:noProof/>
        </w:rPr>
      </w:pPr>
      <w:r w:rsidRPr="3344E8CE">
        <w:rPr>
          <w:rFonts w:eastAsia="Arial" w:cs="Arial"/>
          <w:b/>
          <w:bCs/>
          <w:noProof/>
        </w:rPr>
        <w:t>Söndun umhverfis strengi rafveitu :</w:t>
      </w:r>
    </w:p>
    <w:p w14:paraId="6AC35C34" w14:textId="74A3D0F4" w:rsidR="007A3584" w:rsidRPr="0000108D" w:rsidRDefault="33F9B22F" w:rsidP="3344E8CE">
      <w:pPr>
        <w:widowControl w:val="0"/>
        <w:spacing w:after="200"/>
      </w:pPr>
      <w:r w:rsidRPr="3344E8CE">
        <w:rPr>
          <w:rFonts w:eastAsia="Arial" w:cs="Arial"/>
          <w:noProof/>
        </w:rPr>
        <w:t xml:space="preserve">Í skurði við strengi skal nota sand sem er núinn og  án hvassra brúna og með kornastærð 0-4 mm. </w:t>
      </w:r>
    </w:p>
    <w:p w14:paraId="1644AAEE" w14:textId="5C3FE739" w:rsidR="007A3584" w:rsidRPr="0000108D" w:rsidRDefault="007A3584" w:rsidP="3344E8CE">
      <w:pPr>
        <w:widowControl w:val="0"/>
        <w:spacing w:after="200"/>
        <w:rPr>
          <w:rFonts w:eastAsia="Arial" w:cs="Arial"/>
          <w:noProof/>
        </w:rPr>
      </w:pPr>
      <w:r w:rsidRPr="3344E8CE">
        <w:rPr>
          <w:rFonts w:eastAsia="Arial" w:cs="Arial"/>
          <w:noProof/>
        </w:rPr>
        <w:t xml:space="preserve"> Passa skal að fyllingin sé vel blönduð þannig að við þjöppun falli fyllingin þétt upp að lögnum. Með því móti minnka líkur á að grófkorn skeri sig inn í kápu lagna og strengja. </w:t>
      </w:r>
    </w:p>
    <w:p w14:paraId="635E21A8" w14:textId="77777777" w:rsidR="007A3584" w:rsidRPr="0000108D" w:rsidRDefault="007A3584" w:rsidP="007A3584">
      <w:pPr>
        <w:keepNext/>
        <w:jc w:val="center"/>
        <w:rPr>
          <w:rFonts w:eastAsia="Calibri" w:cs="Times New Roman"/>
        </w:rPr>
      </w:pPr>
      <w:r w:rsidRPr="0000108D">
        <w:rPr>
          <w:rFonts w:eastAsia="Calibri" w:cs="Times New Roman"/>
          <w:noProof/>
        </w:rPr>
        <w:lastRenderedPageBreak/>
        <w:drawing>
          <wp:inline distT="0" distB="0" distL="0" distR="0" wp14:anchorId="0FBAC286" wp14:editId="0AC54036">
            <wp:extent cx="4572000" cy="3048000"/>
            <wp:effectExtent l="0" t="0" r="0" b="0"/>
            <wp:docPr id="1482306504" name="Picture 1482306504" descr="A graph with lines and numbers&#10;&#10;Description automatically generated"/>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482306504" name="Picture 1482306504" descr="A graph with lines and numbers&#10;&#10;Description automatically generated"/>
                    <pic:cNvPicPr/>
                  </pic:nvPicPr>
                  <pic:blipFill>
                    <a:blip r:embed="rId28">
                      <a:extLst>
                        <a:ext uri="{28A0092B-C50C-407E-A947-70E740481C1C}">
                          <a14:useLocalDpi xmlns:a14="http://schemas.microsoft.com/office/drawing/2010/main" val="0"/>
                        </a:ext>
                      </a:extLst>
                    </a:blip>
                    <a:stretch>
                      <a:fillRect/>
                    </a:stretch>
                  </pic:blipFill>
                  <pic:spPr>
                    <a:xfrm>
                      <a:off x="0" y="0"/>
                      <a:ext cx="4572000" cy="3048000"/>
                    </a:xfrm>
                    <a:prstGeom prst="rect">
                      <a:avLst/>
                    </a:prstGeom>
                  </pic:spPr>
                </pic:pic>
              </a:graphicData>
            </a:graphic>
          </wp:inline>
        </w:drawing>
      </w:r>
    </w:p>
    <w:tbl>
      <w:tblPr>
        <w:tblStyle w:val="TableGrid"/>
        <w:tblW w:w="0" w:type="auto"/>
        <w:tblBorders>
          <w:top w:val="none" w:sz="0" w:space="0" w:color="auto"/>
          <w:left w:val="none" w:sz="0" w:space="0" w:color="auto"/>
          <w:bottom w:val="none" w:sz="0" w:space="0" w:color="auto"/>
          <w:right w:val="none" w:sz="0" w:space="0" w:color="auto"/>
          <w:insideH w:val="none" w:sz="0" w:space="0" w:color="auto"/>
          <w:insideV w:val="none" w:sz="0" w:space="0" w:color="auto"/>
        </w:tblBorders>
        <w:tblLook w:val="06A0" w:firstRow="1" w:lastRow="0" w:firstColumn="1" w:lastColumn="0" w:noHBand="1" w:noVBand="1"/>
      </w:tblPr>
      <w:tblGrid>
        <w:gridCol w:w="2403"/>
        <w:gridCol w:w="2137"/>
        <w:gridCol w:w="1556"/>
        <w:gridCol w:w="2976"/>
      </w:tblGrid>
      <w:tr w:rsidR="007A3584" w:rsidRPr="009325AA" w14:paraId="40846A3C" w14:textId="77777777" w:rsidTr="00707D5B">
        <w:tc>
          <w:tcPr>
            <w:tcW w:w="2459" w:type="dxa"/>
          </w:tcPr>
          <w:p w14:paraId="2D3E28E3" w14:textId="77777777" w:rsidR="007A3584" w:rsidRPr="0000108D" w:rsidRDefault="007A3584" w:rsidP="00707D5B">
            <w:pPr>
              <w:rPr>
                <w:rFonts w:eastAsia="Calibri" w:cs="Arial"/>
              </w:rPr>
            </w:pPr>
            <w:r w:rsidRPr="0000108D">
              <w:rPr>
                <w:rFonts w:eastAsia="Calibri" w:cs="Arial"/>
              </w:rPr>
              <w:t>1. Silt 0,002 – 0,063mm</w:t>
            </w:r>
          </w:p>
        </w:tc>
        <w:tc>
          <w:tcPr>
            <w:tcW w:w="2190" w:type="dxa"/>
          </w:tcPr>
          <w:p w14:paraId="44B353CC" w14:textId="77777777" w:rsidR="007A3584" w:rsidRPr="0000108D" w:rsidRDefault="007A3584" w:rsidP="00707D5B">
            <w:pPr>
              <w:rPr>
                <w:rFonts w:eastAsia="Calibri" w:cs="Arial"/>
              </w:rPr>
            </w:pPr>
            <w:r w:rsidRPr="0000108D">
              <w:rPr>
                <w:rFonts w:eastAsia="Calibri" w:cs="Arial"/>
              </w:rPr>
              <w:t>2. Sandur 0,063-4mm</w:t>
            </w:r>
          </w:p>
        </w:tc>
        <w:tc>
          <w:tcPr>
            <w:tcW w:w="1588" w:type="dxa"/>
          </w:tcPr>
          <w:p w14:paraId="2EA28FF4" w14:textId="77777777" w:rsidR="007A3584" w:rsidRPr="0000108D" w:rsidRDefault="007A3584" w:rsidP="00707D5B">
            <w:pPr>
              <w:rPr>
                <w:rFonts w:eastAsia="Calibri" w:cs="Arial"/>
              </w:rPr>
            </w:pPr>
            <w:r w:rsidRPr="0000108D">
              <w:rPr>
                <w:rFonts w:eastAsia="Calibri" w:cs="Arial"/>
              </w:rPr>
              <w:t>3. Möl 4-64mm</w:t>
            </w:r>
          </w:p>
        </w:tc>
        <w:tc>
          <w:tcPr>
            <w:tcW w:w="3062" w:type="dxa"/>
          </w:tcPr>
          <w:p w14:paraId="2D794B20" w14:textId="77777777" w:rsidR="007A3584" w:rsidRPr="0000108D" w:rsidRDefault="007A3584" w:rsidP="00707D5B">
            <w:pPr>
              <w:rPr>
                <w:rFonts w:eastAsia="Calibri" w:cs="Arial"/>
              </w:rPr>
            </w:pPr>
            <w:r w:rsidRPr="0000108D">
              <w:rPr>
                <w:rFonts w:eastAsia="Calibri" w:cs="Arial"/>
              </w:rPr>
              <w:t>4. steinar 20-100mm</w:t>
            </w:r>
          </w:p>
          <w:p w14:paraId="2143C90B" w14:textId="77777777" w:rsidR="007A3584" w:rsidRPr="0000108D" w:rsidRDefault="007A3584" w:rsidP="00707D5B">
            <w:pPr>
              <w:rPr>
                <w:rFonts w:eastAsia="Calibri" w:cs="Arial"/>
              </w:rPr>
            </w:pPr>
          </w:p>
        </w:tc>
      </w:tr>
    </w:tbl>
    <w:p w14:paraId="32EC6553" w14:textId="77777777" w:rsidR="007A3584" w:rsidRPr="0000108D" w:rsidRDefault="007A3584" w:rsidP="007A3584">
      <w:pPr>
        <w:jc w:val="center"/>
        <w:rPr>
          <w:rFonts w:eastAsia="Calibri" w:cs="Arial"/>
          <w:b/>
          <w:bCs/>
          <w:sz w:val="18"/>
          <w:szCs w:val="18"/>
        </w:rPr>
      </w:pPr>
      <w:r w:rsidRPr="117FE47C">
        <w:rPr>
          <w:rFonts w:eastAsia="Calibri" w:cs="Arial"/>
          <w:b/>
          <w:bCs/>
          <w:sz w:val="18"/>
          <w:szCs w:val="18"/>
        </w:rPr>
        <w:t>Mynd 5: Kornakúrfa fyllingar umhverfis lagnir 0,02/10mm , skilgreining skv. ÍST EN 13941-2:2019+A1:2021, X-ás gefin upp í mm og y-ás gefin upp í hlutfalli [%] af heildarþyngd.</w:t>
      </w:r>
    </w:p>
    <w:p w14:paraId="31F7FFB7" w14:textId="77777777" w:rsidR="007A3584" w:rsidRDefault="007A3584" w:rsidP="007A3584">
      <w:pPr>
        <w:widowControl w:val="0"/>
        <w:spacing w:after="200"/>
        <w:rPr>
          <w:rFonts w:eastAsia="Arial"/>
          <w:b/>
          <w:noProof/>
          <w:szCs w:val="24"/>
        </w:rPr>
      </w:pPr>
    </w:p>
    <w:p w14:paraId="1219CBCD" w14:textId="77777777" w:rsidR="007A3584" w:rsidRPr="0000108D" w:rsidRDefault="007A3584" w:rsidP="007A3584">
      <w:pPr>
        <w:pStyle w:val="Texti0"/>
      </w:pPr>
      <w:r w:rsidRPr="0000108D">
        <w:rPr>
          <w:rFonts w:eastAsia="Arial"/>
        </w:rPr>
        <w:t>Efni skal ekki vera leirkennt eða fínefnaríkt. Gerðar eru eftirfarandi kröfur til fínefnisinnihalds:</w:t>
      </w:r>
    </w:p>
    <w:p w14:paraId="02AC336B" w14:textId="77777777" w:rsidR="007A3584" w:rsidRPr="0000108D" w:rsidRDefault="007A3584" w:rsidP="007A3584">
      <w:pPr>
        <w:numPr>
          <w:ilvl w:val="0"/>
          <w:numId w:val="34"/>
        </w:numPr>
        <w:spacing w:after="200"/>
        <w:ind w:left="360"/>
        <w:contextualSpacing/>
        <w:rPr>
          <w:rFonts w:eastAsia="Calibri" w:cs="Arial"/>
        </w:rPr>
      </w:pPr>
      <w:r w:rsidRPr="0000108D">
        <w:rPr>
          <w:rFonts w:eastAsia="Arial" w:cs="Arial"/>
        </w:rPr>
        <w:t>Efni &lt; 0,020 mm. skal vera &lt; 3 % þyngdar.</w:t>
      </w:r>
    </w:p>
    <w:p w14:paraId="233D4F56" w14:textId="77777777" w:rsidR="007A3584" w:rsidRPr="0000108D" w:rsidRDefault="007A3584" w:rsidP="007A3584">
      <w:pPr>
        <w:numPr>
          <w:ilvl w:val="0"/>
          <w:numId w:val="34"/>
        </w:numPr>
        <w:spacing w:after="200"/>
        <w:ind w:left="360"/>
        <w:contextualSpacing/>
        <w:rPr>
          <w:rFonts w:eastAsia="Calibri" w:cs="Arial"/>
        </w:rPr>
      </w:pPr>
      <w:r w:rsidRPr="0000108D">
        <w:rPr>
          <w:rFonts w:eastAsia="Arial" w:cs="Arial"/>
        </w:rPr>
        <w:t>Efni &lt; 0,063 mm skal vera  &lt; 5 % þyngdar.</w:t>
      </w:r>
    </w:p>
    <w:p w14:paraId="02196A51" w14:textId="77777777" w:rsidR="007A3584" w:rsidRPr="00A156A5" w:rsidRDefault="007A3584" w:rsidP="007A3584">
      <w:pPr>
        <w:numPr>
          <w:ilvl w:val="0"/>
          <w:numId w:val="34"/>
        </w:numPr>
        <w:spacing w:after="200"/>
        <w:ind w:left="360"/>
        <w:contextualSpacing/>
        <w:rPr>
          <w:rFonts w:eastAsia="Calibri" w:cs="Arial"/>
        </w:rPr>
      </w:pPr>
      <w:r w:rsidRPr="0000108D">
        <w:rPr>
          <w:rFonts w:eastAsia="Arial" w:cs="Arial"/>
        </w:rPr>
        <w:t>Hlutfallið d60/d10 skal vera  &gt; 1,8.</w:t>
      </w:r>
    </w:p>
    <w:p w14:paraId="24106844" w14:textId="77777777" w:rsidR="007A3584" w:rsidRDefault="007A3584" w:rsidP="007A3584">
      <w:r>
        <w:t>Varmaviðnám sands í kringum rafstrengi (undir 33kV) skal vera minni en 2,5°Km/W miðað við hámark 5% rakastig, nema sérstakar aðstæður krefjist annars (t.d. há varmaálag, þröng lögnum eða samliggjandi strengir).</w:t>
      </w:r>
    </w:p>
    <w:p w14:paraId="247CAD15" w14:textId="77777777" w:rsidR="007A3584" w:rsidRDefault="007A3584" w:rsidP="007A3584">
      <w:r>
        <w:t>Varmaviðnám sands í kringum háspennurafstrengi (fyrir 33kV og hærra) skal vera minni en 1,7°Km/W miðað við hámark 5% rakastig.</w:t>
      </w:r>
    </w:p>
    <w:p w14:paraId="5E08C7D5" w14:textId="77777777" w:rsidR="007A3584" w:rsidRPr="0000108D" w:rsidRDefault="007A3584" w:rsidP="007A3584">
      <w:pPr>
        <w:pStyle w:val="Texti0"/>
      </w:pPr>
      <w:r w:rsidRPr="0000108D">
        <w:rPr>
          <w:rFonts w:eastAsia="Arial"/>
        </w:rPr>
        <w:t>Hreinsa skal vandlega upp alla steina og grús, sem kunna að hafa hrunið í skurðinn áður en fyllt er yfir lagnir með sandi þannig að ofangreindar kröfur eigi við um sandlag skv. lágmarkskröfum viðkomandi kennisniðs.</w:t>
      </w:r>
    </w:p>
    <w:p w14:paraId="11E721FB" w14:textId="77777777" w:rsidR="007A3584" w:rsidRPr="0000108D" w:rsidRDefault="007A3584" w:rsidP="007A3584">
      <w:pPr>
        <w:widowControl w:val="0"/>
        <w:spacing w:after="200"/>
        <w:rPr>
          <w:rFonts w:eastAsia="Times New Roman" w:cs="Arial"/>
          <w:b/>
          <w:noProof/>
          <w:szCs w:val="24"/>
          <w:u w:val="single"/>
        </w:rPr>
      </w:pPr>
      <w:r w:rsidRPr="0000108D">
        <w:rPr>
          <w:rFonts w:eastAsia="Arial" w:cs="Arial"/>
          <w:b/>
          <w:noProof/>
          <w:szCs w:val="24"/>
          <w:u w:val="single"/>
        </w:rPr>
        <w:t>Burðarhæf fylling</w:t>
      </w:r>
    </w:p>
    <w:p w14:paraId="6B0F475D" w14:textId="77777777" w:rsidR="007A3584" w:rsidRPr="0000108D" w:rsidRDefault="007A3584" w:rsidP="007A3584">
      <w:pPr>
        <w:pStyle w:val="Texti0"/>
      </w:pPr>
      <w:r>
        <w:t>Þar sem uppgrafið efni er ónothæft í endurfyllingu í skurði og öðrum stöðum, sem eftirlitsaðili verkkaupa ákveður, skal verktaki fylla með aðfluttri burðarhæfri fyllingu. Kröfur eru misjafnar eftir því í hvað er grafið. Ef grafið er í vegi og stíga og ekki gefið upp hvernig enduruppbygging á að vera skal hafa samband við eftirlitsaðila verks til að fá upplýsingar um efnisval,  lagþykktir og þjöppun</w:t>
      </w:r>
    </w:p>
    <w:p w14:paraId="4431A8EE" w14:textId="77777777" w:rsidR="007A3584" w:rsidRPr="0000108D" w:rsidRDefault="007A3584" w:rsidP="007A3584">
      <w:pPr>
        <w:pStyle w:val="Texti0"/>
      </w:pPr>
      <w:r w:rsidRPr="0000108D">
        <w:t>Burðarhæf fylling skal vera frostþolin, burðarmikil og þjöppunarhæf og skal uppfylla eftirfarandi kröfur:</w:t>
      </w:r>
    </w:p>
    <w:p w14:paraId="402A8CE6" w14:textId="77777777" w:rsidR="007A3584" w:rsidRPr="0000108D" w:rsidRDefault="007A3584" w:rsidP="007A3584">
      <w:pPr>
        <w:keepNext/>
        <w:jc w:val="center"/>
        <w:rPr>
          <w:rFonts w:eastAsia="Calibri" w:cs="Arial"/>
        </w:rPr>
      </w:pPr>
      <w:r w:rsidRPr="0000108D">
        <w:rPr>
          <w:rFonts w:eastAsia="Calibri" w:cs="Times New Roman"/>
          <w:noProof/>
        </w:rPr>
        <w:lastRenderedPageBreak/>
        <w:drawing>
          <wp:inline distT="0" distB="0" distL="0" distR="0" wp14:anchorId="4C3D0D91" wp14:editId="5D3E451F">
            <wp:extent cx="5167409" cy="2449285"/>
            <wp:effectExtent l="0" t="0" r="0" b="8255"/>
            <wp:docPr id="1159657827" name="Picture 1159657827" descr="A graph with lines and lines&#10;&#10;Description automatically generated with medium confidence"/>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159657827" name="Picture 1159657827" descr="A graph with lines and lines&#10;&#10;Description automatically generated with medium confidence"/>
                    <pic:cNvPicPr/>
                  </pic:nvPicPr>
                  <pic:blipFill>
                    <a:blip r:embed="rId29">
                      <a:extLst>
                        <a:ext uri="{28A0092B-C50C-407E-A947-70E740481C1C}">
                          <a14:useLocalDpi xmlns:a14="http://schemas.microsoft.com/office/drawing/2010/main" val="0"/>
                        </a:ext>
                      </a:extLst>
                    </a:blip>
                    <a:stretch>
                      <a:fillRect/>
                    </a:stretch>
                  </pic:blipFill>
                  <pic:spPr>
                    <a:xfrm>
                      <a:off x="0" y="0"/>
                      <a:ext cx="5183443" cy="2456885"/>
                    </a:xfrm>
                    <a:prstGeom prst="rect">
                      <a:avLst/>
                    </a:prstGeom>
                  </pic:spPr>
                </pic:pic>
              </a:graphicData>
            </a:graphic>
          </wp:inline>
        </w:drawing>
      </w:r>
    </w:p>
    <w:p w14:paraId="3B6C369C" w14:textId="77777777" w:rsidR="007A3584" w:rsidRPr="0000108D" w:rsidRDefault="007A3584" w:rsidP="007A3584">
      <w:pPr>
        <w:jc w:val="center"/>
        <w:rPr>
          <w:rFonts w:eastAsia="Calibri" w:cs="Arial"/>
          <w:b/>
          <w:bCs/>
          <w:sz w:val="18"/>
          <w:szCs w:val="18"/>
        </w:rPr>
      </w:pPr>
      <w:r w:rsidRPr="0000108D">
        <w:rPr>
          <w:rFonts w:eastAsia="Calibri" w:cs="Arial"/>
          <w:b/>
          <w:bCs/>
          <w:sz w:val="18"/>
          <w:szCs w:val="18"/>
        </w:rPr>
        <w:t>Mynd 6: Sáldurferill burðarhæfrar fyllingar.</w:t>
      </w:r>
    </w:p>
    <w:p w14:paraId="4177DD75" w14:textId="77777777" w:rsidR="007A3584" w:rsidRPr="0000108D" w:rsidRDefault="007A3584" w:rsidP="007A3584">
      <w:pPr>
        <w:pStyle w:val="Texti0"/>
      </w:pPr>
      <w:r w:rsidRPr="0000108D">
        <w:t>Sáldurferill efnisins skal falla innan þeirra markalína sem sýndar eru á myndinni hér fyrir ofan.</w:t>
      </w:r>
    </w:p>
    <w:p w14:paraId="2E77A2BA" w14:textId="77777777" w:rsidR="007A3584" w:rsidRPr="0000108D" w:rsidRDefault="007A3584" w:rsidP="007A3584">
      <w:pPr>
        <w:numPr>
          <w:ilvl w:val="0"/>
          <w:numId w:val="34"/>
        </w:numPr>
        <w:spacing w:after="200"/>
        <w:ind w:left="360"/>
        <w:contextualSpacing/>
        <w:rPr>
          <w:rFonts w:eastAsia="Arial" w:cs="Arial"/>
        </w:rPr>
      </w:pPr>
      <w:r w:rsidRPr="0000108D">
        <w:rPr>
          <w:rFonts w:eastAsia="Arial" w:cs="Arial"/>
        </w:rPr>
        <w:t>Ef meira en 3% af þyngd efnisins er fínna en 0,02mm skal kanna frostþenslu efnisins sérstaklega.</w:t>
      </w:r>
    </w:p>
    <w:p w14:paraId="3EAA8F83" w14:textId="77777777" w:rsidR="007A3584" w:rsidRPr="0000108D" w:rsidRDefault="007A3584" w:rsidP="007A3584">
      <w:pPr>
        <w:numPr>
          <w:ilvl w:val="0"/>
          <w:numId w:val="34"/>
        </w:numPr>
        <w:spacing w:after="200"/>
        <w:ind w:left="360"/>
        <w:contextualSpacing/>
        <w:rPr>
          <w:rFonts w:eastAsia="Arial" w:cs="Arial"/>
        </w:rPr>
      </w:pPr>
      <w:r w:rsidRPr="0000108D">
        <w:rPr>
          <w:rFonts w:eastAsia="Arial" w:cs="Arial"/>
        </w:rPr>
        <w:t>Hlutfallið Cu=d60/d10 skal vera ≥4 og ≥6 ef meira en 50% þyngdar efnisins er undir 4,75mm.</w:t>
      </w:r>
    </w:p>
    <w:p w14:paraId="30507B8B" w14:textId="77777777" w:rsidR="007A3584" w:rsidRDefault="007A3584" w:rsidP="007A3584">
      <w:pPr>
        <w:numPr>
          <w:ilvl w:val="0"/>
          <w:numId w:val="34"/>
        </w:numPr>
        <w:spacing w:after="200"/>
        <w:ind w:left="360"/>
        <w:contextualSpacing/>
        <w:rPr>
          <w:rFonts w:eastAsia="Arial" w:cs="Arial"/>
        </w:rPr>
      </w:pPr>
      <w:r w:rsidRPr="0000108D">
        <w:rPr>
          <w:rFonts w:eastAsia="Arial" w:cs="Arial"/>
        </w:rPr>
        <w:t xml:space="preserve">Kornadreifingarstuðullinn Cc = d²30 / (d10 x d60) skal vera &gt; 1 og &lt; 3. </w:t>
      </w:r>
    </w:p>
    <w:p w14:paraId="1AA04D01" w14:textId="77777777" w:rsidR="007A3584" w:rsidRPr="0000108D" w:rsidRDefault="007A3584" w:rsidP="007A3584">
      <w:pPr>
        <w:spacing w:after="200"/>
        <w:contextualSpacing/>
        <w:rPr>
          <w:rFonts w:eastAsia="Arial" w:cs="Arial"/>
        </w:rPr>
      </w:pPr>
    </w:p>
    <w:p w14:paraId="12B6DA1C" w14:textId="77777777" w:rsidR="007A3584" w:rsidRPr="0000108D" w:rsidRDefault="007A3584" w:rsidP="007A3584">
      <w:pPr>
        <w:widowControl w:val="0"/>
        <w:spacing w:after="200"/>
        <w:rPr>
          <w:rFonts w:eastAsia="Times New Roman" w:cs="Arial"/>
          <w:b/>
          <w:noProof/>
          <w:szCs w:val="24"/>
          <w:u w:val="single"/>
        </w:rPr>
      </w:pPr>
      <w:r w:rsidRPr="0000108D">
        <w:rPr>
          <w:rFonts w:eastAsia="Times New Roman" w:cs="Arial"/>
          <w:b/>
          <w:noProof/>
          <w:szCs w:val="24"/>
          <w:u w:val="single"/>
        </w:rPr>
        <w:t>Þjöppun</w:t>
      </w:r>
      <w:r>
        <w:rPr>
          <w:rFonts w:eastAsia="Times New Roman" w:cs="Arial"/>
          <w:b/>
          <w:noProof/>
          <w:szCs w:val="24"/>
          <w:u w:val="single"/>
        </w:rPr>
        <w:t xml:space="preserve"> fyllingar að hitaveitu, rafveitu, vatnsveitu, fjarskiptalögnum og burðarhæfrar fyllingar.</w:t>
      </w:r>
    </w:p>
    <w:p w14:paraId="0BDA273C" w14:textId="77777777" w:rsidR="007A3584" w:rsidRPr="0000108D" w:rsidRDefault="007A3584" w:rsidP="007A3584">
      <w:pPr>
        <w:pStyle w:val="Texti0"/>
      </w:pPr>
      <w:r>
        <w:t>Stærsti steinn í fyllingu skal ekki vera stærri en 1/3 af lagþykkt þjöppunarfyllingu. Fyllinguna skal leggja út í einu eða fleiri lögum og þjappa með viðurkenndum aðferðum t.d. víbróþjöppun þannig að kröfur um þjöppun séu ávallt uppfylltar og að ekki komi fram sig.</w:t>
      </w:r>
    </w:p>
    <w:p w14:paraId="4B1FF214" w14:textId="77777777" w:rsidR="007A3584" w:rsidRDefault="007A3584" w:rsidP="007A3584">
      <w:pPr>
        <w:pStyle w:val="Texti0"/>
        <w:rPr>
          <w:b/>
        </w:rPr>
      </w:pPr>
      <w:r w:rsidRPr="0000108D">
        <w:t>Dæmi um val á þjöppunartæki miðað við jarðvegsgerð og jarðvegsþykkt kemur fram í töflu hér að neðan:</w:t>
      </w:r>
    </w:p>
    <w:p w14:paraId="2396B578" w14:textId="77777777" w:rsidR="007A3584" w:rsidRPr="0000108D" w:rsidRDefault="007A3584" w:rsidP="007A3584">
      <w:pPr>
        <w:widowControl w:val="0"/>
        <w:spacing w:after="200"/>
        <w:rPr>
          <w:rFonts w:eastAsia="Times New Roman" w:cs="Arial"/>
          <w:noProof/>
          <w:szCs w:val="24"/>
        </w:rPr>
      </w:pPr>
    </w:p>
    <w:p w14:paraId="67BC8C04" w14:textId="77777777" w:rsidR="007A3584" w:rsidRPr="00A156A5" w:rsidRDefault="007A3584" w:rsidP="007A3584">
      <w:pPr>
        <w:keepNext/>
        <w:rPr>
          <w:rFonts w:eastAsia="Calibri" w:cs="Arial"/>
          <w:b/>
          <w:bCs/>
          <w:sz w:val="18"/>
          <w:szCs w:val="18"/>
        </w:rPr>
      </w:pPr>
      <w:r w:rsidRPr="00A156A5">
        <w:rPr>
          <w:rFonts w:eastAsia="Calibri" w:cs="Arial"/>
          <w:b/>
          <w:bCs/>
          <w:sz w:val="18"/>
          <w:szCs w:val="18"/>
        </w:rPr>
        <w:t xml:space="preserve">Tafla </w:t>
      </w:r>
      <w:r>
        <w:rPr>
          <w:rFonts w:eastAsia="Calibri" w:cs="Arial"/>
          <w:b/>
          <w:bCs/>
          <w:sz w:val="18"/>
          <w:szCs w:val="18"/>
        </w:rPr>
        <w:t>7</w:t>
      </w:r>
      <w:r w:rsidRPr="00A156A5">
        <w:rPr>
          <w:rFonts w:eastAsia="Calibri" w:cs="Arial"/>
          <w:b/>
          <w:bCs/>
          <w:sz w:val="18"/>
          <w:szCs w:val="18"/>
        </w:rPr>
        <w:t>: Leiðbeinandi val á þjöppunartæki, fjöldi yfirferða og jarðvegsþykktir</w:t>
      </w:r>
    </w:p>
    <w:tbl>
      <w:tblPr>
        <w:tblStyle w:val="TableGrid"/>
        <w:tblW w:w="8806" w:type="dxa"/>
        <w:tblLook w:val="04A0" w:firstRow="1" w:lastRow="0" w:firstColumn="1" w:lastColumn="0" w:noHBand="0" w:noVBand="1"/>
      </w:tblPr>
      <w:tblGrid>
        <w:gridCol w:w="1515"/>
        <w:gridCol w:w="1051"/>
        <w:gridCol w:w="1005"/>
        <w:gridCol w:w="1120"/>
        <w:gridCol w:w="1027"/>
        <w:gridCol w:w="597"/>
        <w:gridCol w:w="1183"/>
        <w:gridCol w:w="1308"/>
      </w:tblGrid>
      <w:tr w:rsidR="007A3584" w:rsidRPr="009325AA" w14:paraId="045869C6" w14:textId="77777777" w:rsidTr="00707D5B">
        <w:tc>
          <w:tcPr>
            <w:tcW w:w="1536" w:type="dxa"/>
            <w:vMerge w:val="restart"/>
          </w:tcPr>
          <w:p w14:paraId="475463F9" w14:textId="77777777" w:rsidR="007A3584" w:rsidRPr="0000108D" w:rsidRDefault="007A3584" w:rsidP="00707D5B">
            <w:pPr>
              <w:widowControl w:val="0"/>
              <w:spacing w:after="200"/>
              <w:rPr>
                <w:rFonts w:eastAsia="Times New Roman" w:cs="Arial"/>
                <w:b/>
                <w:noProof/>
                <w:szCs w:val="20"/>
              </w:rPr>
            </w:pPr>
            <w:r w:rsidRPr="0000108D">
              <w:rPr>
                <w:rFonts w:eastAsia="Times New Roman" w:cs="Arial"/>
                <w:b/>
                <w:noProof/>
                <w:szCs w:val="20"/>
              </w:rPr>
              <w:t>Tæki</w:t>
            </w:r>
          </w:p>
        </w:tc>
        <w:tc>
          <w:tcPr>
            <w:tcW w:w="2056" w:type="dxa"/>
            <w:gridSpan w:val="2"/>
          </w:tcPr>
          <w:p w14:paraId="0B8C1E3A" w14:textId="77777777" w:rsidR="007A3584" w:rsidRPr="0000108D" w:rsidRDefault="007A3584" w:rsidP="00707D5B">
            <w:pPr>
              <w:widowControl w:val="0"/>
              <w:spacing w:after="200"/>
              <w:rPr>
                <w:rFonts w:eastAsia="Times New Roman" w:cs="Arial"/>
                <w:b/>
                <w:noProof/>
                <w:szCs w:val="20"/>
              </w:rPr>
            </w:pPr>
            <w:r w:rsidRPr="0000108D">
              <w:rPr>
                <w:rFonts w:eastAsia="Times New Roman" w:cs="Arial"/>
                <w:b/>
                <w:noProof/>
                <w:szCs w:val="20"/>
              </w:rPr>
              <w:t>Fjöldi yfirferða til að ná þjöppunarkröfu</w:t>
            </w:r>
          </w:p>
        </w:tc>
        <w:tc>
          <w:tcPr>
            <w:tcW w:w="3854" w:type="dxa"/>
            <w:gridSpan w:val="4"/>
          </w:tcPr>
          <w:p w14:paraId="19705796" w14:textId="77777777" w:rsidR="007A3584" w:rsidRPr="0000108D" w:rsidRDefault="007A3584" w:rsidP="00707D5B">
            <w:pPr>
              <w:widowControl w:val="0"/>
              <w:spacing w:after="200"/>
              <w:rPr>
                <w:rFonts w:eastAsia="Times New Roman" w:cs="Arial"/>
                <w:b/>
                <w:noProof/>
                <w:szCs w:val="20"/>
              </w:rPr>
            </w:pPr>
            <w:r w:rsidRPr="0000108D">
              <w:rPr>
                <w:rFonts w:eastAsia="Times New Roman" w:cs="Arial"/>
                <w:b/>
                <w:noProof/>
                <w:szCs w:val="20"/>
              </w:rPr>
              <w:t>Mesta jarðvegslagsþykkt [mm] við þjöppun af mismunandi jarðvegslags</w:t>
            </w:r>
          </w:p>
        </w:tc>
        <w:tc>
          <w:tcPr>
            <w:tcW w:w="1360" w:type="dxa"/>
            <w:vMerge w:val="restart"/>
          </w:tcPr>
          <w:p w14:paraId="05DCD808" w14:textId="77777777" w:rsidR="007A3584" w:rsidRPr="0000108D" w:rsidRDefault="007A3584" w:rsidP="00707D5B">
            <w:pPr>
              <w:widowControl w:val="0"/>
              <w:spacing w:after="200"/>
              <w:rPr>
                <w:rFonts w:eastAsia="Times New Roman" w:cs="Arial"/>
                <w:b/>
                <w:noProof/>
                <w:szCs w:val="20"/>
              </w:rPr>
            </w:pPr>
            <w:r w:rsidRPr="0000108D">
              <w:rPr>
                <w:rFonts w:eastAsia="Times New Roman" w:cs="Arial"/>
                <w:b/>
                <w:noProof/>
                <w:szCs w:val="20"/>
              </w:rPr>
              <w:t>Minnsta leyfilega þykkt jarðvegs yfir röri fyrir þjöppun [mm]</w:t>
            </w:r>
          </w:p>
        </w:tc>
      </w:tr>
      <w:tr w:rsidR="007A3584" w:rsidRPr="009325AA" w14:paraId="398602DE" w14:textId="77777777" w:rsidTr="00707D5B">
        <w:tc>
          <w:tcPr>
            <w:tcW w:w="1536" w:type="dxa"/>
            <w:vMerge/>
          </w:tcPr>
          <w:p w14:paraId="4EDE939E" w14:textId="77777777" w:rsidR="007A3584" w:rsidRPr="0000108D" w:rsidRDefault="007A3584" w:rsidP="00707D5B">
            <w:pPr>
              <w:widowControl w:val="0"/>
              <w:spacing w:after="200"/>
              <w:rPr>
                <w:rFonts w:eastAsia="Calibri" w:cs="Arial"/>
                <w:noProof/>
                <w:szCs w:val="20"/>
              </w:rPr>
            </w:pPr>
          </w:p>
        </w:tc>
        <w:tc>
          <w:tcPr>
            <w:tcW w:w="1051" w:type="dxa"/>
          </w:tcPr>
          <w:p w14:paraId="4BD1E133" w14:textId="77777777" w:rsidR="007A3584" w:rsidRPr="0000108D" w:rsidRDefault="007A3584" w:rsidP="00707D5B">
            <w:pPr>
              <w:widowControl w:val="0"/>
              <w:spacing w:after="200"/>
              <w:rPr>
                <w:rFonts w:eastAsia="Times New Roman" w:cs="Arial"/>
                <w:b/>
                <w:noProof/>
                <w:szCs w:val="20"/>
              </w:rPr>
            </w:pPr>
            <w:r w:rsidRPr="0000108D">
              <w:rPr>
                <w:rFonts w:eastAsia="Times New Roman" w:cs="Arial"/>
                <w:b/>
                <w:noProof/>
                <w:szCs w:val="20"/>
              </w:rPr>
              <w:t>Venjuleg þjöppun</w:t>
            </w:r>
          </w:p>
        </w:tc>
        <w:tc>
          <w:tcPr>
            <w:tcW w:w="1005" w:type="dxa"/>
          </w:tcPr>
          <w:p w14:paraId="4DB94256" w14:textId="77777777" w:rsidR="007A3584" w:rsidRPr="0000108D" w:rsidRDefault="007A3584" w:rsidP="00707D5B">
            <w:pPr>
              <w:widowControl w:val="0"/>
              <w:spacing w:after="200"/>
              <w:rPr>
                <w:rFonts w:eastAsia="Times New Roman" w:cs="Arial"/>
                <w:b/>
                <w:noProof/>
                <w:szCs w:val="20"/>
              </w:rPr>
            </w:pPr>
            <w:r w:rsidRPr="0000108D">
              <w:rPr>
                <w:rFonts w:eastAsia="Times New Roman" w:cs="Arial"/>
                <w:b/>
                <w:noProof/>
                <w:szCs w:val="20"/>
              </w:rPr>
              <w:t>Létt þjöppun</w:t>
            </w:r>
          </w:p>
        </w:tc>
        <w:tc>
          <w:tcPr>
            <w:tcW w:w="1147" w:type="dxa"/>
          </w:tcPr>
          <w:p w14:paraId="5732AACB" w14:textId="77777777" w:rsidR="007A3584" w:rsidRPr="0000108D" w:rsidRDefault="007A3584" w:rsidP="00707D5B">
            <w:pPr>
              <w:widowControl w:val="0"/>
              <w:spacing w:after="200"/>
              <w:rPr>
                <w:rFonts w:eastAsia="Times New Roman" w:cs="Arial"/>
                <w:b/>
                <w:noProof/>
                <w:szCs w:val="20"/>
              </w:rPr>
            </w:pPr>
            <w:r w:rsidRPr="0000108D">
              <w:rPr>
                <w:rFonts w:eastAsia="Times New Roman" w:cs="Arial"/>
                <w:b/>
                <w:noProof/>
                <w:szCs w:val="20"/>
              </w:rPr>
              <w:t>*Sandur</w:t>
            </w:r>
          </w:p>
        </w:tc>
        <w:tc>
          <w:tcPr>
            <w:tcW w:w="1036" w:type="dxa"/>
          </w:tcPr>
          <w:p w14:paraId="4DCF0782" w14:textId="77777777" w:rsidR="007A3584" w:rsidRPr="0000108D" w:rsidRDefault="007A3584" w:rsidP="00707D5B">
            <w:pPr>
              <w:widowControl w:val="0"/>
              <w:spacing w:after="200"/>
              <w:rPr>
                <w:rFonts w:eastAsia="Times New Roman" w:cs="Arial"/>
                <w:b/>
                <w:noProof/>
                <w:szCs w:val="20"/>
              </w:rPr>
            </w:pPr>
            <w:r w:rsidRPr="0000108D">
              <w:rPr>
                <w:rFonts w:eastAsia="Times New Roman" w:cs="Arial"/>
                <w:b/>
                <w:noProof/>
                <w:szCs w:val="20"/>
              </w:rPr>
              <w:t>Grófur sandur með steinum</w:t>
            </w:r>
          </w:p>
        </w:tc>
        <w:tc>
          <w:tcPr>
            <w:tcW w:w="606" w:type="dxa"/>
          </w:tcPr>
          <w:p w14:paraId="1A5FF74C" w14:textId="77777777" w:rsidR="007A3584" w:rsidRPr="00F45FBE" w:rsidRDefault="007A3584" w:rsidP="00707D5B">
            <w:pPr>
              <w:widowControl w:val="0"/>
              <w:spacing w:after="200"/>
              <w:rPr>
                <w:rFonts w:eastAsia="Times New Roman" w:cs="Arial"/>
                <w:b/>
                <w:noProof/>
                <w:szCs w:val="20"/>
                <w:highlight w:val="red"/>
              </w:rPr>
            </w:pPr>
            <w:r w:rsidRPr="00F45FBE">
              <w:rPr>
                <w:rFonts w:eastAsia="Times New Roman" w:cs="Arial"/>
                <w:b/>
                <w:noProof/>
                <w:szCs w:val="20"/>
              </w:rPr>
              <w:t>Silt</w:t>
            </w:r>
          </w:p>
        </w:tc>
        <w:tc>
          <w:tcPr>
            <w:tcW w:w="1065" w:type="dxa"/>
          </w:tcPr>
          <w:p w14:paraId="6E9ED5C1" w14:textId="77777777" w:rsidR="007A3584" w:rsidRPr="009A29BA" w:rsidRDefault="007A3584" w:rsidP="00707D5B">
            <w:pPr>
              <w:widowControl w:val="0"/>
              <w:spacing w:after="200"/>
              <w:rPr>
                <w:rFonts w:eastAsia="Times New Roman" w:cs="Arial"/>
                <w:b/>
                <w:noProof/>
                <w:szCs w:val="20"/>
                <w:highlight w:val="red"/>
              </w:rPr>
            </w:pPr>
            <w:r w:rsidRPr="00F45FBE">
              <w:rPr>
                <w:rFonts w:eastAsia="Times New Roman" w:cs="Arial"/>
                <w:b/>
                <w:noProof/>
                <w:szCs w:val="20"/>
              </w:rPr>
              <w:t>Fínsandur og leir</w:t>
            </w:r>
          </w:p>
        </w:tc>
        <w:tc>
          <w:tcPr>
            <w:tcW w:w="1360" w:type="dxa"/>
            <w:vMerge/>
          </w:tcPr>
          <w:p w14:paraId="5E7B4153" w14:textId="77777777" w:rsidR="007A3584" w:rsidRPr="0000108D" w:rsidRDefault="007A3584" w:rsidP="00707D5B">
            <w:pPr>
              <w:widowControl w:val="0"/>
              <w:spacing w:after="200"/>
              <w:rPr>
                <w:rFonts w:eastAsia="Calibri" w:cs="Arial"/>
                <w:noProof/>
                <w:szCs w:val="20"/>
              </w:rPr>
            </w:pPr>
          </w:p>
        </w:tc>
      </w:tr>
      <w:tr w:rsidR="007A3584" w:rsidRPr="009325AA" w14:paraId="1A760F8E" w14:textId="77777777" w:rsidTr="00707D5B">
        <w:tc>
          <w:tcPr>
            <w:tcW w:w="1536" w:type="dxa"/>
          </w:tcPr>
          <w:p w14:paraId="6528BFD6" w14:textId="77777777" w:rsidR="007A3584" w:rsidRPr="0000108D" w:rsidRDefault="007A3584" w:rsidP="00707D5B">
            <w:pPr>
              <w:widowControl w:val="0"/>
              <w:rPr>
                <w:rFonts w:eastAsia="Times New Roman" w:cs="Arial"/>
                <w:noProof/>
                <w:szCs w:val="20"/>
              </w:rPr>
            </w:pPr>
            <w:r w:rsidRPr="0000108D">
              <w:rPr>
                <w:rFonts w:eastAsia="Times New Roman" w:cs="Arial"/>
                <w:noProof/>
                <w:szCs w:val="20"/>
              </w:rPr>
              <w:t>Handþjappa (stappari) minnst 15 kg</w:t>
            </w:r>
          </w:p>
        </w:tc>
        <w:tc>
          <w:tcPr>
            <w:tcW w:w="1051" w:type="dxa"/>
          </w:tcPr>
          <w:p w14:paraId="67544FA1" w14:textId="77777777" w:rsidR="007A3584" w:rsidRPr="0000108D" w:rsidRDefault="007A3584" w:rsidP="00707D5B">
            <w:pPr>
              <w:widowControl w:val="0"/>
              <w:spacing w:after="200"/>
              <w:rPr>
                <w:rFonts w:eastAsia="Times New Roman" w:cs="Arial"/>
                <w:noProof/>
                <w:szCs w:val="20"/>
              </w:rPr>
            </w:pPr>
            <w:r w:rsidRPr="0000108D">
              <w:rPr>
                <w:rFonts w:eastAsia="Times New Roman" w:cs="Arial"/>
                <w:noProof/>
                <w:szCs w:val="20"/>
              </w:rPr>
              <w:t>3</w:t>
            </w:r>
          </w:p>
        </w:tc>
        <w:tc>
          <w:tcPr>
            <w:tcW w:w="1005" w:type="dxa"/>
          </w:tcPr>
          <w:p w14:paraId="287FB9FE" w14:textId="77777777" w:rsidR="007A3584" w:rsidRPr="0000108D" w:rsidRDefault="007A3584" w:rsidP="00707D5B">
            <w:pPr>
              <w:widowControl w:val="0"/>
              <w:spacing w:after="200"/>
              <w:rPr>
                <w:rFonts w:eastAsia="Times New Roman" w:cs="Arial"/>
                <w:noProof/>
                <w:szCs w:val="20"/>
              </w:rPr>
            </w:pPr>
            <w:r w:rsidRPr="0000108D">
              <w:rPr>
                <w:rFonts w:eastAsia="Times New Roman" w:cs="Arial"/>
                <w:noProof/>
                <w:szCs w:val="20"/>
              </w:rPr>
              <w:t>1</w:t>
            </w:r>
          </w:p>
        </w:tc>
        <w:tc>
          <w:tcPr>
            <w:tcW w:w="1147" w:type="dxa"/>
          </w:tcPr>
          <w:p w14:paraId="470F0B55" w14:textId="77777777" w:rsidR="007A3584" w:rsidRPr="0000108D" w:rsidRDefault="007A3584" w:rsidP="00707D5B">
            <w:pPr>
              <w:widowControl w:val="0"/>
              <w:spacing w:after="200"/>
              <w:rPr>
                <w:rFonts w:eastAsia="Times New Roman" w:cs="Arial"/>
                <w:noProof/>
                <w:szCs w:val="20"/>
              </w:rPr>
            </w:pPr>
            <w:r w:rsidRPr="0000108D">
              <w:rPr>
                <w:rFonts w:eastAsia="Times New Roman" w:cs="Arial"/>
                <w:noProof/>
                <w:szCs w:val="20"/>
              </w:rPr>
              <w:t>150</w:t>
            </w:r>
          </w:p>
        </w:tc>
        <w:tc>
          <w:tcPr>
            <w:tcW w:w="1036" w:type="dxa"/>
          </w:tcPr>
          <w:p w14:paraId="27328F5A" w14:textId="77777777" w:rsidR="007A3584" w:rsidRPr="0000108D" w:rsidRDefault="007A3584" w:rsidP="00707D5B">
            <w:pPr>
              <w:widowControl w:val="0"/>
              <w:spacing w:after="200"/>
              <w:rPr>
                <w:rFonts w:eastAsia="Times New Roman" w:cs="Arial"/>
                <w:noProof/>
                <w:szCs w:val="20"/>
              </w:rPr>
            </w:pPr>
            <w:r w:rsidRPr="0000108D">
              <w:rPr>
                <w:rFonts w:eastAsia="Times New Roman" w:cs="Arial"/>
                <w:noProof/>
                <w:szCs w:val="20"/>
              </w:rPr>
              <w:t>100</w:t>
            </w:r>
          </w:p>
        </w:tc>
        <w:tc>
          <w:tcPr>
            <w:tcW w:w="606" w:type="dxa"/>
          </w:tcPr>
          <w:p w14:paraId="59B23082" w14:textId="77777777" w:rsidR="007A3584" w:rsidRPr="00F45FBE" w:rsidRDefault="007A3584" w:rsidP="00707D5B">
            <w:pPr>
              <w:widowControl w:val="0"/>
              <w:spacing w:after="200"/>
              <w:rPr>
                <w:rFonts w:eastAsia="Times New Roman" w:cs="Arial"/>
                <w:noProof/>
                <w:szCs w:val="20"/>
              </w:rPr>
            </w:pPr>
            <w:r w:rsidRPr="00F45FBE">
              <w:rPr>
                <w:rFonts w:eastAsia="Times New Roman" w:cs="Arial"/>
                <w:noProof/>
                <w:szCs w:val="20"/>
              </w:rPr>
              <w:t>100</w:t>
            </w:r>
          </w:p>
        </w:tc>
        <w:tc>
          <w:tcPr>
            <w:tcW w:w="1065" w:type="dxa"/>
          </w:tcPr>
          <w:p w14:paraId="23FBC9A3" w14:textId="77777777" w:rsidR="007A3584" w:rsidRPr="0000108D" w:rsidRDefault="007A3584" w:rsidP="00707D5B">
            <w:pPr>
              <w:widowControl w:val="0"/>
              <w:spacing w:after="200"/>
              <w:rPr>
                <w:rFonts w:eastAsia="Times New Roman" w:cs="Arial"/>
                <w:noProof/>
                <w:szCs w:val="20"/>
              </w:rPr>
            </w:pPr>
            <w:r>
              <w:rPr>
                <w:rFonts w:eastAsia="Times New Roman" w:cs="Arial"/>
                <w:noProof/>
                <w:szCs w:val="20"/>
              </w:rPr>
              <w:t>200</w:t>
            </w:r>
          </w:p>
        </w:tc>
        <w:tc>
          <w:tcPr>
            <w:tcW w:w="1360" w:type="dxa"/>
          </w:tcPr>
          <w:p w14:paraId="0D7346F6" w14:textId="77777777" w:rsidR="007A3584" w:rsidRPr="0000108D" w:rsidRDefault="007A3584" w:rsidP="00707D5B">
            <w:pPr>
              <w:widowControl w:val="0"/>
              <w:spacing w:after="200"/>
              <w:rPr>
                <w:rFonts w:eastAsia="Times New Roman" w:cs="Arial"/>
                <w:noProof/>
                <w:szCs w:val="20"/>
              </w:rPr>
            </w:pPr>
            <w:r w:rsidRPr="0000108D">
              <w:rPr>
                <w:rFonts w:eastAsia="Times New Roman" w:cs="Arial"/>
                <w:noProof/>
                <w:szCs w:val="20"/>
              </w:rPr>
              <w:t>200</w:t>
            </w:r>
          </w:p>
        </w:tc>
      </w:tr>
      <w:tr w:rsidR="007A3584" w:rsidRPr="009325AA" w14:paraId="32051050" w14:textId="77777777" w:rsidTr="00707D5B">
        <w:tc>
          <w:tcPr>
            <w:tcW w:w="1536" w:type="dxa"/>
          </w:tcPr>
          <w:p w14:paraId="3E3F794D" w14:textId="77777777" w:rsidR="007A3584" w:rsidRPr="0000108D" w:rsidRDefault="007A3584" w:rsidP="00707D5B">
            <w:pPr>
              <w:widowControl w:val="0"/>
              <w:rPr>
                <w:rFonts w:eastAsia="Times New Roman" w:cs="Arial"/>
                <w:noProof/>
                <w:szCs w:val="20"/>
              </w:rPr>
            </w:pPr>
            <w:r w:rsidRPr="0000108D">
              <w:rPr>
                <w:rFonts w:eastAsia="Times New Roman" w:cs="Arial"/>
                <w:noProof/>
                <w:szCs w:val="20"/>
              </w:rPr>
              <w:t>Víbróþjappari minnst 70</w:t>
            </w:r>
            <w:r>
              <w:rPr>
                <w:rFonts w:eastAsia="Times New Roman" w:cs="Arial"/>
                <w:noProof/>
                <w:szCs w:val="20"/>
              </w:rPr>
              <w:t xml:space="preserve"> </w:t>
            </w:r>
            <w:r w:rsidRPr="0000108D">
              <w:rPr>
                <w:rFonts w:eastAsia="Times New Roman" w:cs="Arial"/>
                <w:noProof/>
                <w:szCs w:val="20"/>
              </w:rPr>
              <w:t>kg</w:t>
            </w:r>
          </w:p>
        </w:tc>
        <w:tc>
          <w:tcPr>
            <w:tcW w:w="1051" w:type="dxa"/>
          </w:tcPr>
          <w:p w14:paraId="241D5A16" w14:textId="77777777" w:rsidR="007A3584" w:rsidRPr="0000108D" w:rsidRDefault="007A3584" w:rsidP="00707D5B">
            <w:pPr>
              <w:widowControl w:val="0"/>
              <w:rPr>
                <w:rFonts w:eastAsia="Times New Roman" w:cs="Arial"/>
                <w:noProof/>
                <w:szCs w:val="20"/>
              </w:rPr>
            </w:pPr>
            <w:r w:rsidRPr="0000108D">
              <w:rPr>
                <w:rFonts w:eastAsia="Times New Roman" w:cs="Arial"/>
                <w:noProof/>
                <w:szCs w:val="20"/>
              </w:rPr>
              <w:t>3</w:t>
            </w:r>
          </w:p>
        </w:tc>
        <w:tc>
          <w:tcPr>
            <w:tcW w:w="1005" w:type="dxa"/>
          </w:tcPr>
          <w:p w14:paraId="1515D30A" w14:textId="77777777" w:rsidR="007A3584" w:rsidRPr="0000108D" w:rsidRDefault="007A3584" w:rsidP="00707D5B">
            <w:pPr>
              <w:widowControl w:val="0"/>
              <w:rPr>
                <w:rFonts w:eastAsia="Times New Roman" w:cs="Arial"/>
                <w:noProof/>
                <w:szCs w:val="20"/>
              </w:rPr>
            </w:pPr>
            <w:r w:rsidRPr="0000108D">
              <w:rPr>
                <w:rFonts w:eastAsia="Times New Roman" w:cs="Arial"/>
                <w:noProof/>
                <w:szCs w:val="20"/>
              </w:rPr>
              <w:t>1</w:t>
            </w:r>
          </w:p>
        </w:tc>
        <w:tc>
          <w:tcPr>
            <w:tcW w:w="1147" w:type="dxa"/>
          </w:tcPr>
          <w:p w14:paraId="014DE055" w14:textId="77777777" w:rsidR="007A3584" w:rsidRPr="0000108D" w:rsidRDefault="007A3584" w:rsidP="00707D5B">
            <w:pPr>
              <w:widowControl w:val="0"/>
              <w:rPr>
                <w:rFonts w:eastAsia="Times New Roman" w:cs="Arial"/>
                <w:noProof/>
                <w:szCs w:val="20"/>
              </w:rPr>
            </w:pPr>
            <w:r w:rsidRPr="0000108D">
              <w:rPr>
                <w:rFonts w:eastAsia="Times New Roman" w:cs="Arial"/>
                <w:noProof/>
                <w:szCs w:val="20"/>
              </w:rPr>
              <w:t>300</w:t>
            </w:r>
          </w:p>
        </w:tc>
        <w:tc>
          <w:tcPr>
            <w:tcW w:w="1036" w:type="dxa"/>
          </w:tcPr>
          <w:p w14:paraId="23A3CB1D" w14:textId="77777777" w:rsidR="007A3584" w:rsidRPr="0000108D" w:rsidRDefault="007A3584" w:rsidP="00707D5B">
            <w:pPr>
              <w:widowControl w:val="0"/>
              <w:rPr>
                <w:rFonts w:eastAsia="Times New Roman" w:cs="Arial"/>
                <w:noProof/>
                <w:szCs w:val="20"/>
              </w:rPr>
            </w:pPr>
            <w:r w:rsidRPr="0000108D">
              <w:rPr>
                <w:rFonts w:eastAsia="Times New Roman" w:cs="Arial"/>
                <w:noProof/>
                <w:szCs w:val="20"/>
              </w:rPr>
              <w:t>250</w:t>
            </w:r>
          </w:p>
        </w:tc>
        <w:tc>
          <w:tcPr>
            <w:tcW w:w="606" w:type="dxa"/>
          </w:tcPr>
          <w:p w14:paraId="5DB3CDC8" w14:textId="77777777" w:rsidR="007A3584" w:rsidRPr="0000108D" w:rsidRDefault="007A3584" w:rsidP="00707D5B">
            <w:pPr>
              <w:widowControl w:val="0"/>
              <w:rPr>
                <w:rFonts w:eastAsia="Times New Roman" w:cs="Arial"/>
                <w:noProof/>
                <w:szCs w:val="20"/>
              </w:rPr>
            </w:pPr>
            <w:r w:rsidRPr="0000108D">
              <w:rPr>
                <w:rFonts w:eastAsia="Times New Roman" w:cs="Arial"/>
                <w:noProof/>
                <w:szCs w:val="20"/>
              </w:rPr>
              <w:t>2</w:t>
            </w:r>
            <w:r>
              <w:rPr>
                <w:rFonts w:eastAsia="Times New Roman" w:cs="Arial"/>
                <w:noProof/>
                <w:szCs w:val="20"/>
              </w:rPr>
              <w:t>00</w:t>
            </w:r>
          </w:p>
        </w:tc>
        <w:tc>
          <w:tcPr>
            <w:tcW w:w="1065" w:type="dxa"/>
          </w:tcPr>
          <w:p w14:paraId="55EA6A7A" w14:textId="77777777" w:rsidR="007A3584" w:rsidRPr="0000108D" w:rsidRDefault="007A3584" w:rsidP="00707D5B">
            <w:pPr>
              <w:widowControl w:val="0"/>
              <w:rPr>
                <w:rFonts w:eastAsia="Times New Roman" w:cs="Arial"/>
                <w:noProof/>
                <w:szCs w:val="20"/>
              </w:rPr>
            </w:pPr>
            <w:r w:rsidRPr="0000108D">
              <w:rPr>
                <w:rFonts w:eastAsia="Times New Roman" w:cs="Arial"/>
                <w:noProof/>
                <w:szCs w:val="20"/>
              </w:rPr>
              <w:t>150</w:t>
            </w:r>
          </w:p>
        </w:tc>
        <w:tc>
          <w:tcPr>
            <w:tcW w:w="1360" w:type="dxa"/>
          </w:tcPr>
          <w:p w14:paraId="1D03B35F" w14:textId="77777777" w:rsidR="007A3584" w:rsidRPr="0000108D" w:rsidRDefault="007A3584" w:rsidP="00707D5B">
            <w:pPr>
              <w:widowControl w:val="0"/>
              <w:rPr>
                <w:rFonts w:eastAsia="Times New Roman" w:cs="Arial"/>
                <w:noProof/>
                <w:szCs w:val="20"/>
              </w:rPr>
            </w:pPr>
            <w:r w:rsidRPr="0000108D">
              <w:rPr>
                <w:rFonts w:eastAsia="Times New Roman" w:cs="Arial"/>
                <w:noProof/>
                <w:szCs w:val="20"/>
              </w:rPr>
              <w:t>300</w:t>
            </w:r>
          </w:p>
        </w:tc>
      </w:tr>
      <w:tr w:rsidR="007A3584" w:rsidRPr="009325AA" w14:paraId="1BA4F645" w14:textId="77777777" w:rsidTr="00707D5B">
        <w:tc>
          <w:tcPr>
            <w:tcW w:w="1536" w:type="dxa"/>
          </w:tcPr>
          <w:p w14:paraId="074FADE0" w14:textId="77777777" w:rsidR="007A3584" w:rsidRPr="0000108D" w:rsidRDefault="007A3584" w:rsidP="00707D5B">
            <w:pPr>
              <w:widowControl w:val="0"/>
              <w:rPr>
                <w:rFonts w:eastAsia="Times New Roman" w:cs="Arial"/>
                <w:noProof/>
                <w:szCs w:val="20"/>
              </w:rPr>
            </w:pPr>
            <w:r w:rsidRPr="0000108D">
              <w:rPr>
                <w:rFonts w:eastAsia="Times New Roman" w:cs="Arial"/>
                <w:noProof/>
                <w:szCs w:val="20"/>
              </w:rPr>
              <w:t>Víbrósleði 50 - 100kg</w:t>
            </w:r>
          </w:p>
        </w:tc>
        <w:tc>
          <w:tcPr>
            <w:tcW w:w="1051" w:type="dxa"/>
          </w:tcPr>
          <w:p w14:paraId="16CE1191" w14:textId="77777777" w:rsidR="007A3584" w:rsidRPr="0000108D" w:rsidRDefault="007A3584" w:rsidP="00707D5B">
            <w:pPr>
              <w:widowControl w:val="0"/>
              <w:rPr>
                <w:rFonts w:eastAsia="Times New Roman" w:cs="Arial"/>
                <w:noProof/>
                <w:szCs w:val="20"/>
              </w:rPr>
            </w:pPr>
            <w:r w:rsidRPr="0000108D">
              <w:rPr>
                <w:rFonts w:eastAsia="Times New Roman" w:cs="Arial"/>
                <w:noProof/>
                <w:szCs w:val="20"/>
              </w:rPr>
              <w:t>4</w:t>
            </w:r>
          </w:p>
        </w:tc>
        <w:tc>
          <w:tcPr>
            <w:tcW w:w="1005" w:type="dxa"/>
          </w:tcPr>
          <w:p w14:paraId="7A849B13" w14:textId="77777777" w:rsidR="007A3584" w:rsidRPr="0000108D" w:rsidRDefault="007A3584" w:rsidP="00707D5B">
            <w:pPr>
              <w:widowControl w:val="0"/>
              <w:rPr>
                <w:rFonts w:eastAsia="Times New Roman" w:cs="Arial"/>
                <w:noProof/>
                <w:szCs w:val="20"/>
              </w:rPr>
            </w:pPr>
            <w:r w:rsidRPr="0000108D">
              <w:rPr>
                <w:rFonts w:eastAsia="Times New Roman" w:cs="Arial"/>
                <w:noProof/>
                <w:szCs w:val="20"/>
              </w:rPr>
              <w:t>1</w:t>
            </w:r>
          </w:p>
        </w:tc>
        <w:tc>
          <w:tcPr>
            <w:tcW w:w="1147" w:type="dxa"/>
          </w:tcPr>
          <w:p w14:paraId="4C3E18F8" w14:textId="77777777" w:rsidR="007A3584" w:rsidRPr="0000108D" w:rsidRDefault="007A3584" w:rsidP="00707D5B">
            <w:pPr>
              <w:widowControl w:val="0"/>
              <w:rPr>
                <w:rFonts w:eastAsia="Times New Roman" w:cs="Arial"/>
                <w:noProof/>
                <w:szCs w:val="20"/>
              </w:rPr>
            </w:pPr>
            <w:r w:rsidRPr="0000108D">
              <w:rPr>
                <w:rFonts w:eastAsia="Times New Roman" w:cs="Arial"/>
                <w:noProof/>
                <w:szCs w:val="20"/>
              </w:rPr>
              <w:t>110</w:t>
            </w:r>
          </w:p>
        </w:tc>
        <w:tc>
          <w:tcPr>
            <w:tcW w:w="1036" w:type="dxa"/>
          </w:tcPr>
          <w:p w14:paraId="0550BFAF" w14:textId="77777777" w:rsidR="007A3584" w:rsidRPr="0000108D" w:rsidRDefault="007A3584" w:rsidP="00707D5B">
            <w:pPr>
              <w:widowControl w:val="0"/>
              <w:rPr>
                <w:rFonts w:eastAsia="Times New Roman" w:cs="Arial"/>
                <w:noProof/>
                <w:szCs w:val="20"/>
              </w:rPr>
            </w:pPr>
            <w:r w:rsidRPr="0000108D">
              <w:rPr>
                <w:rFonts w:eastAsia="Times New Roman" w:cs="Arial"/>
                <w:noProof/>
                <w:szCs w:val="20"/>
              </w:rPr>
              <w:t>250</w:t>
            </w:r>
          </w:p>
        </w:tc>
        <w:tc>
          <w:tcPr>
            <w:tcW w:w="606" w:type="dxa"/>
          </w:tcPr>
          <w:p w14:paraId="05D64B09" w14:textId="77777777" w:rsidR="007A3584" w:rsidRPr="0000108D" w:rsidRDefault="007A3584" w:rsidP="00707D5B">
            <w:pPr>
              <w:widowControl w:val="0"/>
              <w:rPr>
                <w:rFonts w:eastAsia="Times New Roman" w:cs="Arial"/>
                <w:noProof/>
                <w:szCs w:val="20"/>
              </w:rPr>
            </w:pPr>
            <w:r w:rsidRPr="0000108D">
              <w:rPr>
                <w:rFonts w:eastAsia="Times New Roman" w:cs="Arial"/>
                <w:noProof/>
                <w:szCs w:val="20"/>
              </w:rPr>
              <w:t>2</w:t>
            </w:r>
            <w:r>
              <w:rPr>
                <w:rFonts w:eastAsia="Times New Roman" w:cs="Arial"/>
                <w:noProof/>
                <w:szCs w:val="20"/>
              </w:rPr>
              <w:t>00</w:t>
            </w:r>
          </w:p>
        </w:tc>
        <w:tc>
          <w:tcPr>
            <w:tcW w:w="1065" w:type="dxa"/>
          </w:tcPr>
          <w:p w14:paraId="09093D10" w14:textId="77777777" w:rsidR="007A3584" w:rsidRPr="0000108D" w:rsidRDefault="007A3584" w:rsidP="00707D5B">
            <w:pPr>
              <w:widowControl w:val="0"/>
              <w:rPr>
                <w:rFonts w:eastAsia="Times New Roman" w:cs="Arial"/>
                <w:noProof/>
                <w:szCs w:val="20"/>
              </w:rPr>
            </w:pPr>
            <w:r w:rsidRPr="0000108D">
              <w:rPr>
                <w:rFonts w:eastAsia="Times New Roman" w:cs="Arial"/>
                <w:noProof/>
                <w:szCs w:val="20"/>
              </w:rPr>
              <w:t>150</w:t>
            </w:r>
          </w:p>
        </w:tc>
        <w:tc>
          <w:tcPr>
            <w:tcW w:w="1360" w:type="dxa"/>
          </w:tcPr>
          <w:p w14:paraId="42784968" w14:textId="77777777" w:rsidR="007A3584" w:rsidRPr="0000108D" w:rsidRDefault="007A3584" w:rsidP="00707D5B">
            <w:pPr>
              <w:widowControl w:val="0"/>
              <w:rPr>
                <w:rFonts w:eastAsia="Times New Roman" w:cs="Arial"/>
                <w:noProof/>
                <w:szCs w:val="20"/>
              </w:rPr>
            </w:pPr>
            <w:r w:rsidRPr="0000108D">
              <w:rPr>
                <w:rFonts w:eastAsia="Times New Roman" w:cs="Arial"/>
                <w:noProof/>
                <w:szCs w:val="20"/>
              </w:rPr>
              <w:t>150</w:t>
            </w:r>
          </w:p>
        </w:tc>
      </w:tr>
      <w:tr w:rsidR="007A3584" w:rsidRPr="009325AA" w14:paraId="03272AAB" w14:textId="77777777" w:rsidTr="00707D5B">
        <w:tc>
          <w:tcPr>
            <w:tcW w:w="1536" w:type="dxa"/>
          </w:tcPr>
          <w:p w14:paraId="22888697" w14:textId="77777777" w:rsidR="007A3584" w:rsidRPr="0000108D" w:rsidRDefault="007A3584" w:rsidP="00707D5B">
            <w:pPr>
              <w:widowControl w:val="0"/>
              <w:rPr>
                <w:rFonts w:eastAsia="Times New Roman" w:cs="Arial"/>
                <w:noProof/>
                <w:szCs w:val="20"/>
              </w:rPr>
            </w:pPr>
            <w:r w:rsidRPr="0000108D">
              <w:rPr>
                <w:rFonts w:eastAsia="Times New Roman" w:cs="Arial"/>
                <w:noProof/>
                <w:szCs w:val="20"/>
              </w:rPr>
              <w:t xml:space="preserve">Víbrósleði 100 </w:t>
            </w:r>
            <w:r>
              <w:rPr>
                <w:rFonts w:eastAsia="Times New Roman" w:cs="Arial"/>
                <w:noProof/>
                <w:szCs w:val="20"/>
              </w:rPr>
              <w:t>–</w:t>
            </w:r>
            <w:r w:rsidRPr="0000108D">
              <w:rPr>
                <w:rFonts w:eastAsia="Times New Roman" w:cs="Arial"/>
                <w:noProof/>
                <w:szCs w:val="20"/>
              </w:rPr>
              <w:t xml:space="preserve"> 200</w:t>
            </w:r>
            <w:r>
              <w:rPr>
                <w:rFonts w:eastAsia="Times New Roman" w:cs="Arial"/>
                <w:noProof/>
                <w:szCs w:val="20"/>
              </w:rPr>
              <w:t xml:space="preserve"> </w:t>
            </w:r>
            <w:r w:rsidRPr="0000108D">
              <w:rPr>
                <w:rFonts w:eastAsia="Times New Roman" w:cs="Arial"/>
                <w:noProof/>
                <w:szCs w:val="20"/>
              </w:rPr>
              <w:t>kg</w:t>
            </w:r>
          </w:p>
        </w:tc>
        <w:tc>
          <w:tcPr>
            <w:tcW w:w="1051" w:type="dxa"/>
          </w:tcPr>
          <w:p w14:paraId="6AA01A4E" w14:textId="77777777" w:rsidR="007A3584" w:rsidRPr="0000108D" w:rsidRDefault="007A3584" w:rsidP="00707D5B">
            <w:pPr>
              <w:widowControl w:val="0"/>
              <w:rPr>
                <w:rFonts w:eastAsia="Times New Roman" w:cs="Arial"/>
                <w:noProof/>
                <w:szCs w:val="20"/>
              </w:rPr>
            </w:pPr>
            <w:r w:rsidRPr="0000108D">
              <w:rPr>
                <w:rFonts w:eastAsia="Times New Roman" w:cs="Arial"/>
                <w:noProof/>
                <w:szCs w:val="20"/>
              </w:rPr>
              <w:t>4</w:t>
            </w:r>
          </w:p>
        </w:tc>
        <w:tc>
          <w:tcPr>
            <w:tcW w:w="1005" w:type="dxa"/>
          </w:tcPr>
          <w:p w14:paraId="1B1E1F2B" w14:textId="77777777" w:rsidR="007A3584" w:rsidRPr="0000108D" w:rsidRDefault="007A3584" w:rsidP="00707D5B">
            <w:pPr>
              <w:widowControl w:val="0"/>
              <w:rPr>
                <w:rFonts w:eastAsia="Times New Roman" w:cs="Arial"/>
                <w:noProof/>
                <w:szCs w:val="20"/>
              </w:rPr>
            </w:pPr>
            <w:r w:rsidRPr="0000108D">
              <w:rPr>
                <w:rFonts w:eastAsia="Times New Roman" w:cs="Arial"/>
                <w:noProof/>
                <w:szCs w:val="20"/>
              </w:rPr>
              <w:t>1</w:t>
            </w:r>
          </w:p>
        </w:tc>
        <w:tc>
          <w:tcPr>
            <w:tcW w:w="1147" w:type="dxa"/>
          </w:tcPr>
          <w:p w14:paraId="6D9E7F9F" w14:textId="77777777" w:rsidR="007A3584" w:rsidRPr="0000108D" w:rsidRDefault="007A3584" w:rsidP="00707D5B">
            <w:pPr>
              <w:widowControl w:val="0"/>
              <w:rPr>
                <w:rFonts w:eastAsia="Times New Roman" w:cs="Arial"/>
                <w:noProof/>
                <w:szCs w:val="20"/>
              </w:rPr>
            </w:pPr>
            <w:r w:rsidRPr="0000108D">
              <w:rPr>
                <w:rFonts w:eastAsia="Times New Roman" w:cs="Arial"/>
                <w:noProof/>
                <w:szCs w:val="20"/>
              </w:rPr>
              <w:t>150</w:t>
            </w:r>
          </w:p>
        </w:tc>
        <w:tc>
          <w:tcPr>
            <w:tcW w:w="1036" w:type="dxa"/>
          </w:tcPr>
          <w:p w14:paraId="7492F025" w14:textId="77777777" w:rsidR="007A3584" w:rsidRPr="0000108D" w:rsidRDefault="007A3584" w:rsidP="00707D5B">
            <w:pPr>
              <w:widowControl w:val="0"/>
              <w:rPr>
                <w:rFonts w:eastAsia="Times New Roman" w:cs="Arial"/>
                <w:noProof/>
                <w:szCs w:val="20"/>
              </w:rPr>
            </w:pPr>
            <w:r w:rsidRPr="00F45FBE">
              <w:rPr>
                <w:rFonts w:eastAsia="Times New Roman" w:cs="Arial"/>
                <w:noProof/>
                <w:szCs w:val="20"/>
              </w:rPr>
              <w:t>100</w:t>
            </w:r>
          </w:p>
        </w:tc>
        <w:tc>
          <w:tcPr>
            <w:tcW w:w="606" w:type="dxa"/>
          </w:tcPr>
          <w:p w14:paraId="44139F2C" w14:textId="77777777" w:rsidR="007A3584" w:rsidRPr="0000108D" w:rsidRDefault="007A3584" w:rsidP="00707D5B">
            <w:pPr>
              <w:widowControl w:val="0"/>
              <w:rPr>
                <w:rFonts w:eastAsia="Times New Roman" w:cs="Arial"/>
                <w:noProof/>
                <w:szCs w:val="20"/>
              </w:rPr>
            </w:pPr>
            <w:r w:rsidRPr="0000108D">
              <w:rPr>
                <w:rFonts w:eastAsia="Times New Roman" w:cs="Arial"/>
                <w:noProof/>
                <w:szCs w:val="20"/>
              </w:rPr>
              <w:t>200</w:t>
            </w:r>
          </w:p>
        </w:tc>
        <w:tc>
          <w:tcPr>
            <w:tcW w:w="1065" w:type="dxa"/>
          </w:tcPr>
          <w:p w14:paraId="3FCE2BD5" w14:textId="77777777" w:rsidR="007A3584" w:rsidRPr="0000108D" w:rsidRDefault="007A3584" w:rsidP="00707D5B">
            <w:pPr>
              <w:widowControl w:val="0"/>
              <w:rPr>
                <w:rFonts w:eastAsia="Times New Roman" w:cs="Arial"/>
                <w:noProof/>
                <w:szCs w:val="20"/>
              </w:rPr>
            </w:pPr>
            <w:r w:rsidRPr="0000108D">
              <w:rPr>
                <w:rFonts w:eastAsia="Times New Roman" w:cs="Arial"/>
                <w:noProof/>
                <w:szCs w:val="20"/>
              </w:rPr>
              <w:t>150</w:t>
            </w:r>
          </w:p>
        </w:tc>
        <w:tc>
          <w:tcPr>
            <w:tcW w:w="1360" w:type="dxa"/>
          </w:tcPr>
          <w:p w14:paraId="637463D7" w14:textId="77777777" w:rsidR="007A3584" w:rsidRPr="0000108D" w:rsidRDefault="007A3584" w:rsidP="00707D5B">
            <w:pPr>
              <w:widowControl w:val="0"/>
              <w:rPr>
                <w:rFonts w:eastAsia="Times New Roman" w:cs="Arial"/>
                <w:noProof/>
                <w:szCs w:val="20"/>
              </w:rPr>
            </w:pPr>
            <w:r w:rsidRPr="0000108D">
              <w:rPr>
                <w:rFonts w:eastAsia="Times New Roman" w:cs="Arial"/>
                <w:noProof/>
                <w:szCs w:val="20"/>
              </w:rPr>
              <w:t>150</w:t>
            </w:r>
          </w:p>
        </w:tc>
      </w:tr>
      <w:tr w:rsidR="007A3584" w:rsidRPr="009325AA" w14:paraId="5E32F3D8" w14:textId="77777777" w:rsidTr="00707D5B">
        <w:tc>
          <w:tcPr>
            <w:tcW w:w="1536" w:type="dxa"/>
          </w:tcPr>
          <w:p w14:paraId="109C8364" w14:textId="77777777" w:rsidR="007A3584" w:rsidRPr="0000108D" w:rsidRDefault="007A3584" w:rsidP="00707D5B">
            <w:pPr>
              <w:widowControl w:val="0"/>
              <w:rPr>
                <w:rFonts w:eastAsia="Times New Roman" w:cs="Arial"/>
                <w:noProof/>
              </w:rPr>
            </w:pPr>
            <w:r w:rsidRPr="327D0DB5">
              <w:rPr>
                <w:rFonts w:eastAsia="Times New Roman" w:cs="Arial"/>
                <w:noProof/>
              </w:rPr>
              <w:t>Víbruvaltari 15 – 30 kN/m</w:t>
            </w:r>
          </w:p>
        </w:tc>
        <w:tc>
          <w:tcPr>
            <w:tcW w:w="1051" w:type="dxa"/>
          </w:tcPr>
          <w:p w14:paraId="5F695FAE" w14:textId="77777777" w:rsidR="007A3584" w:rsidRPr="0000108D" w:rsidRDefault="007A3584" w:rsidP="00707D5B">
            <w:pPr>
              <w:widowControl w:val="0"/>
              <w:rPr>
                <w:rFonts w:eastAsia="Times New Roman" w:cs="Arial"/>
                <w:noProof/>
                <w:szCs w:val="20"/>
              </w:rPr>
            </w:pPr>
            <w:r w:rsidRPr="0000108D">
              <w:rPr>
                <w:rFonts w:eastAsia="Times New Roman" w:cs="Arial"/>
                <w:noProof/>
                <w:szCs w:val="20"/>
              </w:rPr>
              <w:t>6</w:t>
            </w:r>
          </w:p>
        </w:tc>
        <w:tc>
          <w:tcPr>
            <w:tcW w:w="1005" w:type="dxa"/>
          </w:tcPr>
          <w:p w14:paraId="68888A93" w14:textId="77777777" w:rsidR="007A3584" w:rsidRPr="0000108D" w:rsidRDefault="007A3584" w:rsidP="00707D5B">
            <w:pPr>
              <w:widowControl w:val="0"/>
              <w:rPr>
                <w:rFonts w:eastAsia="Times New Roman" w:cs="Arial"/>
                <w:noProof/>
                <w:szCs w:val="20"/>
              </w:rPr>
            </w:pPr>
            <w:r w:rsidRPr="0000108D">
              <w:rPr>
                <w:rFonts w:eastAsia="Times New Roman" w:cs="Arial"/>
                <w:noProof/>
                <w:szCs w:val="20"/>
              </w:rPr>
              <w:t>2</w:t>
            </w:r>
          </w:p>
        </w:tc>
        <w:tc>
          <w:tcPr>
            <w:tcW w:w="1147" w:type="dxa"/>
          </w:tcPr>
          <w:p w14:paraId="5939069D" w14:textId="77777777" w:rsidR="007A3584" w:rsidRPr="0000108D" w:rsidRDefault="007A3584" w:rsidP="00707D5B">
            <w:pPr>
              <w:widowControl w:val="0"/>
              <w:rPr>
                <w:rFonts w:eastAsia="Times New Roman" w:cs="Arial"/>
                <w:noProof/>
                <w:szCs w:val="20"/>
              </w:rPr>
            </w:pPr>
            <w:r w:rsidRPr="0000108D">
              <w:rPr>
                <w:rFonts w:eastAsia="Times New Roman" w:cs="Arial"/>
                <w:noProof/>
                <w:szCs w:val="20"/>
              </w:rPr>
              <w:t>350</w:t>
            </w:r>
          </w:p>
        </w:tc>
        <w:tc>
          <w:tcPr>
            <w:tcW w:w="1036" w:type="dxa"/>
          </w:tcPr>
          <w:p w14:paraId="7BBF8D5F" w14:textId="77777777" w:rsidR="007A3584" w:rsidRPr="0000108D" w:rsidRDefault="007A3584" w:rsidP="00707D5B">
            <w:pPr>
              <w:widowControl w:val="0"/>
              <w:rPr>
                <w:rFonts w:eastAsia="Times New Roman" w:cs="Arial"/>
                <w:noProof/>
                <w:szCs w:val="20"/>
              </w:rPr>
            </w:pPr>
            <w:r w:rsidRPr="0000108D">
              <w:rPr>
                <w:rFonts w:eastAsia="Times New Roman" w:cs="Arial"/>
                <w:noProof/>
                <w:szCs w:val="20"/>
              </w:rPr>
              <w:t>250</w:t>
            </w:r>
          </w:p>
        </w:tc>
        <w:tc>
          <w:tcPr>
            <w:tcW w:w="606" w:type="dxa"/>
          </w:tcPr>
          <w:p w14:paraId="7E9F7BA1" w14:textId="77777777" w:rsidR="007A3584" w:rsidRPr="0000108D" w:rsidRDefault="007A3584" w:rsidP="00707D5B">
            <w:pPr>
              <w:widowControl w:val="0"/>
              <w:rPr>
                <w:rFonts w:eastAsia="Times New Roman" w:cs="Arial"/>
                <w:noProof/>
                <w:szCs w:val="20"/>
              </w:rPr>
            </w:pPr>
            <w:r w:rsidRPr="0000108D">
              <w:rPr>
                <w:rFonts w:eastAsia="Times New Roman" w:cs="Arial"/>
                <w:noProof/>
                <w:szCs w:val="20"/>
              </w:rPr>
              <w:t>200</w:t>
            </w:r>
          </w:p>
        </w:tc>
        <w:tc>
          <w:tcPr>
            <w:tcW w:w="1065" w:type="dxa"/>
          </w:tcPr>
          <w:p w14:paraId="4756D516" w14:textId="77777777" w:rsidR="007A3584" w:rsidRPr="0000108D" w:rsidRDefault="007A3584" w:rsidP="00707D5B">
            <w:pPr>
              <w:widowControl w:val="0"/>
              <w:rPr>
                <w:rFonts w:eastAsia="Times New Roman" w:cs="Arial"/>
                <w:noProof/>
                <w:szCs w:val="20"/>
              </w:rPr>
            </w:pPr>
            <w:r w:rsidRPr="0000108D">
              <w:rPr>
                <w:rFonts w:eastAsia="Times New Roman" w:cs="Arial"/>
                <w:noProof/>
                <w:szCs w:val="20"/>
              </w:rPr>
              <w:t>150</w:t>
            </w:r>
          </w:p>
        </w:tc>
        <w:tc>
          <w:tcPr>
            <w:tcW w:w="1360" w:type="dxa"/>
          </w:tcPr>
          <w:p w14:paraId="693981BC" w14:textId="77777777" w:rsidR="007A3584" w:rsidRPr="0000108D" w:rsidRDefault="007A3584" w:rsidP="00707D5B">
            <w:pPr>
              <w:widowControl w:val="0"/>
              <w:rPr>
                <w:rFonts w:eastAsia="Times New Roman" w:cs="Arial"/>
                <w:noProof/>
                <w:szCs w:val="20"/>
              </w:rPr>
            </w:pPr>
            <w:r w:rsidRPr="0000108D">
              <w:rPr>
                <w:rFonts w:eastAsia="Times New Roman" w:cs="Arial"/>
                <w:noProof/>
                <w:szCs w:val="20"/>
              </w:rPr>
              <w:t>600</w:t>
            </w:r>
          </w:p>
        </w:tc>
      </w:tr>
    </w:tbl>
    <w:p w14:paraId="63C18A8C" w14:textId="77777777" w:rsidR="007A3584" w:rsidRDefault="007A3584" w:rsidP="007A3584">
      <w:pPr>
        <w:widowControl w:val="0"/>
        <w:spacing w:after="200"/>
        <w:rPr>
          <w:rFonts w:eastAsia="Times New Roman" w:cs="Arial"/>
          <w:noProof/>
          <w:szCs w:val="24"/>
        </w:rPr>
      </w:pPr>
      <w:r w:rsidRPr="0000108D">
        <w:rPr>
          <w:rFonts w:eastAsia="Times New Roman" w:cs="Arial"/>
          <w:noProof/>
          <w:szCs w:val="24"/>
        </w:rPr>
        <w:t>*Fyrir hreinan sand er yfirleitt nóg að þjappa létt en ber að gæta þess að þjöppunin sé það góð að hún gefi ekki eftir í lok þjöppunar, sjá þjöppunarkröfu hér að neðan. Um önnur efni en hreinan sand gildir venjuleg þjöppun.</w:t>
      </w:r>
    </w:p>
    <w:p w14:paraId="12ECF7FA" w14:textId="77777777" w:rsidR="007A3584" w:rsidRDefault="007A3584" w:rsidP="007A3584">
      <w:pPr>
        <w:widowControl w:val="0"/>
        <w:spacing w:after="200"/>
        <w:rPr>
          <w:rFonts w:eastAsia="Times New Roman" w:cs="Arial"/>
          <w:b/>
          <w:noProof/>
          <w:szCs w:val="24"/>
          <w:u w:val="single"/>
        </w:rPr>
      </w:pPr>
    </w:p>
    <w:p w14:paraId="27F1E081" w14:textId="77777777" w:rsidR="007A3584" w:rsidRPr="00A156A5" w:rsidRDefault="007A3584" w:rsidP="007A3584">
      <w:pPr>
        <w:widowControl w:val="0"/>
        <w:spacing w:after="200"/>
        <w:rPr>
          <w:rFonts w:eastAsia="Times New Roman" w:cs="Arial"/>
          <w:b/>
          <w:noProof/>
          <w:szCs w:val="24"/>
          <w:u w:val="single"/>
        </w:rPr>
      </w:pPr>
      <w:r w:rsidRPr="00A156A5">
        <w:rPr>
          <w:rFonts w:eastAsia="Times New Roman" w:cs="Arial"/>
          <w:b/>
          <w:noProof/>
          <w:szCs w:val="24"/>
          <w:u w:val="single"/>
        </w:rPr>
        <w:lastRenderedPageBreak/>
        <w:t>Almennar kröfur um alla þjöppun og burðarhæfrar fyllingar.</w:t>
      </w:r>
    </w:p>
    <w:p w14:paraId="053E6E90" w14:textId="77777777" w:rsidR="007A3584" w:rsidRPr="0000108D" w:rsidRDefault="007A3584" w:rsidP="007A3584">
      <w:pPr>
        <w:numPr>
          <w:ilvl w:val="0"/>
          <w:numId w:val="34"/>
        </w:numPr>
        <w:spacing w:after="200"/>
        <w:ind w:left="360"/>
        <w:contextualSpacing/>
        <w:rPr>
          <w:rFonts w:eastAsia="Calibri" w:cs="Arial"/>
        </w:rPr>
      </w:pPr>
      <w:r w:rsidRPr="0000108D">
        <w:rPr>
          <w:rFonts w:eastAsia="Calibri" w:cs="Arial"/>
        </w:rPr>
        <w:t>Á sandlagi í kringum lagnir má ekki nota þjöppu þyngri en 70</w:t>
      </w:r>
      <w:r>
        <w:rPr>
          <w:rFonts w:eastAsia="Calibri" w:cs="Arial"/>
        </w:rPr>
        <w:t xml:space="preserve"> </w:t>
      </w:r>
      <w:r w:rsidRPr="0000108D">
        <w:rPr>
          <w:rFonts w:eastAsia="Calibri" w:cs="Arial"/>
        </w:rPr>
        <w:t>kg.</w:t>
      </w:r>
    </w:p>
    <w:p w14:paraId="4724388B" w14:textId="77777777" w:rsidR="007A3584" w:rsidRPr="0000108D" w:rsidRDefault="007A3584" w:rsidP="007A3584">
      <w:pPr>
        <w:numPr>
          <w:ilvl w:val="0"/>
          <w:numId w:val="34"/>
        </w:numPr>
        <w:spacing w:after="200"/>
        <w:ind w:left="360"/>
        <w:contextualSpacing/>
        <w:rPr>
          <w:rFonts w:eastAsia="Calibri" w:cs="Arial"/>
        </w:rPr>
      </w:pPr>
      <w:r w:rsidRPr="327D0DB5">
        <w:rPr>
          <w:rFonts w:eastAsia="Calibri" w:cs="Arial"/>
        </w:rPr>
        <w:t>Þjöppunarkrö</w:t>
      </w:r>
      <w:r w:rsidRPr="00D90307">
        <w:rPr>
          <w:rFonts w:eastAsia="Calibri" w:cs="Arial"/>
        </w:rPr>
        <w:t>fur undir og til hliðar við lagnir sem og á götum,  v</w:t>
      </w:r>
      <w:r w:rsidRPr="327D0DB5">
        <w:rPr>
          <w:rFonts w:eastAsia="Calibri" w:cs="Arial"/>
        </w:rPr>
        <w:t xml:space="preserve">egum og gangstéttum: </w:t>
      </w:r>
    </w:p>
    <w:p w14:paraId="539A091B" w14:textId="77777777" w:rsidR="007A3584" w:rsidRPr="0000108D" w:rsidRDefault="007A3584" w:rsidP="007A3584">
      <w:pPr>
        <w:spacing w:after="200"/>
        <w:ind w:left="360"/>
        <w:contextualSpacing/>
        <w:rPr>
          <w:rFonts w:eastAsia="Calibri" w:cs="Arial"/>
          <w:szCs w:val="20"/>
        </w:rPr>
      </w:pPr>
      <w:r w:rsidRPr="354E767F">
        <w:rPr>
          <w:rFonts w:eastAsia="Calibri" w:cs="Arial"/>
          <w:szCs w:val="20"/>
        </w:rPr>
        <w:t>E2 &gt;</w:t>
      </w:r>
      <w:r w:rsidRPr="497C36B2">
        <w:rPr>
          <w:rFonts w:asciiTheme="minorHAnsi" w:eastAsiaTheme="minorEastAsia" w:hAnsiTheme="minorHAnsi"/>
          <w:szCs w:val="20"/>
        </w:rPr>
        <w:t xml:space="preserve"> </w:t>
      </w:r>
      <w:r w:rsidRPr="00D90307">
        <w:rPr>
          <w:rFonts w:eastAsia="Calibri" w:cs="Arial"/>
        </w:rPr>
        <w:t>80 MPa</w:t>
      </w:r>
      <w:r w:rsidRPr="497C36B2">
        <w:rPr>
          <w:rFonts w:asciiTheme="minorHAnsi" w:eastAsiaTheme="minorEastAsia" w:hAnsiTheme="minorHAnsi"/>
          <w:szCs w:val="20"/>
        </w:rPr>
        <w:t xml:space="preserve"> </w:t>
      </w:r>
      <w:r w:rsidRPr="354E767F">
        <w:rPr>
          <w:rFonts w:eastAsia="Calibri" w:cs="Arial"/>
          <w:szCs w:val="20"/>
        </w:rPr>
        <w:t>og E2/E1 &lt; 2,5  ;</w:t>
      </w:r>
    </w:p>
    <w:p w14:paraId="575C3E21" w14:textId="77777777" w:rsidR="007A3584" w:rsidRPr="00A156A5" w:rsidRDefault="007A3584" w:rsidP="007A3584">
      <w:pPr>
        <w:numPr>
          <w:ilvl w:val="0"/>
          <w:numId w:val="34"/>
        </w:numPr>
        <w:spacing w:after="200"/>
        <w:ind w:left="360"/>
        <w:contextualSpacing/>
        <w:rPr>
          <w:rFonts w:eastAsia="Calibri" w:cs="Arial"/>
        </w:rPr>
      </w:pPr>
      <w:r w:rsidRPr="0000108D">
        <w:rPr>
          <w:rFonts w:eastAsia="Calibri" w:cs="Arial"/>
        </w:rPr>
        <w:t xml:space="preserve">Nákvæmni í yfirborði fyllinga sé +/-5cm. </w:t>
      </w:r>
    </w:p>
    <w:p w14:paraId="08C8525B" w14:textId="77777777" w:rsidR="007A3584" w:rsidRPr="0000108D" w:rsidRDefault="007A3584" w:rsidP="007A3584">
      <w:pPr>
        <w:pStyle w:val="Texti0"/>
      </w:pPr>
      <w:r w:rsidRPr="0000108D">
        <w:t>Verktaki skal skila mælingum í hæð og plani af botni. Eftirlitsaðila verkkaupa skal gert viðvart um slíkar mælingar og fá tækifæri til að gera tékkmælingar áður en byrjað er að fylla í götukassa. Mældur botn ásamt kennisniði er grundvöllur magnuppgjörs.</w:t>
      </w:r>
    </w:p>
    <w:p w14:paraId="080C22C9" w14:textId="77777777" w:rsidR="007A3584" w:rsidRPr="0000108D" w:rsidRDefault="007A3584" w:rsidP="007A3584">
      <w:pPr>
        <w:spacing w:after="0"/>
        <w:rPr>
          <w:rFonts w:eastAsia="Times New Roman" w:cs="Arial"/>
          <w:noProof/>
          <w:szCs w:val="24"/>
        </w:rPr>
      </w:pPr>
      <w:r w:rsidRPr="0000108D">
        <w:rPr>
          <w:rFonts w:eastAsia="Arial" w:cs="Arial"/>
          <w:b/>
          <w:i/>
          <w:noProof/>
          <w:szCs w:val="24"/>
        </w:rPr>
        <w:t>Magntölur og uppgjör:</w:t>
      </w:r>
    </w:p>
    <w:p w14:paraId="549F3590" w14:textId="77777777" w:rsidR="007A3584" w:rsidRPr="0000108D" w:rsidRDefault="007A3584" w:rsidP="007A3584">
      <w:pPr>
        <w:rPr>
          <w:rFonts w:eastAsia="Arial" w:cs="Arial"/>
          <w:i/>
          <w:iCs/>
          <w:noProof/>
          <w:szCs w:val="20"/>
        </w:rPr>
      </w:pPr>
      <w:r w:rsidRPr="52A8D384">
        <w:rPr>
          <w:rFonts w:eastAsia="Arial" w:cs="Arial"/>
          <w:i/>
          <w:iCs/>
          <w:noProof/>
          <w:szCs w:val="20"/>
        </w:rPr>
        <w:t>Greitt er fyrir rúmmetra (m³) af aðfluttri fyllingu í skurði (a.m.k. 300 mm umhverfis og yfir lögn í götum). Innifalið í einingarverði skal vera allur kostnaður við efni, vinnu og tæki sem þarf til að ljúka verkliðnum, m.a. fyllingarefni, flutningur, fylling, þjöppun, lögn hlífðar- og aðvörunarborða og allur frágangur samkvæmt verklýsingu og teikningum.</w:t>
      </w:r>
    </w:p>
    <w:p w14:paraId="7AD6A628" w14:textId="77777777" w:rsidR="007A3584" w:rsidRPr="0000108D" w:rsidRDefault="007A3584" w:rsidP="007A3584">
      <w:pPr>
        <w:rPr>
          <w:rFonts w:eastAsia="Arial" w:cs="Arial"/>
          <w:i/>
          <w:noProof/>
          <w:szCs w:val="24"/>
        </w:rPr>
      </w:pPr>
      <w:r w:rsidRPr="0000108D">
        <w:rPr>
          <w:rFonts w:eastAsia="Arial" w:cs="Arial"/>
          <w:i/>
          <w:noProof/>
          <w:szCs w:val="24"/>
        </w:rPr>
        <w:t>Fylling í skurði með uppgröfnu efni (jarðvegsfyllingu) og fylling yfir lögn með jarðvegi til að ná lágmarksþykkt ofan á lagnir telst vera hluti af útjöfnun og skal vera innifalin í grein um gröft.</w:t>
      </w:r>
    </w:p>
    <w:p w14:paraId="17B14C5D" w14:textId="77777777" w:rsidR="007A3584" w:rsidRPr="006015C3" w:rsidRDefault="007A3584" w:rsidP="007A3584">
      <w:pPr>
        <w:pStyle w:val="Heading3"/>
        <w:spacing w:before="240"/>
        <w:ind w:left="141"/>
        <w:rPr>
          <w:rFonts w:cs="Arial"/>
          <w:szCs w:val="20"/>
        </w:rPr>
      </w:pPr>
      <w:bookmarkStart w:id="204" w:name="_Toc192599419"/>
      <w:bookmarkStart w:id="205" w:name="_Toc232150407"/>
      <w:r w:rsidRPr="006015C3">
        <w:rPr>
          <w:rFonts w:cs="Arial"/>
          <w:szCs w:val="20"/>
        </w:rPr>
        <w:t>Tengiholur</w:t>
      </w:r>
      <w:bookmarkEnd w:id="203"/>
      <w:bookmarkEnd w:id="204"/>
      <w:bookmarkEnd w:id="205"/>
    </w:p>
    <w:p w14:paraId="07CB3AC5" w14:textId="77777777" w:rsidR="007A3584" w:rsidRPr="00E40186" w:rsidRDefault="007A3584" w:rsidP="007A3584">
      <w:pPr>
        <w:pStyle w:val="Texti0"/>
      </w:pPr>
      <w:bookmarkStart w:id="206" w:name="_Toc121131692"/>
      <w:r w:rsidRPr="00E40186">
        <w:t xml:space="preserve">Tengiholur eru athafnasvæði í skurðstæði þar sem starfsfólk verkkaupa geta athafnað sig við tengingu lagna. Staðsetning tengihola er ákveðin af eftirlitsaðila verkkaupa og skal tengihola vera grafin af verktaka. </w:t>
      </w:r>
      <w:r>
        <w:t>Sá sem framkvæmir tengingar</w:t>
      </w:r>
      <w:r w:rsidRPr="00E40186">
        <w:t xml:space="preserve"> </w:t>
      </w:r>
      <w:r>
        <w:t>þarf</w:t>
      </w:r>
      <w:r w:rsidRPr="00E40186">
        <w:t xml:space="preserve"> að geta athafnað sig án þess að eiga á hættu að efni falli úr köntum. </w:t>
      </w:r>
    </w:p>
    <w:p w14:paraId="1A9A46C6" w14:textId="5676EAAE" w:rsidR="007A3584" w:rsidRPr="00E40186" w:rsidRDefault="007A3584" w:rsidP="007A3584">
      <w:pPr>
        <w:pStyle w:val="Texti0"/>
        <w:rPr>
          <w:color w:val="FF0000"/>
        </w:rPr>
      </w:pPr>
      <w:r w:rsidRPr="00E40186">
        <w:rPr>
          <w:color w:val="FF0000"/>
        </w:rPr>
        <w:t xml:space="preserve">#Í botni tengihola háspennu skal vera þrifalag, annað hvort sandur eða fín möl. Þar skal verktaki víkka skurðinn þannig að á 3 metra kafla sé hann nægjanlega breiður til að mynda rými fyrir meðhöndlun og tengivinnu starfsfólks Veitna. Þar sem tengiholur eru skal skilja skurði eftir opna c.a. 1-2m hvoru megin við tengiholu svo starfsfólk Veitna geti meðhöndlað strengina fyrir tengingar. Á staðalsniðum rafmagns </w:t>
      </w:r>
      <w:r w:rsidR="001C2B58">
        <w:rPr>
          <w:color w:val="FF0000"/>
        </w:rPr>
        <w:t>LBE-6141</w:t>
      </w:r>
      <w:r w:rsidRPr="00E40186">
        <w:rPr>
          <w:color w:val="FF0000"/>
        </w:rPr>
        <w:t xml:space="preserve"> er sýnd dæmigerð tengihola, en aðstæður geta krafist aðlögunar að umhverfi og nánari útfærslu í samráði við eftirlitsaðila. </w:t>
      </w:r>
    </w:p>
    <w:p w14:paraId="2B99DE0B" w14:textId="77777777" w:rsidR="007A3584" w:rsidRPr="00E40186" w:rsidRDefault="007A3584" w:rsidP="007A3584">
      <w:pPr>
        <w:pStyle w:val="Texti0"/>
        <w:rPr>
          <w:color w:val="FF0000"/>
        </w:rPr>
      </w:pPr>
      <w:r w:rsidRPr="00E40186">
        <w:rPr>
          <w:color w:val="FF0000"/>
        </w:rPr>
        <w:t>Verktaki skal sjá til þess að tengiholurnar séu alltaf þurrar og ekkert vatn safnist fyrir í þeim og dæla úr þeim vatni ef þörf krefur. Til að veita vatni úr holunni þá getur verktaki þurft að útbúa dælugryfju í jaðri holunnar sem er lægri en botn holunnar.#</w:t>
      </w:r>
    </w:p>
    <w:p w14:paraId="48E803BE" w14:textId="77777777" w:rsidR="007A3584" w:rsidRPr="00E40186" w:rsidRDefault="007A3584" w:rsidP="007A3584">
      <w:pPr>
        <w:pStyle w:val="Texti0"/>
      </w:pPr>
      <w:r w:rsidRPr="00E40186">
        <w:t xml:space="preserve">Þegar verkkaupi hefur lokið tengingu strengja eða lagna </w:t>
      </w:r>
      <w:r w:rsidRPr="00E40186">
        <w:rPr>
          <w:color w:val="FF0000"/>
        </w:rPr>
        <w:t xml:space="preserve">#og lokið kápu- og einangrunarmælingum# </w:t>
      </w:r>
      <w:r w:rsidRPr="00E40186">
        <w:t>skal verktaki sanda umhverfis lagnir og fylla síðan holu með frostfríu fyllingarefni</w:t>
      </w:r>
      <w:r w:rsidRPr="00E40186">
        <w:rPr>
          <w:color w:val="FF0000"/>
        </w:rPr>
        <w:t xml:space="preserve">. #Hafa skal samband við Veitur með minnst þriggja virkra daga fyrirvara áður en fylla skal í tengiholur.# </w:t>
      </w:r>
      <w:r w:rsidRPr="00E40186">
        <w:t>Sandur skal vera samkvæmt grein um fyllingar.</w:t>
      </w:r>
    </w:p>
    <w:p w14:paraId="07E46F43" w14:textId="77777777" w:rsidR="007A3584" w:rsidRPr="00A156A5" w:rsidRDefault="007A3584" w:rsidP="007A3584">
      <w:pPr>
        <w:pStyle w:val="Texti0"/>
        <w:spacing w:after="0"/>
        <w:rPr>
          <w:b/>
          <w:bCs/>
          <w:i/>
          <w:iCs/>
        </w:rPr>
      </w:pPr>
      <w:r w:rsidRPr="00A156A5">
        <w:rPr>
          <w:b/>
          <w:bCs/>
          <w:i/>
          <w:iCs/>
        </w:rPr>
        <w:t xml:space="preserve">Magntölur og uppgjör: </w:t>
      </w:r>
    </w:p>
    <w:p w14:paraId="618D0BA5" w14:textId="77777777" w:rsidR="007A3584" w:rsidRPr="00A156A5" w:rsidRDefault="007A3584" w:rsidP="007A3584">
      <w:pPr>
        <w:pStyle w:val="Texti0"/>
        <w:rPr>
          <w:i/>
          <w:iCs/>
        </w:rPr>
      </w:pPr>
      <w:r w:rsidRPr="327D0DB5">
        <w:rPr>
          <w:i/>
          <w:iCs/>
        </w:rPr>
        <w:t xml:space="preserve">Greitt er viðbótarverð við jarðvinnu fyrir hverja </w:t>
      </w:r>
      <w:r w:rsidRPr="00D90307">
        <w:rPr>
          <w:i/>
          <w:iCs/>
        </w:rPr>
        <w:t>tengiholu (stk) stærð tengiholu skal áætluð út frá dýpi og stæ</w:t>
      </w:r>
      <w:r>
        <w:rPr>
          <w:i/>
          <w:iCs/>
        </w:rPr>
        <w:t>r</w:t>
      </w:r>
      <w:r w:rsidRPr="00D90307">
        <w:rPr>
          <w:i/>
          <w:iCs/>
        </w:rPr>
        <w:t>ð þeirra lagna sem tengja á.</w:t>
      </w:r>
      <w:r w:rsidRPr="327D0DB5">
        <w:rPr>
          <w:i/>
          <w:iCs/>
        </w:rPr>
        <w:t xml:space="preserve"> Innifalið í einingarverði skal vera allur kostnaður við holuna. </w:t>
      </w:r>
    </w:p>
    <w:p w14:paraId="7B049C85" w14:textId="77777777" w:rsidR="007A3584" w:rsidRPr="006015C3" w:rsidRDefault="007A3584" w:rsidP="007A3584">
      <w:pPr>
        <w:pStyle w:val="Heading3"/>
        <w:spacing w:before="240"/>
        <w:ind w:left="141"/>
        <w:rPr>
          <w:rFonts w:cs="Arial"/>
          <w:szCs w:val="20"/>
        </w:rPr>
      </w:pPr>
      <w:bookmarkStart w:id="207" w:name="_Toc192599420"/>
      <w:bookmarkStart w:id="208" w:name="_Toc232150408"/>
      <w:bookmarkEnd w:id="206"/>
      <w:r>
        <w:rPr>
          <w:rFonts w:cs="Arial"/>
          <w:szCs w:val="20"/>
        </w:rPr>
        <w:t>Merkingar lagnaenda við lóðamörk</w:t>
      </w:r>
      <w:bookmarkEnd w:id="207"/>
      <w:bookmarkEnd w:id="208"/>
    </w:p>
    <w:p w14:paraId="7AF58383" w14:textId="77777777" w:rsidR="007A3584" w:rsidRPr="00D75BF0" w:rsidRDefault="007A3584" w:rsidP="007A3584">
      <w:pPr>
        <w:pStyle w:val="Texti0"/>
        <w:rPr>
          <w:color w:val="FF0000"/>
        </w:rPr>
      </w:pPr>
      <w:r w:rsidRPr="00D75BF0">
        <w:rPr>
          <w:color w:val="FF0000"/>
        </w:rPr>
        <w:t>#Verktaki skal merkja alla heimæðaenda með sta</w:t>
      </w:r>
      <w:r w:rsidRPr="00D75BF0">
        <w:rPr>
          <w:rFonts w:eastAsiaTheme="minorEastAsia"/>
          <w:color w:val="FF0000"/>
        </w:rPr>
        <w:t>urum.  Það er lagnaenda, fráveitu- og kaldavatnslagna, með 50x50 mm staurum sem ná frá lagnaenda og a.m.k. 200 mm upp fyrir yfirborð lands. Mála skal staur og skal a.m.k. ein hlið staursins máluð enda á milli. Rauður litur a</w:t>
      </w:r>
      <w:r w:rsidRPr="00D75BF0">
        <w:rPr>
          <w:color w:val="FF0000"/>
        </w:rPr>
        <w:t>uðkennir skólplagnir, hvítur regnvatnslagnir og blár kal</w:t>
      </w:r>
      <w:r w:rsidRPr="00D75BF0">
        <w:rPr>
          <w:rFonts w:eastAsiaTheme="minorEastAsia"/>
          <w:color w:val="FF0000"/>
        </w:rPr>
        <w:t>davatnslagnir. Merkingar skulu vera vel sýnilegar og áreiðanlegar til lengri tíma #</w:t>
      </w:r>
    </w:p>
    <w:p w14:paraId="37C339B1" w14:textId="77777777" w:rsidR="007A3584" w:rsidRPr="00D75BF0" w:rsidRDefault="007A3584" w:rsidP="007A3584">
      <w:pPr>
        <w:pStyle w:val="Texti0"/>
        <w:rPr>
          <w:color w:val="FF0000"/>
        </w:rPr>
      </w:pPr>
      <w:r w:rsidRPr="00D75BF0">
        <w:rPr>
          <w:color w:val="FF0000"/>
        </w:rPr>
        <w:t>#Þar sem heimæð endar skal víkka skurð þannig að á eins metra kafla sé skurðurinn 1,0 m breiður svo nægt rými sé fyrir strenghankir. Sandlag yfir strenghönkum skal vera minnst 100 mm þykkt.#</w:t>
      </w:r>
    </w:p>
    <w:p w14:paraId="578913F1" w14:textId="77777777" w:rsidR="007A3584" w:rsidRPr="00D75BF0" w:rsidRDefault="007A3584" w:rsidP="007A3584">
      <w:pPr>
        <w:pStyle w:val="Texti0"/>
      </w:pPr>
      <w:r w:rsidRPr="00D75BF0">
        <w:t>Varðandi innmælingar sjá kafla 3.1.</w:t>
      </w:r>
    </w:p>
    <w:p w14:paraId="40CED9D2" w14:textId="77777777" w:rsidR="007A3584" w:rsidRPr="00D75BF0" w:rsidRDefault="007A3584" w:rsidP="007A3584">
      <w:pPr>
        <w:pStyle w:val="Texti0"/>
        <w:spacing w:after="0"/>
        <w:rPr>
          <w:b/>
          <w:bCs/>
          <w:i/>
          <w:iCs/>
        </w:rPr>
      </w:pPr>
      <w:r w:rsidRPr="00D75BF0">
        <w:rPr>
          <w:b/>
          <w:bCs/>
          <w:i/>
          <w:iCs/>
        </w:rPr>
        <w:t>Magntölur og uppgjör:</w:t>
      </w:r>
    </w:p>
    <w:p w14:paraId="5A871BE3" w14:textId="77777777" w:rsidR="007A3584" w:rsidRPr="00D75BF0" w:rsidRDefault="007A3584" w:rsidP="007A3584">
      <w:pPr>
        <w:pStyle w:val="Texti0"/>
        <w:rPr>
          <w:i/>
          <w:iCs/>
        </w:rPr>
      </w:pPr>
      <w:r w:rsidRPr="00D75BF0">
        <w:rPr>
          <w:i/>
          <w:iCs/>
        </w:rPr>
        <w:t xml:space="preserve">Greitt er fyrir jarðvinnu við lagnaenda samkvæmt tilgreindum einingarverðum í köflum um gröft, fyllingu og losun á klöpp. </w:t>
      </w:r>
    </w:p>
    <w:p w14:paraId="0C45C210" w14:textId="77777777" w:rsidR="007A3584" w:rsidRPr="00D75BF0" w:rsidRDefault="007A3584" w:rsidP="007A3584">
      <w:pPr>
        <w:pStyle w:val="Texti0"/>
        <w:rPr>
          <w:rFonts w:cs="Arial"/>
          <w:i/>
          <w:iCs/>
        </w:rPr>
      </w:pPr>
      <w:r w:rsidRPr="00D75BF0">
        <w:rPr>
          <w:i/>
          <w:iCs/>
        </w:rPr>
        <w:lastRenderedPageBreak/>
        <w:t>Innifalið í einingarverði fyrir merkingar lagna</w:t>
      </w:r>
      <w:r w:rsidRPr="00D75BF0">
        <w:rPr>
          <w:rFonts w:eastAsiaTheme="minorEastAsia"/>
          <w:i/>
          <w:iCs/>
        </w:rPr>
        <w:t>enda (stk) s</w:t>
      </w:r>
      <w:r w:rsidRPr="00D75BF0">
        <w:rPr>
          <w:i/>
          <w:iCs/>
        </w:rPr>
        <w:t>kal vera allur kostnaður við efni, vinnu og tæki sem þarf til að ljúka verkliðnum.</w:t>
      </w:r>
    </w:p>
    <w:p w14:paraId="6B32972F" w14:textId="77777777" w:rsidR="007A3584" w:rsidRPr="006015C3" w:rsidRDefault="007A3584" w:rsidP="007A3584">
      <w:pPr>
        <w:pStyle w:val="Heading3"/>
        <w:spacing w:before="240"/>
        <w:ind w:left="141"/>
      </w:pPr>
      <w:bookmarkStart w:id="209" w:name="_Toc121131693"/>
      <w:bookmarkStart w:id="210" w:name="_Toc192599421"/>
      <w:bookmarkStart w:id="211" w:name="_Toc232150409"/>
      <w:r w:rsidRPr="006015C3">
        <w:t>Losun á klöpp í skurðum</w:t>
      </w:r>
      <w:bookmarkEnd w:id="209"/>
      <w:bookmarkEnd w:id="210"/>
      <w:bookmarkEnd w:id="211"/>
    </w:p>
    <w:p w14:paraId="0EDEC8D5" w14:textId="77777777" w:rsidR="007A3584" w:rsidRPr="00A156A5" w:rsidRDefault="007A3584" w:rsidP="007A3584">
      <w:pPr>
        <w:pStyle w:val="Texti0"/>
        <w:rPr>
          <w:color w:val="FF0000"/>
        </w:rPr>
      </w:pPr>
      <w:r w:rsidRPr="00A156A5">
        <w:rPr>
          <w:color w:val="FF0000"/>
        </w:rPr>
        <w:t>#(Sérstök lýsing á vinnutímum og sérstökum aðstæðum. Skrifað af hönnuði.)#</w:t>
      </w:r>
    </w:p>
    <w:p w14:paraId="13CB5671" w14:textId="77777777" w:rsidR="007A3584" w:rsidRPr="00A156A5" w:rsidRDefault="007A3584" w:rsidP="007A3584">
      <w:pPr>
        <w:pStyle w:val="Texti0"/>
      </w:pPr>
      <w:r w:rsidRPr="00A156A5">
        <w:t>Gert er ráð fyrir að klöpp sé það jarðlag sem losa verði um með fleygun. Jarðlag sem 30 - 32 tonna beltagrafa með tennta skóflu vinnur ekki á telst vera klöpp.</w:t>
      </w:r>
    </w:p>
    <w:p w14:paraId="7ABFF654" w14:textId="77777777" w:rsidR="007A3584" w:rsidRPr="00A156A5" w:rsidRDefault="007A3584" w:rsidP="007A3584">
      <w:pPr>
        <w:pStyle w:val="Texti0"/>
      </w:pPr>
      <w:r w:rsidRPr="00A156A5">
        <w:t>Telji verktaki að komið sé niður á lag sem fleyga þarf, skal hann gera eftirlitsaðila verkkaupa viðvart svo honum gefist kostur á að sannreyna að svo sé.</w:t>
      </w:r>
    </w:p>
    <w:p w14:paraId="3159E715" w14:textId="77777777" w:rsidR="007A3584" w:rsidRPr="00A156A5" w:rsidRDefault="007A3584" w:rsidP="007A3584">
      <w:pPr>
        <w:pStyle w:val="Texti0"/>
      </w:pPr>
      <w:r w:rsidRPr="00A156A5">
        <w:t>Við fleygun á klöpp ska</w:t>
      </w:r>
      <w:r w:rsidRPr="00A156A5">
        <w:rPr>
          <w:rFonts w:eastAsiaTheme="minorEastAsia"/>
        </w:rPr>
        <w:t>l verktaki g</w:t>
      </w:r>
      <w:r w:rsidRPr="00A156A5">
        <w:t>æta ýtrustu varúðar og kynna sér reglur viðkomandi sveitarfélags varðandi vinnutíma og fyrirkomulag.</w:t>
      </w:r>
    </w:p>
    <w:p w14:paraId="6102E020" w14:textId="77777777" w:rsidR="007A3584" w:rsidRPr="00A156A5" w:rsidRDefault="007A3584" w:rsidP="007A3584">
      <w:pPr>
        <w:pStyle w:val="Texti0"/>
        <w:rPr>
          <w:color w:val="FF0000"/>
        </w:rPr>
      </w:pPr>
      <w:r w:rsidRPr="00A156A5">
        <w:rPr>
          <w:color w:val="FF0000"/>
        </w:rPr>
        <w:t xml:space="preserve"># </w:t>
      </w:r>
      <w:r w:rsidRPr="00A156A5">
        <w:rPr>
          <w:rFonts w:eastAsiaTheme="minorEastAsia"/>
          <w:color w:val="FF0000"/>
        </w:rPr>
        <w:t xml:space="preserve">Ekki er leyfilegt að losa klöpp með sprengingum nema með sérstöku leyfi ráðgjafa og verkkaupa. </w:t>
      </w:r>
    </w:p>
    <w:p w14:paraId="465D211D" w14:textId="77777777" w:rsidR="007A3584" w:rsidRPr="00A156A5" w:rsidRDefault="007A3584" w:rsidP="007A3584">
      <w:pPr>
        <w:pStyle w:val="Texti0"/>
        <w:rPr>
          <w:color w:val="FF0000"/>
        </w:rPr>
      </w:pPr>
      <w:r w:rsidRPr="00A156A5">
        <w:rPr>
          <w:color w:val="FF0000"/>
        </w:rPr>
        <w:t>Allar aðgerðir við losun klappar skulu fara fram með tilliti til öryggis starfsfólks og nærliggjandi aðstæðna.</w:t>
      </w:r>
    </w:p>
    <w:p w14:paraId="7DCC282D" w14:textId="77777777" w:rsidR="007A3584" w:rsidRPr="00A156A5" w:rsidRDefault="007A3584" w:rsidP="007A3584">
      <w:pPr>
        <w:pStyle w:val="Texti0"/>
        <w:rPr>
          <w:color w:val="FF0000"/>
        </w:rPr>
      </w:pPr>
      <w:r w:rsidRPr="00A156A5">
        <w:rPr>
          <w:color w:val="FF0000"/>
        </w:rPr>
        <w:t>Sprengingar eða önnur sértæk vinna skal aðeins framkvæmd með sérstöku samþykki eftirlitsaðila og í samræmi við gildandi lög og reglugerðir. #</w:t>
      </w:r>
    </w:p>
    <w:p w14:paraId="1C2E53F7" w14:textId="77777777" w:rsidR="007A3584" w:rsidRPr="00A156A5" w:rsidRDefault="007A3584" w:rsidP="007A3584">
      <w:pPr>
        <w:pStyle w:val="Texti0"/>
      </w:pPr>
      <w:r w:rsidRPr="00A156A5">
        <w:t>Verktaki skal mæla (að viðstöddum eftirlitsaðila verkkaupa) yfirborð klappar með hæfilegu millibili (x, y, z) og skila innmælingu til eftirlitsaðila verkkaupa.</w:t>
      </w:r>
    </w:p>
    <w:p w14:paraId="3857E9E5" w14:textId="77777777" w:rsidR="007A3584" w:rsidRPr="00A156A5" w:rsidRDefault="007A3584" w:rsidP="007A3584">
      <w:pPr>
        <w:pStyle w:val="Texti0"/>
      </w:pPr>
      <w:r w:rsidRPr="00A156A5">
        <w:t xml:space="preserve">Þar sem fleyga þarf fyrir lögnum skal skurðbotn vera samkvæmt grein um skurðgröft og allar ójöfnur í köntum skal hreinsa burt 500 mm frá ytri brún fráveitulagna og 200 mm frá ytri brún annarra lagna. </w:t>
      </w:r>
    </w:p>
    <w:p w14:paraId="1FB4D4C1" w14:textId="77777777" w:rsidR="007A3584" w:rsidRPr="00A156A5" w:rsidRDefault="007A3584" w:rsidP="007A3584">
      <w:pPr>
        <w:pStyle w:val="Texti0"/>
      </w:pPr>
      <w:r w:rsidRPr="00A156A5">
        <w:t xml:space="preserve">Losa skal klöpp 1 m lengra en endi lagna nær í heimæðarskurðum. </w:t>
      </w:r>
    </w:p>
    <w:p w14:paraId="7752AC6D" w14:textId="77777777" w:rsidR="007A3584" w:rsidRPr="00A156A5" w:rsidRDefault="007A3584" w:rsidP="007A3584">
      <w:pPr>
        <w:pStyle w:val="Texti0"/>
        <w:spacing w:after="0"/>
        <w:rPr>
          <w:b/>
          <w:bCs/>
          <w:i/>
          <w:iCs/>
        </w:rPr>
      </w:pPr>
      <w:r w:rsidRPr="00A156A5">
        <w:rPr>
          <w:b/>
          <w:bCs/>
          <w:i/>
          <w:iCs/>
        </w:rPr>
        <w:t>Magntölur og uppgjör:</w:t>
      </w:r>
    </w:p>
    <w:p w14:paraId="39ADDA44" w14:textId="77777777" w:rsidR="007A3584" w:rsidRPr="00D75BF0" w:rsidRDefault="007A3584" w:rsidP="007A3584">
      <w:pPr>
        <w:pStyle w:val="Texti0"/>
        <w:rPr>
          <w:i/>
          <w:iCs/>
        </w:rPr>
      </w:pPr>
      <w:r w:rsidRPr="00A156A5">
        <w:rPr>
          <w:rFonts w:eastAsia="Calibri"/>
          <w:i/>
          <w:iCs/>
        </w:rPr>
        <w:t>Greitt er viðbó</w:t>
      </w:r>
      <w:r w:rsidRPr="00A156A5">
        <w:rPr>
          <w:rFonts w:eastAsiaTheme="minorEastAsia"/>
          <w:i/>
          <w:iCs/>
        </w:rPr>
        <w:t>tarverð við jarðvinnu fyrir rúmmetra (m³) af losaðri klöpp í skurðum samkvæmt kennisniðum og  mælingum á rúmmáli óhreyfðrar klappar.  Innifalið í einingarverði skal vera allur kostnaður vegna losunar á klöpp.</w:t>
      </w:r>
    </w:p>
    <w:p w14:paraId="5D9B4887" w14:textId="77777777" w:rsidR="007A3584" w:rsidRPr="006015C3" w:rsidRDefault="007A3584" w:rsidP="007A3584">
      <w:pPr>
        <w:pStyle w:val="Heading3"/>
        <w:spacing w:before="240"/>
        <w:ind w:left="141"/>
        <w:rPr>
          <w:rFonts w:cs="Arial"/>
          <w:szCs w:val="20"/>
        </w:rPr>
      </w:pPr>
      <w:bookmarkStart w:id="212" w:name="_Toc121131694"/>
      <w:bookmarkStart w:id="213" w:name="_Toc192599422"/>
      <w:bookmarkStart w:id="214" w:name="_Toc232150410"/>
      <w:r w:rsidRPr="658C4546">
        <w:rPr>
          <w:rFonts w:cs="Arial"/>
        </w:rPr>
        <w:t>Meðhöndlun og þverun núverandi lagna</w:t>
      </w:r>
      <w:bookmarkEnd w:id="212"/>
      <w:r w:rsidRPr="658C4546">
        <w:rPr>
          <w:rFonts w:cs="Arial"/>
        </w:rPr>
        <w:t xml:space="preserve"> í skurði</w:t>
      </w:r>
      <w:bookmarkEnd w:id="213"/>
      <w:bookmarkEnd w:id="214"/>
    </w:p>
    <w:p w14:paraId="293A5D7A" w14:textId="77777777" w:rsidR="007A3584" w:rsidRPr="006C0B51" w:rsidRDefault="007A3584" w:rsidP="007A3584">
      <w:pPr>
        <w:pStyle w:val="Texti0"/>
        <w:rPr>
          <w:color w:val="FF0000"/>
        </w:rPr>
      </w:pPr>
      <w:r w:rsidRPr="008C0370">
        <w:rPr>
          <w:color w:val="FF0000"/>
        </w:rPr>
        <w:t xml:space="preserve">#Skrifa sérstaklega lýsingu á núverandi virkum lögnum á staðnum. Er hægt að loka fyrir lagnir öryggisins vegna á meðan framkvæmd stendur – setja inn kröfur um stoðir sem þarf til að tryggja núverandi lagnir. Skrifa þarf sérstaklega hvernig haga á greftri </w:t>
      </w:r>
      <w:r>
        <w:rPr>
          <w:color w:val="FF0000"/>
        </w:rPr>
        <w:t>við sértækar þveranir og meðhöndlun samsíða lagna í skurðstæði.</w:t>
      </w:r>
      <w:r w:rsidRPr="008C0370">
        <w:rPr>
          <w:color w:val="FF0000"/>
        </w:rPr>
        <w:t xml:space="preserve"> #</w:t>
      </w:r>
    </w:p>
    <w:p w14:paraId="3F20E384" w14:textId="77777777" w:rsidR="007A3584" w:rsidRPr="00D90307" w:rsidRDefault="007A3584" w:rsidP="007A3584">
      <w:pPr>
        <w:pStyle w:val="Texti0"/>
      </w:pPr>
      <w:r w:rsidRPr="00D90307">
        <w:rPr>
          <w:rFonts w:eastAsiaTheme="minorEastAsia"/>
        </w:rPr>
        <w:t xml:space="preserve">Þar sem núverandi lagnir sem nýta skal áfram eru grafnar upp eða frá þeim grafið skal fylgja eftirfarandi lýsingu við frágang þeirra að nýju. </w:t>
      </w:r>
    </w:p>
    <w:p w14:paraId="6BC522C1" w14:textId="77777777" w:rsidR="007A3584" w:rsidRPr="00D90307" w:rsidRDefault="007A3584" w:rsidP="007A3584">
      <w:pPr>
        <w:pStyle w:val="Texti0"/>
      </w:pPr>
      <w:r w:rsidRPr="00D90307">
        <w:t xml:space="preserve">Verktaki skal endurleggja lagnir og ídráttarrör og sanda yfir í samræmi við grein um fyllingar. Þegar sandað er yfir lagnir og ídráttarrör skal þess gætt að þær færist ekki til og að fjarlægðir milli lagna og ídráttarröra sé eins og áður. Nota skal rennandi vatn með nokkrum þrýstingi til þjöppunar á sandi þar sem öðrum verkfærum verður ekki við komið.  Gæta skal þess að sandur sé alltaf hæfilega rakur þegar þjappað er.  </w:t>
      </w:r>
    </w:p>
    <w:p w14:paraId="04D34439" w14:textId="77777777" w:rsidR="007A3584" w:rsidRPr="0047011D" w:rsidRDefault="007A3584" w:rsidP="007A3584">
      <w:pPr>
        <w:pStyle w:val="Texti0"/>
        <w:rPr>
          <w:color w:val="FF0000"/>
        </w:rPr>
      </w:pPr>
      <w:r w:rsidRPr="00D90307">
        <w:rPr>
          <w:rFonts w:eastAsiaTheme="minorEastAsia"/>
        </w:rPr>
        <w:t xml:space="preserve">Þegar sandað hefur verið yfir lagnir og ídráttarrör skal koma fyrir hlífðar- og aðvörunarborðum. </w:t>
      </w:r>
    </w:p>
    <w:p w14:paraId="37ECE6CB" w14:textId="77777777" w:rsidR="007A3584" w:rsidRPr="00D90307" w:rsidRDefault="007A3584" w:rsidP="007A3584">
      <w:pPr>
        <w:pStyle w:val="Texti0"/>
        <w:rPr>
          <w:b/>
          <w:bCs/>
        </w:rPr>
      </w:pPr>
      <w:r w:rsidRPr="00D90307">
        <w:rPr>
          <w:b/>
          <w:bCs/>
        </w:rPr>
        <w:t>Sértækar þveranir og meðhöndlun samsíða lagna í skurðstæði</w:t>
      </w:r>
    </w:p>
    <w:p w14:paraId="165EDA68" w14:textId="77777777" w:rsidR="007A3584" w:rsidRPr="00D75BF0" w:rsidRDefault="007A3584" w:rsidP="007A3584">
      <w:pPr>
        <w:pStyle w:val="Texti0"/>
        <w:rPr>
          <w:color w:val="FF0000"/>
        </w:rPr>
      </w:pPr>
      <w:bookmarkStart w:id="215" w:name="_Toc121131695"/>
      <w:r w:rsidRPr="00D75BF0">
        <w:rPr>
          <w:color w:val="FF0000"/>
        </w:rPr>
        <w:t>#(Skrifa sérstaklega lýsingu á öllum núverandi virkum lögnum og strengjum á staðnum. Þar skal koma fram tæmandi listi yfir allar stærri vatns og hitaveitulagnir (DN&gt;50 mm) sem og frárennslislögnir (DN&gt;200) mm, sem nýjar lagnir, eða skurðir grafnir vegna þeirra, þvera eða liggja það nærri að áhrif hafi á rekstur  núverandi lagnar. Einnig skal lista skal upp alla háspennustrengi sem grafið er í nágrenni við) #</w:t>
      </w:r>
    </w:p>
    <w:p w14:paraId="4FED8765" w14:textId="77777777" w:rsidR="007A3584" w:rsidRPr="00D75BF0" w:rsidRDefault="007A3584" w:rsidP="007A3584">
      <w:pPr>
        <w:pStyle w:val="Texti0"/>
        <w:rPr>
          <w:b/>
          <w:bCs/>
        </w:rPr>
      </w:pPr>
      <w:r w:rsidRPr="00D75BF0">
        <w:rPr>
          <w:b/>
          <w:bCs/>
        </w:rPr>
        <w:t>Kaldavatnslagnir</w:t>
      </w:r>
    </w:p>
    <w:p w14:paraId="66700FB2" w14:textId="77777777" w:rsidR="007A3584" w:rsidRPr="00D75BF0" w:rsidRDefault="007A3584" w:rsidP="007A3584">
      <w:pPr>
        <w:pStyle w:val="Texti0"/>
        <w:rPr>
          <w:color w:val="FF0000"/>
        </w:rPr>
      </w:pPr>
      <w:r w:rsidRPr="00D75BF0">
        <w:rPr>
          <w:color w:val="FF0000"/>
        </w:rPr>
        <w:t xml:space="preserve"># Fyrir kaldavatnslagnir skal tiltaka, þvermál lagnar og efni röra svo sem ductile, pott, asbest, plast, premo eða stál. Vísað skal á lögn í teiknisetti. Koma skal fram hvort hægt sé að loka fyrir lagnir öryggisins </w:t>
      </w:r>
      <w:r w:rsidRPr="00D75BF0">
        <w:rPr>
          <w:color w:val="FF0000"/>
        </w:rPr>
        <w:lastRenderedPageBreak/>
        <w:t>vegna á meðan á framkvæmd stendur.  Til þess að það liggi fyrir getur þurft að herma lokun í dreifikerinu á hönnuarstigi. Tiltaka skal ef gera þarf festur og setja nýja loka, t.d. ef þarf að skipta út lögn með samskeytum sem ekki taka upp áslæga krafta til að tryggja öryggi á verkstað. (T.d. setja samsoðið plast í stað ductile lagnar með ólæstum múffu samskeytum) Við vissar aðstæður getur þurft að setja stoðir eða upphengjur til að tryggja núverandi lagnir.  (Skrifa þarf sérstaklega hvernig haga á greftri frá  lögnum sem eru með samskeyti sem ekki taka upp áslægan kraft, svo sem ductile, pott, premo, asbest og stál og tiltaka hvort verktaki annist hann eða Veitur.)  Allur gröftur nær lögnum D100 og stærri, samkvæmt útboðsgögnum, skal tilkynntur Veitum með a.m.k. þriggja sólahringja fyrirvara.#</w:t>
      </w:r>
    </w:p>
    <w:p w14:paraId="74170FFB" w14:textId="77777777" w:rsidR="007A3584" w:rsidRPr="00D75BF0" w:rsidRDefault="007A3584" w:rsidP="007A3584">
      <w:pPr>
        <w:pStyle w:val="Texti0"/>
        <w:rPr>
          <w:b/>
          <w:bCs/>
        </w:rPr>
      </w:pPr>
      <w:r w:rsidRPr="00D75BF0">
        <w:rPr>
          <w:b/>
          <w:bCs/>
        </w:rPr>
        <w:t>Hitaveitulagnir</w:t>
      </w:r>
    </w:p>
    <w:p w14:paraId="33CCF4BD" w14:textId="77777777" w:rsidR="007A3584" w:rsidRPr="00D75BF0" w:rsidRDefault="007A3584" w:rsidP="007A3584">
      <w:pPr>
        <w:pStyle w:val="Texti0"/>
        <w:rPr>
          <w:color w:val="FF0000"/>
        </w:rPr>
      </w:pPr>
      <w:r w:rsidRPr="00D75BF0">
        <w:rPr>
          <w:color w:val="FF0000"/>
        </w:rPr>
        <w:t xml:space="preserve">#Fyrir hitaveitulagnir skal tiltaka, þvermál lagnar og efni.  Vísað skal til teikningar af lögninni í teiknisetti. </w:t>
      </w:r>
    </w:p>
    <w:p w14:paraId="58D5C782" w14:textId="77777777" w:rsidR="007A3584" w:rsidRPr="00D75BF0" w:rsidRDefault="007A3584" w:rsidP="007A3584">
      <w:pPr>
        <w:pStyle w:val="Texti0"/>
        <w:rPr>
          <w:color w:val="FF0000"/>
        </w:rPr>
      </w:pPr>
      <w:r w:rsidRPr="00D75BF0">
        <w:rPr>
          <w:color w:val="FF0000"/>
        </w:rPr>
        <w:t>Þess skal vandlega gætt að ekki myndist rispur eða skemmdir á plastkápu.  Ef dýpri rispur eða skemmdir myndast í kápu hitaveitu lagnar en 1 mm, skal skipta út kápunni og endurfrauða hana.#</w:t>
      </w:r>
    </w:p>
    <w:p w14:paraId="1C539FB2" w14:textId="77777777" w:rsidR="007A3584" w:rsidRPr="00D75BF0" w:rsidRDefault="007A3584" w:rsidP="007A3584">
      <w:pPr>
        <w:pStyle w:val="Texti0"/>
        <w:rPr>
          <w:b/>
          <w:bCs/>
        </w:rPr>
      </w:pPr>
      <w:r w:rsidRPr="00D75BF0">
        <w:rPr>
          <w:b/>
          <w:bCs/>
        </w:rPr>
        <w:t>Háspennustrengir</w:t>
      </w:r>
    </w:p>
    <w:p w14:paraId="4F221E7E" w14:textId="77777777" w:rsidR="007A3584" w:rsidRPr="00D75BF0" w:rsidRDefault="007A3584" w:rsidP="007A3584">
      <w:pPr>
        <w:pStyle w:val="Texti0"/>
        <w:rPr>
          <w:color w:val="FF0000"/>
        </w:rPr>
      </w:pPr>
      <w:r w:rsidRPr="00D75BF0">
        <w:rPr>
          <w:color w:val="FF0000"/>
        </w:rPr>
        <w:t># Fyrir háspennustrengi skal tiltaka gerð, og fjölda st</w:t>
      </w:r>
      <w:r>
        <w:rPr>
          <w:color w:val="FF0000"/>
        </w:rPr>
        <w:t>r</w:t>
      </w:r>
      <w:r w:rsidRPr="00D75BF0">
        <w:rPr>
          <w:color w:val="FF0000"/>
        </w:rPr>
        <w:t xml:space="preserve">eengja, sem og spennuna á strengunum í </w:t>
      </w:r>
      <w:r>
        <w:rPr>
          <w:color w:val="FF0000"/>
        </w:rPr>
        <w:t>k</w:t>
      </w:r>
      <w:r w:rsidRPr="00D75BF0">
        <w:rPr>
          <w:color w:val="FF0000"/>
        </w:rPr>
        <w:t>V. Vísað skal í teikningu núverandi lagna sem sýnir legu strengjana í teikningasetti.  Fyrir strengi með 11 kV eða meira skal tiltaka sérstaklega hvernig greftri við þá skal háttað, hvað verktaki megi grafa nærri strengum og/eða hvort gröftur næst sterngum skal unnin af verktaka eða Veitum.#</w:t>
      </w:r>
    </w:p>
    <w:p w14:paraId="6AF8B5C4" w14:textId="77777777" w:rsidR="007A3584" w:rsidRPr="00D75BF0" w:rsidRDefault="007A3584" w:rsidP="007A3584">
      <w:pPr>
        <w:pStyle w:val="Texti0"/>
        <w:rPr>
          <w:b/>
          <w:bCs/>
        </w:rPr>
      </w:pPr>
      <w:r w:rsidRPr="00D75BF0">
        <w:rPr>
          <w:b/>
          <w:bCs/>
        </w:rPr>
        <w:t>Aðrar lagnir og strengir</w:t>
      </w:r>
    </w:p>
    <w:p w14:paraId="626212EB" w14:textId="77777777" w:rsidR="007A3584" w:rsidRPr="00D75BF0" w:rsidRDefault="007A3584" w:rsidP="007A3584">
      <w:pPr>
        <w:pStyle w:val="Texti0"/>
        <w:rPr>
          <w:color w:val="FF0000"/>
        </w:rPr>
      </w:pPr>
      <w:r w:rsidRPr="00D75BF0">
        <w:rPr>
          <w:color w:val="FF0000"/>
        </w:rPr>
        <w:t xml:space="preserve"># </w:t>
      </w:r>
      <w:r w:rsidRPr="00D75BF0">
        <w:rPr>
          <w:rFonts w:eastAsiaTheme="minorEastAsia"/>
          <w:color w:val="FF0000"/>
        </w:rPr>
        <w:t xml:space="preserve">Þar sem núverandi lagnir sem nýta skal áfram eru grafnar upp eða frá þeim grafið skal fylgja eftirfarandi lýsingu við frágang þeirra að nýju. </w:t>
      </w:r>
    </w:p>
    <w:p w14:paraId="677C9ECE" w14:textId="77777777" w:rsidR="007A3584" w:rsidRPr="00D75BF0" w:rsidRDefault="007A3584" w:rsidP="007A3584">
      <w:pPr>
        <w:pStyle w:val="Texti0"/>
        <w:rPr>
          <w:color w:val="FF0000"/>
        </w:rPr>
      </w:pPr>
      <w:r w:rsidRPr="00D75BF0">
        <w:rPr>
          <w:color w:val="FF0000"/>
        </w:rPr>
        <w:t xml:space="preserve">Verktaki skal endurleggja lagnir og ídráttarrör og sanda yfir í samræmi við grein um fyllingar. Þegar sandað er yfir lagnir og ídráttarrör skal þess gætt að þær færist ekki til og að fjarlægðir milli lagna og ídráttarröra sé eins og áður. Nota skal rennandi vatn með nokkrum þrýstingi til þjöppunar á sandi þar sem öðrum verkfærum verður ekki við komið.  Gæta skal þess að sandur sé alltaf hæfilega rakur þegar þjappað er.  </w:t>
      </w:r>
    </w:p>
    <w:p w14:paraId="32E53215" w14:textId="77777777" w:rsidR="007A3584" w:rsidRPr="00D75BF0" w:rsidRDefault="007A3584" w:rsidP="007A3584">
      <w:pPr>
        <w:pStyle w:val="Texti0"/>
        <w:rPr>
          <w:color w:val="FF0000"/>
        </w:rPr>
      </w:pPr>
      <w:r w:rsidRPr="00D75BF0">
        <w:rPr>
          <w:rFonts w:eastAsiaTheme="minorEastAsia"/>
          <w:color w:val="FF0000"/>
        </w:rPr>
        <w:t xml:space="preserve">Þegar sandað hefur verið yfir lagnir og ídráttarrör skal koma fyrir hlífðar- og aðvörunarborðum. </w:t>
      </w:r>
      <w:r w:rsidRPr="00D75BF0">
        <w:rPr>
          <w:color w:val="FF0000"/>
        </w:rPr>
        <w:t>#</w:t>
      </w:r>
    </w:p>
    <w:p w14:paraId="1DBF2307" w14:textId="77777777" w:rsidR="007A3584" w:rsidRDefault="007A3584" w:rsidP="007A3584">
      <w:pPr>
        <w:pStyle w:val="Texti0"/>
        <w:spacing w:after="0"/>
        <w:rPr>
          <w:b/>
          <w:bCs/>
          <w:i/>
          <w:iCs/>
        </w:rPr>
      </w:pPr>
      <w:r w:rsidRPr="658C4546">
        <w:rPr>
          <w:b/>
          <w:bCs/>
          <w:i/>
          <w:iCs/>
        </w:rPr>
        <w:t>Magntölur og uppgjör:</w:t>
      </w:r>
    </w:p>
    <w:p w14:paraId="48AF7D63" w14:textId="77777777" w:rsidR="007A3584" w:rsidRPr="00D90307" w:rsidRDefault="007A3584" w:rsidP="007A3584">
      <w:pPr>
        <w:pStyle w:val="Texti0"/>
        <w:rPr>
          <w:rFonts w:eastAsia="Calibri"/>
          <w:color w:val="FF0000"/>
        </w:rPr>
      </w:pPr>
      <w:r w:rsidRPr="00D90307">
        <w:rPr>
          <w:rFonts w:eastAsia="Calibri"/>
          <w:color w:val="FF0000"/>
        </w:rPr>
        <w:t>#Greitt er ákveðið einingarverð, stk, fyrir hverja þverun lagna og ídráttarröra sem koma fram í skurðum Samsíða lagnir og ídráttarrör á allt að 1 m bili telst ein þverun.  Innifalinn í einingarverði skal vera allur kostnaður við að finna lagnir, grafa frá þeim, meðhöndla þær meðan á verkinu stendur og frágangur lagna.#</w:t>
      </w:r>
    </w:p>
    <w:p w14:paraId="0F6A2180" w14:textId="77777777" w:rsidR="007A3584" w:rsidRPr="00D90307" w:rsidRDefault="007A3584" w:rsidP="007A3584">
      <w:pPr>
        <w:pStyle w:val="Texti0"/>
        <w:rPr>
          <w:rFonts w:eastAsia="Calibri"/>
          <w:color w:val="FF0000"/>
        </w:rPr>
      </w:pPr>
      <w:r w:rsidRPr="00D90307">
        <w:rPr>
          <w:rFonts w:eastAsia="Calibri"/>
          <w:color w:val="FF0000"/>
        </w:rPr>
        <w:t>#Greitt er ákveðið einingarverð á lengdarmetra fyrir meðhöndlun og frágang lagna og ídráttarröra  sem fram koma í skurði og grafa þarf upp og endurleggja til að koma lögnum og/eða ídráttarrörum fyrir.  Samsíða lagnir og ídráttarrör á allt að 1,5 m bili teljast ein samsíða lögn. Innifalið í einingarverði skal vera allur kostnaður við að finna lagnir og ídráttarrör, grafa frá og losa, víkka skurð svo og kostnaður vegna meðhöndlunar meðan á verkinu stendur og frágang.#</w:t>
      </w:r>
    </w:p>
    <w:p w14:paraId="7593D981" w14:textId="77777777" w:rsidR="007A3584" w:rsidRPr="00D90307" w:rsidRDefault="007A3584" w:rsidP="007A3584">
      <w:pPr>
        <w:pStyle w:val="Texti0"/>
        <w:rPr>
          <w:rFonts w:eastAsia="Calibri"/>
          <w:color w:val="FF0000"/>
        </w:rPr>
      </w:pPr>
      <w:r w:rsidRPr="00D90307">
        <w:rPr>
          <w:rFonts w:eastAsia="Calibri"/>
          <w:color w:val="FF0000"/>
        </w:rPr>
        <w:t>#Greitt er ákveðið einingarverð, stk fyrir hverja sérstæka þverun lagna af tiltekinni stærð og efnisgerð, sem fram koma í skurðum. Samsíða lagnir og ídráttarrör á allt að 1 m bili telst ein þverun.  Innifalinn í einingarverði skal vera allur kostnaður við að finna lagnir, grafa frá þeim, meðhöndla þær meðan á verkinu stendur og frágangur lagna.#</w:t>
      </w:r>
    </w:p>
    <w:p w14:paraId="440C17EF" w14:textId="77777777" w:rsidR="007A3584" w:rsidRPr="00D90307" w:rsidRDefault="007A3584" w:rsidP="007A3584">
      <w:pPr>
        <w:pStyle w:val="Texti0"/>
        <w:rPr>
          <w:rFonts w:eastAsia="Calibri"/>
          <w:color w:val="FF0000"/>
        </w:rPr>
      </w:pPr>
      <w:r w:rsidRPr="00D90307">
        <w:rPr>
          <w:rFonts w:eastAsia="Calibri"/>
          <w:color w:val="FF0000"/>
        </w:rPr>
        <w:t xml:space="preserve">#Greitt er ákveðið einingarverð á lengdarmetra fyrir </w:t>
      </w:r>
      <w:r>
        <w:rPr>
          <w:rFonts w:eastAsia="Calibri"/>
          <w:color w:val="FF0000"/>
        </w:rPr>
        <w:t xml:space="preserve">sértæka </w:t>
      </w:r>
      <w:r w:rsidRPr="00D90307">
        <w:rPr>
          <w:rFonts w:eastAsia="Calibri"/>
          <w:color w:val="FF0000"/>
        </w:rPr>
        <w:t>meðhöndlun og frágang lagna af tiltekinni stærð og efnisgerð  sem fram koma í skurði og grafa þarf upp og endurleggja til að koma lögnum og/eða ídráttarrörum fyrir.  Samsíða lagnir og ídráttarrör á allt að 1,5 m bili teljast ein samsíða lögn. Innifalið í einingarverði skal vera allur kostnaður við að finna lagnir og ídráttarrör, grafa frá og losa, víkka skurð svo og kostnaður vegna meðhöndlunar meðan á verkinu stendur og frágang.#</w:t>
      </w:r>
    </w:p>
    <w:p w14:paraId="1EFEFF39" w14:textId="77777777" w:rsidR="007A3584" w:rsidRPr="006015C3" w:rsidRDefault="007A3584" w:rsidP="007A3584">
      <w:pPr>
        <w:pStyle w:val="Heading3"/>
        <w:spacing w:before="240"/>
        <w:ind w:left="141"/>
        <w:rPr>
          <w:rFonts w:cs="Arial"/>
          <w:szCs w:val="20"/>
        </w:rPr>
      </w:pPr>
      <w:bookmarkStart w:id="216" w:name="_Toc192599423"/>
      <w:bookmarkStart w:id="217" w:name="_Toc232150411"/>
      <w:r w:rsidRPr="006015C3">
        <w:rPr>
          <w:rFonts w:cs="Arial"/>
          <w:szCs w:val="20"/>
        </w:rPr>
        <w:t>Þveranir</w:t>
      </w:r>
      <w:bookmarkEnd w:id="215"/>
      <w:bookmarkEnd w:id="216"/>
      <w:bookmarkEnd w:id="217"/>
    </w:p>
    <w:p w14:paraId="3791E78D" w14:textId="77777777" w:rsidR="007A3584" w:rsidRPr="001E77C8" w:rsidRDefault="007A3584" w:rsidP="007A3584">
      <w:pPr>
        <w:widowControl w:val="0"/>
        <w:spacing w:after="200"/>
        <w:rPr>
          <w:rFonts w:eastAsia="Arial" w:cs="Arial"/>
          <w:noProof/>
          <w:color w:val="FF0000"/>
          <w:szCs w:val="24"/>
        </w:rPr>
      </w:pPr>
      <w:r w:rsidRPr="001E77C8">
        <w:rPr>
          <w:rFonts w:eastAsia="Arial" w:cs="Arial"/>
          <w:noProof/>
          <w:color w:val="FF0000"/>
          <w:szCs w:val="24"/>
        </w:rPr>
        <w:t># Þennan kafla skal aðlaga að hverju verki#</w:t>
      </w:r>
    </w:p>
    <w:p w14:paraId="736CEEC0" w14:textId="77777777" w:rsidR="007A3584" w:rsidRPr="004E4F25" w:rsidRDefault="007A3584" w:rsidP="007A3584">
      <w:pPr>
        <w:widowControl w:val="0"/>
        <w:spacing w:after="200"/>
        <w:rPr>
          <w:rFonts w:eastAsia="Times New Roman" w:cs="Arial"/>
          <w:b/>
          <w:bCs/>
          <w:noProof/>
          <w:szCs w:val="20"/>
          <w:u w:val="single"/>
        </w:rPr>
      </w:pPr>
      <w:r w:rsidRPr="782E53C8">
        <w:rPr>
          <w:rFonts w:eastAsia="Times New Roman" w:cs="Arial"/>
          <w:b/>
          <w:bCs/>
          <w:noProof/>
          <w:szCs w:val="20"/>
          <w:u w:val="single"/>
        </w:rPr>
        <w:t>Þverun vatnsfarvega</w:t>
      </w:r>
    </w:p>
    <w:p w14:paraId="3510367C" w14:textId="77777777" w:rsidR="007A3584" w:rsidRPr="001E77C8" w:rsidRDefault="007A3584" w:rsidP="007A3584">
      <w:pPr>
        <w:rPr>
          <w:rFonts w:eastAsia="Arial" w:cs="Arial"/>
          <w:color w:val="FF0000"/>
          <w:szCs w:val="20"/>
        </w:rPr>
      </w:pPr>
      <w:r w:rsidRPr="43DF9E0F">
        <w:rPr>
          <w:rFonts w:eastAsia="Arial" w:cs="Arial"/>
          <w:color w:val="FF0000"/>
          <w:szCs w:val="20"/>
        </w:rPr>
        <w:lastRenderedPageBreak/>
        <w:t xml:space="preserve">#Þar sem lagnir þurfa að þvera vatnsfarvegi skal dýpt lagna vera minnst 1 m miðað við lægsta stað á botni, hönnuður skal hanna og gera nákvæma teikningu af þverun. </w:t>
      </w:r>
    </w:p>
    <w:p w14:paraId="4A06FAE7" w14:textId="77777777" w:rsidR="007A3584" w:rsidRPr="001E77C8" w:rsidRDefault="007A3584" w:rsidP="007A3584">
      <w:pPr>
        <w:widowControl w:val="0"/>
        <w:spacing w:after="200"/>
        <w:rPr>
          <w:rFonts w:eastAsia="Times New Roman" w:cs="Arial"/>
          <w:noProof/>
          <w:color w:val="FF0000"/>
          <w:szCs w:val="24"/>
        </w:rPr>
      </w:pPr>
      <w:r w:rsidRPr="001E77C8">
        <w:rPr>
          <w:rFonts w:eastAsia="Arial" w:cs="Arial"/>
          <w:noProof/>
          <w:color w:val="FF0000"/>
          <w:szCs w:val="24"/>
        </w:rPr>
        <w:t xml:space="preserve">#sjá nánari útfærslu á skurðsniði#. Ganga skal frá ár- og lækjarbökkum eins og þeir voru fyrir lögn strengsins og hlaða skurðbakka þannig að þeir rofni ekki. </w:t>
      </w:r>
    </w:p>
    <w:p w14:paraId="08D4512E" w14:textId="77777777" w:rsidR="007A3584" w:rsidRPr="001E77C8" w:rsidRDefault="007A3584" w:rsidP="007A3584">
      <w:pPr>
        <w:rPr>
          <w:rFonts w:eastAsia="Times New Roman" w:cs="Arial"/>
          <w:b/>
          <w:i/>
          <w:noProof/>
          <w:color w:val="FF0000"/>
          <w:szCs w:val="24"/>
        </w:rPr>
      </w:pPr>
      <w:r w:rsidRPr="001E77C8">
        <w:rPr>
          <w:rFonts w:eastAsia="Times New Roman" w:cs="Arial"/>
          <w:b/>
          <w:i/>
          <w:noProof/>
          <w:color w:val="FF0000"/>
          <w:szCs w:val="24"/>
        </w:rPr>
        <w:t xml:space="preserve">Magntölur og uppgjör: </w:t>
      </w:r>
    </w:p>
    <w:p w14:paraId="543AFC58" w14:textId="77777777" w:rsidR="007A3584" w:rsidRPr="00D75BF0" w:rsidRDefault="007A3584" w:rsidP="007A3584">
      <w:pPr>
        <w:widowControl w:val="0"/>
        <w:spacing w:after="200"/>
        <w:rPr>
          <w:rFonts w:eastAsia="Times New Roman" w:cs="Arial"/>
          <w:noProof/>
          <w:szCs w:val="20"/>
        </w:rPr>
      </w:pPr>
      <w:r w:rsidRPr="5100614C">
        <w:rPr>
          <w:rFonts w:eastAsia="Arial" w:cs="Arial"/>
          <w:i/>
          <w:iCs/>
          <w:noProof/>
          <w:color w:val="FF0000"/>
          <w:szCs w:val="20"/>
        </w:rPr>
        <w:t xml:space="preserve">Greitt er ákveðið einingarverð fyrir hverja þverun vatnsfarvegi (stk). Innifalið í einingarverði skal vera allt til að fullgera verkþáttinn samkvæmt verklýsingu.# </w:t>
      </w:r>
    </w:p>
    <w:p w14:paraId="75EFA35E" w14:textId="77777777" w:rsidR="007A3584" w:rsidRPr="004E4F25" w:rsidRDefault="007A3584" w:rsidP="007A3584">
      <w:pPr>
        <w:widowControl w:val="0"/>
        <w:spacing w:after="200"/>
        <w:rPr>
          <w:rFonts w:eastAsia="Times New Roman" w:cs="Arial"/>
          <w:b/>
          <w:bCs/>
          <w:noProof/>
          <w:szCs w:val="20"/>
          <w:u w:val="single"/>
        </w:rPr>
      </w:pPr>
      <w:r w:rsidRPr="782E53C8">
        <w:rPr>
          <w:rFonts w:eastAsia="Times New Roman" w:cs="Arial"/>
          <w:b/>
          <w:bCs/>
          <w:noProof/>
          <w:szCs w:val="20"/>
          <w:u w:val="single"/>
        </w:rPr>
        <w:t>Þverun skurða, frágangur skurðfláa</w:t>
      </w:r>
    </w:p>
    <w:p w14:paraId="055B4078" w14:textId="77777777" w:rsidR="007A3584" w:rsidRPr="001E77C8" w:rsidRDefault="007A3584" w:rsidP="007A3584">
      <w:pPr>
        <w:widowControl w:val="0"/>
        <w:spacing w:after="200"/>
        <w:rPr>
          <w:rFonts w:eastAsia="Times New Roman" w:cs="Arial"/>
          <w:noProof/>
          <w:color w:val="FF0000"/>
          <w:szCs w:val="20"/>
        </w:rPr>
      </w:pPr>
      <w:r w:rsidRPr="001E77C8">
        <w:rPr>
          <w:rFonts w:eastAsia="Times New Roman" w:cs="Arial"/>
          <w:noProof/>
          <w:color w:val="FF0000"/>
          <w:szCs w:val="20"/>
        </w:rPr>
        <w:t>#Þar sem lagnir þvera skurði þarf að ganga frá skurðfláum. Ýmist er lagt torf á fláana eða grjóthleðsla. Tyrfa skal með torfi sem er með svipaða áferð og grasið sem fyrir er. H</w:t>
      </w:r>
      <w:r w:rsidRPr="16DCE0A6">
        <w:rPr>
          <w:rFonts w:eastAsia="Arial" w:cs="Arial"/>
          <w:color w:val="FF0000"/>
          <w:szCs w:val="20"/>
        </w:rPr>
        <w:t>önnuður skal hanna og gera nákvæma teikningu af þverun.</w:t>
      </w:r>
      <w:r w:rsidRPr="001E77C8">
        <w:rPr>
          <w:rFonts w:eastAsia="Times New Roman" w:cs="Arial"/>
          <w:noProof/>
          <w:color w:val="FF0000"/>
          <w:szCs w:val="20"/>
        </w:rPr>
        <w:t xml:space="preserve">  </w:t>
      </w:r>
    </w:p>
    <w:p w14:paraId="18C4DDB0" w14:textId="77777777" w:rsidR="007A3584" w:rsidRPr="001E77C8" w:rsidRDefault="007A3584" w:rsidP="007A3584">
      <w:pPr>
        <w:spacing w:after="0"/>
        <w:rPr>
          <w:rFonts w:eastAsia="Times New Roman" w:cs="Arial"/>
          <w:b/>
          <w:i/>
          <w:noProof/>
          <w:color w:val="FF0000"/>
          <w:szCs w:val="24"/>
        </w:rPr>
      </w:pPr>
      <w:r w:rsidRPr="001E77C8">
        <w:rPr>
          <w:rFonts w:eastAsia="Times New Roman" w:cs="Arial"/>
          <w:b/>
          <w:i/>
          <w:noProof/>
          <w:color w:val="FF0000"/>
          <w:szCs w:val="24"/>
        </w:rPr>
        <w:t>Magntölur og uppgjör:</w:t>
      </w:r>
    </w:p>
    <w:p w14:paraId="53797537" w14:textId="77777777" w:rsidR="007A3584" w:rsidRDefault="007A3584" w:rsidP="007A3584">
      <w:pPr>
        <w:rPr>
          <w:rFonts w:eastAsia="Times New Roman"/>
          <w:b/>
          <w:i/>
          <w:iCs/>
          <w:noProof/>
          <w:color w:val="FF0000"/>
          <w:szCs w:val="20"/>
        </w:rPr>
      </w:pPr>
      <w:r w:rsidRPr="18A8BCE2">
        <w:rPr>
          <w:rFonts w:eastAsia="Times New Roman" w:cs="Arial"/>
          <w:i/>
          <w:iCs/>
          <w:noProof/>
          <w:color w:val="FF0000"/>
          <w:szCs w:val="20"/>
        </w:rPr>
        <w:t>Greitt er einingarverð fyrir hvern fláa eftir því hvort sett er torf á hann eða grjóthleðsla. Í hverri skurðþverun eru 2 fláar. Innifalið í einingarverði skal vera öll vinna sem þarf til að fullgera verkþáttinn, þar með talin moldarfylling undir torfið, tyrfing og/eða grjóthleðsla eða því sem fram kemur sem fyrirskrift frá hönnuði#</w:t>
      </w:r>
    </w:p>
    <w:p w14:paraId="7592955F" w14:textId="77777777" w:rsidR="007A3584" w:rsidRDefault="007A3584" w:rsidP="007A3584">
      <w:pPr>
        <w:pStyle w:val="Heading3"/>
      </w:pPr>
      <w:bookmarkStart w:id="218" w:name="_Toc192599424"/>
      <w:bookmarkStart w:id="219" w:name="_Toc232150412"/>
      <w:r>
        <w:t>Frágangur við enda ræsis</w:t>
      </w:r>
      <w:bookmarkEnd w:id="218"/>
      <w:bookmarkEnd w:id="219"/>
    </w:p>
    <w:p w14:paraId="137947EA" w14:textId="77777777" w:rsidR="007A3584" w:rsidRPr="0047011D" w:rsidRDefault="007A3584" w:rsidP="007A3584">
      <w:pPr>
        <w:widowControl w:val="0"/>
        <w:spacing w:after="200"/>
        <w:rPr>
          <w:rFonts w:eastAsiaTheme="minorEastAsia" w:cs="Arial"/>
          <w:color w:val="FF0000"/>
          <w:szCs w:val="20"/>
          <w:lang w:eastAsia="is-IS"/>
        </w:rPr>
      </w:pPr>
      <w:r w:rsidRPr="0047011D">
        <w:rPr>
          <w:rFonts w:eastAsia="Times New Roman" w:cs="Arial"/>
          <w:noProof/>
          <w:color w:val="FF0000"/>
          <w:szCs w:val="20"/>
          <w:lang w:eastAsia="is-IS"/>
        </w:rPr>
        <w:t>#Þar sem opnir rörendar eru í skurðum, vatnsfarvegum eða á öðrum stöðum skal hlaða sniddum eða grjóti við e</w:t>
      </w:r>
      <w:r w:rsidRPr="0047011D">
        <w:rPr>
          <w:rFonts w:eastAsiaTheme="minorEastAsia" w:cs="Arial"/>
          <w:noProof/>
          <w:color w:val="FF0000"/>
          <w:szCs w:val="20"/>
          <w:lang w:eastAsia="is-IS"/>
        </w:rPr>
        <w:t>nda ræsis. Hleðslan skal ná upp í landhæð við bakka.   Öllum endum ræsa með þvermál stærra en 250 mm skal lokað með rist til að börn geti ekki komist inn í endarörið. H</w:t>
      </w:r>
      <w:r w:rsidRPr="0047011D">
        <w:rPr>
          <w:rFonts w:eastAsiaTheme="minorEastAsia" w:cs="Arial"/>
          <w:color w:val="FF0000"/>
          <w:szCs w:val="20"/>
          <w:lang w:eastAsia="is-IS"/>
        </w:rPr>
        <w:t>önnuður skal hanna og gera nákvæma teikningu af frágangi ræsa.</w:t>
      </w:r>
    </w:p>
    <w:p w14:paraId="2EC88CCA" w14:textId="77777777" w:rsidR="007A3584" w:rsidRPr="001E77C8" w:rsidRDefault="007A3584" w:rsidP="007A3584">
      <w:pPr>
        <w:spacing w:after="0"/>
        <w:rPr>
          <w:rFonts w:eastAsia="Times New Roman" w:cs="Arial"/>
          <w:b/>
          <w:i/>
          <w:noProof/>
          <w:color w:val="FF0000"/>
          <w:szCs w:val="24"/>
        </w:rPr>
      </w:pPr>
      <w:r w:rsidRPr="001E77C8">
        <w:rPr>
          <w:rFonts w:eastAsia="Times New Roman" w:cs="Arial"/>
          <w:b/>
          <w:i/>
          <w:noProof/>
          <w:color w:val="FF0000"/>
          <w:szCs w:val="24"/>
        </w:rPr>
        <w:t>Magntölur og uppgjör:</w:t>
      </w:r>
    </w:p>
    <w:p w14:paraId="5ECDDE5F" w14:textId="77777777" w:rsidR="007A3584" w:rsidRPr="00687811" w:rsidRDefault="007A3584" w:rsidP="007A3584">
      <w:pPr>
        <w:rPr>
          <w:rFonts w:eastAsia="Times New Roman"/>
          <w:b/>
          <w:i/>
          <w:noProof/>
          <w:color w:val="FF0000"/>
          <w:szCs w:val="24"/>
        </w:rPr>
      </w:pPr>
      <w:r w:rsidRPr="001E77C8">
        <w:rPr>
          <w:rFonts w:eastAsia="Times New Roman" w:cs="Arial"/>
          <w:i/>
          <w:noProof/>
          <w:color w:val="FF0000"/>
          <w:szCs w:val="24"/>
          <w:lang w:eastAsia="is-IS"/>
        </w:rPr>
        <w:t xml:space="preserve">Greitt er einingarverð fyrir hvern frágang af hvorri gerð. </w:t>
      </w:r>
      <w:r w:rsidRPr="001E77C8">
        <w:rPr>
          <w:rFonts w:eastAsia="Times New Roman" w:cs="Arial"/>
          <w:i/>
          <w:noProof/>
          <w:color w:val="FF0000"/>
          <w:szCs w:val="24"/>
        </w:rPr>
        <w:t xml:space="preserve"> Innifalið í einingarverði skal vera öll vinna sem til þarf að fullgera verkþáttinn.#</w:t>
      </w:r>
    </w:p>
    <w:p w14:paraId="1AD8DD2C" w14:textId="77777777" w:rsidR="007A3584" w:rsidRPr="00687811" w:rsidRDefault="007A3584" w:rsidP="007A3584">
      <w:pPr>
        <w:pStyle w:val="Heading3"/>
      </w:pPr>
      <w:r w:rsidRPr="00687811">
        <w:t xml:space="preserve">  </w:t>
      </w:r>
      <w:bookmarkStart w:id="220" w:name="_Toc192599425"/>
      <w:bookmarkStart w:id="221" w:name="_Toc232150413"/>
      <w:r w:rsidRPr="00687811">
        <w:t>Afstífing lagnaskurða</w:t>
      </w:r>
      <w:bookmarkEnd w:id="220"/>
      <w:bookmarkEnd w:id="221"/>
    </w:p>
    <w:p w14:paraId="0CA9A1BA" w14:textId="6766B8F3" w:rsidR="007A3584" w:rsidRPr="00FF23BD" w:rsidRDefault="007A3584" w:rsidP="007A3584">
      <w:pPr>
        <w:pStyle w:val="Texti0"/>
        <w:rPr>
          <w:rFonts w:eastAsiaTheme="minorEastAsia"/>
          <w:color w:val="FF0000"/>
        </w:rPr>
      </w:pPr>
      <w:r w:rsidRPr="327D0DB5">
        <w:rPr>
          <w:color w:val="FF0000"/>
        </w:rPr>
        <w:t>#</w:t>
      </w:r>
      <w:r w:rsidRPr="00D90307">
        <w:rPr>
          <w:rFonts w:eastAsia="Arial"/>
          <w:color w:val="FF0000"/>
        </w:rPr>
        <w:t xml:space="preserve"> </w:t>
      </w:r>
      <w:r w:rsidRPr="00FF23BD">
        <w:rPr>
          <w:rFonts w:eastAsiaTheme="minorEastAsia"/>
          <w:color w:val="FF0000"/>
        </w:rPr>
        <w:t xml:space="preserve">Þar sem takmarkað pláss er fyrir skurði, t.d. við endurnýjun lagna á miðbæjarsvæðum getur þurft að stífa skurði.  Sjá dæmi um stoðir á teikningu </w:t>
      </w:r>
      <w:r w:rsidR="001C2B58">
        <w:rPr>
          <w:rFonts w:eastAsiaTheme="minorEastAsia"/>
          <w:color w:val="FF0000"/>
        </w:rPr>
        <w:t>LBE-5904</w:t>
      </w:r>
      <w:r w:rsidRPr="00FF23BD">
        <w:rPr>
          <w:rFonts w:eastAsiaTheme="minorEastAsia"/>
          <w:color w:val="FF0000"/>
        </w:rPr>
        <w:t>.  Afstífing, bæði plötur og stoðir skulu ávallt hafa nægjanlegan styrkleika til að tryggja stæðni skurðbakka gagnvart eiginþunga jarðvegs, vatns og  úrkomu, ásamt öllu yfirborðs álagi við skurð, með öruggum hætti.</w:t>
      </w:r>
      <w:r>
        <w:rPr>
          <w:rFonts w:eastAsiaTheme="minorEastAsia"/>
          <w:color w:val="FF0000"/>
        </w:rPr>
        <w:t xml:space="preserve"> H</w:t>
      </w:r>
      <w:r w:rsidRPr="00292585">
        <w:rPr>
          <w:rFonts w:eastAsiaTheme="minorEastAsia"/>
          <w:color w:val="FF0000"/>
        </w:rPr>
        <w:t xml:space="preserve">önnuður skal hanna og gera nákvæma teikningu af </w:t>
      </w:r>
      <w:r>
        <w:rPr>
          <w:rFonts w:eastAsiaTheme="minorEastAsia"/>
          <w:color w:val="FF0000"/>
        </w:rPr>
        <w:t>afstíflingu.</w:t>
      </w:r>
      <w:r w:rsidRPr="00292585">
        <w:rPr>
          <w:rFonts w:eastAsiaTheme="minorEastAsia"/>
          <w:color w:val="FF0000"/>
        </w:rPr>
        <w:t> </w:t>
      </w:r>
      <w:r w:rsidRPr="004C79C5">
        <w:rPr>
          <w:rFonts w:eastAsia="Arial" w:cs="Arial"/>
          <w:i/>
          <w:iCs/>
          <w:color w:val="FF0000"/>
          <w:szCs w:val="20"/>
        </w:rPr>
        <w:t>#</w:t>
      </w:r>
    </w:p>
    <w:p w14:paraId="62AE0DA6" w14:textId="77777777" w:rsidR="007A3584" w:rsidRDefault="007A3584" w:rsidP="007A3584"/>
    <w:p w14:paraId="4A4E722B" w14:textId="77777777" w:rsidR="007A3584" w:rsidRPr="00BB5A81" w:rsidRDefault="007A3584" w:rsidP="007A3584">
      <w:pPr>
        <w:spacing w:after="0"/>
        <w:rPr>
          <w:rFonts w:eastAsia="Times New Roman" w:cs="Arial"/>
          <w:b/>
          <w:bCs/>
          <w:i/>
          <w:iCs/>
          <w:noProof/>
          <w:color w:val="FF0000"/>
        </w:rPr>
      </w:pPr>
      <w:r w:rsidRPr="00BB5A81">
        <w:rPr>
          <w:rFonts w:eastAsia="Times New Roman" w:cs="Arial"/>
          <w:b/>
          <w:bCs/>
          <w:i/>
          <w:iCs/>
          <w:noProof/>
          <w:color w:val="FF0000"/>
        </w:rPr>
        <w:t>Magntölur og uppgjör:</w:t>
      </w:r>
    </w:p>
    <w:p w14:paraId="3E7EC5CB" w14:textId="77777777" w:rsidR="007A3584" w:rsidRPr="009E64BB" w:rsidRDefault="007A3584" w:rsidP="007A3584">
      <w:pPr>
        <w:rPr>
          <w:rFonts w:eastAsia="Arial" w:cs="Arial"/>
          <w:i/>
          <w:iCs/>
          <w:noProof/>
          <w:color w:val="FF0000"/>
          <w:szCs w:val="20"/>
        </w:rPr>
      </w:pPr>
      <w:r w:rsidRPr="00D90307">
        <w:rPr>
          <w:rFonts w:eastAsia="Arial" w:cs="Arial"/>
          <w:i/>
          <w:iCs/>
          <w:noProof/>
          <w:color w:val="FF0000"/>
          <w:szCs w:val="20"/>
        </w:rPr>
        <w:t># Greitt er ákveðið verð fyrir metra (m) af afstífuðum skurði í viðeigandi hæðarflokki í magnskrá.  Innifalið í einingarverði skal vera allur kostnaður við efni, vinnu og tæki og flutningar sem þarf til að ljúka gerða afstífinga, bæði til að styðja við bakka og allra nauðsynlega þverstífur, leiðara og styrkinga til tryggja burð stífinga.  Einnig er innifalið efni og vinna við að halda við verkliðnum sem og rif á  öllum afstífingum og óhagræði af stífum við niðurlögn og þjöppun að lögnum, brunnum og niðurföllum.</w:t>
      </w:r>
      <w:r w:rsidRPr="00936C9C">
        <w:rPr>
          <w:rFonts w:eastAsia="Arial" w:cs="Arial"/>
          <w:i/>
          <w:iCs/>
          <w:noProof/>
          <w:color w:val="FF0000"/>
          <w:szCs w:val="20"/>
        </w:rPr>
        <w:t xml:space="preserve"> </w:t>
      </w:r>
      <w:r w:rsidRPr="004C79C5">
        <w:rPr>
          <w:rFonts w:eastAsia="Arial" w:cs="Arial"/>
          <w:i/>
          <w:iCs/>
          <w:noProof/>
          <w:color w:val="FF0000"/>
          <w:szCs w:val="20"/>
        </w:rPr>
        <w:t>#</w:t>
      </w:r>
    </w:p>
    <w:p w14:paraId="2076E559" w14:textId="77777777" w:rsidR="007A3584" w:rsidRPr="003B6049" w:rsidRDefault="007A3584" w:rsidP="007A3584">
      <w:pPr>
        <w:pStyle w:val="Heading2"/>
      </w:pPr>
      <w:bookmarkStart w:id="222" w:name="_Toc149893249"/>
      <w:bookmarkStart w:id="223" w:name="_Toc192599426"/>
      <w:bookmarkStart w:id="224" w:name="_Toc232150414"/>
      <w:bookmarkStart w:id="225" w:name="_Toc121131708"/>
      <w:bookmarkEnd w:id="190"/>
      <w:r w:rsidRPr="003B6049">
        <w:t>Fráveita</w:t>
      </w:r>
      <w:bookmarkEnd w:id="222"/>
      <w:bookmarkEnd w:id="223"/>
      <w:bookmarkEnd w:id="224"/>
    </w:p>
    <w:p w14:paraId="0C4950B1" w14:textId="77777777" w:rsidR="007A3584" w:rsidRPr="003B6049" w:rsidRDefault="007A3584" w:rsidP="007A3584">
      <w:pPr>
        <w:pStyle w:val="Heading3"/>
        <w:rPr>
          <w:rFonts w:eastAsia="Times New Roman"/>
        </w:rPr>
      </w:pPr>
      <w:bookmarkStart w:id="226" w:name="_Toc121131697"/>
      <w:bookmarkStart w:id="227" w:name="_Toc149893250"/>
      <w:bookmarkStart w:id="228" w:name="_Toc192599427"/>
      <w:bookmarkStart w:id="229" w:name="_Toc232150415"/>
      <w:r w:rsidRPr="003B6049">
        <w:rPr>
          <w:rFonts w:eastAsia="Times New Roman"/>
        </w:rPr>
        <w:t>Almennt</w:t>
      </w:r>
      <w:bookmarkEnd w:id="226"/>
      <w:bookmarkEnd w:id="227"/>
      <w:bookmarkEnd w:id="228"/>
      <w:bookmarkEnd w:id="229"/>
    </w:p>
    <w:p w14:paraId="73A9431B" w14:textId="77777777" w:rsidR="007A3584" w:rsidRPr="0063118C" w:rsidRDefault="007A3584" w:rsidP="007A3584">
      <w:pPr>
        <w:widowControl w:val="0"/>
        <w:spacing w:after="200"/>
        <w:rPr>
          <w:rFonts w:eastAsia="Times New Roman" w:cs="Arial"/>
          <w:noProof/>
          <w:szCs w:val="24"/>
        </w:rPr>
      </w:pPr>
      <w:r w:rsidRPr="0063118C">
        <w:rPr>
          <w:rFonts w:eastAsia="Times New Roman" w:cs="Arial"/>
          <w:noProof/>
          <w:szCs w:val="24"/>
        </w:rPr>
        <w:t xml:space="preserve">Leggja skal fráveitulagnir samkvæmt teikningum Veitna, þ.m.t. tengingar, leggi að niðurföllum og ganga frá brunnum, niðurfallabrunnum og svelgjum.  </w:t>
      </w:r>
    </w:p>
    <w:p w14:paraId="3F80547A" w14:textId="77777777" w:rsidR="007A3584" w:rsidRPr="0063118C" w:rsidRDefault="007A3584" w:rsidP="007A3584">
      <w:pPr>
        <w:widowControl w:val="0"/>
        <w:spacing w:after="200"/>
        <w:rPr>
          <w:rFonts w:eastAsia="Times New Roman" w:cs="Arial"/>
          <w:noProof/>
        </w:rPr>
      </w:pPr>
      <w:r w:rsidRPr="327D0DB5">
        <w:rPr>
          <w:rFonts w:eastAsia="Times New Roman" w:cs="Arial"/>
          <w:b/>
          <w:bCs/>
          <w:noProof/>
        </w:rPr>
        <w:t xml:space="preserve">Verktaki skal leggja til öll rör og fylgihluti þeirra, brunna, brunnkeilur, upphækkunarhringi, </w:t>
      </w:r>
      <w:r w:rsidRPr="327D0DB5">
        <w:rPr>
          <w:rFonts w:eastAsia="Calibri" w:cs="Times New Roman"/>
          <w:b/>
          <w:bCs/>
        </w:rPr>
        <w:t xml:space="preserve">niðurfallsristar, brunnkarma og brunnlok, </w:t>
      </w:r>
      <w:r w:rsidRPr="327D0DB5">
        <w:rPr>
          <w:rFonts w:eastAsia="Times New Roman" w:cs="Arial"/>
          <w:b/>
          <w:bCs/>
          <w:noProof/>
        </w:rPr>
        <w:t>sandföng og alla nauðsynlega þéttihringi í rör og brunna.</w:t>
      </w:r>
      <w:r w:rsidRPr="327D0DB5">
        <w:rPr>
          <w:rFonts w:eastAsia="Times New Roman" w:cs="Arial"/>
          <w:noProof/>
        </w:rPr>
        <w:t xml:space="preserve"> Öll rör og brunnar skulu uppfylla þær kröfur sem gerðar eru til þeirra skv. kafla um efniskröfur. Hönnun lagna miðast við plaströr og innanmál röra skal ekki vera minna en kemur fram á teikningum. </w:t>
      </w:r>
    </w:p>
    <w:p w14:paraId="393594ED" w14:textId="77777777" w:rsidR="007A3584" w:rsidRPr="0063118C" w:rsidRDefault="007A3584" w:rsidP="007A3584">
      <w:pPr>
        <w:widowControl w:val="0"/>
        <w:spacing w:after="200"/>
        <w:rPr>
          <w:rFonts w:eastAsia="Times New Roman" w:cs="Calibri"/>
          <w:noProof/>
          <w:szCs w:val="24"/>
        </w:rPr>
      </w:pPr>
      <w:r w:rsidRPr="0063118C">
        <w:rPr>
          <w:rFonts w:eastAsia="Times New Roman" w:cs="Arial"/>
          <w:noProof/>
          <w:szCs w:val="24"/>
        </w:rPr>
        <w:lastRenderedPageBreak/>
        <w:t xml:space="preserve">Óheimilt er að blanda saman plastefni frá mismunandi framleiðendum í sama verkinu. </w:t>
      </w:r>
    </w:p>
    <w:p w14:paraId="579F224F" w14:textId="77777777" w:rsidR="007A3584" w:rsidRPr="0063118C" w:rsidRDefault="007A3584" w:rsidP="007A3584">
      <w:pPr>
        <w:rPr>
          <w:rFonts w:eastAsia="Calibri" w:cs="Arial"/>
          <w:szCs w:val="20"/>
        </w:rPr>
      </w:pPr>
      <w:r w:rsidRPr="0063118C">
        <w:rPr>
          <w:rFonts w:eastAsia="Calibri" w:cs="Arial"/>
          <w:szCs w:val="20"/>
        </w:rPr>
        <w:t xml:space="preserve">Í útboðsgögnum er miðað við að verktaki noti plastlagnir og –brunna. Í ákveðnum undantekningar tilfellum skal skoða annað efnisval. </w:t>
      </w:r>
    </w:p>
    <w:p w14:paraId="0EF42537" w14:textId="77777777" w:rsidR="007A3584" w:rsidRPr="0063118C" w:rsidRDefault="007A3584" w:rsidP="007A3584">
      <w:pPr>
        <w:widowControl w:val="0"/>
        <w:spacing w:after="200"/>
        <w:rPr>
          <w:rFonts w:eastAsia="Times New Roman" w:cs="Arial"/>
          <w:noProof/>
          <w:szCs w:val="24"/>
        </w:rPr>
      </w:pPr>
      <w:r w:rsidRPr="0063118C">
        <w:rPr>
          <w:rFonts w:eastAsia="Times New Roman" w:cs="Arial"/>
          <w:noProof/>
          <w:szCs w:val="24"/>
        </w:rPr>
        <w:t xml:space="preserve">Bjóðandi skal tilgreina stærðir röra og brunna sem hann hyggst nota í verkið og skal fylgja með tilboði ítarleg lýsing um efnisgæði allra efnishluta. Lýsing á uppbyggingu brunna og niðurfalla og sérstaklega frágangi þeirra við malbik. Einnig samsetningu röra og tengingu hliðarlagna, tengingu við brunna og aðrar þær upplýsingar sem verkkaupi þarf til að sannreyna að boðið efni uppfylli kröfur útboðsgagna. Verktaka er óheimilt að nota annað efni í verki en hann tiltekur í tilboði sínu, nema með skriflegu leyfi verkkaupa. </w:t>
      </w:r>
    </w:p>
    <w:p w14:paraId="474473C4" w14:textId="77777777" w:rsidR="007A3584" w:rsidRPr="003B6049" w:rsidRDefault="007A3584" w:rsidP="007A3584">
      <w:pPr>
        <w:widowControl w:val="0"/>
        <w:spacing w:after="200"/>
        <w:rPr>
          <w:rFonts w:eastAsia="Times New Roman" w:cs="Arial"/>
          <w:noProof/>
          <w:szCs w:val="24"/>
        </w:rPr>
      </w:pPr>
      <w:r w:rsidRPr="0063118C">
        <w:rPr>
          <w:rFonts w:eastAsia="Times New Roman" w:cs="Arial"/>
          <w:noProof/>
          <w:szCs w:val="24"/>
        </w:rPr>
        <w:t xml:space="preserve">Verktaki skal fylgja eftirfarandi töflu fyrir innanmál plaströr í verkinu enda </w:t>
      </w:r>
      <w:r>
        <w:rPr>
          <w:rFonts w:eastAsia="Times New Roman" w:cs="Arial"/>
          <w:noProof/>
          <w:szCs w:val="24"/>
        </w:rPr>
        <w:t>er nafnmál plastlagna ekki sama og innramál</w:t>
      </w:r>
      <w:r w:rsidRPr="003B6049">
        <w:rPr>
          <w:rFonts w:eastAsia="Times New Roman" w:cs="Arial"/>
          <w:noProof/>
          <w:szCs w:val="24"/>
        </w:rPr>
        <w:t xml:space="preserve">. Taflan er samantekt úr stöðlum um fráveitulagnir úr plasti (sjá töflu um gæðakröfur plasts). </w:t>
      </w:r>
      <w:r w:rsidRPr="003B6049">
        <w:rPr>
          <w:rFonts w:eastAsia="Times New Roman" w:cs="Calibri"/>
          <w:noProof/>
          <w:szCs w:val="24"/>
        </w:rPr>
        <w:fldChar w:fldCharType="begin"/>
      </w:r>
      <w:r w:rsidRPr="003B6049">
        <w:rPr>
          <w:rFonts w:eastAsia="Times New Roman" w:cs="Calibri"/>
          <w:noProof/>
          <w:szCs w:val="24"/>
        </w:rPr>
        <w:instrText xml:space="preserve"> LINK Excel.Sheet.12 "https://orkuveitareykjavikur-my.sharepoint.com/personal/sigurdurkj_or_is/Documents/Documents/Veitur/Verkefni/Innri%20verkefnavinna/Athuganir%20-%20smáverk/Samanburður%20á%20stærðum%20framleiðanda%20í%20DN250/Útreikningaskjal%20fráveitu%20grunnur.xlsx" "Rennsli í lögn!R31C23:R39C28" \a \f 4 \h  \* MERGEFORMAT </w:instrText>
      </w:r>
      <w:r w:rsidRPr="003B6049">
        <w:rPr>
          <w:rFonts w:eastAsia="Times New Roman" w:cs="Calibri"/>
          <w:noProof/>
          <w:szCs w:val="24"/>
        </w:rPr>
        <w:fldChar w:fldCharType="separate"/>
      </w:r>
    </w:p>
    <w:p w14:paraId="2819F64E" w14:textId="77777777" w:rsidR="007A3584" w:rsidRPr="003B6049" w:rsidRDefault="007A3584" w:rsidP="007A3584">
      <w:pPr>
        <w:keepNext/>
        <w:rPr>
          <w:rFonts w:eastAsia="Calibri" w:cs="Arial"/>
          <w:b/>
          <w:bCs/>
          <w:sz w:val="18"/>
          <w:szCs w:val="18"/>
        </w:rPr>
      </w:pPr>
      <w:r w:rsidRPr="003B6049">
        <w:rPr>
          <w:rFonts w:eastAsia="Calibri" w:cs="Arial"/>
          <w:b/>
          <w:bCs/>
          <w:sz w:val="18"/>
          <w:szCs w:val="18"/>
        </w:rPr>
        <w:t>Tafla 8: Nafnmál og lágmarksmeðal innanmál fráveitulagna úr plasti.</w:t>
      </w:r>
    </w:p>
    <w:tbl>
      <w:tblPr>
        <w:tblW w:w="9091" w:type="dxa"/>
        <w:tblCellMar>
          <w:left w:w="70" w:type="dxa"/>
          <w:right w:w="70" w:type="dxa"/>
        </w:tblCellMar>
        <w:tblLook w:val="04A0" w:firstRow="1" w:lastRow="0" w:firstColumn="1" w:lastColumn="0" w:noHBand="0" w:noVBand="1"/>
      </w:tblPr>
      <w:tblGrid>
        <w:gridCol w:w="1408"/>
        <w:gridCol w:w="1559"/>
        <w:gridCol w:w="1575"/>
        <w:gridCol w:w="1514"/>
        <w:gridCol w:w="1514"/>
        <w:gridCol w:w="1521"/>
      </w:tblGrid>
      <w:tr w:rsidR="007A3584" w:rsidRPr="009325AA" w14:paraId="43B9EEB9" w14:textId="77777777" w:rsidTr="00707D5B">
        <w:trPr>
          <w:trHeight w:val="538"/>
        </w:trPr>
        <w:tc>
          <w:tcPr>
            <w:tcW w:w="9091" w:type="dxa"/>
            <w:gridSpan w:val="6"/>
            <w:tcBorders>
              <w:top w:val="single" w:sz="8" w:space="0" w:color="auto"/>
              <w:left w:val="single" w:sz="8" w:space="0" w:color="auto"/>
              <w:bottom w:val="single" w:sz="8" w:space="0" w:color="auto"/>
              <w:right w:val="single" w:sz="8" w:space="0" w:color="000000"/>
            </w:tcBorders>
            <w:vAlign w:val="center"/>
            <w:hideMark/>
          </w:tcPr>
          <w:p w14:paraId="070AC87C" w14:textId="77777777" w:rsidR="007A3584" w:rsidRPr="003B6049" w:rsidRDefault="007A3584" w:rsidP="00707D5B">
            <w:pPr>
              <w:widowControl w:val="0"/>
              <w:spacing w:after="200" w:line="240" w:lineRule="auto"/>
              <w:jc w:val="center"/>
              <w:rPr>
                <w:rFonts w:eastAsia="Times New Roman" w:cs="Calibri"/>
                <w:b/>
                <w:bCs/>
                <w:noProof/>
                <w:szCs w:val="24"/>
                <w:lang w:eastAsia="is-IS"/>
              </w:rPr>
            </w:pPr>
            <w:r w:rsidRPr="003B6049">
              <w:rPr>
                <w:rFonts w:eastAsia="Times New Roman" w:cs="Calibri"/>
                <w:b/>
                <w:bCs/>
                <w:noProof/>
                <w:szCs w:val="24"/>
                <w:lang w:eastAsia="is-IS"/>
              </w:rPr>
              <w:t xml:space="preserve">Pípustærðir - </w:t>
            </w:r>
            <w:r>
              <w:rPr>
                <w:rFonts w:eastAsia="Times New Roman" w:cs="Calibri"/>
                <w:b/>
                <w:bCs/>
                <w:noProof/>
                <w:szCs w:val="24"/>
                <w:lang w:eastAsia="is-IS"/>
              </w:rPr>
              <w:t>Nafnmál og lámarks innanmál</w:t>
            </w:r>
          </w:p>
        </w:tc>
      </w:tr>
      <w:tr w:rsidR="007A3584" w:rsidRPr="009325AA" w14:paraId="78F7CBFB" w14:textId="77777777" w:rsidTr="00707D5B">
        <w:trPr>
          <w:trHeight w:val="939"/>
        </w:trPr>
        <w:tc>
          <w:tcPr>
            <w:tcW w:w="1408" w:type="dxa"/>
            <w:tcBorders>
              <w:top w:val="nil"/>
              <w:left w:val="single" w:sz="8" w:space="0" w:color="auto"/>
              <w:bottom w:val="single" w:sz="8" w:space="0" w:color="auto"/>
              <w:right w:val="single" w:sz="8" w:space="0" w:color="auto"/>
            </w:tcBorders>
            <w:vAlign w:val="center"/>
            <w:hideMark/>
          </w:tcPr>
          <w:p w14:paraId="4F081974" w14:textId="77777777" w:rsidR="007A3584" w:rsidRPr="003B6049" w:rsidRDefault="007A3584" w:rsidP="00707D5B">
            <w:pPr>
              <w:widowControl w:val="0"/>
              <w:spacing w:after="200" w:line="240" w:lineRule="auto"/>
              <w:jc w:val="center"/>
              <w:rPr>
                <w:rFonts w:eastAsia="Times New Roman" w:cs="Calibri"/>
                <w:b/>
                <w:bCs/>
                <w:noProof/>
                <w:szCs w:val="24"/>
                <w:lang w:eastAsia="is-IS"/>
              </w:rPr>
            </w:pPr>
            <w:r w:rsidRPr="003B6049">
              <w:rPr>
                <w:rFonts w:eastAsia="Times New Roman" w:cs="Calibri"/>
                <w:b/>
                <w:bCs/>
                <w:noProof/>
                <w:szCs w:val="24"/>
                <w:lang w:eastAsia="is-IS"/>
              </w:rPr>
              <w:t>Hönnun á uppdráttum Veitna</w:t>
            </w:r>
          </w:p>
        </w:tc>
        <w:tc>
          <w:tcPr>
            <w:tcW w:w="1559" w:type="dxa"/>
            <w:tcBorders>
              <w:top w:val="nil"/>
              <w:left w:val="nil"/>
              <w:bottom w:val="single" w:sz="8" w:space="0" w:color="auto"/>
              <w:right w:val="single" w:sz="8" w:space="0" w:color="auto"/>
            </w:tcBorders>
            <w:vAlign w:val="center"/>
            <w:hideMark/>
          </w:tcPr>
          <w:p w14:paraId="04C566B6" w14:textId="77777777" w:rsidR="007A3584" w:rsidRPr="003B6049" w:rsidRDefault="007A3584" w:rsidP="00707D5B">
            <w:pPr>
              <w:widowControl w:val="0"/>
              <w:spacing w:after="200" w:line="240" w:lineRule="auto"/>
              <w:jc w:val="center"/>
              <w:rPr>
                <w:rFonts w:eastAsia="Times New Roman" w:cs="Calibri"/>
                <w:b/>
                <w:bCs/>
                <w:noProof/>
                <w:szCs w:val="24"/>
                <w:lang w:eastAsia="is-IS"/>
              </w:rPr>
            </w:pPr>
            <w:r w:rsidRPr="003B6049">
              <w:rPr>
                <w:rFonts w:eastAsia="Times New Roman" w:cs="Calibri"/>
                <w:b/>
                <w:bCs/>
                <w:noProof/>
                <w:szCs w:val="24"/>
                <w:lang w:eastAsia="is-IS"/>
              </w:rPr>
              <w:t xml:space="preserve">Nafnmál í DN/ID flokki plaströr </w:t>
            </w:r>
          </w:p>
        </w:tc>
        <w:tc>
          <w:tcPr>
            <w:tcW w:w="1575" w:type="dxa"/>
            <w:tcBorders>
              <w:top w:val="nil"/>
              <w:left w:val="nil"/>
              <w:bottom w:val="single" w:sz="8" w:space="0" w:color="auto"/>
              <w:right w:val="single" w:sz="8" w:space="0" w:color="auto"/>
            </w:tcBorders>
            <w:vAlign w:val="center"/>
            <w:hideMark/>
          </w:tcPr>
          <w:p w14:paraId="2402195A" w14:textId="77777777" w:rsidR="007A3584" w:rsidRPr="003B6049" w:rsidRDefault="007A3584" w:rsidP="00707D5B">
            <w:pPr>
              <w:widowControl w:val="0"/>
              <w:spacing w:after="200" w:line="240" w:lineRule="auto"/>
              <w:jc w:val="center"/>
              <w:rPr>
                <w:rFonts w:eastAsia="Times New Roman" w:cs="Calibri"/>
                <w:b/>
                <w:bCs/>
                <w:noProof/>
                <w:szCs w:val="24"/>
                <w:lang w:eastAsia="is-IS"/>
              </w:rPr>
            </w:pPr>
            <w:r w:rsidRPr="003B6049">
              <w:rPr>
                <w:rFonts w:eastAsia="Times New Roman" w:cs="Calibri"/>
                <w:b/>
                <w:bCs/>
                <w:noProof/>
                <w:szCs w:val="24"/>
                <w:lang w:eastAsia="is-IS"/>
              </w:rPr>
              <w:t xml:space="preserve">Lágm. innanmál í DN/ID flokki </w:t>
            </w:r>
          </w:p>
        </w:tc>
        <w:tc>
          <w:tcPr>
            <w:tcW w:w="1514" w:type="dxa"/>
            <w:tcBorders>
              <w:top w:val="nil"/>
              <w:left w:val="nil"/>
              <w:bottom w:val="single" w:sz="8" w:space="0" w:color="auto"/>
              <w:right w:val="single" w:sz="8" w:space="0" w:color="auto"/>
            </w:tcBorders>
            <w:vAlign w:val="center"/>
            <w:hideMark/>
          </w:tcPr>
          <w:p w14:paraId="7F93653D" w14:textId="77777777" w:rsidR="007A3584" w:rsidRPr="003B6049" w:rsidRDefault="007A3584" w:rsidP="00707D5B">
            <w:pPr>
              <w:widowControl w:val="0"/>
              <w:spacing w:after="200" w:line="240" w:lineRule="auto"/>
              <w:jc w:val="center"/>
              <w:rPr>
                <w:rFonts w:eastAsia="Times New Roman" w:cs="Calibri"/>
                <w:b/>
                <w:bCs/>
                <w:noProof/>
                <w:szCs w:val="24"/>
                <w:lang w:eastAsia="is-IS"/>
              </w:rPr>
            </w:pPr>
            <w:r w:rsidRPr="003B6049">
              <w:rPr>
                <w:rFonts w:eastAsia="Times New Roman" w:cs="Calibri"/>
                <w:b/>
                <w:bCs/>
                <w:noProof/>
                <w:szCs w:val="24"/>
                <w:lang w:eastAsia="is-IS"/>
              </w:rPr>
              <w:t xml:space="preserve">Nafnmál í DN/OD flokki plaströr </w:t>
            </w:r>
          </w:p>
        </w:tc>
        <w:tc>
          <w:tcPr>
            <w:tcW w:w="1514" w:type="dxa"/>
            <w:tcBorders>
              <w:top w:val="nil"/>
              <w:left w:val="nil"/>
              <w:bottom w:val="single" w:sz="8" w:space="0" w:color="auto"/>
              <w:right w:val="single" w:sz="8" w:space="0" w:color="auto"/>
            </w:tcBorders>
            <w:vAlign w:val="center"/>
            <w:hideMark/>
          </w:tcPr>
          <w:p w14:paraId="549FC34E" w14:textId="77777777" w:rsidR="007A3584" w:rsidRPr="003B6049" w:rsidRDefault="007A3584" w:rsidP="00707D5B">
            <w:pPr>
              <w:widowControl w:val="0"/>
              <w:spacing w:after="200" w:line="240" w:lineRule="auto"/>
              <w:jc w:val="center"/>
              <w:rPr>
                <w:rFonts w:eastAsia="Times New Roman" w:cs="Calibri"/>
                <w:b/>
                <w:bCs/>
                <w:noProof/>
                <w:szCs w:val="24"/>
                <w:lang w:eastAsia="is-IS"/>
              </w:rPr>
            </w:pPr>
            <w:r w:rsidRPr="003B6049">
              <w:rPr>
                <w:rFonts w:eastAsia="Times New Roman" w:cs="Calibri"/>
                <w:b/>
                <w:bCs/>
                <w:noProof/>
                <w:szCs w:val="24"/>
                <w:lang w:eastAsia="is-IS"/>
              </w:rPr>
              <w:t xml:space="preserve">PVC - Lágm. innanmál í DN/OD flokki </w:t>
            </w:r>
          </w:p>
        </w:tc>
        <w:tc>
          <w:tcPr>
            <w:tcW w:w="1521" w:type="dxa"/>
            <w:tcBorders>
              <w:top w:val="nil"/>
              <w:left w:val="nil"/>
              <w:bottom w:val="single" w:sz="8" w:space="0" w:color="auto"/>
              <w:right w:val="single" w:sz="8" w:space="0" w:color="auto"/>
            </w:tcBorders>
            <w:vAlign w:val="center"/>
            <w:hideMark/>
          </w:tcPr>
          <w:p w14:paraId="101461C7" w14:textId="77777777" w:rsidR="007A3584" w:rsidRPr="003B6049" w:rsidRDefault="007A3584" w:rsidP="00707D5B">
            <w:pPr>
              <w:widowControl w:val="0"/>
              <w:spacing w:after="200" w:line="240" w:lineRule="auto"/>
              <w:jc w:val="center"/>
              <w:rPr>
                <w:rFonts w:eastAsia="Times New Roman" w:cs="Calibri"/>
                <w:b/>
                <w:bCs/>
                <w:noProof/>
                <w:szCs w:val="24"/>
                <w:lang w:eastAsia="is-IS"/>
              </w:rPr>
            </w:pPr>
            <w:r w:rsidRPr="003B6049">
              <w:rPr>
                <w:rFonts w:eastAsia="Times New Roman" w:cs="Calibri"/>
                <w:b/>
                <w:bCs/>
                <w:noProof/>
                <w:szCs w:val="24"/>
                <w:lang w:eastAsia="is-IS"/>
              </w:rPr>
              <w:t xml:space="preserve">PP/PE - Lágm. innanmál í DN/OD flokki </w:t>
            </w:r>
          </w:p>
        </w:tc>
      </w:tr>
      <w:tr w:rsidR="007A3584" w:rsidRPr="009325AA" w14:paraId="03CC4B05" w14:textId="77777777" w:rsidTr="00707D5B">
        <w:trPr>
          <w:trHeight w:val="400"/>
        </w:trPr>
        <w:tc>
          <w:tcPr>
            <w:tcW w:w="1408" w:type="dxa"/>
            <w:tcBorders>
              <w:top w:val="nil"/>
              <w:left w:val="single" w:sz="8" w:space="0" w:color="auto"/>
              <w:bottom w:val="single" w:sz="8" w:space="0" w:color="auto"/>
              <w:right w:val="single" w:sz="8" w:space="0" w:color="auto"/>
            </w:tcBorders>
            <w:vAlign w:val="center"/>
          </w:tcPr>
          <w:p w14:paraId="55596155" w14:textId="77777777" w:rsidR="007A3584" w:rsidRPr="003B6049" w:rsidRDefault="007A3584" w:rsidP="00707D5B">
            <w:pPr>
              <w:widowControl w:val="0"/>
              <w:spacing w:after="200" w:line="240" w:lineRule="auto"/>
              <w:jc w:val="center"/>
              <w:rPr>
                <w:rFonts w:eastAsia="Times New Roman" w:cs="Calibri"/>
                <w:noProof/>
                <w:szCs w:val="24"/>
                <w:lang w:eastAsia="is-IS"/>
              </w:rPr>
            </w:pPr>
            <w:r w:rsidRPr="003B6049">
              <w:rPr>
                <w:rFonts w:eastAsia="Times New Roman" w:cs="Calibri"/>
                <w:noProof/>
                <w:szCs w:val="24"/>
                <w:lang w:eastAsia="is-IS"/>
              </w:rPr>
              <w:t>[mm]</w:t>
            </w:r>
          </w:p>
        </w:tc>
        <w:tc>
          <w:tcPr>
            <w:tcW w:w="1559" w:type="dxa"/>
            <w:tcBorders>
              <w:top w:val="nil"/>
              <w:left w:val="nil"/>
              <w:bottom w:val="single" w:sz="8" w:space="0" w:color="auto"/>
              <w:right w:val="single" w:sz="8" w:space="0" w:color="auto"/>
            </w:tcBorders>
            <w:vAlign w:val="center"/>
          </w:tcPr>
          <w:p w14:paraId="60F7CB2D" w14:textId="77777777" w:rsidR="007A3584" w:rsidRPr="003B6049" w:rsidRDefault="007A3584" w:rsidP="00707D5B">
            <w:pPr>
              <w:widowControl w:val="0"/>
              <w:spacing w:after="200" w:line="240" w:lineRule="auto"/>
              <w:jc w:val="center"/>
              <w:rPr>
                <w:rFonts w:eastAsia="Times New Roman" w:cs="Calibri"/>
                <w:noProof/>
                <w:szCs w:val="24"/>
                <w:lang w:eastAsia="is-IS"/>
              </w:rPr>
            </w:pPr>
            <w:r w:rsidRPr="003B6049">
              <w:rPr>
                <w:rFonts w:eastAsia="Times New Roman" w:cs="Calibri"/>
                <w:noProof/>
                <w:szCs w:val="24"/>
                <w:lang w:eastAsia="is-IS"/>
              </w:rPr>
              <w:t>[mm]</w:t>
            </w:r>
          </w:p>
        </w:tc>
        <w:tc>
          <w:tcPr>
            <w:tcW w:w="1575" w:type="dxa"/>
            <w:tcBorders>
              <w:top w:val="nil"/>
              <w:left w:val="nil"/>
              <w:bottom w:val="single" w:sz="8" w:space="0" w:color="auto"/>
              <w:right w:val="single" w:sz="8" w:space="0" w:color="auto"/>
            </w:tcBorders>
            <w:vAlign w:val="center"/>
          </w:tcPr>
          <w:p w14:paraId="1D3A5A43" w14:textId="77777777" w:rsidR="007A3584" w:rsidRPr="003B6049" w:rsidRDefault="007A3584" w:rsidP="00707D5B">
            <w:pPr>
              <w:widowControl w:val="0"/>
              <w:spacing w:after="200" w:line="240" w:lineRule="auto"/>
              <w:jc w:val="center"/>
              <w:rPr>
                <w:rFonts w:eastAsia="Times New Roman" w:cs="Calibri"/>
                <w:noProof/>
                <w:szCs w:val="24"/>
                <w:lang w:eastAsia="is-IS"/>
              </w:rPr>
            </w:pPr>
            <w:r w:rsidRPr="003B6049">
              <w:rPr>
                <w:rFonts w:eastAsia="Times New Roman" w:cs="Calibri"/>
                <w:noProof/>
                <w:szCs w:val="24"/>
                <w:lang w:eastAsia="is-IS"/>
              </w:rPr>
              <w:t>[mm]</w:t>
            </w:r>
          </w:p>
        </w:tc>
        <w:tc>
          <w:tcPr>
            <w:tcW w:w="1514" w:type="dxa"/>
            <w:tcBorders>
              <w:top w:val="nil"/>
              <w:left w:val="nil"/>
              <w:bottom w:val="single" w:sz="8" w:space="0" w:color="auto"/>
              <w:right w:val="single" w:sz="8" w:space="0" w:color="auto"/>
            </w:tcBorders>
            <w:vAlign w:val="center"/>
          </w:tcPr>
          <w:p w14:paraId="62A578CE" w14:textId="77777777" w:rsidR="007A3584" w:rsidRPr="003B6049" w:rsidRDefault="007A3584" w:rsidP="00707D5B">
            <w:pPr>
              <w:widowControl w:val="0"/>
              <w:spacing w:after="200" w:line="240" w:lineRule="auto"/>
              <w:jc w:val="center"/>
              <w:rPr>
                <w:rFonts w:eastAsia="Times New Roman" w:cs="Calibri"/>
                <w:noProof/>
                <w:szCs w:val="24"/>
                <w:lang w:eastAsia="is-IS"/>
              </w:rPr>
            </w:pPr>
            <w:r w:rsidRPr="003B6049">
              <w:rPr>
                <w:rFonts w:eastAsia="Times New Roman" w:cs="Calibri"/>
                <w:noProof/>
                <w:szCs w:val="24"/>
                <w:lang w:eastAsia="is-IS"/>
              </w:rPr>
              <w:t>[mm]</w:t>
            </w:r>
          </w:p>
        </w:tc>
        <w:tc>
          <w:tcPr>
            <w:tcW w:w="1514" w:type="dxa"/>
            <w:tcBorders>
              <w:top w:val="nil"/>
              <w:left w:val="nil"/>
              <w:bottom w:val="single" w:sz="8" w:space="0" w:color="auto"/>
              <w:right w:val="single" w:sz="8" w:space="0" w:color="auto"/>
            </w:tcBorders>
            <w:vAlign w:val="center"/>
          </w:tcPr>
          <w:p w14:paraId="01186715" w14:textId="77777777" w:rsidR="007A3584" w:rsidRPr="003B6049" w:rsidRDefault="007A3584" w:rsidP="00707D5B">
            <w:pPr>
              <w:widowControl w:val="0"/>
              <w:spacing w:after="200" w:line="240" w:lineRule="auto"/>
              <w:jc w:val="center"/>
              <w:rPr>
                <w:rFonts w:eastAsia="Times New Roman" w:cs="Calibri"/>
                <w:noProof/>
                <w:szCs w:val="24"/>
                <w:lang w:eastAsia="is-IS"/>
              </w:rPr>
            </w:pPr>
            <w:r w:rsidRPr="003B6049">
              <w:rPr>
                <w:rFonts w:eastAsia="Times New Roman" w:cs="Calibri"/>
                <w:noProof/>
                <w:szCs w:val="24"/>
                <w:lang w:eastAsia="is-IS"/>
              </w:rPr>
              <w:t>[mm]</w:t>
            </w:r>
          </w:p>
        </w:tc>
        <w:tc>
          <w:tcPr>
            <w:tcW w:w="1521" w:type="dxa"/>
            <w:tcBorders>
              <w:top w:val="nil"/>
              <w:left w:val="nil"/>
              <w:bottom w:val="single" w:sz="8" w:space="0" w:color="auto"/>
              <w:right w:val="single" w:sz="8" w:space="0" w:color="auto"/>
            </w:tcBorders>
            <w:vAlign w:val="center"/>
          </w:tcPr>
          <w:p w14:paraId="203747DA" w14:textId="77777777" w:rsidR="007A3584" w:rsidRPr="003B6049" w:rsidRDefault="007A3584" w:rsidP="00707D5B">
            <w:pPr>
              <w:widowControl w:val="0"/>
              <w:spacing w:after="200" w:line="240" w:lineRule="auto"/>
              <w:jc w:val="center"/>
              <w:rPr>
                <w:rFonts w:eastAsia="Times New Roman" w:cs="Calibri"/>
                <w:noProof/>
                <w:szCs w:val="24"/>
                <w:lang w:eastAsia="is-IS"/>
              </w:rPr>
            </w:pPr>
            <w:r w:rsidRPr="003B6049">
              <w:rPr>
                <w:rFonts w:eastAsia="Times New Roman" w:cs="Calibri"/>
                <w:noProof/>
                <w:szCs w:val="24"/>
                <w:lang w:eastAsia="is-IS"/>
              </w:rPr>
              <w:t>[mm]</w:t>
            </w:r>
          </w:p>
        </w:tc>
      </w:tr>
      <w:tr w:rsidR="007A3584" w:rsidRPr="009325AA" w14:paraId="506C0F65" w14:textId="77777777" w:rsidTr="00707D5B">
        <w:trPr>
          <w:trHeight w:val="400"/>
        </w:trPr>
        <w:tc>
          <w:tcPr>
            <w:tcW w:w="1408" w:type="dxa"/>
            <w:tcBorders>
              <w:top w:val="nil"/>
              <w:left w:val="single" w:sz="8" w:space="0" w:color="auto"/>
              <w:bottom w:val="single" w:sz="8" w:space="0" w:color="auto"/>
              <w:right w:val="single" w:sz="8" w:space="0" w:color="auto"/>
            </w:tcBorders>
            <w:vAlign w:val="center"/>
            <w:hideMark/>
          </w:tcPr>
          <w:p w14:paraId="4F66AF1B" w14:textId="77777777" w:rsidR="007A3584" w:rsidRPr="003B6049" w:rsidRDefault="007A3584" w:rsidP="00707D5B">
            <w:pPr>
              <w:widowControl w:val="0"/>
              <w:spacing w:after="200" w:line="240" w:lineRule="auto"/>
              <w:jc w:val="center"/>
              <w:rPr>
                <w:rFonts w:eastAsia="Times New Roman" w:cs="Calibri"/>
                <w:noProof/>
                <w:szCs w:val="24"/>
                <w:lang w:eastAsia="is-IS"/>
              </w:rPr>
            </w:pPr>
            <w:r w:rsidRPr="003B6049">
              <w:rPr>
                <w:rFonts w:eastAsia="Times New Roman" w:cs="Calibri"/>
                <w:noProof/>
                <w:szCs w:val="24"/>
                <w:lang w:eastAsia="is-IS"/>
              </w:rPr>
              <w:t>Ø150</w:t>
            </w:r>
          </w:p>
        </w:tc>
        <w:tc>
          <w:tcPr>
            <w:tcW w:w="1559" w:type="dxa"/>
            <w:tcBorders>
              <w:top w:val="nil"/>
              <w:left w:val="nil"/>
              <w:bottom w:val="single" w:sz="8" w:space="0" w:color="auto"/>
              <w:right w:val="single" w:sz="8" w:space="0" w:color="auto"/>
            </w:tcBorders>
            <w:vAlign w:val="center"/>
            <w:hideMark/>
          </w:tcPr>
          <w:p w14:paraId="31588E6A" w14:textId="77777777" w:rsidR="007A3584" w:rsidRPr="003B6049" w:rsidRDefault="007A3584" w:rsidP="00707D5B">
            <w:pPr>
              <w:widowControl w:val="0"/>
              <w:spacing w:after="200" w:line="240" w:lineRule="auto"/>
              <w:jc w:val="center"/>
              <w:rPr>
                <w:rFonts w:eastAsia="Times New Roman" w:cs="Calibri"/>
                <w:noProof/>
                <w:szCs w:val="24"/>
                <w:lang w:eastAsia="is-IS"/>
              </w:rPr>
            </w:pPr>
            <w:r w:rsidRPr="003B6049">
              <w:rPr>
                <w:rFonts w:eastAsia="Times New Roman" w:cs="Calibri"/>
                <w:noProof/>
                <w:szCs w:val="24"/>
                <w:lang w:eastAsia="is-IS"/>
              </w:rPr>
              <w:t>150</w:t>
            </w:r>
          </w:p>
        </w:tc>
        <w:tc>
          <w:tcPr>
            <w:tcW w:w="1575" w:type="dxa"/>
            <w:tcBorders>
              <w:top w:val="nil"/>
              <w:left w:val="nil"/>
              <w:bottom w:val="single" w:sz="8" w:space="0" w:color="auto"/>
              <w:right w:val="single" w:sz="8" w:space="0" w:color="auto"/>
            </w:tcBorders>
            <w:vAlign w:val="center"/>
            <w:hideMark/>
          </w:tcPr>
          <w:p w14:paraId="2D5C545F" w14:textId="77777777" w:rsidR="007A3584" w:rsidRPr="003B6049" w:rsidRDefault="007A3584" w:rsidP="00707D5B">
            <w:pPr>
              <w:widowControl w:val="0"/>
              <w:spacing w:after="200" w:line="240" w:lineRule="auto"/>
              <w:jc w:val="center"/>
              <w:rPr>
                <w:rFonts w:eastAsia="Times New Roman" w:cs="Calibri"/>
                <w:noProof/>
                <w:szCs w:val="24"/>
                <w:lang w:eastAsia="is-IS"/>
              </w:rPr>
            </w:pPr>
            <w:r w:rsidRPr="003B6049">
              <w:rPr>
                <w:rFonts w:eastAsia="Times New Roman" w:cs="Calibri"/>
                <w:noProof/>
                <w:szCs w:val="24"/>
                <w:lang w:eastAsia="is-IS"/>
              </w:rPr>
              <w:t>145</w:t>
            </w:r>
          </w:p>
        </w:tc>
        <w:tc>
          <w:tcPr>
            <w:tcW w:w="1514" w:type="dxa"/>
            <w:tcBorders>
              <w:top w:val="nil"/>
              <w:left w:val="nil"/>
              <w:bottom w:val="single" w:sz="8" w:space="0" w:color="auto"/>
              <w:right w:val="single" w:sz="8" w:space="0" w:color="auto"/>
            </w:tcBorders>
            <w:vAlign w:val="center"/>
            <w:hideMark/>
          </w:tcPr>
          <w:p w14:paraId="4A1D8E83" w14:textId="77777777" w:rsidR="007A3584" w:rsidRPr="003B6049" w:rsidRDefault="007A3584" w:rsidP="00707D5B">
            <w:pPr>
              <w:widowControl w:val="0"/>
              <w:spacing w:after="200" w:line="240" w:lineRule="auto"/>
              <w:jc w:val="center"/>
              <w:rPr>
                <w:rFonts w:eastAsia="Times New Roman" w:cs="Calibri"/>
                <w:noProof/>
                <w:szCs w:val="24"/>
                <w:lang w:eastAsia="is-IS"/>
              </w:rPr>
            </w:pPr>
            <w:r w:rsidRPr="003B6049">
              <w:rPr>
                <w:rFonts w:eastAsia="Times New Roman" w:cs="Calibri"/>
                <w:noProof/>
                <w:szCs w:val="24"/>
                <w:lang w:eastAsia="is-IS"/>
              </w:rPr>
              <w:t>200</w:t>
            </w:r>
          </w:p>
        </w:tc>
        <w:tc>
          <w:tcPr>
            <w:tcW w:w="1514" w:type="dxa"/>
            <w:tcBorders>
              <w:top w:val="nil"/>
              <w:left w:val="nil"/>
              <w:bottom w:val="single" w:sz="8" w:space="0" w:color="auto"/>
              <w:right w:val="single" w:sz="8" w:space="0" w:color="auto"/>
            </w:tcBorders>
            <w:vAlign w:val="center"/>
            <w:hideMark/>
          </w:tcPr>
          <w:p w14:paraId="6AF114CC" w14:textId="77777777" w:rsidR="007A3584" w:rsidRPr="003B6049" w:rsidRDefault="007A3584" w:rsidP="00707D5B">
            <w:pPr>
              <w:widowControl w:val="0"/>
              <w:spacing w:after="200" w:line="240" w:lineRule="auto"/>
              <w:jc w:val="center"/>
              <w:rPr>
                <w:rFonts w:eastAsia="Times New Roman" w:cs="Calibri"/>
                <w:noProof/>
                <w:szCs w:val="24"/>
                <w:lang w:eastAsia="is-IS"/>
              </w:rPr>
            </w:pPr>
            <w:r w:rsidRPr="003B6049">
              <w:rPr>
                <w:rFonts w:eastAsia="Times New Roman" w:cs="Calibri"/>
                <w:noProof/>
                <w:szCs w:val="24"/>
                <w:lang w:eastAsia="is-IS"/>
              </w:rPr>
              <w:t>172</w:t>
            </w:r>
          </w:p>
        </w:tc>
        <w:tc>
          <w:tcPr>
            <w:tcW w:w="1521" w:type="dxa"/>
            <w:tcBorders>
              <w:top w:val="nil"/>
              <w:left w:val="nil"/>
              <w:bottom w:val="single" w:sz="8" w:space="0" w:color="auto"/>
              <w:right w:val="single" w:sz="8" w:space="0" w:color="auto"/>
            </w:tcBorders>
            <w:vAlign w:val="center"/>
            <w:hideMark/>
          </w:tcPr>
          <w:p w14:paraId="3DB7D4D0" w14:textId="77777777" w:rsidR="007A3584" w:rsidRPr="003B6049" w:rsidRDefault="007A3584" w:rsidP="00707D5B">
            <w:pPr>
              <w:widowControl w:val="0"/>
              <w:spacing w:after="200" w:line="240" w:lineRule="auto"/>
              <w:jc w:val="center"/>
              <w:rPr>
                <w:rFonts w:eastAsia="Times New Roman" w:cs="Calibri"/>
                <w:noProof/>
                <w:szCs w:val="24"/>
                <w:lang w:eastAsia="is-IS"/>
              </w:rPr>
            </w:pPr>
            <w:r w:rsidRPr="003B6049">
              <w:rPr>
                <w:rFonts w:eastAsia="Times New Roman" w:cs="Calibri"/>
                <w:noProof/>
                <w:szCs w:val="24"/>
                <w:lang w:eastAsia="is-IS"/>
              </w:rPr>
              <w:t>167</w:t>
            </w:r>
          </w:p>
        </w:tc>
      </w:tr>
      <w:tr w:rsidR="007A3584" w:rsidRPr="009325AA" w14:paraId="5F602F98" w14:textId="77777777" w:rsidTr="00707D5B">
        <w:trPr>
          <w:trHeight w:val="400"/>
        </w:trPr>
        <w:tc>
          <w:tcPr>
            <w:tcW w:w="1408" w:type="dxa"/>
            <w:tcBorders>
              <w:top w:val="nil"/>
              <w:left w:val="single" w:sz="8" w:space="0" w:color="auto"/>
              <w:bottom w:val="single" w:sz="8" w:space="0" w:color="auto"/>
              <w:right w:val="single" w:sz="8" w:space="0" w:color="auto"/>
            </w:tcBorders>
            <w:vAlign w:val="center"/>
            <w:hideMark/>
          </w:tcPr>
          <w:p w14:paraId="5C977BBE" w14:textId="77777777" w:rsidR="007A3584" w:rsidRPr="003B6049" w:rsidRDefault="007A3584" w:rsidP="00707D5B">
            <w:pPr>
              <w:widowControl w:val="0"/>
              <w:spacing w:after="200" w:line="240" w:lineRule="auto"/>
              <w:jc w:val="center"/>
              <w:rPr>
                <w:rFonts w:eastAsia="Times New Roman" w:cs="Calibri"/>
                <w:noProof/>
                <w:szCs w:val="24"/>
                <w:lang w:eastAsia="is-IS"/>
              </w:rPr>
            </w:pPr>
            <w:r w:rsidRPr="003B6049">
              <w:rPr>
                <w:rFonts w:eastAsia="Times New Roman" w:cs="Calibri"/>
                <w:noProof/>
                <w:szCs w:val="24"/>
                <w:lang w:eastAsia="is-IS"/>
              </w:rPr>
              <w:t>Ø200</w:t>
            </w:r>
          </w:p>
        </w:tc>
        <w:tc>
          <w:tcPr>
            <w:tcW w:w="1559" w:type="dxa"/>
            <w:tcBorders>
              <w:top w:val="nil"/>
              <w:left w:val="nil"/>
              <w:bottom w:val="single" w:sz="8" w:space="0" w:color="auto"/>
              <w:right w:val="single" w:sz="8" w:space="0" w:color="auto"/>
            </w:tcBorders>
            <w:vAlign w:val="center"/>
            <w:hideMark/>
          </w:tcPr>
          <w:p w14:paraId="3A731100" w14:textId="77777777" w:rsidR="007A3584" w:rsidRPr="003B6049" w:rsidRDefault="007A3584" w:rsidP="00707D5B">
            <w:pPr>
              <w:widowControl w:val="0"/>
              <w:spacing w:after="200" w:line="240" w:lineRule="auto"/>
              <w:jc w:val="center"/>
              <w:rPr>
                <w:rFonts w:eastAsia="Times New Roman" w:cs="Calibri"/>
                <w:noProof/>
                <w:szCs w:val="24"/>
                <w:lang w:eastAsia="is-IS"/>
              </w:rPr>
            </w:pPr>
            <w:r w:rsidRPr="003B6049">
              <w:rPr>
                <w:rFonts w:eastAsia="Times New Roman" w:cs="Calibri"/>
                <w:noProof/>
                <w:szCs w:val="24"/>
                <w:lang w:eastAsia="is-IS"/>
              </w:rPr>
              <w:t>200</w:t>
            </w:r>
          </w:p>
        </w:tc>
        <w:tc>
          <w:tcPr>
            <w:tcW w:w="1575" w:type="dxa"/>
            <w:tcBorders>
              <w:top w:val="nil"/>
              <w:left w:val="nil"/>
              <w:bottom w:val="single" w:sz="8" w:space="0" w:color="auto"/>
              <w:right w:val="single" w:sz="8" w:space="0" w:color="auto"/>
            </w:tcBorders>
            <w:vAlign w:val="center"/>
            <w:hideMark/>
          </w:tcPr>
          <w:p w14:paraId="6B5FF2D5" w14:textId="77777777" w:rsidR="007A3584" w:rsidRPr="003B6049" w:rsidRDefault="007A3584" w:rsidP="00707D5B">
            <w:pPr>
              <w:widowControl w:val="0"/>
              <w:spacing w:after="200" w:line="240" w:lineRule="auto"/>
              <w:jc w:val="center"/>
              <w:rPr>
                <w:rFonts w:eastAsia="Times New Roman" w:cs="Calibri"/>
                <w:noProof/>
                <w:szCs w:val="24"/>
                <w:lang w:eastAsia="is-IS"/>
              </w:rPr>
            </w:pPr>
            <w:r w:rsidRPr="003B6049">
              <w:rPr>
                <w:rFonts w:eastAsia="Times New Roman" w:cs="Calibri"/>
                <w:noProof/>
                <w:szCs w:val="24"/>
                <w:lang w:eastAsia="is-IS"/>
              </w:rPr>
              <w:t>195</w:t>
            </w:r>
          </w:p>
        </w:tc>
        <w:tc>
          <w:tcPr>
            <w:tcW w:w="1514" w:type="dxa"/>
            <w:tcBorders>
              <w:top w:val="nil"/>
              <w:left w:val="nil"/>
              <w:bottom w:val="single" w:sz="8" w:space="0" w:color="auto"/>
              <w:right w:val="single" w:sz="8" w:space="0" w:color="auto"/>
            </w:tcBorders>
            <w:vAlign w:val="center"/>
            <w:hideMark/>
          </w:tcPr>
          <w:p w14:paraId="5AF3BA4E" w14:textId="77777777" w:rsidR="007A3584" w:rsidRPr="003B6049" w:rsidRDefault="007A3584" w:rsidP="00707D5B">
            <w:pPr>
              <w:widowControl w:val="0"/>
              <w:spacing w:after="200" w:line="240" w:lineRule="auto"/>
              <w:jc w:val="center"/>
              <w:rPr>
                <w:rFonts w:eastAsia="Times New Roman" w:cs="Calibri"/>
                <w:noProof/>
                <w:szCs w:val="24"/>
                <w:lang w:eastAsia="is-IS"/>
              </w:rPr>
            </w:pPr>
            <w:r w:rsidRPr="003B6049">
              <w:rPr>
                <w:rFonts w:eastAsia="Times New Roman" w:cs="Calibri"/>
                <w:noProof/>
                <w:szCs w:val="24"/>
                <w:lang w:eastAsia="is-IS"/>
              </w:rPr>
              <w:t>250</w:t>
            </w:r>
          </w:p>
        </w:tc>
        <w:tc>
          <w:tcPr>
            <w:tcW w:w="1514" w:type="dxa"/>
            <w:tcBorders>
              <w:top w:val="nil"/>
              <w:left w:val="nil"/>
              <w:bottom w:val="single" w:sz="8" w:space="0" w:color="auto"/>
              <w:right w:val="single" w:sz="8" w:space="0" w:color="auto"/>
            </w:tcBorders>
            <w:vAlign w:val="center"/>
            <w:hideMark/>
          </w:tcPr>
          <w:p w14:paraId="533F35F3" w14:textId="77777777" w:rsidR="007A3584" w:rsidRPr="003B6049" w:rsidRDefault="007A3584" w:rsidP="00707D5B">
            <w:pPr>
              <w:widowControl w:val="0"/>
              <w:spacing w:after="200" w:line="240" w:lineRule="auto"/>
              <w:jc w:val="center"/>
              <w:rPr>
                <w:rFonts w:eastAsia="Times New Roman" w:cs="Calibri"/>
                <w:noProof/>
                <w:szCs w:val="24"/>
                <w:lang w:eastAsia="is-IS"/>
              </w:rPr>
            </w:pPr>
            <w:r w:rsidRPr="003B6049">
              <w:rPr>
                <w:rFonts w:eastAsia="Times New Roman" w:cs="Calibri"/>
                <w:noProof/>
                <w:szCs w:val="24"/>
                <w:lang w:eastAsia="is-IS"/>
              </w:rPr>
              <w:t>216</w:t>
            </w:r>
          </w:p>
        </w:tc>
        <w:tc>
          <w:tcPr>
            <w:tcW w:w="1521" w:type="dxa"/>
            <w:tcBorders>
              <w:top w:val="nil"/>
              <w:left w:val="nil"/>
              <w:bottom w:val="single" w:sz="8" w:space="0" w:color="auto"/>
              <w:right w:val="single" w:sz="8" w:space="0" w:color="auto"/>
            </w:tcBorders>
            <w:vAlign w:val="center"/>
            <w:hideMark/>
          </w:tcPr>
          <w:p w14:paraId="3B058F88" w14:textId="77777777" w:rsidR="007A3584" w:rsidRPr="003B6049" w:rsidRDefault="007A3584" w:rsidP="00707D5B">
            <w:pPr>
              <w:widowControl w:val="0"/>
              <w:spacing w:after="200" w:line="240" w:lineRule="auto"/>
              <w:jc w:val="center"/>
              <w:rPr>
                <w:rFonts w:eastAsia="Times New Roman" w:cs="Calibri"/>
                <w:noProof/>
                <w:szCs w:val="24"/>
                <w:lang w:eastAsia="is-IS"/>
              </w:rPr>
            </w:pPr>
            <w:r w:rsidRPr="003B6049">
              <w:rPr>
                <w:rFonts w:eastAsia="Times New Roman" w:cs="Calibri"/>
                <w:noProof/>
                <w:szCs w:val="24"/>
                <w:lang w:eastAsia="is-IS"/>
              </w:rPr>
              <w:t>209</w:t>
            </w:r>
          </w:p>
        </w:tc>
      </w:tr>
      <w:tr w:rsidR="007A3584" w:rsidRPr="009325AA" w14:paraId="58B39230" w14:textId="77777777" w:rsidTr="00707D5B">
        <w:trPr>
          <w:trHeight w:val="400"/>
        </w:trPr>
        <w:tc>
          <w:tcPr>
            <w:tcW w:w="1408" w:type="dxa"/>
            <w:tcBorders>
              <w:top w:val="nil"/>
              <w:left w:val="single" w:sz="8" w:space="0" w:color="auto"/>
              <w:bottom w:val="single" w:sz="8" w:space="0" w:color="auto"/>
              <w:right w:val="single" w:sz="8" w:space="0" w:color="auto"/>
            </w:tcBorders>
            <w:vAlign w:val="center"/>
            <w:hideMark/>
          </w:tcPr>
          <w:p w14:paraId="080EB63C" w14:textId="77777777" w:rsidR="007A3584" w:rsidRPr="003B6049" w:rsidRDefault="007A3584" w:rsidP="00707D5B">
            <w:pPr>
              <w:widowControl w:val="0"/>
              <w:spacing w:after="200" w:line="240" w:lineRule="auto"/>
              <w:jc w:val="center"/>
              <w:rPr>
                <w:rFonts w:eastAsia="Times New Roman" w:cs="Calibri"/>
                <w:noProof/>
                <w:szCs w:val="24"/>
                <w:lang w:eastAsia="is-IS"/>
              </w:rPr>
            </w:pPr>
            <w:r w:rsidRPr="003B6049">
              <w:rPr>
                <w:rFonts w:eastAsia="Times New Roman" w:cs="Calibri"/>
                <w:noProof/>
                <w:szCs w:val="24"/>
                <w:lang w:eastAsia="is-IS"/>
              </w:rPr>
              <w:t>Ø250</w:t>
            </w:r>
          </w:p>
        </w:tc>
        <w:tc>
          <w:tcPr>
            <w:tcW w:w="1559" w:type="dxa"/>
            <w:tcBorders>
              <w:top w:val="nil"/>
              <w:left w:val="nil"/>
              <w:bottom w:val="single" w:sz="8" w:space="0" w:color="auto"/>
              <w:right w:val="single" w:sz="8" w:space="0" w:color="auto"/>
            </w:tcBorders>
            <w:vAlign w:val="center"/>
            <w:hideMark/>
          </w:tcPr>
          <w:p w14:paraId="3771D15F" w14:textId="77777777" w:rsidR="007A3584" w:rsidRPr="003B6049" w:rsidRDefault="007A3584" w:rsidP="00707D5B">
            <w:pPr>
              <w:widowControl w:val="0"/>
              <w:spacing w:after="200" w:line="240" w:lineRule="auto"/>
              <w:jc w:val="center"/>
              <w:rPr>
                <w:rFonts w:eastAsia="Times New Roman" w:cs="Calibri"/>
                <w:noProof/>
                <w:szCs w:val="24"/>
                <w:lang w:eastAsia="is-IS"/>
              </w:rPr>
            </w:pPr>
            <w:r w:rsidRPr="003B6049">
              <w:rPr>
                <w:rFonts w:eastAsia="Times New Roman" w:cs="Calibri"/>
                <w:noProof/>
                <w:szCs w:val="24"/>
                <w:lang w:eastAsia="is-IS"/>
              </w:rPr>
              <w:t>250</w:t>
            </w:r>
          </w:p>
        </w:tc>
        <w:tc>
          <w:tcPr>
            <w:tcW w:w="1575" w:type="dxa"/>
            <w:tcBorders>
              <w:top w:val="nil"/>
              <w:left w:val="nil"/>
              <w:bottom w:val="single" w:sz="8" w:space="0" w:color="auto"/>
              <w:right w:val="single" w:sz="8" w:space="0" w:color="auto"/>
            </w:tcBorders>
            <w:vAlign w:val="center"/>
            <w:hideMark/>
          </w:tcPr>
          <w:p w14:paraId="2479FE7B" w14:textId="77777777" w:rsidR="007A3584" w:rsidRPr="003B6049" w:rsidRDefault="007A3584" w:rsidP="00707D5B">
            <w:pPr>
              <w:widowControl w:val="0"/>
              <w:spacing w:after="200" w:line="240" w:lineRule="auto"/>
              <w:jc w:val="center"/>
              <w:rPr>
                <w:rFonts w:eastAsia="Times New Roman" w:cs="Calibri"/>
                <w:noProof/>
                <w:szCs w:val="24"/>
                <w:lang w:eastAsia="is-IS"/>
              </w:rPr>
            </w:pPr>
            <w:r w:rsidRPr="003B6049">
              <w:rPr>
                <w:rFonts w:eastAsia="Times New Roman" w:cs="Calibri"/>
                <w:noProof/>
                <w:szCs w:val="24"/>
                <w:lang w:eastAsia="is-IS"/>
              </w:rPr>
              <w:t>245</w:t>
            </w:r>
          </w:p>
        </w:tc>
        <w:tc>
          <w:tcPr>
            <w:tcW w:w="1514" w:type="dxa"/>
            <w:tcBorders>
              <w:top w:val="nil"/>
              <w:left w:val="nil"/>
              <w:bottom w:val="single" w:sz="8" w:space="0" w:color="auto"/>
              <w:right w:val="single" w:sz="8" w:space="0" w:color="auto"/>
            </w:tcBorders>
            <w:vAlign w:val="center"/>
            <w:hideMark/>
          </w:tcPr>
          <w:p w14:paraId="77248DC5" w14:textId="77777777" w:rsidR="007A3584" w:rsidRPr="003B6049" w:rsidRDefault="007A3584" w:rsidP="00707D5B">
            <w:pPr>
              <w:widowControl w:val="0"/>
              <w:spacing w:after="200" w:line="240" w:lineRule="auto"/>
              <w:jc w:val="center"/>
              <w:rPr>
                <w:rFonts w:eastAsia="Times New Roman" w:cs="Calibri"/>
                <w:noProof/>
                <w:szCs w:val="24"/>
                <w:lang w:eastAsia="is-IS"/>
              </w:rPr>
            </w:pPr>
            <w:r w:rsidRPr="003B6049">
              <w:rPr>
                <w:rFonts w:eastAsia="Times New Roman" w:cs="Calibri"/>
                <w:noProof/>
                <w:szCs w:val="24"/>
                <w:lang w:eastAsia="is-IS"/>
              </w:rPr>
              <w:t>315</w:t>
            </w:r>
          </w:p>
        </w:tc>
        <w:tc>
          <w:tcPr>
            <w:tcW w:w="1514" w:type="dxa"/>
            <w:tcBorders>
              <w:top w:val="nil"/>
              <w:left w:val="nil"/>
              <w:bottom w:val="single" w:sz="8" w:space="0" w:color="auto"/>
              <w:right w:val="single" w:sz="8" w:space="0" w:color="auto"/>
            </w:tcBorders>
            <w:vAlign w:val="center"/>
            <w:hideMark/>
          </w:tcPr>
          <w:p w14:paraId="505FBDA5" w14:textId="77777777" w:rsidR="007A3584" w:rsidRPr="003B6049" w:rsidRDefault="007A3584" w:rsidP="00707D5B">
            <w:pPr>
              <w:widowControl w:val="0"/>
              <w:spacing w:after="200" w:line="240" w:lineRule="auto"/>
              <w:jc w:val="center"/>
              <w:rPr>
                <w:rFonts w:eastAsia="Times New Roman" w:cs="Calibri"/>
                <w:noProof/>
                <w:szCs w:val="24"/>
                <w:lang w:eastAsia="is-IS"/>
              </w:rPr>
            </w:pPr>
            <w:r w:rsidRPr="003B6049">
              <w:rPr>
                <w:rFonts w:eastAsia="Times New Roman" w:cs="Calibri"/>
                <w:noProof/>
                <w:szCs w:val="24"/>
                <w:lang w:eastAsia="is-IS"/>
              </w:rPr>
              <w:t>270</w:t>
            </w:r>
          </w:p>
        </w:tc>
        <w:tc>
          <w:tcPr>
            <w:tcW w:w="1521" w:type="dxa"/>
            <w:tcBorders>
              <w:top w:val="nil"/>
              <w:left w:val="nil"/>
              <w:bottom w:val="single" w:sz="8" w:space="0" w:color="auto"/>
              <w:right w:val="single" w:sz="8" w:space="0" w:color="auto"/>
            </w:tcBorders>
            <w:vAlign w:val="center"/>
            <w:hideMark/>
          </w:tcPr>
          <w:p w14:paraId="03FB3F2F" w14:textId="77777777" w:rsidR="007A3584" w:rsidRPr="003B6049" w:rsidRDefault="007A3584" w:rsidP="00707D5B">
            <w:pPr>
              <w:widowControl w:val="0"/>
              <w:spacing w:after="200" w:line="240" w:lineRule="auto"/>
              <w:jc w:val="center"/>
              <w:rPr>
                <w:rFonts w:eastAsia="Times New Roman" w:cs="Calibri"/>
                <w:noProof/>
                <w:szCs w:val="24"/>
                <w:lang w:eastAsia="is-IS"/>
              </w:rPr>
            </w:pPr>
            <w:r w:rsidRPr="003B6049">
              <w:rPr>
                <w:rFonts w:eastAsia="Times New Roman" w:cs="Calibri"/>
                <w:noProof/>
                <w:szCs w:val="24"/>
                <w:lang w:eastAsia="is-IS"/>
              </w:rPr>
              <w:t>263</w:t>
            </w:r>
          </w:p>
        </w:tc>
      </w:tr>
      <w:tr w:rsidR="007A3584" w:rsidRPr="009325AA" w14:paraId="4F7977BC" w14:textId="77777777" w:rsidTr="00707D5B">
        <w:trPr>
          <w:trHeight w:val="400"/>
        </w:trPr>
        <w:tc>
          <w:tcPr>
            <w:tcW w:w="1408" w:type="dxa"/>
            <w:tcBorders>
              <w:top w:val="nil"/>
              <w:left w:val="single" w:sz="8" w:space="0" w:color="auto"/>
              <w:bottom w:val="single" w:sz="8" w:space="0" w:color="auto"/>
              <w:right w:val="single" w:sz="8" w:space="0" w:color="auto"/>
            </w:tcBorders>
            <w:vAlign w:val="center"/>
            <w:hideMark/>
          </w:tcPr>
          <w:p w14:paraId="7BFC2A67" w14:textId="77777777" w:rsidR="007A3584" w:rsidRPr="003B6049" w:rsidRDefault="007A3584" w:rsidP="00707D5B">
            <w:pPr>
              <w:widowControl w:val="0"/>
              <w:spacing w:after="200" w:line="240" w:lineRule="auto"/>
              <w:jc w:val="center"/>
              <w:rPr>
                <w:rFonts w:eastAsia="Times New Roman" w:cs="Calibri"/>
                <w:noProof/>
                <w:szCs w:val="24"/>
                <w:lang w:eastAsia="is-IS"/>
              </w:rPr>
            </w:pPr>
            <w:r w:rsidRPr="003B6049">
              <w:rPr>
                <w:rFonts w:eastAsia="Times New Roman" w:cs="Calibri"/>
                <w:noProof/>
                <w:szCs w:val="24"/>
                <w:lang w:eastAsia="is-IS"/>
              </w:rPr>
              <w:t>Ø300</w:t>
            </w:r>
          </w:p>
        </w:tc>
        <w:tc>
          <w:tcPr>
            <w:tcW w:w="1559" w:type="dxa"/>
            <w:tcBorders>
              <w:top w:val="nil"/>
              <w:left w:val="nil"/>
              <w:bottom w:val="single" w:sz="8" w:space="0" w:color="auto"/>
              <w:right w:val="single" w:sz="8" w:space="0" w:color="auto"/>
            </w:tcBorders>
            <w:vAlign w:val="center"/>
            <w:hideMark/>
          </w:tcPr>
          <w:p w14:paraId="13F3B1FF" w14:textId="77777777" w:rsidR="007A3584" w:rsidRPr="003B6049" w:rsidRDefault="007A3584" w:rsidP="00707D5B">
            <w:pPr>
              <w:widowControl w:val="0"/>
              <w:spacing w:after="200" w:line="240" w:lineRule="auto"/>
              <w:jc w:val="center"/>
              <w:rPr>
                <w:rFonts w:eastAsia="Times New Roman" w:cs="Calibri"/>
                <w:noProof/>
                <w:szCs w:val="24"/>
                <w:lang w:eastAsia="is-IS"/>
              </w:rPr>
            </w:pPr>
            <w:r w:rsidRPr="003B6049">
              <w:rPr>
                <w:rFonts w:eastAsia="Times New Roman" w:cs="Calibri"/>
                <w:noProof/>
                <w:szCs w:val="24"/>
                <w:lang w:eastAsia="is-IS"/>
              </w:rPr>
              <w:t>300</w:t>
            </w:r>
          </w:p>
        </w:tc>
        <w:tc>
          <w:tcPr>
            <w:tcW w:w="1575" w:type="dxa"/>
            <w:tcBorders>
              <w:top w:val="nil"/>
              <w:left w:val="nil"/>
              <w:bottom w:val="single" w:sz="8" w:space="0" w:color="auto"/>
              <w:right w:val="single" w:sz="8" w:space="0" w:color="auto"/>
            </w:tcBorders>
            <w:vAlign w:val="center"/>
            <w:hideMark/>
          </w:tcPr>
          <w:p w14:paraId="070051CA" w14:textId="77777777" w:rsidR="007A3584" w:rsidRPr="003B6049" w:rsidRDefault="007A3584" w:rsidP="00707D5B">
            <w:pPr>
              <w:widowControl w:val="0"/>
              <w:spacing w:after="200" w:line="240" w:lineRule="auto"/>
              <w:jc w:val="center"/>
              <w:rPr>
                <w:rFonts w:eastAsia="Times New Roman" w:cs="Calibri"/>
                <w:noProof/>
                <w:szCs w:val="24"/>
                <w:lang w:eastAsia="is-IS"/>
              </w:rPr>
            </w:pPr>
            <w:r w:rsidRPr="003B6049">
              <w:rPr>
                <w:rFonts w:eastAsia="Times New Roman" w:cs="Calibri"/>
                <w:noProof/>
                <w:szCs w:val="24"/>
                <w:lang w:eastAsia="is-IS"/>
              </w:rPr>
              <w:t>294</w:t>
            </w:r>
          </w:p>
        </w:tc>
        <w:tc>
          <w:tcPr>
            <w:tcW w:w="1514" w:type="dxa"/>
            <w:tcBorders>
              <w:top w:val="nil"/>
              <w:left w:val="nil"/>
              <w:bottom w:val="single" w:sz="8" w:space="0" w:color="auto"/>
              <w:right w:val="single" w:sz="8" w:space="0" w:color="auto"/>
            </w:tcBorders>
            <w:vAlign w:val="center"/>
            <w:hideMark/>
          </w:tcPr>
          <w:p w14:paraId="324E772B" w14:textId="77777777" w:rsidR="007A3584" w:rsidRPr="003B6049" w:rsidRDefault="007A3584" w:rsidP="00707D5B">
            <w:pPr>
              <w:widowControl w:val="0"/>
              <w:spacing w:after="200" w:line="240" w:lineRule="auto"/>
              <w:jc w:val="center"/>
              <w:rPr>
                <w:rFonts w:eastAsia="Times New Roman" w:cs="Calibri"/>
                <w:noProof/>
                <w:szCs w:val="24"/>
                <w:lang w:eastAsia="is-IS"/>
              </w:rPr>
            </w:pPr>
            <w:r w:rsidRPr="003B6049">
              <w:rPr>
                <w:rFonts w:eastAsia="Times New Roman" w:cs="Calibri"/>
                <w:noProof/>
                <w:szCs w:val="24"/>
                <w:lang w:eastAsia="is-IS"/>
              </w:rPr>
              <w:t>400</w:t>
            </w:r>
          </w:p>
        </w:tc>
        <w:tc>
          <w:tcPr>
            <w:tcW w:w="1514" w:type="dxa"/>
            <w:tcBorders>
              <w:top w:val="nil"/>
              <w:left w:val="nil"/>
              <w:bottom w:val="single" w:sz="8" w:space="0" w:color="auto"/>
              <w:right w:val="single" w:sz="8" w:space="0" w:color="auto"/>
            </w:tcBorders>
            <w:vAlign w:val="center"/>
            <w:hideMark/>
          </w:tcPr>
          <w:p w14:paraId="073E7CB9" w14:textId="77777777" w:rsidR="007A3584" w:rsidRPr="003B6049" w:rsidRDefault="007A3584" w:rsidP="00707D5B">
            <w:pPr>
              <w:widowControl w:val="0"/>
              <w:spacing w:after="200" w:line="240" w:lineRule="auto"/>
              <w:jc w:val="center"/>
              <w:rPr>
                <w:rFonts w:eastAsia="Times New Roman" w:cs="Calibri"/>
                <w:noProof/>
                <w:szCs w:val="24"/>
                <w:lang w:eastAsia="is-IS"/>
              </w:rPr>
            </w:pPr>
            <w:r w:rsidRPr="003B6049">
              <w:rPr>
                <w:rFonts w:eastAsia="Times New Roman" w:cs="Calibri"/>
                <w:noProof/>
                <w:szCs w:val="24"/>
                <w:lang w:eastAsia="is-IS"/>
              </w:rPr>
              <w:t>340</w:t>
            </w:r>
          </w:p>
        </w:tc>
        <w:tc>
          <w:tcPr>
            <w:tcW w:w="1521" w:type="dxa"/>
            <w:tcBorders>
              <w:top w:val="nil"/>
              <w:left w:val="nil"/>
              <w:bottom w:val="single" w:sz="8" w:space="0" w:color="auto"/>
              <w:right w:val="single" w:sz="8" w:space="0" w:color="auto"/>
            </w:tcBorders>
            <w:vAlign w:val="center"/>
            <w:hideMark/>
          </w:tcPr>
          <w:p w14:paraId="03437F5B" w14:textId="77777777" w:rsidR="007A3584" w:rsidRPr="003B6049" w:rsidRDefault="007A3584" w:rsidP="00707D5B">
            <w:pPr>
              <w:widowControl w:val="0"/>
              <w:spacing w:after="200" w:line="240" w:lineRule="auto"/>
              <w:jc w:val="center"/>
              <w:rPr>
                <w:rFonts w:eastAsia="Times New Roman" w:cs="Calibri"/>
                <w:noProof/>
                <w:szCs w:val="24"/>
                <w:lang w:eastAsia="is-IS"/>
              </w:rPr>
            </w:pPr>
            <w:r w:rsidRPr="003B6049">
              <w:rPr>
                <w:rFonts w:eastAsia="Times New Roman" w:cs="Calibri"/>
                <w:noProof/>
                <w:szCs w:val="24"/>
                <w:lang w:eastAsia="is-IS"/>
              </w:rPr>
              <w:t>335</w:t>
            </w:r>
          </w:p>
        </w:tc>
      </w:tr>
      <w:tr w:rsidR="007A3584" w:rsidRPr="009325AA" w14:paraId="4E96A104" w14:textId="77777777" w:rsidTr="00707D5B">
        <w:trPr>
          <w:trHeight w:val="400"/>
        </w:trPr>
        <w:tc>
          <w:tcPr>
            <w:tcW w:w="1408" w:type="dxa"/>
            <w:tcBorders>
              <w:top w:val="nil"/>
              <w:left w:val="single" w:sz="8" w:space="0" w:color="auto"/>
              <w:bottom w:val="single" w:sz="8" w:space="0" w:color="auto"/>
              <w:right w:val="single" w:sz="8" w:space="0" w:color="auto"/>
            </w:tcBorders>
            <w:vAlign w:val="center"/>
            <w:hideMark/>
          </w:tcPr>
          <w:p w14:paraId="01F3518D" w14:textId="77777777" w:rsidR="007A3584" w:rsidRPr="003B6049" w:rsidRDefault="007A3584" w:rsidP="00707D5B">
            <w:pPr>
              <w:widowControl w:val="0"/>
              <w:spacing w:after="200" w:line="240" w:lineRule="auto"/>
              <w:jc w:val="center"/>
              <w:rPr>
                <w:rFonts w:eastAsia="Times New Roman" w:cs="Calibri"/>
                <w:noProof/>
                <w:szCs w:val="24"/>
                <w:lang w:eastAsia="is-IS"/>
              </w:rPr>
            </w:pPr>
            <w:r w:rsidRPr="003B6049">
              <w:rPr>
                <w:rFonts w:eastAsia="Times New Roman" w:cs="Calibri"/>
                <w:noProof/>
                <w:szCs w:val="24"/>
                <w:lang w:eastAsia="is-IS"/>
              </w:rPr>
              <w:t>Ø400</w:t>
            </w:r>
          </w:p>
        </w:tc>
        <w:tc>
          <w:tcPr>
            <w:tcW w:w="1559" w:type="dxa"/>
            <w:tcBorders>
              <w:top w:val="nil"/>
              <w:left w:val="nil"/>
              <w:bottom w:val="single" w:sz="8" w:space="0" w:color="auto"/>
              <w:right w:val="single" w:sz="8" w:space="0" w:color="auto"/>
            </w:tcBorders>
            <w:vAlign w:val="center"/>
            <w:hideMark/>
          </w:tcPr>
          <w:p w14:paraId="6E8C4811" w14:textId="77777777" w:rsidR="007A3584" w:rsidRPr="003B6049" w:rsidRDefault="007A3584" w:rsidP="00707D5B">
            <w:pPr>
              <w:widowControl w:val="0"/>
              <w:spacing w:after="200" w:line="240" w:lineRule="auto"/>
              <w:jc w:val="center"/>
              <w:rPr>
                <w:rFonts w:eastAsia="Times New Roman" w:cs="Calibri"/>
                <w:noProof/>
                <w:szCs w:val="24"/>
                <w:lang w:eastAsia="is-IS"/>
              </w:rPr>
            </w:pPr>
            <w:r w:rsidRPr="003B6049">
              <w:rPr>
                <w:rFonts w:eastAsia="Times New Roman" w:cs="Calibri"/>
                <w:noProof/>
                <w:szCs w:val="24"/>
                <w:lang w:eastAsia="is-IS"/>
              </w:rPr>
              <w:t>400</w:t>
            </w:r>
          </w:p>
        </w:tc>
        <w:tc>
          <w:tcPr>
            <w:tcW w:w="1575" w:type="dxa"/>
            <w:tcBorders>
              <w:top w:val="nil"/>
              <w:left w:val="nil"/>
              <w:bottom w:val="single" w:sz="8" w:space="0" w:color="auto"/>
              <w:right w:val="single" w:sz="8" w:space="0" w:color="auto"/>
            </w:tcBorders>
            <w:vAlign w:val="center"/>
            <w:hideMark/>
          </w:tcPr>
          <w:p w14:paraId="16B596B6" w14:textId="77777777" w:rsidR="007A3584" w:rsidRPr="003B6049" w:rsidRDefault="007A3584" w:rsidP="00707D5B">
            <w:pPr>
              <w:widowControl w:val="0"/>
              <w:spacing w:after="200" w:line="240" w:lineRule="auto"/>
              <w:jc w:val="center"/>
              <w:rPr>
                <w:rFonts w:eastAsia="Times New Roman" w:cs="Calibri"/>
                <w:noProof/>
                <w:szCs w:val="24"/>
                <w:lang w:eastAsia="is-IS"/>
              </w:rPr>
            </w:pPr>
            <w:r w:rsidRPr="003B6049">
              <w:rPr>
                <w:rFonts w:eastAsia="Times New Roman" w:cs="Calibri"/>
                <w:noProof/>
                <w:szCs w:val="24"/>
                <w:lang w:eastAsia="is-IS"/>
              </w:rPr>
              <w:t>392</w:t>
            </w:r>
          </w:p>
        </w:tc>
        <w:tc>
          <w:tcPr>
            <w:tcW w:w="1514" w:type="dxa"/>
            <w:tcBorders>
              <w:top w:val="nil"/>
              <w:left w:val="nil"/>
              <w:bottom w:val="single" w:sz="8" w:space="0" w:color="auto"/>
              <w:right w:val="single" w:sz="8" w:space="0" w:color="auto"/>
            </w:tcBorders>
            <w:vAlign w:val="center"/>
            <w:hideMark/>
          </w:tcPr>
          <w:p w14:paraId="4F638920" w14:textId="77777777" w:rsidR="007A3584" w:rsidRPr="003B6049" w:rsidRDefault="007A3584" w:rsidP="00707D5B">
            <w:pPr>
              <w:widowControl w:val="0"/>
              <w:spacing w:after="200" w:line="240" w:lineRule="auto"/>
              <w:jc w:val="center"/>
              <w:rPr>
                <w:rFonts w:eastAsia="Times New Roman" w:cs="Calibri"/>
                <w:noProof/>
                <w:szCs w:val="24"/>
                <w:lang w:eastAsia="is-IS"/>
              </w:rPr>
            </w:pPr>
            <w:r w:rsidRPr="003B6049">
              <w:rPr>
                <w:rFonts w:eastAsia="Times New Roman" w:cs="Calibri"/>
                <w:noProof/>
                <w:szCs w:val="24"/>
                <w:lang w:eastAsia="is-IS"/>
              </w:rPr>
              <w:t>500</w:t>
            </w:r>
          </w:p>
        </w:tc>
        <w:tc>
          <w:tcPr>
            <w:tcW w:w="1514" w:type="dxa"/>
            <w:tcBorders>
              <w:top w:val="nil"/>
              <w:left w:val="nil"/>
              <w:bottom w:val="single" w:sz="8" w:space="0" w:color="auto"/>
              <w:right w:val="single" w:sz="8" w:space="0" w:color="auto"/>
            </w:tcBorders>
            <w:vAlign w:val="center"/>
            <w:hideMark/>
          </w:tcPr>
          <w:p w14:paraId="389075A1" w14:textId="77777777" w:rsidR="007A3584" w:rsidRPr="003B6049" w:rsidRDefault="007A3584" w:rsidP="00707D5B">
            <w:pPr>
              <w:widowControl w:val="0"/>
              <w:spacing w:after="200" w:line="240" w:lineRule="auto"/>
              <w:jc w:val="center"/>
              <w:rPr>
                <w:rFonts w:eastAsia="Times New Roman" w:cs="Calibri"/>
                <w:noProof/>
                <w:szCs w:val="24"/>
                <w:lang w:eastAsia="is-IS"/>
              </w:rPr>
            </w:pPr>
            <w:r w:rsidRPr="003B6049">
              <w:rPr>
                <w:rFonts w:eastAsia="Times New Roman" w:cs="Calibri"/>
                <w:noProof/>
                <w:szCs w:val="24"/>
                <w:lang w:eastAsia="is-IS"/>
              </w:rPr>
              <w:t>432</w:t>
            </w:r>
          </w:p>
        </w:tc>
        <w:tc>
          <w:tcPr>
            <w:tcW w:w="1521" w:type="dxa"/>
            <w:tcBorders>
              <w:top w:val="nil"/>
              <w:left w:val="nil"/>
              <w:bottom w:val="single" w:sz="8" w:space="0" w:color="auto"/>
              <w:right w:val="single" w:sz="8" w:space="0" w:color="auto"/>
            </w:tcBorders>
            <w:vAlign w:val="center"/>
            <w:hideMark/>
          </w:tcPr>
          <w:p w14:paraId="18FD75A3" w14:textId="77777777" w:rsidR="007A3584" w:rsidRPr="003B6049" w:rsidRDefault="007A3584" w:rsidP="00707D5B">
            <w:pPr>
              <w:widowControl w:val="0"/>
              <w:spacing w:after="200" w:line="240" w:lineRule="auto"/>
              <w:jc w:val="center"/>
              <w:rPr>
                <w:rFonts w:eastAsia="Times New Roman" w:cs="Calibri"/>
                <w:noProof/>
                <w:szCs w:val="24"/>
                <w:lang w:eastAsia="is-IS"/>
              </w:rPr>
            </w:pPr>
            <w:r w:rsidRPr="003B6049">
              <w:rPr>
                <w:rFonts w:eastAsia="Times New Roman" w:cs="Calibri"/>
                <w:noProof/>
                <w:szCs w:val="24"/>
                <w:lang w:eastAsia="is-IS"/>
              </w:rPr>
              <w:t>418</w:t>
            </w:r>
          </w:p>
        </w:tc>
      </w:tr>
      <w:tr w:rsidR="007A3584" w:rsidRPr="009325AA" w14:paraId="5B281808" w14:textId="77777777" w:rsidTr="00707D5B">
        <w:trPr>
          <w:trHeight w:val="400"/>
        </w:trPr>
        <w:tc>
          <w:tcPr>
            <w:tcW w:w="1408" w:type="dxa"/>
            <w:tcBorders>
              <w:top w:val="nil"/>
              <w:left w:val="single" w:sz="8" w:space="0" w:color="auto"/>
              <w:bottom w:val="single" w:sz="8" w:space="0" w:color="auto"/>
              <w:right w:val="single" w:sz="8" w:space="0" w:color="auto"/>
            </w:tcBorders>
            <w:vAlign w:val="center"/>
            <w:hideMark/>
          </w:tcPr>
          <w:p w14:paraId="03ABF624" w14:textId="77777777" w:rsidR="007A3584" w:rsidRPr="003B6049" w:rsidRDefault="007A3584" w:rsidP="00707D5B">
            <w:pPr>
              <w:widowControl w:val="0"/>
              <w:spacing w:after="200" w:line="240" w:lineRule="auto"/>
              <w:jc w:val="center"/>
              <w:rPr>
                <w:rFonts w:eastAsia="Times New Roman" w:cs="Calibri"/>
                <w:noProof/>
                <w:szCs w:val="24"/>
                <w:lang w:eastAsia="is-IS"/>
              </w:rPr>
            </w:pPr>
            <w:r w:rsidRPr="003B6049">
              <w:rPr>
                <w:rFonts w:eastAsia="Times New Roman" w:cs="Calibri"/>
                <w:noProof/>
                <w:szCs w:val="24"/>
                <w:lang w:eastAsia="is-IS"/>
              </w:rPr>
              <w:t>Ø500</w:t>
            </w:r>
          </w:p>
        </w:tc>
        <w:tc>
          <w:tcPr>
            <w:tcW w:w="1559" w:type="dxa"/>
            <w:tcBorders>
              <w:top w:val="nil"/>
              <w:left w:val="nil"/>
              <w:bottom w:val="single" w:sz="8" w:space="0" w:color="auto"/>
              <w:right w:val="single" w:sz="8" w:space="0" w:color="auto"/>
            </w:tcBorders>
            <w:vAlign w:val="center"/>
            <w:hideMark/>
          </w:tcPr>
          <w:p w14:paraId="770E74D4" w14:textId="77777777" w:rsidR="007A3584" w:rsidRPr="003B6049" w:rsidRDefault="007A3584" w:rsidP="00707D5B">
            <w:pPr>
              <w:widowControl w:val="0"/>
              <w:spacing w:after="200" w:line="240" w:lineRule="auto"/>
              <w:jc w:val="center"/>
              <w:rPr>
                <w:rFonts w:eastAsia="Times New Roman" w:cs="Calibri"/>
                <w:noProof/>
                <w:szCs w:val="24"/>
                <w:lang w:eastAsia="is-IS"/>
              </w:rPr>
            </w:pPr>
            <w:r w:rsidRPr="003B6049">
              <w:rPr>
                <w:rFonts w:eastAsia="Times New Roman" w:cs="Calibri"/>
                <w:noProof/>
                <w:szCs w:val="24"/>
                <w:lang w:eastAsia="is-IS"/>
              </w:rPr>
              <w:t>500</w:t>
            </w:r>
          </w:p>
        </w:tc>
        <w:tc>
          <w:tcPr>
            <w:tcW w:w="1575" w:type="dxa"/>
            <w:tcBorders>
              <w:top w:val="nil"/>
              <w:left w:val="nil"/>
              <w:bottom w:val="single" w:sz="8" w:space="0" w:color="auto"/>
              <w:right w:val="single" w:sz="8" w:space="0" w:color="auto"/>
            </w:tcBorders>
            <w:vAlign w:val="center"/>
            <w:hideMark/>
          </w:tcPr>
          <w:p w14:paraId="00A4DA3D" w14:textId="77777777" w:rsidR="007A3584" w:rsidRPr="003B6049" w:rsidRDefault="007A3584" w:rsidP="00707D5B">
            <w:pPr>
              <w:widowControl w:val="0"/>
              <w:spacing w:after="200" w:line="240" w:lineRule="auto"/>
              <w:jc w:val="center"/>
              <w:rPr>
                <w:rFonts w:eastAsia="Times New Roman" w:cs="Calibri"/>
                <w:noProof/>
                <w:szCs w:val="24"/>
                <w:lang w:eastAsia="is-IS"/>
              </w:rPr>
            </w:pPr>
            <w:r w:rsidRPr="003B6049">
              <w:rPr>
                <w:rFonts w:eastAsia="Times New Roman" w:cs="Calibri"/>
                <w:noProof/>
                <w:szCs w:val="24"/>
                <w:lang w:eastAsia="is-IS"/>
              </w:rPr>
              <w:t>490</w:t>
            </w:r>
          </w:p>
        </w:tc>
        <w:tc>
          <w:tcPr>
            <w:tcW w:w="1514" w:type="dxa"/>
            <w:tcBorders>
              <w:top w:val="nil"/>
              <w:left w:val="nil"/>
              <w:bottom w:val="single" w:sz="8" w:space="0" w:color="auto"/>
              <w:right w:val="single" w:sz="8" w:space="0" w:color="auto"/>
            </w:tcBorders>
            <w:vAlign w:val="center"/>
            <w:hideMark/>
          </w:tcPr>
          <w:p w14:paraId="4F54F4F5" w14:textId="77777777" w:rsidR="007A3584" w:rsidRPr="003B6049" w:rsidRDefault="007A3584" w:rsidP="00707D5B">
            <w:pPr>
              <w:widowControl w:val="0"/>
              <w:spacing w:after="200" w:line="240" w:lineRule="auto"/>
              <w:jc w:val="center"/>
              <w:rPr>
                <w:rFonts w:eastAsia="Times New Roman" w:cs="Calibri"/>
                <w:noProof/>
                <w:szCs w:val="24"/>
                <w:lang w:eastAsia="is-IS"/>
              </w:rPr>
            </w:pPr>
            <w:r w:rsidRPr="003B6049">
              <w:rPr>
                <w:rFonts w:eastAsia="Times New Roman" w:cs="Calibri"/>
                <w:noProof/>
                <w:szCs w:val="24"/>
                <w:lang w:eastAsia="is-IS"/>
              </w:rPr>
              <w:t>630</w:t>
            </w:r>
          </w:p>
        </w:tc>
        <w:tc>
          <w:tcPr>
            <w:tcW w:w="1514" w:type="dxa"/>
            <w:tcBorders>
              <w:top w:val="nil"/>
              <w:left w:val="nil"/>
              <w:bottom w:val="single" w:sz="8" w:space="0" w:color="auto"/>
              <w:right w:val="single" w:sz="8" w:space="0" w:color="auto"/>
            </w:tcBorders>
            <w:vAlign w:val="center"/>
            <w:hideMark/>
          </w:tcPr>
          <w:p w14:paraId="09462796" w14:textId="77777777" w:rsidR="007A3584" w:rsidRPr="003B6049" w:rsidRDefault="007A3584" w:rsidP="00707D5B">
            <w:pPr>
              <w:widowControl w:val="0"/>
              <w:spacing w:after="200" w:line="240" w:lineRule="auto"/>
              <w:jc w:val="center"/>
              <w:rPr>
                <w:rFonts w:eastAsia="Times New Roman" w:cs="Calibri"/>
                <w:noProof/>
                <w:szCs w:val="24"/>
                <w:lang w:eastAsia="is-IS"/>
              </w:rPr>
            </w:pPr>
            <w:r w:rsidRPr="003B6049">
              <w:rPr>
                <w:rFonts w:eastAsia="Times New Roman" w:cs="Calibri"/>
                <w:noProof/>
                <w:szCs w:val="24"/>
                <w:lang w:eastAsia="is-IS"/>
              </w:rPr>
              <w:t>540</w:t>
            </w:r>
          </w:p>
        </w:tc>
        <w:tc>
          <w:tcPr>
            <w:tcW w:w="1521" w:type="dxa"/>
            <w:tcBorders>
              <w:top w:val="nil"/>
              <w:left w:val="nil"/>
              <w:bottom w:val="single" w:sz="8" w:space="0" w:color="auto"/>
              <w:right w:val="single" w:sz="8" w:space="0" w:color="auto"/>
            </w:tcBorders>
            <w:vAlign w:val="center"/>
            <w:hideMark/>
          </w:tcPr>
          <w:p w14:paraId="6369567E" w14:textId="77777777" w:rsidR="007A3584" w:rsidRPr="003B6049" w:rsidRDefault="007A3584" w:rsidP="00707D5B">
            <w:pPr>
              <w:widowControl w:val="0"/>
              <w:spacing w:after="200" w:line="240" w:lineRule="auto"/>
              <w:jc w:val="center"/>
              <w:rPr>
                <w:rFonts w:eastAsia="Times New Roman" w:cs="Calibri"/>
                <w:noProof/>
                <w:szCs w:val="24"/>
                <w:lang w:eastAsia="is-IS"/>
              </w:rPr>
            </w:pPr>
            <w:r w:rsidRPr="003B6049">
              <w:rPr>
                <w:rFonts w:eastAsia="Times New Roman" w:cs="Calibri"/>
                <w:noProof/>
                <w:szCs w:val="24"/>
                <w:lang w:eastAsia="is-IS"/>
              </w:rPr>
              <w:t>527</w:t>
            </w:r>
          </w:p>
        </w:tc>
      </w:tr>
    </w:tbl>
    <w:p w14:paraId="2C2ED934" w14:textId="77777777" w:rsidR="007A3584" w:rsidRPr="003B6049" w:rsidRDefault="007A3584" w:rsidP="007A3584">
      <w:pPr>
        <w:widowControl w:val="0"/>
        <w:spacing w:after="200"/>
        <w:rPr>
          <w:rFonts w:eastAsia="Times New Roman" w:cs="Calibri"/>
          <w:noProof/>
          <w:szCs w:val="24"/>
        </w:rPr>
      </w:pPr>
      <w:r w:rsidRPr="003B6049">
        <w:rPr>
          <w:rFonts w:eastAsia="Times New Roman" w:cs="Calibri"/>
          <w:noProof/>
          <w:szCs w:val="24"/>
        </w:rPr>
        <w:fldChar w:fldCharType="end"/>
      </w:r>
    </w:p>
    <w:p w14:paraId="1C4F61C1" w14:textId="77777777" w:rsidR="007A3584" w:rsidRPr="003B6049" w:rsidRDefault="007A3584" w:rsidP="007A3584">
      <w:pPr>
        <w:widowControl w:val="0"/>
        <w:spacing w:after="200"/>
        <w:rPr>
          <w:rFonts w:eastAsia="Times New Roman" w:cs="Arial"/>
          <w:noProof/>
        </w:rPr>
      </w:pPr>
      <w:r w:rsidRPr="117FE47C">
        <w:rPr>
          <w:rFonts w:eastAsia="Times New Roman" w:cs="Arial"/>
          <w:noProof/>
        </w:rPr>
        <w:t xml:space="preserve">Við niðurlögn á röri og fyllingu á nærsvæði rörs skal fylgja staðli ÍST EN 1610:2015, nema annað sé tekið fram í þessari verklýsingu eða staðalsniðum.  Ef stytta þarf rör skal það gert með sögun og endar fasaðir.   </w:t>
      </w:r>
    </w:p>
    <w:p w14:paraId="2C65F5FE" w14:textId="77777777" w:rsidR="007A3584" w:rsidRDefault="007A3584" w:rsidP="007A3584">
      <w:pPr>
        <w:widowControl w:val="0"/>
        <w:spacing w:after="200"/>
        <w:rPr>
          <w:rFonts w:eastAsia="Times New Roman" w:cs="Arial"/>
          <w:noProof/>
        </w:rPr>
      </w:pPr>
    </w:p>
    <w:p w14:paraId="5E9AD2AF" w14:textId="77777777" w:rsidR="007A3584" w:rsidRDefault="007A3584" w:rsidP="007A3584">
      <w:pPr>
        <w:widowControl w:val="0"/>
        <w:spacing w:after="200"/>
        <w:rPr>
          <w:rFonts w:eastAsia="Times New Roman" w:cs="Arial"/>
          <w:noProof/>
        </w:rPr>
      </w:pPr>
    </w:p>
    <w:p w14:paraId="7491735D" w14:textId="77777777" w:rsidR="007A3584" w:rsidRDefault="007A3584" w:rsidP="007A3584">
      <w:pPr>
        <w:widowControl w:val="0"/>
        <w:spacing w:after="200"/>
        <w:rPr>
          <w:rFonts w:eastAsia="Times New Roman" w:cs="Arial"/>
          <w:noProof/>
        </w:rPr>
      </w:pPr>
    </w:p>
    <w:p w14:paraId="0B03B74A" w14:textId="77777777" w:rsidR="007A3584" w:rsidRDefault="007A3584" w:rsidP="007A3584">
      <w:pPr>
        <w:spacing w:after="0"/>
        <w:rPr>
          <w:rFonts w:eastAsia="Aptos" w:cs="Arial"/>
          <w:b/>
          <w:bCs/>
          <w:noProof/>
          <w:szCs w:val="20"/>
        </w:rPr>
      </w:pPr>
      <w:r w:rsidRPr="00027ABF">
        <w:rPr>
          <w:rFonts w:eastAsia="Aptos" w:cs="Arial"/>
          <w:b/>
          <w:bCs/>
          <w:noProof/>
          <w:szCs w:val="20"/>
        </w:rPr>
        <w:t>Geymsla, flutningur og meðhöndlun lagnaefnis</w:t>
      </w:r>
    </w:p>
    <w:p w14:paraId="289B5924" w14:textId="77777777" w:rsidR="007A3584" w:rsidRPr="00027ABF" w:rsidRDefault="007A3584" w:rsidP="007A3584">
      <w:pPr>
        <w:spacing w:after="0"/>
        <w:rPr>
          <w:rFonts w:eastAsia="Aptos" w:cs="Arial"/>
          <w:b/>
          <w:bCs/>
          <w:noProof/>
          <w:szCs w:val="20"/>
        </w:rPr>
      </w:pPr>
    </w:p>
    <w:p w14:paraId="6AB789F3" w14:textId="77777777" w:rsidR="007A3584" w:rsidRPr="00027ABF" w:rsidRDefault="007A3584" w:rsidP="007A3584">
      <w:pPr>
        <w:spacing w:after="0"/>
        <w:rPr>
          <w:rFonts w:eastAsia="Aptos" w:cs="Arial"/>
          <w:b/>
          <w:bCs/>
          <w:noProof/>
          <w:szCs w:val="20"/>
        </w:rPr>
      </w:pPr>
      <w:r w:rsidRPr="00027ABF">
        <w:rPr>
          <w:rFonts w:eastAsia="Aptos" w:cs="Arial"/>
          <w:b/>
          <w:bCs/>
          <w:noProof/>
          <w:szCs w:val="20"/>
        </w:rPr>
        <w:t>1. Almenn ábyrgð verktaka</w:t>
      </w:r>
    </w:p>
    <w:p w14:paraId="1E34213F" w14:textId="77777777" w:rsidR="007A3584" w:rsidRPr="00027ABF" w:rsidRDefault="007A3584" w:rsidP="007A3584">
      <w:pPr>
        <w:pStyle w:val="ListParagraph"/>
        <w:numPr>
          <w:ilvl w:val="0"/>
          <w:numId w:val="47"/>
        </w:numPr>
        <w:spacing w:after="0"/>
        <w:rPr>
          <w:rFonts w:eastAsia="Aptos" w:cs="Arial"/>
          <w:noProof/>
        </w:rPr>
      </w:pPr>
      <w:r w:rsidRPr="4A06E308">
        <w:rPr>
          <w:rFonts w:eastAsia="Aptos" w:cs="Arial"/>
          <w:noProof/>
        </w:rPr>
        <w:t>Verktaki b</w:t>
      </w:r>
      <w:r w:rsidRPr="00B0770D">
        <w:rPr>
          <w:rFonts w:asciiTheme="minorHAnsi" w:eastAsiaTheme="minorEastAsia" w:hAnsiTheme="minorHAnsi"/>
          <w:noProof/>
          <w:szCs w:val="20"/>
        </w:rPr>
        <w:t xml:space="preserve">er fulla ábyrgð á lagnaefni frá </w:t>
      </w:r>
      <w:r w:rsidRPr="4A06E308">
        <w:rPr>
          <w:rFonts w:eastAsia="Aptos" w:cs="Arial"/>
          <w:noProof/>
        </w:rPr>
        <w:t>því að það er afhent og þar til því hefur verið komið fyrir í jörðu.</w:t>
      </w:r>
    </w:p>
    <w:p w14:paraId="50EC2BED" w14:textId="77777777" w:rsidR="007A3584" w:rsidRPr="00027ABF" w:rsidRDefault="007A3584" w:rsidP="007A3584">
      <w:pPr>
        <w:pStyle w:val="ListParagraph"/>
        <w:numPr>
          <w:ilvl w:val="0"/>
          <w:numId w:val="47"/>
        </w:numPr>
        <w:spacing w:after="0"/>
        <w:rPr>
          <w:rFonts w:eastAsia="Aptos" w:cs="Arial"/>
          <w:noProof/>
        </w:rPr>
      </w:pPr>
      <w:r w:rsidRPr="4A06E308">
        <w:rPr>
          <w:rFonts w:eastAsia="Aptos" w:cs="Arial"/>
          <w:noProof/>
        </w:rPr>
        <w:t>Meðferð og geymsla lagna skal ávallt fara fram í samræmi</w:t>
      </w:r>
      <w:r w:rsidRPr="00B0770D">
        <w:rPr>
          <w:rFonts w:asciiTheme="minorHAnsi" w:eastAsiaTheme="minorEastAsia" w:hAnsiTheme="minorHAnsi"/>
          <w:noProof/>
          <w:szCs w:val="20"/>
        </w:rPr>
        <w:t xml:space="preserve"> við leiðbeiningar framleiðanda</w:t>
      </w:r>
      <w:r w:rsidRPr="4A06E308">
        <w:rPr>
          <w:rFonts w:eastAsia="Aptos" w:cs="Arial"/>
          <w:noProof/>
        </w:rPr>
        <w:t xml:space="preserve"> og viðeigandi staðla.</w:t>
      </w:r>
    </w:p>
    <w:p w14:paraId="0F5E0C3A" w14:textId="77777777" w:rsidR="007A3584" w:rsidRPr="00027ABF" w:rsidRDefault="007A3584" w:rsidP="007A3584">
      <w:pPr>
        <w:pStyle w:val="ListParagraph"/>
        <w:numPr>
          <w:ilvl w:val="0"/>
          <w:numId w:val="47"/>
        </w:numPr>
        <w:spacing w:after="0"/>
        <w:rPr>
          <w:rFonts w:eastAsia="Aptos" w:cs="Arial"/>
          <w:noProof/>
          <w:szCs w:val="20"/>
        </w:rPr>
      </w:pPr>
      <w:r w:rsidRPr="00027ABF">
        <w:rPr>
          <w:rFonts w:eastAsia="Aptos" w:cs="Arial"/>
          <w:noProof/>
          <w:szCs w:val="20"/>
        </w:rPr>
        <w:t>Allar skemmdir á lögn vegna rangrar geymslu eða meðhöndlunar á ábyrgð verktaka og getur verkkaupi krafist útskiptingar skemmdra eininga án viðbótargreiðslu.</w:t>
      </w:r>
    </w:p>
    <w:p w14:paraId="2607BA7B" w14:textId="77777777" w:rsidR="007A3584" w:rsidRPr="00027ABF" w:rsidRDefault="007A3584" w:rsidP="007A3584">
      <w:pPr>
        <w:spacing w:after="0"/>
        <w:rPr>
          <w:rFonts w:eastAsia="Aptos" w:cs="Arial"/>
          <w:b/>
          <w:bCs/>
          <w:noProof/>
          <w:szCs w:val="20"/>
        </w:rPr>
      </w:pPr>
      <w:r w:rsidRPr="00027ABF">
        <w:rPr>
          <w:rFonts w:eastAsia="Aptos" w:cs="Arial"/>
          <w:b/>
          <w:bCs/>
          <w:noProof/>
          <w:szCs w:val="20"/>
        </w:rPr>
        <w:t>2. Geymsla og varnir</w:t>
      </w:r>
    </w:p>
    <w:p w14:paraId="1189B703" w14:textId="77777777" w:rsidR="007A3584" w:rsidRPr="00027ABF" w:rsidRDefault="007A3584" w:rsidP="007A3584">
      <w:pPr>
        <w:pStyle w:val="ListParagraph"/>
        <w:numPr>
          <w:ilvl w:val="0"/>
          <w:numId w:val="46"/>
        </w:numPr>
        <w:spacing w:after="0"/>
        <w:rPr>
          <w:rFonts w:eastAsia="Aptos" w:cs="Arial"/>
          <w:noProof/>
        </w:rPr>
      </w:pPr>
      <w:r w:rsidRPr="00B0770D">
        <w:rPr>
          <w:rFonts w:asciiTheme="minorHAnsi" w:eastAsiaTheme="minorEastAsia" w:hAnsiTheme="minorHAnsi"/>
          <w:noProof/>
          <w:szCs w:val="20"/>
        </w:rPr>
        <w:t>Lagnir og tengibúnaður skulu geymd á sléttu undirlagi sem tryg</w:t>
      </w:r>
      <w:r w:rsidRPr="4A06E308">
        <w:rPr>
          <w:rFonts w:eastAsia="Aptos" w:cs="Arial"/>
          <w:noProof/>
        </w:rPr>
        <w:t>gir að engin aflögun eigi sér stað.</w:t>
      </w:r>
    </w:p>
    <w:p w14:paraId="6B3E95A6" w14:textId="77777777" w:rsidR="007A3584" w:rsidRPr="00027ABF" w:rsidRDefault="007A3584" w:rsidP="007A3584">
      <w:pPr>
        <w:pStyle w:val="ListParagraph"/>
        <w:numPr>
          <w:ilvl w:val="0"/>
          <w:numId w:val="46"/>
        </w:numPr>
        <w:spacing w:after="0"/>
        <w:rPr>
          <w:rFonts w:eastAsia="Aptos" w:cs="Arial"/>
          <w:noProof/>
        </w:rPr>
      </w:pPr>
      <w:r w:rsidRPr="4A06E308">
        <w:rPr>
          <w:rFonts w:eastAsia="Aptos" w:cs="Arial"/>
          <w:noProof/>
        </w:rPr>
        <w:lastRenderedPageBreak/>
        <w:t>Ef geymslusvæði er óvarið gegn veðr</w:t>
      </w:r>
      <w:r w:rsidRPr="00B0770D">
        <w:rPr>
          <w:rFonts w:asciiTheme="minorHAnsi" w:eastAsiaTheme="minorEastAsia" w:hAnsiTheme="minorHAnsi"/>
          <w:noProof/>
          <w:szCs w:val="20"/>
        </w:rPr>
        <w:t xml:space="preserve">i, skal loka lagna endum með hlífum </w:t>
      </w:r>
      <w:r w:rsidRPr="4A06E308">
        <w:rPr>
          <w:rFonts w:eastAsia="Aptos" w:cs="Arial"/>
          <w:noProof/>
        </w:rPr>
        <w:t>og koma í veg fyrir að vatn safnist inn í þær.</w:t>
      </w:r>
    </w:p>
    <w:p w14:paraId="5AFFFDE9" w14:textId="77777777" w:rsidR="007A3584" w:rsidRDefault="007A3584" w:rsidP="007A3584">
      <w:pPr>
        <w:pStyle w:val="ListParagraph"/>
        <w:numPr>
          <w:ilvl w:val="0"/>
          <w:numId w:val="46"/>
        </w:numPr>
        <w:spacing w:after="0"/>
        <w:rPr>
          <w:rFonts w:eastAsia="Aptos" w:cs="Arial"/>
          <w:noProof/>
        </w:rPr>
      </w:pPr>
      <w:r w:rsidRPr="4A06E308">
        <w:rPr>
          <w:rFonts w:eastAsia="Aptos" w:cs="Arial"/>
          <w:noProof/>
        </w:rPr>
        <w:t>Plastlagnir skal vernda gegn</w:t>
      </w:r>
      <w:r w:rsidRPr="00B0770D">
        <w:rPr>
          <w:rFonts w:asciiTheme="minorHAnsi" w:eastAsiaTheme="minorEastAsia" w:hAnsiTheme="minorHAnsi"/>
          <w:noProof/>
          <w:szCs w:val="20"/>
        </w:rPr>
        <w:t xml:space="preserve"> beinu sólarljósi, frosti og höggum se</w:t>
      </w:r>
      <w:r w:rsidRPr="4A06E308">
        <w:rPr>
          <w:rFonts w:eastAsia="Aptos" w:cs="Arial"/>
          <w:noProof/>
        </w:rPr>
        <w:t>m gætu skemmt yfirborð þeirra.</w:t>
      </w:r>
    </w:p>
    <w:p w14:paraId="29BCB02F" w14:textId="77777777" w:rsidR="007A3584" w:rsidRPr="00B0770D" w:rsidRDefault="007A3584" w:rsidP="007A3584">
      <w:pPr>
        <w:pStyle w:val="ListParagraph"/>
        <w:numPr>
          <w:ilvl w:val="0"/>
          <w:numId w:val="46"/>
        </w:numPr>
        <w:spacing w:after="0"/>
        <w:rPr>
          <w:rFonts w:eastAsia="Aptos" w:cs="Arial"/>
          <w:noProof/>
        </w:rPr>
      </w:pPr>
      <w:r w:rsidRPr="00B0770D">
        <w:rPr>
          <w:rFonts w:eastAsia="Aptos" w:cs="Arial"/>
          <w:noProof/>
        </w:rPr>
        <w:t>Ekki skal stafla l</w:t>
      </w:r>
      <w:r w:rsidRPr="00B0770D">
        <w:rPr>
          <w:rFonts w:asciiTheme="minorHAnsi" w:eastAsiaTheme="minorEastAsia" w:hAnsiTheme="minorHAnsi"/>
          <w:noProof/>
          <w:szCs w:val="20"/>
        </w:rPr>
        <w:t xml:space="preserve">ögnum of hátt til </w:t>
      </w:r>
      <w:r w:rsidRPr="00B0770D">
        <w:rPr>
          <w:rFonts w:eastAsia="Aptos" w:cs="Arial"/>
          <w:noProof/>
        </w:rPr>
        <w:t xml:space="preserve">að forðast aflögun. </w:t>
      </w:r>
    </w:p>
    <w:p w14:paraId="46BFBB10" w14:textId="77777777" w:rsidR="007A3584" w:rsidRPr="00027ABF" w:rsidRDefault="007A3584" w:rsidP="007A3584">
      <w:pPr>
        <w:spacing w:after="0"/>
        <w:rPr>
          <w:rFonts w:eastAsia="Aptos" w:cs="Arial"/>
          <w:b/>
          <w:bCs/>
          <w:noProof/>
          <w:szCs w:val="20"/>
        </w:rPr>
      </w:pPr>
      <w:r w:rsidRPr="00027ABF">
        <w:rPr>
          <w:rFonts w:eastAsia="Aptos" w:cs="Arial"/>
          <w:b/>
          <w:bCs/>
          <w:noProof/>
          <w:szCs w:val="20"/>
        </w:rPr>
        <w:t>3. Flutningur og meðhöndlun</w:t>
      </w:r>
    </w:p>
    <w:p w14:paraId="4478334C" w14:textId="77777777" w:rsidR="007A3584" w:rsidRPr="00027ABF" w:rsidRDefault="007A3584" w:rsidP="007A3584">
      <w:pPr>
        <w:pStyle w:val="ListParagraph"/>
        <w:numPr>
          <w:ilvl w:val="0"/>
          <w:numId w:val="45"/>
        </w:numPr>
        <w:spacing w:after="0"/>
        <w:rPr>
          <w:rFonts w:eastAsia="Aptos" w:cs="Arial"/>
          <w:noProof/>
        </w:rPr>
      </w:pPr>
      <w:r w:rsidRPr="4A06E308">
        <w:rPr>
          <w:rFonts w:eastAsia="Aptos" w:cs="Arial"/>
          <w:noProof/>
        </w:rPr>
        <w:t>Við flutning skal nota viðeigan</w:t>
      </w:r>
      <w:r w:rsidRPr="00B0770D">
        <w:rPr>
          <w:rFonts w:asciiTheme="minorHAnsi" w:eastAsiaTheme="minorEastAsia" w:hAnsiTheme="minorHAnsi"/>
          <w:noProof/>
          <w:szCs w:val="20"/>
        </w:rPr>
        <w:t>di hífingarbúnað og stuðningsfestingar til að</w:t>
      </w:r>
      <w:r w:rsidRPr="4A06E308">
        <w:rPr>
          <w:rFonts w:eastAsia="Aptos" w:cs="Arial"/>
          <w:noProof/>
        </w:rPr>
        <w:t xml:space="preserve"> koma í veg fyrir skemmdir.</w:t>
      </w:r>
    </w:p>
    <w:p w14:paraId="5254C652" w14:textId="77777777" w:rsidR="007A3584" w:rsidRPr="00027ABF" w:rsidRDefault="007A3584" w:rsidP="007A3584">
      <w:pPr>
        <w:pStyle w:val="ListParagraph"/>
        <w:numPr>
          <w:ilvl w:val="0"/>
          <w:numId w:val="45"/>
        </w:numPr>
        <w:spacing w:after="0"/>
        <w:rPr>
          <w:rFonts w:eastAsia="Aptos" w:cs="Arial"/>
          <w:noProof/>
        </w:rPr>
      </w:pPr>
      <w:r w:rsidRPr="4A06E308">
        <w:rPr>
          <w:rFonts w:eastAsia="Aptos" w:cs="Arial"/>
          <w:noProof/>
        </w:rPr>
        <w:t>Ekki er heimilt a</w:t>
      </w:r>
      <w:r w:rsidRPr="00B0770D">
        <w:rPr>
          <w:rFonts w:asciiTheme="minorHAnsi" w:eastAsiaTheme="minorEastAsia" w:hAnsiTheme="minorHAnsi"/>
          <w:noProof/>
          <w:szCs w:val="20"/>
        </w:rPr>
        <w:t>ð láta rör falla á jörðina v</w:t>
      </w:r>
      <w:r w:rsidRPr="4A06E308">
        <w:rPr>
          <w:rFonts w:eastAsia="Aptos" w:cs="Arial"/>
          <w:noProof/>
        </w:rPr>
        <w:t>ið losun eða draga þau eftir hörðum  fleti sem geta skemmt yfirborð þeirra.</w:t>
      </w:r>
    </w:p>
    <w:p w14:paraId="19491E38" w14:textId="77777777" w:rsidR="007A3584" w:rsidRPr="00027ABF" w:rsidRDefault="007A3584" w:rsidP="007A3584">
      <w:pPr>
        <w:pStyle w:val="ListParagraph"/>
        <w:numPr>
          <w:ilvl w:val="0"/>
          <w:numId w:val="45"/>
        </w:numPr>
        <w:spacing w:after="0"/>
        <w:rPr>
          <w:rFonts w:eastAsia="Aptos" w:cs="Arial"/>
          <w:noProof/>
          <w:szCs w:val="20"/>
        </w:rPr>
      </w:pPr>
      <w:r w:rsidRPr="00027ABF">
        <w:rPr>
          <w:rFonts w:eastAsia="Aptos" w:cs="Arial"/>
          <w:noProof/>
          <w:szCs w:val="20"/>
        </w:rPr>
        <w:t>Ef notast er við stálkeðjur við hífingu, skal nota hlífðarstroffur til að forðast skemmdir.</w:t>
      </w:r>
    </w:p>
    <w:p w14:paraId="2519096F" w14:textId="77777777" w:rsidR="007A3584" w:rsidRPr="00027ABF" w:rsidRDefault="007A3584" w:rsidP="007A3584">
      <w:pPr>
        <w:pStyle w:val="ListParagraph"/>
        <w:numPr>
          <w:ilvl w:val="0"/>
          <w:numId w:val="45"/>
        </w:numPr>
        <w:spacing w:after="0"/>
        <w:rPr>
          <w:rFonts w:eastAsia="Aptos" w:cs="Arial"/>
          <w:noProof/>
        </w:rPr>
      </w:pPr>
      <w:r w:rsidRPr="4A06E308">
        <w:rPr>
          <w:rFonts w:eastAsia="Aptos" w:cs="Arial"/>
          <w:noProof/>
        </w:rPr>
        <w:t>Sérstaklega skal gæt</w:t>
      </w:r>
      <w:r w:rsidRPr="00B0770D">
        <w:rPr>
          <w:rFonts w:asciiTheme="minorHAnsi" w:eastAsiaTheme="minorEastAsia" w:hAnsiTheme="minorHAnsi"/>
          <w:noProof/>
          <w:szCs w:val="20"/>
        </w:rPr>
        <w:t xml:space="preserve">a að endaþéttingum og gúmmíþéttingum við </w:t>
      </w:r>
      <w:r w:rsidRPr="4A06E308">
        <w:rPr>
          <w:rFonts w:eastAsia="Aptos" w:cs="Arial"/>
          <w:noProof/>
        </w:rPr>
        <w:t>flutning og geymslu til að tryggja að þær verði ekki fyrir óþarfa álagi.</w:t>
      </w:r>
    </w:p>
    <w:p w14:paraId="4C8BBEEA" w14:textId="77777777" w:rsidR="007A3584" w:rsidRPr="00027ABF" w:rsidRDefault="007A3584" w:rsidP="007A3584">
      <w:pPr>
        <w:spacing w:after="0"/>
        <w:rPr>
          <w:rFonts w:eastAsia="Aptos" w:cs="Arial"/>
          <w:b/>
          <w:bCs/>
          <w:noProof/>
          <w:szCs w:val="20"/>
        </w:rPr>
      </w:pPr>
      <w:r w:rsidRPr="00027ABF">
        <w:rPr>
          <w:rFonts w:eastAsia="Aptos" w:cs="Arial"/>
          <w:b/>
          <w:bCs/>
          <w:noProof/>
          <w:szCs w:val="20"/>
        </w:rPr>
        <w:t>4.  Eftirlit fyrir notkun</w:t>
      </w:r>
    </w:p>
    <w:p w14:paraId="2827FDD0" w14:textId="77777777" w:rsidR="007A3584" w:rsidRPr="00027ABF" w:rsidRDefault="007A3584" w:rsidP="007A3584">
      <w:pPr>
        <w:pStyle w:val="ListParagraph"/>
        <w:numPr>
          <w:ilvl w:val="0"/>
          <w:numId w:val="44"/>
        </w:numPr>
        <w:spacing w:after="0"/>
        <w:rPr>
          <w:rFonts w:eastAsia="Aptos" w:cs="Arial"/>
          <w:noProof/>
          <w:szCs w:val="20"/>
        </w:rPr>
      </w:pPr>
      <w:r w:rsidRPr="00027ABF">
        <w:rPr>
          <w:rFonts w:eastAsia="Aptos" w:cs="Arial"/>
          <w:noProof/>
          <w:szCs w:val="20"/>
        </w:rPr>
        <w:t>Lagnir skulu ekki jarðaðar nema þær hafi verið skoðaðar og staðfestar af eftirlitsaðila sem óskemmdar og í fullnægjandi ástandi.</w:t>
      </w:r>
    </w:p>
    <w:p w14:paraId="2140D022" w14:textId="77777777" w:rsidR="007A3584" w:rsidRPr="00027ABF" w:rsidRDefault="007A3584" w:rsidP="007A3584">
      <w:pPr>
        <w:pStyle w:val="ListParagraph"/>
        <w:numPr>
          <w:ilvl w:val="0"/>
          <w:numId w:val="44"/>
        </w:numPr>
        <w:spacing w:after="0"/>
        <w:rPr>
          <w:rFonts w:eastAsia="Aptos" w:cs="Arial"/>
          <w:noProof/>
        </w:rPr>
      </w:pPr>
      <w:r w:rsidRPr="4A06E308">
        <w:rPr>
          <w:rFonts w:eastAsia="Aptos" w:cs="Arial"/>
          <w:noProof/>
        </w:rPr>
        <w:t xml:space="preserve">Ávallt skal fylgja </w:t>
      </w:r>
      <w:r w:rsidRPr="00B0770D">
        <w:rPr>
          <w:rFonts w:asciiTheme="minorHAnsi" w:eastAsiaTheme="minorEastAsia" w:hAnsiTheme="minorHAnsi"/>
          <w:noProof/>
          <w:szCs w:val="20"/>
        </w:rPr>
        <w:t>leiðbeiningum framleiðanda um samsetningu, tengingar og þrýstiprófanir.</w:t>
      </w:r>
    </w:p>
    <w:p w14:paraId="4E7D6B56" w14:textId="77777777" w:rsidR="007A3584" w:rsidRPr="00027ABF" w:rsidRDefault="007A3584" w:rsidP="007A3584">
      <w:pPr>
        <w:pStyle w:val="ListParagraph"/>
        <w:numPr>
          <w:ilvl w:val="0"/>
          <w:numId w:val="44"/>
        </w:numPr>
        <w:spacing w:after="0"/>
        <w:rPr>
          <w:rFonts w:eastAsia="Aptos" w:cs="Arial"/>
          <w:noProof/>
        </w:rPr>
      </w:pPr>
      <w:r w:rsidRPr="7359AE9B">
        <w:rPr>
          <w:rFonts w:eastAsia="Aptos" w:cs="Arial"/>
          <w:noProof/>
        </w:rPr>
        <w:t>Ef lagnir eru geymdar í langan tíma áður en þær eru lagðar, skal endurskoða ástand þeirra og fjarlægja efni sem hefur orðið fyrir aflögun eða skemmdum.</w:t>
      </w:r>
    </w:p>
    <w:p w14:paraId="3C8BAAEB" w14:textId="77777777" w:rsidR="007A3584" w:rsidRDefault="007A3584" w:rsidP="007A3584">
      <w:pPr>
        <w:widowControl w:val="0"/>
        <w:spacing w:after="200"/>
        <w:rPr>
          <w:rFonts w:eastAsia="Times New Roman" w:cs="Arial"/>
          <w:noProof/>
        </w:rPr>
      </w:pPr>
    </w:p>
    <w:p w14:paraId="5528C9B1" w14:textId="77777777" w:rsidR="007A3584" w:rsidRPr="003B6049" w:rsidRDefault="007A3584" w:rsidP="007A3584">
      <w:pPr>
        <w:widowControl w:val="0"/>
        <w:spacing w:after="200"/>
        <w:rPr>
          <w:rFonts w:eastAsia="Times New Roman" w:cs="Arial"/>
          <w:noProof/>
        </w:rPr>
      </w:pPr>
      <w:r w:rsidRPr="327D0DB5">
        <w:rPr>
          <w:rFonts w:eastAsia="Times New Roman" w:cs="Arial"/>
          <w:noProof/>
        </w:rPr>
        <w:t xml:space="preserve">Ekki skal skilja eftir opið virkt fráveitukerfi þegar farið er frá vinnustað. </w:t>
      </w:r>
      <w:r w:rsidRPr="327D0DB5">
        <w:rPr>
          <w:rFonts w:eastAsia="Arial" w:cs="Arial"/>
          <w:noProof/>
          <w:szCs w:val="20"/>
        </w:rPr>
        <w:t>Ekki skal heldur skilja eftir opna brunna eða brunnbotna sem verið er að leggja þegar farið er frá vinnustað.</w:t>
      </w:r>
      <w:r w:rsidRPr="327D0DB5">
        <w:rPr>
          <w:rFonts w:eastAsia="Times New Roman" w:cs="Arial"/>
          <w:noProof/>
        </w:rPr>
        <w:t xml:space="preserve"> </w:t>
      </w:r>
    </w:p>
    <w:p w14:paraId="18CE80B7" w14:textId="77777777" w:rsidR="007A3584" w:rsidRDefault="007A3584" w:rsidP="007A3584">
      <w:pPr>
        <w:widowControl w:val="0"/>
        <w:spacing w:after="200"/>
        <w:rPr>
          <w:rFonts w:eastAsia="Times New Roman" w:cs="Arial"/>
          <w:noProof/>
          <w:szCs w:val="24"/>
        </w:rPr>
      </w:pPr>
      <w:r w:rsidRPr="003B6049">
        <w:rPr>
          <w:rFonts w:eastAsia="Times New Roman" w:cs="Arial"/>
          <w:noProof/>
          <w:szCs w:val="24"/>
        </w:rPr>
        <w:t>Þrýstiprófa skal allar þrýstilagnir og lekaprófa allar aðrar lagnir.</w:t>
      </w:r>
    </w:p>
    <w:p w14:paraId="452CB828" w14:textId="77777777" w:rsidR="007A3584" w:rsidRPr="003664F5" w:rsidRDefault="007A3584" w:rsidP="007A3584">
      <w:pPr>
        <w:pStyle w:val="Heading3"/>
        <w:rPr>
          <w:rFonts w:eastAsia="Times New Roman"/>
        </w:rPr>
      </w:pPr>
      <w:bookmarkStart w:id="230" w:name="_Toc121131698"/>
      <w:bookmarkStart w:id="231" w:name="_Toc149893251"/>
      <w:bookmarkStart w:id="232" w:name="_Toc192599428"/>
      <w:bookmarkStart w:id="233" w:name="_Toc232150416"/>
      <w:r w:rsidRPr="003664F5">
        <w:rPr>
          <w:rFonts w:eastAsia="Times New Roman"/>
        </w:rPr>
        <w:t>Efniskröfur</w:t>
      </w:r>
      <w:bookmarkEnd w:id="230"/>
      <w:bookmarkEnd w:id="231"/>
      <w:bookmarkEnd w:id="232"/>
      <w:bookmarkEnd w:id="233"/>
    </w:p>
    <w:p w14:paraId="5FA1C1E7" w14:textId="77777777" w:rsidR="007A3584" w:rsidRDefault="007A3584" w:rsidP="007A3584">
      <w:pPr>
        <w:widowControl w:val="0"/>
        <w:spacing w:after="200"/>
        <w:rPr>
          <w:rFonts w:eastAsia="Times New Roman" w:cs="Arial"/>
          <w:noProof/>
          <w:szCs w:val="24"/>
        </w:rPr>
      </w:pPr>
      <w:r w:rsidRPr="003664F5">
        <w:rPr>
          <w:rFonts w:eastAsia="Times New Roman" w:cs="Arial"/>
          <w:noProof/>
          <w:szCs w:val="24"/>
        </w:rPr>
        <w:t xml:space="preserve">Framleiðsla efnis og prófanir skulu vera skv. ÍST EN stöðlum. </w:t>
      </w:r>
    </w:p>
    <w:p w14:paraId="5B989FEC" w14:textId="77777777" w:rsidR="007A3584" w:rsidRPr="0063118C" w:rsidRDefault="007A3584" w:rsidP="007A3584">
      <w:pPr>
        <w:widowControl w:val="0"/>
        <w:spacing w:after="200"/>
        <w:rPr>
          <w:i/>
          <w:iCs/>
          <w:noProof/>
        </w:rPr>
      </w:pPr>
      <w:r w:rsidRPr="327D0DB5">
        <w:rPr>
          <w:rFonts w:eastAsia="Times New Roman" w:cs="Arial"/>
          <w:noProof/>
        </w:rPr>
        <w:t xml:space="preserve">Öll rör, tengistykki, brunnar, niðurföll, brunnlok og ristar (allir íhlutir) skulu framleidd samkvæmt gildandi ÍST EN stöðlum. Öll framleiðsla skal fylgja vottuðu gæðakerfi og skal þar að auki gæðavottuð af þriðja aðila.  Öll framleiðsla skal </w:t>
      </w:r>
      <w:r>
        <w:t>merkt með gæðavottunarmerkingu (EN-merkt)</w:t>
      </w:r>
    </w:p>
    <w:p w14:paraId="093BF4E2" w14:textId="77777777" w:rsidR="007A3584" w:rsidRPr="003664F5" w:rsidRDefault="007A3584" w:rsidP="007A3584">
      <w:pPr>
        <w:widowControl w:val="0"/>
        <w:spacing w:after="200"/>
        <w:rPr>
          <w:rFonts w:eastAsia="Times New Roman" w:cs="Arial"/>
          <w:noProof/>
          <w:szCs w:val="24"/>
        </w:rPr>
      </w:pPr>
      <w:r w:rsidRPr="003664F5">
        <w:rPr>
          <w:rFonts w:eastAsia="Times New Roman" w:cs="Arial"/>
          <w:noProof/>
          <w:szCs w:val="24"/>
        </w:rPr>
        <w:t>Gerð er krafa um að framleiðandi efnis hafi virkt gæðakerfi sem tekið er út reglulega af óháðu viðurkenndu ytra eftirliti.</w:t>
      </w:r>
    </w:p>
    <w:p w14:paraId="5C2E34E7" w14:textId="77777777" w:rsidR="007A3584" w:rsidRPr="003664F5" w:rsidRDefault="007A3584" w:rsidP="007A3584">
      <w:pPr>
        <w:widowControl w:val="0"/>
        <w:spacing w:after="200"/>
        <w:rPr>
          <w:rFonts w:eastAsia="Times New Roman" w:cs="Arial"/>
          <w:noProof/>
          <w:szCs w:val="24"/>
        </w:rPr>
      </w:pPr>
      <w:r w:rsidRPr="003664F5">
        <w:rPr>
          <w:rFonts w:eastAsia="Times New Roman" w:cs="Arial"/>
          <w:noProof/>
          <w:szCs w:val="24"/>
        </w:rPr>
        <w:t xml:space="preserve">Verktaki skal framvísa fullgildum gæðavottorðum með öllu efni sem hann hyggst nota og staðfesta gæði með rannsóknarniðurstöðum eftir því sem krafist er. Verktaki skal jafnframt framvísa upprunavottorðum með öllu lagnaefni, sé þess krafist. </w:t>
      </w:r>
    </w:p>
    <w:p w14:paraId="73B06199" w14:textId="77777777" w:rsidR="007A3584" w:rsidRDefault="007A3584" w:rsidP="007A3584">
      <w:pPr>
        <w:widowControl w:val="0"/>
        <w:spacing w:after="200"/>
        <w:rPr>
          <w:rFonts w:eastAsia="Times New Roman" w:cs="Arial"/>
          <w:noProof/>
          <w:color w:val="C00000"/>
          <w:szCs w:val="24"/>
        </w:rPr>
      </w:pPr>
      <w:r w:rsidRPr="003664F5">
        <w:rPr>
          <w:rFonts w:eastAsia="Times New Roman" w:cs="Arial"/>
          <w:noProof/>
          <w:szCs w:val="24"/>
        </w:rPr>
        <w:t xml:space="preserve">Allt efni, svo sem rör og fylgihlutir þeirra, brunnar og niðurföll, skulu hafa þann styrk að það geti staðist það álag sem á það kemur miðað við dýpt skv. langsniðsteikningum. </w:t>
      </w:r>
      <w:r w:rsidRPr="0063118C">
        <w:rPr>
          <w:rFonts w:eastAsia="Times New Roman" w:cs="Arial"/>
          <w:noProof/>
          <w:szCs w:val="24"/>
        </w:rPr>
        <w:t>Að auki skal það þola umferðarálag miðað við álagsflokk D400 skv. EN 124. Öryggisstuðull skal vera ≥ 2,0.</w:t>
      </w:r>
    </w:p>
    <w:p w14:paraId="509D290F" w14:textId="77777777" w:rsidR="007A3584" w:rsidRPr="003664F5" w:rsidRDefault="007A3584" w:rsidP="007A3584">
      <w:pPr>
        <w:widowControl w:val="0"/>
        <w:spacing w:after="200"/>
        <w:rPr>
          <w:rFonts w:eastAsia="Arial" w:cs="Arial"/>
          <w:noProof/>
          <w:szCs w:val="24"/>
        </w:rPr>
      </w:pPr>
      <w:r w:rsidRPr="003664F5">
        <w:rPr>
          <w:rFonts w:eastAsia="Arial" w:cs="Arial"/>
          <w:noProof/>
          <w:szCs w:val="24"/>
        </w:rPr>
        <w:t xml:space="preserve">Óski verktaki eftir því að bjóða rör og aðra hluti sem framleidd eru skv. öðrum stöðlum en getið er skal hann leggja fram ítarleg gögn sem sýna fram á að þau rör séu ekki lakari að styrk og gæðum en umbeðin rör samkvæmt fyrrnefndum stöðlum. </w:t>
      </w:r>
    </w:p>
    <w:p w14:paraId="383D15AB" w14:textId="77777777" w:rsidR="007A3584" w:rsidRPr="003664F5" w:rsidRDefault="007A3584" w:rsidP="007A3584">
      <w:pPr>
        <w:widowControl w:val="0"/>
        <w:spacing w:after="200"/>
        <w:rPr>
          <w:rFonts w:eastAsia="Times New Roman" w:cs="Arial"/>
          <w:noProof/>
          <w:szCs w:val="24"/>
        </w:rPr>
      </w:pPr>
      <w:r w:rsidRPr="003664F5">
        <w:rPr>
          <w:rFonts w:eastAsia="Times New Roman" w:cs="Arial"/>
          <w:noProof/>
          <w:szCs w:val="24"/>
        </w:rPr>
        <w:t>Bjóðandi sem til álita kemur skal einnig afhenda skráningu mælinga í gæðakerfi  við framleiðslu röra og lagnaefnis í samræmi við áðurnefnda lýsingu á virku gæðakerfi.  Ef um vottað innra eftirlit er að ræða nægir umsögn vottunaraðila hvað frávik frá málum varðar en mælingar á styrk og þéttleika á framleiðslu síðasta árs fylgi með.</w:t>
      </w:r>
    </w:p>
    <w:p w14:paraId="1A750635" w14:textId="77777777" w:rsidR="007A3584" w:rsidRDefault="007A3584" w:rsidP="007A3584">
      <w:r w:rsidRPr="003664F5">
        <w:rPr>
          <w:rFonts w:eastAsia="Calibri" w:cs="Arial"/>
        </w:rPr>
        <w:t xml:space="preserve">Verkkaupi mun auk þess fylgjast með því að gæðakröfur til efnisins séu uppfylltar með ytra eftirliti er fer þannig fram að eftirlitsaðili verkkaupa lætur framkvæma prófanir á prófstykkjum sem valin verða af handahófi úr framleiðslunni.  Verkkaupi ber kostnað af prófununum ef sýnin standast kröfurnar, annars ber verktaki allan kostnað af þeim.  </w:t>
      </w:r>
    </w:p>
    <w:p w14:paraId="167BE4DD" w14:textId="77777777" w:rsidR="007A3584" w:rsidRPr="00921D74" w:rsidRDefault="007A3584" w:rsidP="007A3584">
      <w:pPr>
        <w:widowControl w:val="0"/>
        <w:spacing w:after="200"/>
        <w:rPr>
          <w:rFonts w:eastAsia="Times New Roman" w:cs="Arial"/>
          <w:b/>
          <w:noProof/>
          <w:szCs w:val="24"/>
          <w:u w:val="single"/>
        </w:rPr>
      </w:pPr>
      <w:r w:rsidRPr="00921D74">
        <w:rPr>
          <w:rFonts w:eastAsia="Times New Roman" w:cs="Arial"/>
          <w:b/>
          <w:noProof/>
          <w:szCs w:val="24"/>
          <w:u w:val="single"/>
        </w:rPr>
        <w:t>Plast – gæðakröfur</w:t>
      </w:r>
    </w:p>
    <w:p w14:paraId="2A07C24F" w14:textId="77777777" w:rsidR="007A3584" w:rsidRPr="00921D74" w:rsidRDefault="007A3584" w:rsidP="007A3584">
      <w:pPr>
        <w:keepNext/>
        <w:rPr>
          <w:rFonts w:eastAsia="Calibri" w:cs="Arial"/>
          <w:b/>
          <w:bCs/>
          <w:sz w:val="18"/>
          <w:szCs w:val="18"/>
        </w:rPr>
      </w:pPr>
      <w:r w:rsidRPr="00921D74">
        <w:rPr>
          <w:rFonts w:eastAsia="Calibri" w:cs="Arial"/>
          <w:b/>
          <w:bCs/>
          <w:sz w:val="18"/>
          <w:szCs w:val="18"/>
        </w:rPr>
        <w:lastRenderedPageBreak/>
        <w:t>Tafla 9: Lágmarks gæðakröfur plasts</w:t>
      </w:r>
    </w:p>
    <w:tbl>
      <w:tblPr>
        <w:tblW w:w="7366" w:type="dxa"/>
        <w:tblCellMar>
          <w:left w:w="70" w:type="dxa"/>
          <w:right w:w="70" w:type="dxa"/>
        </w:tblCellMar>
        <w:tblLook w:val="04A0" w:firstRow="1" w:lastRow="0" w:firstColumn="1" w:lastColumn="0" w:noHBand="0" w:noVBand="1"/>
      </w:tblPr>
      <w:tblGrid>
        <w:gridCol w:w="968"/>
        <w:gridCol w:w="1314"/>
        <w:gridCol w:w="2533"/>
        <w:gridCol w:w="2551"/>
      </w:tblGrid>
      <w:tr w:rsidR="007A3584" w:rsidRPr="009325AA" w14:paraId="43849F7C" w14:textId="77777777" w:rsidTr="00707D5B">
        <w:trPr>
          <w:trHeight w:val="288"/>
        </w:trPr>
        <w:tc>
          <w:tcPr>
            <w:tcW w:w="968" w:type="dxa"/>
            <w:tcBorders>
              <w:top w:val="single" w:sz="4" w:space="0" w:color="auto"/>
              <w:left w:val="single" w:sz="4" w:space="0" w:color="auto"/>
              <w:bottom w:val="single" w:sz="4" w:space="0" w:color="auto"/>
              <w:right w:val="single" w:sz="4" w:space="0" w:color="auto"/>
            </w:tcBorders>
            <w:noWrap/>
            <w:vAlign w:val="bottom"/>
            <w:hideMark/>
          </w:tcPr>
          <w:p w14:paraId="06B62A3E" w14:textId="77777777" w:rsidR="007A3584" w:rsidRPr="00921D74" w:rsidRDefault="007A3584" w:rsidP="00707D5B">
            <w:pPr>
              <w:widowControl w:val="0"/>
              <w:spacing w:after="200" w:line="240" w:lineRule="auto"/>
              <w:jc w:val="center"/>
              <w:rPr>
                <w:rFonts w:eastAsia="Times New Roman" w:cs="Arial"/>
                <w:noProof/>
                <w:szCs w:val="24"/>
                <w:lang w:eastAsia="is-IS"/>
              </w:rPr>
            </w:pPr>
          </w:p>
        </w:tc>
        <w:tc>
          <w:tcPr>
            <w:tcW w:w="1314" w:type="dxa"/>
            <w:tcBorders>
              <w:top w:val="single" w:sz="4" w:space="0" w:color="auto"/>
              <w:left w:val="nil"/>
              <w:bottom w:val="single" w:sz="4" w:space="0" w:color="auto"/>
              <w:right w:val="single" w:sz="4" w:space="0" w:color="auto"/>
            </w:tcBorders>
            <w:noWrap/>
            <w:vAlign w:val="bottom"/>
            <w:hideMark/>
          </w:tcPr>
          <w:p w14:paraId="157F4253" w14:textId="77777777" w:rsidR="007A3584" w:rsidRPr="00921D74" w:rsidRDefault="007A3584" w:rsidP="00707D5B">
            <w:pPr>
              <w:widowControl w:val="0"/>
              <w:spacing w:after="200" w:line="240" w:lineRule="auto"/>
              <w:jc w:val="center"/>
              <w:rPr>
                <w:rFonts w:eastAsia="Times New Roman" w:cs="Arial"/>
                <w:noProof/>
                <w:szCs w:val="24"/>
                <w:lang w:eastAsia="is-IS"/>
              </w:rPr>
            </w:pPr>
          </w:p>
        </w:tc>
        <w:tc>
          <w:tcPr>
            <w:tcW w:w="5084" w:type="dxa"/>
            <w:gridSpan w:val="2"/>
            <w:tcBorders>
              <w:top w:val="single" w:sz="4" w:space="0" w:color="auto"/>
              <w:left w:val="nil"/>
              <w:bottom w:val="single" w:sz="4" w:space="0" w:color="auto"/>
              <w:right w:val="single" w:sz="4" w:space="0" w:color="000000" w:themeColor="text1"/>
            </w:tcBorders>
            <w:noWrap/>
            <w:vAlign w:val="bottom"/>
            <w:hideMark/>
          </w:tcPr>
          <w:p w14:paraId="4E202DAA" w14:textId="77777777" w:rsidR="007A3584" w:rsidRPr="00921D74" w:rsidRDefault="007A3584" w:rsidP="00707D5B">
            <w:pPr>
              <w:widowControl w:val="0"/>
              <w:spacing w:after="200" w:line="240" w:lineRule="auto"/>
              <w:jc w:val="center"/>
              <w:rPr>
                <w:rFonts w:eastAsia="Times New Roman" w:cs="Arial"/>
                <w:b/>
                <w:noProof/>
                <w:szCs w:val="24"/>
                <w:lang w:eastAsia="is-IS"/>
              </w:rPr>
            </w:pPr>
            <w:r w:rsidRPr="00921D74">
              <w:rPr>
                <w:rFonts w:eastAsia="Times New Roman" w:cs="Arial"/>
                <w:b/>
                <w:noProof/>
                <w:szCs w:val="24"/>
                <w:lang w:eastAsia="is-IS"/>
              </w:rPr>
              <w:t>Plast</w:t>
            </w:r>
          </w:p>
        </w:tc>
      </w:tr>
      <w:tr w:rsidR="007A3584" w:rsidRPr="009325AA" w14:paraId="79065E05" w14:textId="77777777" w:rsidTr="00707D5B">
        <w:trPr>
          <w:trHeight w:val="288"/>
        </w:trPr>
        <w:tc>
          <w:tcPr>
            <w:tcW w:w="968" w:type="dxa"/>
            <w:tcBorders>
              <w:top w:val="nil"/>
              <w:left w:val="single" w:sz="4" w:space="0" w:color="auto"/>
              <w:bottom w:val="single" w:sz="4" w:space="0" w:color="auto"/>
              <w:right w:val="single" w:sz="4" w:space="0" w:color="auto"/>
            </w:tcBorders>
            <w:noWrap/>
            <w:vAlign w:val="bottom"/>
            <w:hideMark/>
          </w:tcPr>
          <w:p w14:paraId="51E731E3" w14:textId="77777777" w:rsidR="007A3584" w:rsidRPr="00921D74" w:rsidRDefault="007A3584" w:rsidP="00707D5B">
            <w:pPr>
              <w:widowControl w:val="0"/>
              <w:spacing w:after="200" w:line="240" w:lineRule="auto"/>
              <w:jc w:val="center"/>
              <w:rPr>
                <w:rFonts w:eastAsia="Times New Roman" w:cs="Arial"/>
                <w:noProof/>
                <w:szCs w:val="24"/>
                <w:lang w:eastAsia="is-IS"/>
              </w:rPr>
            </w:pPr>
          </w:p>
        </w:tc>
        <w:tc>
          <w:tcPr>
            <w:tcW w:w="1314" w:type="dxa"/>
            <w:tcBorders>
              <w:top w:val="nil"/>
              <w:left w:val="nil"/>
              <w:bottom w:val="single" w:sz="4" w:space="0" w:color="auto"/>
              <w:right w:val="single" w:sz="4" w:space="0" w:color="auto"/>
            </w:tcBorders>
            <w:noWrap/>
            <w:vAlign w:val="bottom"/>
            <w:hideMark/>
          </w:tcPr>
          <w:p w14:paraId="2D71A323" w14:textId="77777777" w:rsidR="007A3584" w:rsidRPr="00921D74" w:rsidRDefault="007A3584" w:rsidP="00707D5B">
            <w:pPr>
              <w:widowControl w:val="0"/>
              <w:spacing w:after="200" w:line="240" w:lineRule="auto"/>
              <w:jc w:val="center"/>
              <w:rPr>
                <w:rFonts w:eastAsia="Times New Roman" w:cs="Arial"/>
                <w:noProof/>
                <w:szCs w:val="24"/>
                <w:lang w:eastAsia="is-IS"/>
              </w:rPr>
            </w:pPr>
          </w:p>
        </w:tc>
        <w:tc>
          <w:tcPr>
            <w:tcW w:w="2533" w:type="dxa"/>
            <w:tcBorders>
              <w:top w:val="nil"/>
              <w:left w:val="nil"/>
              <w:bottom w:val="single" w:sz="4" w:space="0" w:color="auto"/>
              <w:right w:val="single" w:sz="4" w:space="0" w:color="auto"/>
            </w:tcBorders>
            <w:noWrap/>
            <w:vAlign w:val="bottom"/>
            <w:hideMark/>
          </w:tcPr>
          <w:p w14:paraId="7B8C4F1A" w14:textId="77777777" w:rsidR="007A3584" w:rsidRPr="00921D74" w:rsidRDefault="007A3584" w:rsidP="00707D5B">
            <w:pPr>
              <w:widowControl w:val="0"/>
              <w:spacing w:after="200" w:line="240" w:lineRule="auto"/>
              <w:jc w:val="center"/>
              <w:rPr>
                <w:rFonts w:eastAsia="Times New Roman" w:cs="Arial"/>
                <w:b/>
                <w:bCs/>
                <w:noProof/>
                <w:szCs w:val="20"/>
                <w:lang w:eastAsia="is-IS"/>
              </w:rPr>
            </w:pPr>
            <w:r w:rsidRPr="51049B82">
              <w:rPr>
                <w:rFonts w:eastAsia="Times New Roman" w:cs="Arial"/>
                <w:b/>
                <w:bCs/>
                <w:noProof/>
                <w:szCs w:val="20"/>
                <w:lang w:eastAsia="is-IS"/>
              </w:rPr>
              <w:t>Sjálfrennslislagnir</w:t>
            </w:r>
          </w:p>
        </w:tc>
        <w:tc>
          <w:tcPr>
            <w:tcW w:w="2551" w:type="dxa"/>
            <w:tcBorders>
              <w:top w:val="nil"/>
              <w:left w:val="nil"/>
              <w:bottom w:val="single" w:sz="4" w:space="0" w:color="auto"/>
              <w:right w:val="single" w:sz="4" w:space="0" w:color="auto"/>
            </w:tcBorders>
            <w:noWrap/>
            <w:vAlign w:val="bottom"/>
            <w:hideMark/>
          </w:tcPr>
          <w:p w14:paraId="50C38D08" w14:textId="77777777" w:rsidR="007A3584" w:rsidRPr="00921D74" w:rsidRDefault="007A3584" w:rsidP="00707D5B">
            <w:pPr>
              <w:widowControl w:val="0"/>
              <w:spacing w:after="200" w:line="240" w:lineRule="auto"/>
              <w:jc w:val="center"/>
              <w:rPr>
                <w:rFonts w:eastAsia="Times New Roman" w:cs="Arial"/>
                <w:b/>
                <w:noProof/>
                <w:szCs w:val="24"/>
                <w:lang w:eastAsia="is-IS"/>
              </w:rPr>
            </w:pPr>
            <w:r w:rsidRPr="00921D74">
              <w:rPr>
                <w:rFonts w:eastAsia="Times New Roman" w:cs="Arial"/>
                <w:b/>
                <w:noProof/>
                <w:szCs w:val="24"/>
                <w:lang w:eastAsia="is-IS"/>
              </w:rPr>
              <w:t>Þrýstilagnir og útrásir</w:t>
            </w:r>
          </w:p>
        </w:tc>
      </w:tr>
      <w:tr w:rsidR="007A3584" w:rsidRPr="009325AA" w14:paraId="123A18ED" w14:textId="77777777" w:rsidTr="00707D5B">
        <w:trPr>
          <w:trHeight w:val="288"/>
        </w:trPr>
        <w:tc>
          <w:tcPr>
            <w:tcW w:w="968" w:type="dxa"/>
            <w:tcBorders>
              <w:top w:val="nil"/>
              <w:left w:val="single" w:sz="4" w:space="0" w:color="auto"/>
              <w:bottom w:val="single" w:sz="4" w:space="0" w:color="auto"/>
              <w:right w:val="single" w:sz="4" w:space="0" w:color="auto"/>
            </w:tcBorders>
            <w:noWrap/>
            <w:vAlign w:val="bottom"/>
            <w:hideMark/>
          </w:tcPr>
          <w:p w14:paraId="0451D829" w14:textId="77777777" w:rsidR="007A3584" w:rsidRPr="00921D74" w:rsidRDefault="007A3584" w:rsidP="00707D5B">
            <w:pPr>
              <w:widowControl w:val="0"/>
              <w:spacing w:after="200" w:line="240" w:lineRule="auto"/>
              <w:jc w:val="center"/>
              <w:rPr>
                <w:rFonts w:eastAsia="Times New Roman" w:cs="Arial"/>
                <w:noProof/>
                <w:szCs w:val="24"/>
                <w:lang w:eastAsia="is-IS"/>
              </w:rPr>
            </w:pPr>
          </w:p>
        </w:tc>
        <w:tc>
          <w:tcPr>
            <w:tcW w:w="1314" w:type="dxa"/>
            <w:tcBorders>
              <w:top w:val="nil"/>
              <w:left w:val="nil"/>
              <w:bottom w:val="single" w:sz="4" w:space="0" w:color="auto"/>
              <w:right w:val="single" w:sz="4" w:space="0" w:color="auto"/>
            </w:tcBorders>
            <w:noWrap/>
            <w:vAlign w:val="bottom"/>
            <w:hideMark/>
          </w:tcPr>
          <w:p w14:paraId="52DE5790" w14:textId="77777777" w:rsidR="007A3584" w:rsidRPr="00921D74" w:rsidRDefault="007A3584" w:rsidP="00707D5B">
            <w:pPr>
              <w:widowControl w:val="0"/>
              <w:spacing w:after="200" w:line="240" w:lineRule="auto"/>
              <w:jc w:val="center"/>
              <w:rPr>
                <w:rFonts w:eastAsia="Times New Roman" w:cs="Arial"/>
                <w:b/>
                <w:noProof/>
                <w:szCs w:val="24"/>
                <w:lang w:eastAsia="is-IS"/>
              </w:rPr>
            </w:pPr>
            <w:r w:rsidRPr="00921D74">
              <w:rPr>
                <w:rFonts w:eastAsia="Times New Roman" w:cs="Arial"/>
                <w:b/>
                <w:noProof/>
                <w:szCs w:val="24"/>
                <w:lang w:eastAsia="is-IS"/>
              </w:rPr>
              <w:t>Innanmál</w:t>
            </w:r>
          </w:p>
        </w:tc>
        <w:tc>
          <w:tcPr>
            <w:tcW w:w="2533" w:type="dxa"/>
            <w:tcBorders>
              <w:top w:val="nil"/>
              <w:left w:val="nil"/>
              <w:bottom w:val="single" w:sz="4" w:space="0" w:color="auto"/>
              <w:right w:val="single" w:sz="4" w:space="0" w:color="auto"/>
            </w:tcBorders>
            <w:noWrap/>
            <w:vAlign w:val="bottom"/>
            <w:hideMark/>
          </w:tcPr>
          <w:p w14:paraId="36D211C5" w14:textId="77777777" w:rsidR="007A3584" w:rsidRPr="00921D74" w:rsidRDefault="007A3584" w:rsidP="00707D5B">
            <w:pPr>
              <w:widowControl w:val="0"/>
              <w:spacing w:after="200" w:line="240" w:lineRule="auto"/>
              <w:jc w:val="center"/>
              <w:rPr>
                <w:rFonts w:eastAsia="Times New Roman" w:cs="Arial"/>
                <w:noProof/>
                <w:szCs w:val="24"/>
                <w:lang w:eastAsia="is-IS"/>
              </w:rPr>
            </w:pPr>
            <w:r w:rsidRPr="00921D74">
              <w:rPr>
                <w:rFonts w:eastAsia="Times New Roman" w:cs="Arial"/>
                <w:noProof/>
                <w:szCs w:val="24"/>
                <w:lang w:eastAsia="is-IS"/>
              </w:rPr>
              <w:t>150 - 500 mm</w:t>
            </w:r>
          </w:p>
        </w:tc>
        <w:tc>
          <w:tcPr>
            <w:tcW w:w="2551" w:type="dxa"/>
            <w:tcBorders>
              <w:top w:val="nil"/>
              <w:left w:val="nil"/>
              <w:bottom w:val="single" w:sz="4" w:space="0" w:color="auto"/>
              <w:right w:val="single" w:sz="4" w:space="0" w:color="auto"/>
            </w:tcBorders>
            <w:noWrap/>
            <w:vAlign w:val="bottom"/>
            <w:hideMark/>
          </w:tcPr>
          <w:p w14:paraId="34007FF8" w14:textId="77777777" w:rsidR="007A3584" w:rsidRPr="00921D74" w:rsidRDefault="007A3584" w:rsidP="00707D5B">
            <w:pPr>
              <w:widowControl w:val="0"/>
              <w:spacing w:after="200" w:line="240" w:lineRule="auto"/>
              <w:jc w:val="center"/>
              <w:rPr>
                <w:rFonts w:eastAsia="Times New Roman" w:cs="Arial"/>
                <w:noProof/>
                <w:szCs w:val="24"/>
                <w:lang w:eastAsia="is-IS"/>
              </w:rPr>
            </w:pPr>
            <w:r w:rsidRPr="00921D74">
              <w:rPr>
                <w:rFonts w:eastAsia="Times New Roman" w:cs="Arial"/>
                <w:noProof/>
                <w:szCs w:val="24"/>
                <w:lang w:eastAsia="is-IS"/>
              </w:rPr>
              <w:t>Allar</w:t>
            </w:r>
          </w:p>
        </w:tc>
      </w:tr>
      <w:tr w:rsidR="007A3584" w:rsidRPr="009325AA" w14:paraId="3488A4C4" w14:textId="77777777" w:rsidTr="00707D5B">
        <w:trPr>
          <w:trHeight w:val="288"/>
        </w:trPr>
        <w:tc>
          <w:tcPr>
            <w:tcW w:w="968" w:type="dxa"/>
            <w:vMerge w:val="restart"/>
            <w:tcBorders>
              <w:top w:val="single" w:sz="4" w:space="0" w:color="auto"/>
              <w:left w:val="single" w:sz="4" w:space="0" w:color="auto"/>
              <w:bottom w:val="single" w:sz="4" w:space="0" w:color="auto"/>
              <w:right w:val="single" w:sz="4" w:space="0" w:color="auto"/>
            </w:tcBorders>
            <w:textDirection w:val="btLr"/>
            <w:vAlign w:val="center"/>
            <w:hideMark/>
          </w:tcPr>
          <w:p w14:paraId="59DAE8AE" w14:textId="77777777" w:rsidR="007A3584" w:rsidRPr="00921D74" w:rsidRDefault="007A3584" w:rsidP="00707D5B">
            <w:pPr>
              <w:widowControl w:val="0"/>
              <w:spacing w:after="200" w:line="240" w:lineRule="auto"/>
              <w:jc w:val="center"/>
              <w:rPr>
                <w:rFonts w:eastAsia="Times New Roman" w:cs="Arial"/>
                <w:b/>
                <w:noProof/>
                <w:szCs w:val="24"/>
                <w:lang w:eastAsia="is-IS"/>
              </w:rPr>
            </w:pPr>
            <w:r w:rsidRPr="00921D74">
              <w:rPr>
                <w:rFonts w:eastAsia="Times New Roman" w:cs="Arial"/>
                <w:b/>
                <w:noProof/>
                <w:szCs w:val="24"/>
                <w:lang w:eastAsia="is-IS"/>
              </w:rPr>
              <w:t>Staðlar</w:t>
            </w:r>
          </w:p>
        </w:tc>
        <w:tc>
          <w:tcPr>
            <w:tcW w:w="1314" w:type="dxa"/>
            <w:tcBorders>
              <w:top w:val="nil"/>
              <w:left w:val="nil"/>
              <w:bottom w:val="single" w:sz="4" w:space="0" w:color="auto"/>
              <w:right w:val="single" w:sz="4" w:space="0" w:color="auto"/>
            </w:tcBorders>
            <w:vAlign w:val="bottom"/>
            <w:hideMark/>
          </w:tcPr>
          <w:p w14:paraId="3E1D37F9" w14:textId="77777777" w:rsidR="007A3584" w:rsidRPr="00921D74" w:rsidRDefault="007A3584" w:rsidP="00707D5B">
            <w:pPr>
              <w:widowControl w:val="0"/>
              <w:spacing w:after="200" w:line="240" w:lineRule="auto"/>
              <w:jc w:val="center"/>
              <w:rPr>
                <w:rFonts w:eastAsia="Times New Roman" w:cs="Arial"/>
                <w:b/>
                <w:noProof/>
                <w:szCs w:val="24"/>
                <w:lang w:eastAsia="is-IS"/>
              </w:rPr>
            </w:pPr>
            <w:r w:rsidRPr="00921D74">
              <w:rPr>
                <w:rFonts w:eastAsia="Times New Roman" w:cs="Arial"/>
                <w:b/>
                <w:noProof/>
                <w:szCs w:val="24"/>
                <w:lang w:eastAsia="is-IS"/>
              </w:rPr>
              <w:t>Sléttveggja</w:t>
            </w:r>
          </w:p>
        </w:tc>
        <w:tc>
          <w:tcPr>
            <w:tcW w:w="2533" w:type="dxa"/>
            <w:tcBorders>
              <w:top w:val="nil"/>
              <w:left w:val="nil"/>
              <w:bottom w:val="single" w:sz="4" w:space="0" w:color="auto"/>
              <w:right w:val="single" w:sz="4" w:space="0" w:color="auto"/>
            </w:tcBorders>
            <w:noWrap/>
            <w:hideMark/>
          </w:tcPr>
          <w:p w14:paraId="01F9205B" w14:textId="77777777" w:rsidR="007A3584" w:rsidRPr="00921D74" w:rsidRDefault="007A3584" w:rsidP="00707D5B">
            <w:pPr>
              <w:widowControl w:val="0"/>
              <w:spacing w:after="200" w:line="240" w:lineRule="auto"/>
              <w:jc w:val="center"/>
              <w:rPr>
                <w:rFonts w:eastAsia="Times New Roman" w:cs="Arial"/>
                <w:noProof/>
                <w:szCs w:val="24"/>
                <w:lang w:eastAsia="is-IS"/>
              </w:rPr>
            </w:pPr>
            <w:r w:rsidRPr="00921D74">
              <w:rPr>
                <w:rFonts w:eastAsia="Times New Roman" w:cs="Arial"/>
                <w:noProof/>
                <w:szCs w:val="24"/>
                <w:lang w:eastAsia="is-IS"/>
              </w:rPr>
              <w:t>ÍST/EN 1852 - 1: 2009</w:t>
            </w:r>
          </w:p>
        </w:tc>
        <w:tc>
          <w:tcPr>
            <w:tcW w:w="2551" w:type="dxa"/>
            <w:tcBorders>
              <w:top w:val="nil"/>
              <w:left w:val="nil"/>
              <w:bottom w:val="single" w:sz="4" w:space="0" w:color="auto"/>
              <w:right w:val="single" w:sz="4" w:space="0" w:color="auto"/>
            </w:tcBorders>
            <w:noWrap/>
            <w:hideMark/>
          </w:tcPr>
          <w:p w14:paraId="4D5AEED1" w14:textId="77777777" w:rsidR="007A3584" w:rsidRPr="00921D74" w:rsidRDefault="007A3584" w:rsidP="00707D5B">
            <w:pPr>
              <w:widowControl w:val="0"/>
              <w:spacing w:after="200" w:line="240" w:lineRule="auto"/>
              <w:jc w:val="center"/>
              <w:rPr>
                <w:rFonts w:eastAsia="Times New Roman" w:cs="Arial"/>
                <w:noProof/>
                <w:szCs w:val="24"/>
                <w:lang w:eastAsia="is-IS"/>
              </w:rPr>
            </w:pPr>
            <w:r w:rsidRPr="00921D74">
              <w:rPr>
                <w:rFonts w:eastAsia="Times New Roman" w:cs="Arial"/>
                <w:noProof/>
                <w:szCs w:val="24"/>
                <w:lang w:eastAsia="is-IS"/>
              </w:rPr>
              <w:t>ÍST/EN 12201: 2003</w:t>
            </w:r>
          </w:p>
        </w:tc>
      </w:tr>
      <w:tr w:rsidR="007A3584" w:rsidRPr="009325AA" w14:paraId="50BA61FF" w14:textId="77777777" w:rsidTr="00707D5B">
        <w:trPr>
          <w:trHeight w:val="864"/>
        </w:trPr>
        <w:tc>
          <w:tcPr>
            <w:tcW w:w="968" w:type="dxa"/>
            <w:vMerge/>
            <w:vAlign w:val="center"/>
            <w:hideMark/>
          </w:tcPr>
          <w:p w14:paraId="7925BFB4" w14:textId="77777777" w:rsidR="007A3584" w:rsidRPr="00921D74" w:rsidRDefault="007A3584" w:rsidP="00707D5B">
            <w:pPr>
              <w:widowControl w:val="0"/>
              <w:spacing w:after="200" w:line="240" w:lineRule="auto"/>
              <w:jc w:val="center"/>
              <w:rPr>
                <w:rFonts w:eastAsia="Times New Roman" w:cs="Arial"/>
                <w:b/>
                <w:bCs/>
                <w:noProof/>
                <w:szCs w:val="24"/>
                <w:lang w:eastAsia="is-IS"/>
              </w:rPr>
            </w:pPr>
          </w:p>
        </w:tc>
        <w:tc>
          <w:tcPr>
            <w:tcW w:w="1314" w:type="dxa"/>
            <w:tcBorders>
              <w:top w:val="nil"/>
              <w:left w:val="single" w:sz="4" w:space="0" w:color="auto"/>
              <w:bottom w:val="single" w:sz="4" w:space="0" w:color="auto"/>
              <w:right w:val="single" w:sz="4" w:space="0" w:color="auto"/>
            </w:tcBorders>
            <w:vAlign w:val="bottom"/>
            <w:hideMark/>
          </w:tcPr>
          <w:p w14:paraId="383847B0" w14:textId="77777777" w:rsidR="007A3584" w:rsidRPr="00921D74" w:rsidRDefault="007A3584" w:rsidP="00707D5B">
            <w:pPr>
              <w:widowControl w:val="0"/>
              <w:spacing w:after="200" w:line="240" w:lineRule="auto"/>
              <w:jc w:val="center"/>
              <w:rPr>
                <w:rFonts w:eastAsia="Times New Roman" w:cs="Arial"/>
                <w:b/>
                <w:noProof/>
                <w:szCs w:val="24"/>
                <w:lang w:eastAsia="is-IS"/>
              </w:rPr>
            </w:pPr>
            <w:r w:rsidRPr="00921D74">
              <w:rPr>
                <w:rFonts w:eastAsia="Times New Roman" w:cs="Arial"/>
                <w:b/>
                <w:noProof/>
                <w:szCs w:val="24"/>
                <w:lang w:eastAsia="is-IS"/>
              </w:rPr>
              <w:t>Holveggja</w:t>
            </w:r>
          </w:p>
        </w:tc>
        <w:tc>
          <w:tcPr>
            <w:tcW w:w="2533" w:type="dxa"/>
            <w:tcBorders>
              <w:top w:val="nil"/>
              <w:left w:val="nil"/>
              <w:bottom w:val="single" w:sz="4" w:space="0" w:color="auto"/>
              <w:right w:val="single" w:sz="4" w:space="0" w:color="auto"/>
            </w:tcBorders>
            <w:vAlign w:val="bottom"/>
            <w:hideMark/>
          </w:tcPr>
          <w:p w14:paraId="622308F9" w14:textId="77777777" w:rsidR="007A3584" w:rsidRPr="00921D74" w:rsidRDefault="007A3584" w:rsidP="00707D5B">
            <w:pPr>
              <w:widowControl w:val="0"/>
              <w:spacing w:after="200" w:line="240" w:lineRule="auto"/>
              <w:jc w:val="center"/>
              <w:rPr>
                <w:rFonts w:eastAsia="Times New Roman" w:cs="Arial"/>
                <w:noProof/>
                <w:szCs w:val="24"/>
                <w:lang w:eastAsia="is-IS"/>
              </w:rPr>
            </w:pPr>
            <w:r w:rsidRPr="00921D74">
              <w:rPr>
                <w:rFonts w:eastAsia="Times New Roman" w:cs="Arial"/>
                <w:noProof/>
                <w:szCs w:val="24"/>
                <w:lang w:eastAsia="is-IS"/>
              </w:rPr>
              <w:t>ÍST/EN 13476-1:2007 ÍST/EN 13476-2:2007 ÍST/EN 13476-3:2007</w:t>
            </w:r>
          </w:p>
        </w:tc>
        <w:tc>
          <w:tcPr>
            <w:tcW w:w="2551" w:type="dxa"/>
            <w:tcBorders>
              <w:top w:val="nil"/>
              <w:left w:val="nil"/>
              <w:bottom w:val="single" w:sz="4" w:space="0" w:color="auto"/>
              <w:right w:val="single" w:sz="4" w:space="0" w:color="auto"/>
            </w:tcBorders>
            <w:shd w:val="clear" w:color="auto" w:fill="BFBFBF" w:themeFill="background1" w:themeFillShade="BF"/>
            <w:vAlign w:val="center"/>
            <w:hideMark/>
          </w:tcPr>
          <w:p w14:paraId="751C10B8" w14:textId="77777777" w:rsidR="007A3584" w:rsidRPr="00921D74" w:rsidRDefault="007A3584" w:rsidP="00707D5B">
            <w:pPr>
              <w:widowControl w:val="0"/>
              <w:spacing w:after="200" w:line="240" w:lineRule="auto"/>
              <w:jc w:val="center"/>
              <w:rPr>
                <w:rFonts w:eastAsia="Times New Roman" w:cs="Arial"/>
                <w:noProof/>
                <w:szCs w:val="24"/>
                <w:lang w:eastAsia="is-IS"/>
              </w:rPr>
            </w:pPr>
            <w:r w:rsidRPr="00921D74">
              <w:rPr>
                <w:rFonts w:eastAsia="Times New Roman" w:cs="Arial"/>
                <w:noProof/>
                <w:szCs w:val="24"/>
                <w:lang w:eastAsia="is-IS"/>
              </w:rPr>
              <w:t>Á ekki við</w:t>
            </w:r>
          </w:p>
        </w:tc>
      </w:tr>
      <w:tr w:rsidR="007A3584" w:rsidRPr="009325AA" w14:paraId="69DA85BC" w14:textId="77777777" w:rsidTr="00707D5B">
        <w:trPr>
          <w:trHeight w:val="576"/>
        </w:trPr>
        <w:tc>
          <w:tcPr>
            <w:tcW w:w="968" w:type="dxa"/>
            <w:vMerge/>
            <w:vAlign w:val="center"/>
            <w:hideMark/>
          </w:tcPr>
          <w:p w14:paraId="194E56EB" w14:textId="77777777" w:rsidR="007A3584" w:rsidRPr="00921D74" w:rsidRDefault="007A3584" w:rsidP="00707D5B">
            <w:pPr>
              <w:widowControl w:val="0"/>
              <w:spacing w:after="200" w:line="240" w:lineRule="auto"/>
              <w:jc w:val="center"/>
              <w:rPr>
                <w:rFonts w:eastAsia="Times New Roman" w:cs="Arial"/>
                <w:b/>
                <w:bCs/>
                <w:noProof/>
                <w:szCs w:val="24"/>
                <w:lang w:eastAsia="is-IS"/>
              </w:rPr>
            </w:pPr>
          </w:p>
        </w:tc>
        <w:tc>
          <w:tcPr>
            <w:tcW w:w="1314" w:type="dxa"/>
            <w:tcBorders>
              <w:top w:val="nil"/>
              <w:left w:val="single" w:sz="4" w:space="0" w:color="auto"/>
              <w:bottom w:val="single" w:sz="4" w:space="0" w:color="auto"/>
              <w:right w:val="single" w:sz="4" w:space="0" w:color="auto"/>
            </w:tcBorders>
            <w:vAlign w:val="bottom"/>
            <w:hideMark/>
          </w:tcPr>
          <w:p w14:paraId="6D6942B2" w14:textId="77777777" w:rsidR="007A3584" w:rsidRPr="00921D74" w:rsidRDefault="007A3584" w:rsidP="00707D5B">
            <w:pPr>
              <w:widowControl w:val="0"/>
              <w:spacing w:after="200" w:line="240" w:lineRule="auto"/>
              <w:jc w:val="center"/>
              <w:rPr>
                <w:rFonts w:eastAsia="Times New Roman" w:cs="Arial"/>
                <w:b/>
                <w:noProof/>
                <w:szCs w:val="24"/>
                <w:lang w:eastAsia="is-IS"/>
              </w:rPr>
            </w:pPr>
            <w:r w:rsidRPr="00921D74">
              <w:rPr>
                <w:rFonts w:eastAsia="Times New Roman" w:cs="Arial"/>
                <w:b/>
                <w:noProof/>
                <w:szCs w:val="24"/>
                <w:lang w:eastAsia="is-IS"/>
              </w:rPr>
              <w:t>Brunnar</w:t>
            </w:r>
          </w:p>
        </w:tc>
        <w:tc>
          <w:tcPr>
            <w:tcW w:w="2533" w:type="dxa"/>
            <w:tcBorders>
              <w:top w:val="nil"/>
              <w:left w:val="nil"/>
              <w:bottom w:val="single" w:sz="4" w:space="0" w:color="auto"/>
              <w:right w:val="single" w:sz="4" w:space="0" w:color="auto"/>
            </w:tcBorders>
            <w:vAlign w:val="center"/>
            <w:hideMark/>
          </w:tcPr>
          <w:p w14:paraId="7A3091E2" w14:textId="77777777" w:rsidR="007A3584" w:rsidRPr="00921D74" w:rsidRDefault="007A3584" w:rsidP="00707D5B">
            <w:pPr>
              <w:widowControl w:val="0"/>
              <w:spacing w:after="200" w:line="240" w:lineRule="auto"/>
              <w:jc w:val="center"/>
              <w:rPr>
                <w:rFonts w:eastAsia="Times New Roman" w:cs="Arial"/>
                <w:noProof/>
                <w:szCs w:val="24"/>
                <w:lang w:eastAsia="is-IS"/>
              </w:rPr>
            </w:pPr>
            <w:r w:rsidRPr="00921D74">
              <w:rPr>
                <w:rFonts w:eastAsia="Times New Roman" w:cs="Arial"/>
                <w:noProof/>
                <w:szCs w:val="24"/>
                <w:lang w:eastAsia="is-IS"/>
              </w:rPr>
              <w:t>ÍST/EN 13598-1:2010 ÍST/EN 13598-2:2016</w:t>
            </w:r>
          </w:p>
        </w:tc>
        <w:tc>
          <w:tcPr>
            <w:tcW w:w="2551" w:type="dxa"/>
            <w:tcBorders>
              <w:top w:val="nil"/>
              <w:left w:val="nil"/>
              <w:bottom w:val="single" w:sz="4" w:space="0" w:color="auto"/>
              <w:right w:val="single" w:sz="4" w:space="0" w:color="auto"/>
            </w:tcBorders>
            <w:shd w:val="clear" w:color="auto" w:fill="BFBFBF" w:themeFill="background1" w:themeFillShade="BF"/>
            <w:vAlign w:val="center"/>
            <w:hideMark/>
          </w:tcPr>
          <w:p w14:paraId="3459889C" w14:textId="77777777" w:rsidR="007A3584" w:rsidRPr="00921D74" w:rsidRDefault="007A3584" w:rsidP="00707D5B">
            <w:pPr>
              <w:widowControl w:val="0"/>
              <w:spacing w:after="200" w:line="240" w:lineRule="auto"/>
              <w:jc w:val="center"/>
              <w:rPr>
                <w:rFonts w:eastAsia="Times New Roman" w:cs="Arial"/>
                <w:noProof/>
                <w:szCs w:val="24"/>
                <w:lang w:eastAsia="is-IS"/>
              </w:rPr>
            </w:pPr>
            <w:r w:rsidRPr="00921D74">
              <w:rPr>
                <w:rFonts w:eastAsia="Times New Roman" w:cs="Arial"/>
                <w:noProof/>
                <w:szCs w:val="24"/>
                <w:lang w:eastAsia="is-IS"/>
              </w:rPr>
              <w:t>Á ekki við</w:t>
            </w:r>
          </w:p>
        </w:tc>
      </w:tr>
      <w:tr w:rsidR="007A3584" w:rsidRPr="009325AA" w14:paraId="7908AA19" w14:textId="77777777" w:rsidTr="00707D5B">
        <w:trPr>
          <w:trHeight w:val="288"/>
        </w:trPr>
        <w:tc>
          <w:tcPr>
            <w:tcW w:w="968" w:type="dxa"/>
            <w:tcBorders>
              <w:top w:val="single" w:sz="4" w:space="0" w:color="auto"/>
              <w:left w:val="single" w:sz="4" w:space="0" w:color="auto"/>
              <w:bottom w:val="single" w:sz="4" w:space="0" w:color="auto"/>
              <w:right w:val="single" w:sz="4" w:space="0" w:color="auto"/>
            </w:tcBorders>
            <w:noWrap/>
            <w:vAlign w:val="bottom"/>
            <w:hideMark/>
          </w:tcPr>
          <w:p w14:paraId="7F497EEB" w14:textId="77777777" w:rsidR="007A3584" w:rsidRPr="00921D74" w:rsidRDefault="007A3584" w:rsidP="00707D5B">
            <w:pPr>
              <w:widowControl w:val="0"/>
              <w:spacing w:after="200" w:line="240" w:lineRule="auto"/>
              <w:jc w:val="center"/>
              <w:rPr>
                <w:rFonts w:eastAsia="Times New Roman" w:cs="Arial"/>
                <w:noProof/>
                <w:szCs w:val="24"/>
                <w:lang w:eastAsia="is-IS"/>
              </w:rPr>
            </w:pPr>
          </w:p>
        </w:tc>
        <w:tc>
          <w:tcPr>
            <w:tcW w:w="1314" w:type="dxa"/>
            <w:tcBorders>
              <w:top w:val="nil"/>
              <w:left w:val="nil"/>
              <w:bottom w:val="single" w:sz="4" w:space="0" w:color="auto"/>
              <w:right w:val="single" w:sz="4" w:space="0" w:color="auto"/>
            </w:tcBorders>
            <w:noWrap/>
            <w:vAlign w:val="bottom"/>
            <w:hideMark/>
          </w:tcPr>
          <w:p w14:paraId="419706B7" w14:textId="77777777" w:rsidR="007A3584" w:rsidRPr="00921D74" w:rsidRDefault="007A3584" w:rsidP="00707D5B">
            <w:pPr>
              <w:widowControl w:val="0"/>
              <w:spacing w:after="200" w:line="240" w:lineRule="auto"/>
              <w:jc w:val="center"/>
              <w:rPr>
                <w:rFonts w:eastAsia="Times New Roman" w:cs="Arial"/>
                <w:b/>
                <w:noProof/>
                <w:szCs w:val="24"/>
                <w:lang w:eastAsia="is-IS"/>
              </w:rPr>
            </w:pPr>
            <w:r w:rsidRPr="00921D74">
              <w:rPr>
                <w:rFonts w:eastAsia="Times New Roman" w:cs="Arial"/>
                <w:b/>
                <w:noProof/>
                <w:szCs w:val="24"/>
                <w:lang w:eastAsia="is-IS"/>
              </w:rPr>
              <w:t>Tegund</w:t>
            </w:r>
          </w:p>
        </w:tc>
        <w:tc>
          <w:tcPr>
            <w:tcW w:w="2533" w:type="dxa"/>
            <w:tcBorders>
              <w:top w:val="nil"/>
              <w:left w:val="nil"/>
              <w:bottom w:val="single" w:sz="4" w:space="0" w:color="auto"/>
              <w:right w:val="single" w:sz="4" w:space="0" w:color="auto"/>
            </w:tcBorders>
            <w:noWrap/>
            <w:vAlign w:val="bottom"/>
            <w:hideMark/>
          </w:tcPr>
          <w:p w14:paraId="59E9725F" w14:textId="77777777" w:rsidR="007A3584" w:rsidRPr="00921D74" w:rsidRDefault="007A3584" w:rsidP="00707D5B">
            <w:pPr>
              <w:widowControl w:val="0"/>
              <w:spacing w:after="200" w:line="240" w:lineRule="auto"/>
              <w:jc w:val="center"/>
              <w:rPr>
                <w:rFonts w:eastAsia="Times New Roman" w:cs="Arial"/>
                <w:noProof/>
                <w:szCs w:val="24"/>
                <w:lang w:eastAsia="is-IS"/>
              </w:rPr>
            </w:pPr>
            <w:r w:rsidRPr="00921D74">
              <w:rPr>
                <w:rFonts w:eastAsia="Times New Roman" w:cs="Arial"/>
                <w:noProof/>
                <w:szCs w:val="24"/>
                <w:lang w:eastAsia="is-IS"/>
              </w:rPr>
              <w:t>PP</w:t>
            </w:r>
          </w:p>
        </w:tc>
        <w:tc>
          <w:tcPr>
            <w:tcW w:w="2551" w:type="dxa"/>
            <w:tcBorders>
              <w:top w:val="nil"/>
              <w:left w:val="nil"/>
              <w:bottom w:val="single" w:sz="4" w:space="0" w:color="auto"/>
              <w:right w:val="single" w:sz="4" w:space="0" w:color="auto"/>
            </w:tcBorders>
            <w:noWrap/>
            <w:vAlign w:val="bottom"/>
            <w:hideMark/>
          </w:tcPr>
          <w:p w14:paraId="6BD582D2" w14:textId="77777777" w:rsidR="007A3584" w:rsidRPr="00921D74" w:rsidRDefault="007A3584" w:rsidP="00707D5B">
            <w:pPr>
              <w:widowControl w:val="0"/>
              <w:spacing w:after="200" w:line="240" w:lineRule="auto"/>
              <w:jc w:val="center"/>
              <w:rPr>
                <w:rFonts w:eastAsia="Times New Roman" w:cs="Arial"/>
                <w:noProof/>
                <w:szCs w:val="24"/>
                <w:lang w:eastAsia="is-IS"/>
              </w:rPr>
            </w:pPr>
            <w:r w:rsidRPr="00921D74">
              <w:rPr>
                <w:rFonts w:eastAsia="Times New Roman" w:cs="Arial"/>
                <w:noProof/>
                <w:szCs w:val="24"/>
                <w:lang w:eastAsia="is-IS"/>
              </w:rPr>
              <w:t>PE 100</w:t>
            </w:r>
          </w:p>
        </w:tc>
      </w:tr>
      <w:tr w:rsidR="007A3584" w:rsidRPr="009325AA" w14:paraId="7A519DB4" w14:textId="77777777" w:rsidTr="00707D5B">
        <w:trPr>
          <w:trHeight w:val="288"/>
        </w:trPr>
        <w:tc>
          <w:tcPr>
            <w:tcW w:w="968" w:type="dxa"/>
            <w:tcBorders>
              <w:top w:val="nil"/>
              <w:left w:val="single" w:sz="4" w:space="0" w:color="auto"/>
              <w:bottom w:val="single" w:sz="4" w:space="0" w:color="auto"/>
              <w:right w:val="single" w:sz="4" w:space="0" w:color="auto"/>
            </w:tcBorders>
            <w:noWrap/>
            <w:vAlign w:val="bottom"/>
            <w:hideMark/>
          </w:tcPr>
          <w:p w14:paraId="5C726C01" w14:textId="77777777" w:rsidR="007A3584" w:rsidRPr="00921D74" w:rsidRDefault="007A3584" w:rsidP="00707D5B">
            <w:pPr>
              <w:widowControl w:val="0"/>
              <w:spacing w:after="200" w:line="240" w:lineRule="auto"/>
              <w:jc w:val="center"/>
              <w:rPr>
                <w:rFonts w:eastAsia="Times New Roman" w:cs="Arial"/>
                <w:noProof/>
                <w:szCs w:val="24"/>
                <w:lang w:eastAsia="is-IS"/>
              </w:rPr>
            </w:pPr>
          </w:p>
        </w:tc>
        <w:tc>
          <w:tcPr>
            <w:tcW w:w="1314" w:type="dxa"/>
            <w:tcBorders>
              <w:top w:val="nil"/>
              <w:left w:val="nil"/>
              <w:bottom w:val="single" w:sz="4" w:space="0" w:color="auto"/>
              <w:right w:val="single" w:sz="4" w:space="0" w:color="auto"/>
            </w:tcBorders>
            <w:noWrap/>
            <w:vAlign w:val="bottom"/>
            <w:hideMark/>
          </w:tcPr>
          <w:p w14:paraId="2CA643FF" w14:textId="77777777" w:rsidR="007A3584" w:rsidRPr="00921D74" w:rsidRDefault="007A3584" w:rsidP="00707D5B">
            <w:pPr>
              <w:widowControl w:val="0"/>
              <w:spacing w:after="200" w:line="240" w:lineRule="auto"/>
              <w:jc w:val="center"/>
              <w:rPr>
                <w:rFonts w:eastAsia="Times New Roman" w:cs="Arial"/>
                <w:b/>
                <w:noProof/>
                <w:szCs w:val="24"/>
                <w:lang w:eastAsia="is-IS"/>
              </w:rPr>
            </w:pPr>
            <w:r w:rsidRPr="00921D74">
              <w:rPr>
                <w:rFonts w:eastAsia="Times New Roman" w:cs="Arial"/>
                <w:b/>
                <w:noProof/>
                <w:szCs w:val="24"/>
                <w:lang w:eastAsia="is-IS"/>
              </w:rPr>
              <w:t>Hringstífni</w:t>
            </w:r>
          </w:p>
        </w:tc>
        <w:tc>
          <w:tcPr>
            <w:tcW w:w="2533" w:type="dxa"/>
            <w:tcBorders>
              <w:top w:val="nil"/>
              <w:left w:val="nil"/>
              <w:bottom w:val="single" w:sz="4" w:space="0" w:color="auto"/>
              <w:right w:val="single" w:sz="4" w:space="0" w:color="auto"/>
            </w:tcBorders>
            <w:noWrap/>
            <w:vAlign w:val="bottom"/>
            <w:hideMark/>
          </w:tcPr>
          <w:p w14:paraId="018B5B1E" w14:textId="77777777" w:rsidR="007A3584" w:rsidRPr="00921D74" w:rsidRDefault="007A3584" w:rsidP="00707D5B">
            <w:pPr>
              <w:widowControl w:val="0"/>
              <w:spacing w:after="200" w:line="240" w:lineRule="auto"/>
              <w:jc w:val="center"/>
              <w:rPr>
                <w:rFonts w:eastAsia="Times New Roman" w:cs="Arial"/>
                <w:noProof/>
                <w:szCs w:val="24"/>
                <w:lang w:eastAsia="is-IS"/>
              </w:rPr>
            </w:pPr>
            <w:r w:rsidRPr="00921D74">
              <w:rPr>
                <w:rFonts w:eastAsia="Times New Roman" w:cs="Arial"/>
                <w:noProof/>
                <w:szCs w:val="24"/>
                <w:lang w:eastAsia="is-IS"/>
              </w:rPr>
              <w:t>SN8</w:t>
            </w:r>
          </w:p>
        </w:tc>
        <w:tc>
          <w:tcPr>
            <w:tcW w:w="2551" w:type="dxa"/>
            <w:tcBorders>
              <w:top w:val="nil"/>
              <w:left w:val="nil"/>
              <w:bottom w:val="single" w:sz="4" w:space="0" w:color="auto"/>
              <w:right w:val="single" w:sz="4" w:space="0" w:color="auto"/>
            </w:tcBorders>
            <w:noWrap/>
            <w:vAlign w:val="bottom"/>
            <w:hideMark/>
          </w:tcPr>
          <w:p w14:paraId="5A333A54" w14:textId="77777777" w:rsidR="007A3584" w:rsidRPr="00921D74" w:rsidRDefault="007A3584" w:rsidP="00707D5B">
            <w:pPr>
              <w:widowControl w:val="0"/>
              <w:spacing w:after="200" w:line="240" w:lineRule="auto"/>
              <w:jc w:val="center"/>
              <w:rPr>
                <w:rFonts w:eastAsia="Times New Roman" w:cs="Arial"/>
                <w:noProof/>
                <w:szCs w:val="24"/>
                <w:lang w:eastAsia="is-IS"/>
              </w:rPr>
            </w:pPr>
            <w:r w:rsidRPr="00921D74">
              <w:rPr>
                <w:rFonts w:eastAsia="Times New Roman" w:cs="Arial"/>
                <w:noProof/>
                <w:szCs w:val="24"/>
                <w:lang w:eastAsia="is-IS"/>
              </w:rPr>
              <w:t>SDR 17</w:t>
            </w:r>
          </w:p>
        </w:tc>
      </w:tr>
    </w:tbl>
    <w:p w14:paraId="281BEAFE" w14:textId="77777777" w:rsidR="007A3584" w:rsidRPr="00921D74" w:rsidRDefault="007A3584" w:rsidP="007A3584">
      <w:pPr>
        <w:rPr>
          <w:rFonts w:eastAsia="Calibri" w:cs="Times New Roman"/>
        </w:rPr>
      </w:pPr>
    </w:p>
    <w:p w14:paraId="5212DBA1" w14:textId="77777777" w:rsidR="007A3584" w:rsidRDefault="007A3584" w:rsidP="007A3584">
      <w:pPr>
        <w:widowControl w:val="0"/>
        <w:spacing w:after="200"/>
        <w:rPr>
          <w:rFonts w:eastAsia="Times New Roman" w:cs="Arial"/>
          <w:noProof/>
          <w:color w:val="FF0000"/>
          <w:szCs w:val="20"/>
        </w:rPr>
      </w:pPr>
      <w:r>
        <w:rPr>
          <w:rFonts w:eastAsia="Times New Roman" w:cs="Arial"/>
          <w:noProof/>
          <w:color w:val="FF0000"/>
          <w:szCs w:val="20"/>
        </w:rPr>
        <w:t>Hönnuður</w:t>
      </w:r>
      <w:r w:rsidRPr="506BD08B">
        <w:rPr>
          <w:rFonts w:eastAsia="Times New Roman" w:cs="Arial"/>
          <w:noProof/>
          <w:color w:val="FF0000"/>
          <w:szCs w:val="20"/>
        </w:rPr>
        <w:t xml:space="preserve"> ákveður í samráði við verkkaupa hvort hringstífni þurfi að vera meiri. </w:t>
      </w:r>
    </w:p>
    <w:p w14:paraId="388082A9" w14:textId="77777777" w:rsidR="007A3584" w:rsidRDefault="007A3584" w:rsidP="007A3584">
      <w:pPr>
        <w:widowControl w:val="0"/>
        <w:spacing w:after="200"/>
        <w:rPr>
          <w:rFonts w:eastAsia="Times New Roman" w:cs="Arial"/>
          <w:noProof/>
          <w:szCs w:val="20"/>
        </w:rPr>
      </w:pPr>
    </w:p>
    <w:p w14:paraId="352158B3" w14:textId="77777777" w:rsidR="007A3584" w:rsidRPr="00921D74" w:rsidRDefault="007A3584" w:rsidP="007A3584">
      <w:pPr>
        <w:widowControl w:val="0"/>
        <w:spacing w:after="200"/>
        <w:rPr>
          <w:rFonts w:eastAsia="Times New Roman" w:cs="Arial"/>
          <w:noProof/>
          <w:szCs w:val="24"/>
        </w:rPr>
      </w:pPr>
      <w:r w:rsidRPr="00921D74">
        <w:rPr>
          <w:rFonts w:eastAsia="Times New Roman" w:cs="Arial"/>
          <w:noProof/>
          <w:szCs w:val="24"/>
        </w:rPr>
        <w:t>Hringstífni plaströra og fylgihluta þeirra skal vera að lágmarki SN8 (8kN/m</w:t>
      </w:r>
      <w:r w:rsidRPr="00921D74">
        <w:rPr>
          <w:rFonts w:eastAsia="Times New Roman" w:cs="Arial"/>
          <w:noProof/>
          <w:szCs w:val="24"/>
          <w:vertAlign w:val="superscript"/>
        </w:rPr>
        <w:t>2</w:t>
      </w:r>
      <w:r w:rsidRPr="00921D74">
        <w:rPr>
          <w:rFonts w:eastAsia="Times New Roman" w:cs="Arial"/>
          <w:noProof/>
          <w:szCs w:val="24"/>
        </w:rPr>
        <w:t>). Hámarksformbreyting plaströra skal vera 8% eftir fyllingu og þjöppun.</w:t>
      </w:r>
    </w:p>
    <w:p w14:paraId="5B54938E" w14:textId="77777777" w:rsidR="007A3584" w:rsidRPr="00921D74" w:rsidRDefault="007A3584" w:rsidP="007A3584">
      <w:pPr>
        <w:widowControl w:val="0"/>
        <w:spacing w:after="200"/>
        <w:rPr>
          <w:rFonts w:eastAsia="Times New Roman" w:cs="Arial"/>
          <w:noProof/>
          <w:szCs w:val="24"/>
        </w:rPr>
      </w:pPr>
      <w:r w:rsidRPr="00921D74">
        <w:rPr>
          <w:rFonts w:eastAsia="Times New Roman" w:cs="Arial"/>
          <w:noProof/>
          <w:szCs w:val="24"/>
        </w:rPr>
        <w:t>Rör skulu öll vera í sama lit í öllu verkinu. Vakin er athygli á uppdrifshættu plastefnis (röra og brunna) á framkvæmdastigi. Vakin er athygli á bjögun og lengingu plastefnis í sól og hita.</w:t>
      </w:r>
    </w:p>
    <w:p w14:paraId="56ADA832" w14:textId="77777777" w:rsidR="007A3584" w:rsidRPr="00921D74" w:rsidRDefault="007A3584" w:rsidP="007A3584">
      <w:pPr>
        <w:spacing w:after="0"/>
        <w:rPr>
          <w:rFonts w:eastAsia="Times New Roman" w:cs="Arial"/>
          <w:b/>
          <w:i/>
          <w:noProof/>
          <w:szCs w:val="24"/>
        </w:rPr>
      </w:pPr>
      <w:r w:rsidRPr="00921D74">
        <w:rPr>
          <w:rFonts w:eastAsia="Times New Roman" w:cs="Arial"/>
          <w:b/>
          <w:i/>
          <w:noProof/>
          <w:szCs w:val="24"/>
        </w:rPr>
        <w:t>Magntölur og uppgjör:</w:t>
      </w:r>
    </w:p>
    <w:p w14:paraId="5F1A586F" w14:textId="77777777" w:rsidR="007A3584" w:rsidRDefault="007A3584" w:rsidP="007A3584">
      <w:pPr>
        <w:rPr>
          <w:rFonts w:eastAsia="Calibri" w:cs="Times New Roman"/>
          <w:i/>
        </w:rPr>
      </w:pPr>
      <w:r w:rsidRPr="00921D74">
        <w:rPr>
          <w:rFonts w:eastAsia="Calibri" w:cs="Times New Roman"/>
          <w:i/>
        </w:rPr>
        <w:t>Allur kostnaður vegna þessa verkliðar skal innifalinn í öðrum einingarverðum tilboðs</w:t>
      </w:r>
      <w:r>
        <w:rPr>
          <w:rFonts w:eastAsia="Calibri" w:cs="Times New Roman"/>
          <w:i/>
        </w:rPr>
        <w:t>.</w:t>
      </w:r>
    </w:p>
    <w:p w14:paraId="10BF851A" w14:textId="77777777" w:rsidR="007A3584" w:rsidRPr="004C2DEF" w:rsidRDefault="007A3584" w:rsidP="007A3584">
      <w:pPr>
        <w:pStyle w:val="Heading3"/>
        <w:rPr>
          <w:rFonts w:eastAsia="Times New Roman"/>
        </w:rPr>
      </w:pPr>
      <w:bookmarkStart w:id="234" w:name="_Toc121131699"/>
      <w:bookmarkStart w:id="235" w:name="_Toc149893252"/>
      <w:bookmarkStart w:id="236" w:name="_Toc192599429"/>
      <w:bookmarkStart w:id="237" w:name="_Toc232150417"/>
      <w:bookmarkStart w:id="238" w:name="_Hlk159264884"/>
      <w:r w:rsidRPr="004C2DEF">
        <w:rPr>
          <w:rFonts w:eastAsia="Times New Roman"/>
        </w:rPr>
        <w:t>Fráveitulagnir</w:t>
      </w:r>
      <w:bookmarkEnd w:id="234"/>
      <w:bookmarkEnd w:id="235"/>
      <w:bookmarkEnd w:id="236"/>
      <w:bookmarkEnd w:id="237"/>
    </w:p>
    <w:bookmarkEnd w:id="238"/>
    <w:p w14:paraId="1E61E3B4" w14:textId="77777777" w:rsidR="007A3584" w:rsidRPr="004C2DEF" w:rsidRDefault="007A3584" w:rsidP="007A3584">
      <w:pPr>
        <w:widowControl w:val="0"/>
        <w:spacing w:after="200"/>
        <w:rPr>
          <w:rFonts w:eastAsia="Times New Roman" w:cs="Arial"/>
          <w:noProof/>
          <w:szCs w:val="24"/>
        </w:rPr>
      </w:pPr>
      <w:r w:rsidRPr="004C2DEF">
        <w:rPr>
          <w:rFonts w:eastAsia="Times New Roman" w:cs="Arial"/>
          <w:noProof/>
          <w:szCs w:val="24"/>
        </w:rPr>
        <w:t xml:space="preserve">Undir þennan kafla falla allar nýlagnir, þ.m.t. tengingar og niðurfallaleggir.  Öll rör skulu vera þétt og samsetningar og tengingar röranna jafn þéttar og rörin sjálf. </w:t>
      </w:r>
      <w:r w:rsidRPr="0063118C">
        <w:rPr>
          <w:rFonts w:eastAsia="Times New Roman" w:cs="Arial"/>
          <w:noProof/>
          <w:szCs w:val="24"/>
        </w:rPr>
        <w:t xml:space="preserve">Rörin skulu þétt með gúmmíþéttingum og skulu gúmmíþéttingar vera áfastar eða fylgja með rörunum. Allar </w:t>
      </w:r>
      <w:r w:rsidRPr="004C2DEF">
        <w:rPr>
          <w:rFonts w:eastAsia="Times New Roman" w:cs="Arial"/>
          <w:noProof/>
          <w:szCs w:val="24"/>
        </w:rPr>
        <w:t xml:space="preserve">samsetningar skulu gerðar með múffum. Rör skulu alltaf liggja þannig að múffur séu ofar í kóta. Þegar rör eru lögð skal moka undan múffum þannig að rörin liggi örugglega á belgnum í lagnaskurði. </w:t>
      </w:r>
    </w:p>
    <w:p w14:paraId="2C693F24" w14:textId="77777777" w:rsidR="007A3584" w:rsidRPr="004C2DEF" w:rsidRDefault="007A3584" w:rsidP="007A3584">
      <w:pPr>
        <w:widowControl w:val="0"/>
        <w:spacing w:after="200"/>
        <w:rPr>
          <w:rFonts w:eastAsia="Times New Roman" w:cs="Arial"/>
          <w:noProof/>
          <w:szCs w:val="20"/>
        </w:rPr>
      </w:pPr>
      <w:r w:rsidRPr="004C2DEF">
        <w:rPr>
          <w:rFonts w:eastAsia="Times New Roman" w:cs="Arial"/>
          <w:noProof/>
          <w:szCs w:val="20"/>
        </w:rPr>
        <w:t>Allar tengingar við lagnir skal gera með þar til gerðum greinrörum undir 45° horni. Nota skal  greinrör í tengingar fyrir allar þær stærðir sem framleiddar eru hjá viðkomandi birgja verktaka.</w:t>
      </w:r>
    </w:p>
    <w:p w14:paraId="5CA81E3F" w14:textId="77777777" w:rsidR="007A3584" w:rsidRPr="004C2DEF" w:rsidRDefault="007A3584" w:rsidP="007A3584">
      <w:pPr>
        <w:widowControl w:val="0"/>
        <w:spacing w:after="200"/>
        <w:rPr>
          <w:rFonts w:eastAsia="Times New Roman" w:cs="Arial"/>
          <w:b/>
          <w:bCs/>
          <w:noProof/>
          <w:szCs w:val="20"/>
        </w:rPr>
      </w:pPr>
      <w:r w:rsidRPr="5395140A">
        <w:rPr>
          <w:rFonts w:eastAsia="Times New Roman" w:cs="Arial"/>
          <w:b/>
          <w:bCs/>
          <w:noProof/>
          <w:szCs w:val="20"/>
        </w:rPr>
        <w:t xml:space="preserve">Ekki er leyfilegt að saga eða brjóta inn á nýjar lagnir. </w:t>
      </w:r>
    </w:p>
    <w:p w14:paraId="389D2C61" w14:textId="73172369" w:rsidR="007A3584" w:rsidRPr="004C2DEF" w:rsidRDefault="007A3584" w:rsidP="007A3584">
      <w:pPr>
        <w:widowControl w:val="0"/>
        <w:spacing w:after="200"/>
        <w:rPr>
          <w:rFonts w:eastAsia="Times New Roman" w:cs="Arial"/>
          <w:noProof/>
          <w:szCs w:val="24"/>
        </w:rPr>
      </w:pPr>
      <w:r w:rsidRPr="004C2DEF">
        <w:rPr>
          <w:rFonts w:eastAsia="Times New Roman" w:cs="Arial"/>
          <w:noProof/>
          <w:szCs w:val="24"/>
        </w:rPr>
        <w:t xml:space="preserve">Halli niðurfallaleggja og tenginga  skal vera 20 – 300 ‰.  Þess skal gætt að hæð á milli fráveitulagna annarra lagna sem þær þvera séu í samræmi við </w:t>
      </w:r>
      <w:r w:rsidRPr="0063118C">
        <w:rPr>
          <w:rFonts w:eastAsia="Times New Roman" w:cs="Arial"/>
          <w:noProof/>
          <w:szCs w:val="24"/>
        </w:rPr>
        <w:t xml:space="preserve">leiðbeinandi kennisnið Veitna </w:t>
      </w:r>
      <w:r w:rsidR="001C2B58">
        <w:rPr>
          <w:rFonts w:eastAsia="Times New Roman" w:cs="Arial"/>
          <w:noProof/>
          <w:szCs w:val="24"/>
        </w:rPr>
        <w:t>LBE-5903.</w:t>
      </w:r>
      <w:r w:rsidRPr="0063118C">
        <w:rPr>
          <w:rFonts w:eastAsia="Times New Roman" w:cs="Arial"/>
          <w:noProof/>
          <w:szCs w:val="24"/>
        </w:rPr>
        <w:t xml:space="preserve"> </w:t>
      </w:r>
    </w:p>
    <w:p w14:paraId="00BC68BF" w14:textId="77777777" w:rsidR="007A3584" w:rsidRPr="004C2DEF" w:rsidRDefault="007A3584" w:rsidP="007A3584">
      <w:pPr>
        <w:widowControl w:val="0"/>
        <w:spacing w:after="200"/>
        <w:rPr>
          <w:rFonts w:eastAsia="Times New Roman" w:cs="Arial"/>
          <w:noProof/>
          <w:szCs w:val="24"/>
        </w:rPr>
      </w:pPr>
      <w:r w:rsidRPr="004C2DEF">
        <w:rPr>
          <w:rFonts w:eastAsia="Times New Roman" w:cs="Arial"/>
          <w:noProof/>
          <w:szCs w:val="24"/>
        </w:rPr>
        <w:t>Til lagningar röra eru gerðar eftirfarandi kröfur:</w:t>
      </w:r>
    </w:p>
    <w:p w14:paraId="570B2341" w14:textId="77777777" w:rsidR="007A3584" w:rsidRPr="004C2DEF" w:rsidRDefault="007A3584" w:rsidP="007A3584">
      <w:pPr>
        <w:numPr>
          <w:ilvl w:val="0"/>
          <w:numId w:val="34"/>
        </w:numPr>
        <w:spacing w:after="200"/>
        <w:ind w:left="360"/>
        <w:contextualSpacing/>
        <w:rPr>
          <w:rFonts w:eastAsia="Calibri" w:cs="Arial"/>
        </w:rPr>
      </w:pPr>
      <w:r w:rsidRPr="6961928C">
        <w:rPr>
          <w:rFonts w:eastAsia="Calibri" w:cs="Arial"/>
          <w:szCs w:val="20"/>
        </w:rPr>
        <w:t>Hæðarkótar á rennslisbotni röra mega víkja mest +/- 20 mm frá uppgefinni hæð.</w:t>
      </w:r>
    </w:p>
    <w:p w14:paraId="61545379" w14:textId="77777777" w:rsidR="007A3584" w:rsidRPr="004C2DEF" w:rsidRDefault="007A3584" w:rsidP="007A3584">
      <w:pPr>
        <w:numPr>
          <w:ilvl w:val="0"/>
          <w:numId w:val="34"/>
        </w:numPr>
        <w:spacing w:after="200"/>
        <w:ind w:left="360"/>
        <w:contextualSpacing/>
        <w:rPr>
          <w:rFonts w:eastAsia="Calibri" w:cs="Arial"/>
          <w:szCs w:val="20"/>
        </w:rPr>
      </w:pPr>
      <w:r w:rsidRPr="6961928C">
        <w:rPr>
          <w:rFonts w:eastAsia="Calibri" w:cs="Arial"/>
          <w:szCs w:val="20"/>
        </w:rPr>
        <w:t xml:space="preserve">Í hæð má horn milli tveggja röra mest vera 1 mm / 1 m.  </w:t>
      </w:r>
    </w:p>
    <w:p w14:paraId="7B132C9C" w14:textId="77777777" w:rsidR="007A3584" w:rsidRPr="004C2DEF" w:rsidRDefault="007A3584" w:rsidP="007A3584">
      <w:pPr>
        <w:numPr>
          <w:ilvl w:val="0"/>
          <w:numId w:val="34"/>
        </w:numPr>
        <w:spacing w:after="200"/>
        <w:ind w:left="360"/>
        <w:contextualSpacing/>
        <w:rPr>
          <w:rFonts w:eastAsia="Calibri" w:cs="Arial"/>
        </w:rPr>
      </w:pPr>
      <w:r w:rsidRPr="6961928C">
        <w:rPr>
          <w:rFonts w:eastAsia="Calibri" w:cs="Arial"/>
          <w:szCs w:val="20"/>
        </w:rPr>
        <w:t>Frávik frá uppgefnum lengdarhalla (talan í  ‰) skal vera +/- 5 ‰ fyrir langhalla sem er &gt;20 ‰.  Fyrir langhalla á bilinu 4 ‰-20 ‰ er heimilt frávik  +/- 1 ‰, og fyrir halla minni en 4 ‰ er heimilt frávik  +/- 0,5 ‰, frá því sem upp er gefið.</w:t>
      </w:r>
    </w:p>
    <w:p w14:paraId="29A34CD7" w14:textId="77777777" w:rsidR="007A3584" w:rsidRPr="004C2DEF" w:rsidRDefault="007A3584" w:rsidP="007A3584">
      <w:pPr>
        <w:numPr>
          <w:ilvl w:val="0"/>
          <w:numId w:val="34"/>
        </w:numPr>
        <w:spacing w:after="200"/>
        <w:ind w:left="360"/>
        <w:contextualSpacing/>
        <w:rPr>
          <w:rFonts w:eastAsia="Calibri" w:cs="Arial"/>
          <w:szCs w:val="20"/>
        </w:rPr>
      </w:pPr>
      <w:r w:rsidRPr="6961928C">
        <w:rPr>
          <w:rFonts w:eastAsia="Calibri" w:cs="Arial"/>
          <w:szCs w:val="20"/>
        </w:rPr>
        <w:t xml:space="preserve">Í plani má horn milli tveggja röra mest vera 5 mm / 1 m.          </w:t>
      </w:r>
    </w:p>
    <w:p w14:paraId="78C7AACB" w14:textId="77777777" w:rsidR="007A3584" w:rsidRPr="004C2DEF" w:rsidRDefault="007A3584" w:rsidP="007A3584">
      <w:pPr>
        <w:numPr>
          <w:ilvl w:val="0"/>
          <w:numId w:val="34"/>
        </w:numPr>
        <w:spacing w:after="200"/>
        <w:ind w:left="360"/>
        <w:contextualSpacing/>
        <w:rPr>
          <w:rFonts w:eastAsia="Calibri" w:cs="Arial"/>
        </w:rPr>
      </w:pPr>
      <w:r w:rsidRPr="327D0DB5">
        <w:rPr>
          <w:rFonts w:eastAsia="Calibri" w:cs="Arial"/>
        </w:rPr>
        <w:t>Mesta frávik frá  hannaðri miðlínu má vera +/- 25 mm.</w:t>
      </w:r>
    </w:p>
    <w:p w14:paraId="1EF03405" w14:textId="77777777" w:rsidR="007A3584" w:rsidRDefault="007A3584" w:rsidP="007A3584">
      <w:pPr>
        <w:widowControl w:val="0"/>
        <w:spacing w:after="200"/>
        <w:rPr>
          <w:rFonts w:eastAsia="Times New Roman" w:cs="Arial"/>
          <w:noProof/>
          <w:szCs w:val="20"/>
        </w:rPr>
      </w:pPr>
    </w:p>
    <w:p w14:paraId="00086A7A" w14:textId="77777777" w:rsidR="007A3584" w:rsidRPr="004C2DEF" w:rsidRDefault="007A3584" w:rsidP="007A3584">
      <w:pPr>
        <w:widowControl w:val="0"/>
        <w:spacing w:after="200"/>
        <w:rPr>
          <w:rFonts w:eastAsia="Times New Roman" w:cs="Arial"/>
          <w:b/>
          <w:bCs/>
          <w:noProof/>
          <w:szCs w:val="20"/>
        </w:rPr>
      </w:pPr>
      <w:r w:rsidRPr="51049B82">
        <w:rPr>
          <w:rFonts w:eastAsia="Times New Roman" w:cs="Arial"/>
          <w:b/>
          <w:bCs/>
          <w:noProof/>
          <w:szCs w:val="20"/>
        </w:rPr>
        <w:lastRenderedPageBreak/>
        <w:t xml:space="preserve">Kröfur um hámarsk leyfilega stefnubreytingu: </w:t>
      </w:r>
    </w:p>
    <w:p w14:paraId="5DE988CF" w14:textId="77777777" w:rsidR="007A3584" w:rsidRPr="004C2DEF" w:rsidRDefault="007A3584" w:rsidP="007A3584">
      <w:pPr>
        <w:widowControl w:val="0"/>
        <w:spacing w:after="200"/>
        <w:rPr>
          <w:rFonts w:eastAsia="Times New Roman" w:cs="Arial"/>
          <w:noProof/>
          <w:szCs w:val="20"/>
        </w:rPr>
      </w:pPr>
      <w:r w:rsidRPr="51049B82">
        <w:rPr>
          <w:rFonts w:eastAsia="Times New Roman" w:cs="Arial"/>
          <w:noProof/>
          <w:szCs w:val="20"/>
        </w:rPr>
        <w:t xml:space="preserve">Stefnubreyting í samskeytum með þéttihring </w:t>
      </w:r>
      <w:r>
        <w:tab/>
      </w:r>
      <w:r>
        <w:tab/>
      </w:r>
      <w:r w:rsidRPr="51049B82">
        <w:rPr>
          <w:rFonts w:eastAsia="Times New Roman" w:cs="Arial"/>
          <w:noProof/>
          <w:szCs w:val="20"/>
        </w:rPr>
        <w:t>Beygjuradíus fyrir rör úr mismunandi efnum</w:t>
      </w:r>
    </w:p>
    <w:p w14:paraId="633259C5" w14:textId="77777777" w:rsidR="007A3584" w:rsidRPr="004C2DEF" w:rsidRDefault="007A3584" w:rsidP="007A3584">
      <w:pPr>
        <w:widowControl w:val="0"/>
        <w:spacing w:after="200"/>
        <w:rPr>
          <w:rFonts w:eastAsia="Times New Roman" w:cs="Arial"/>
          <w:noProof/>
          <w:szCs w:val="20"/>
        </w:rPr>
      </w:pPr>
      <w:r>
        <w:rPr>
          <w:noProof/>
        </w:rPr>
        <w:drawing>
          <wp:inline distT="0" distB="0" distL="0" distR="0" wp14:anchorId="38EEA11C" wp14:editId="35A789C3">
            <wp:extent cx="5762626" cy="1619250"/>
            <wp:effectExtent l="0" t="0" r="0" b="0"/>
            <wp:docPr id="1097176627" name="Picture 1097176627" descr="A screenshot of a computer&#10;&#10;Description automatically generated"/>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097176627" name="Picture 1097176627" descr="A screenshot of a computer&#10;&#10;Description automatically generated"/>
                    <pic:cNvPicPr/>
                  </pic:nvPicPr>
                  <pic:blipFill>
                    <a:blip r:embed="rId30">
                      <a:extLst>
                        <a:ext uri="{28A0092B-C50C-407E-A947-70E740481C1C}">
                          <a14:useLocalDpi xmlns:a14="http://schemas.microsoft.com/office/drawing/2010/main" val="0"/>
                        </a:ext>
                      </a:extLst>
                    </a:blip>
                    <a:stretch>
                      <a:fillRect/>
                    </a:stretch>
                  </pic:blipFill>
                  <pic:spPr>
                    <a:xfrm>
                      <a:off x="0" y="0"/>
                      <a:ext cx="5762626" cy="1619250"/>
                    </a:xfrm>
                    <a:prstGeom prst="rect">
                      <a:avLst/>
                    </a:prstGeom>
                  </pic:spPr>
                </pic:pic>
              </a:graphicData>
            </a:graphic>
          </wp:inline>
        </w:drawing>
      </w:r>
    </w:p>
    <w:p w14:paraId="1DAAC99D" w14:textId="77777777" w:rsidR="007A3584" w:rsidRPr="004C2DEF" w:rsidRDefault="007A3584" w:rsidP="007A3584">
      <w:pPr>
        <w:widowControl w:val="0"/>
        <w:spacing w:after="200"/>
        <w:rPr>
          <w:rFonts w:eastAsia="Times New Roman" w:cs="Arial"/>
          <w:noProof/>
          <w:szCs w:val="20"/>
        </w:rPr>
      </w:pPr>
      <w:r w:rsidRPr="004C2DEF">
        <w:rPr>
          <w:rFonts w:eastAsia="Times New Roman" w:cs="Arial"/>
          <w:noProof/>
          <w:szCs w:val="20"/>
        </w:rPr>
        <w:t>Verktaki skal skila öllum lögnum heilum og hreinum. Endum röra sem síðar á að tengja við skal gengið frá skv. kafla um frágang tenginga og lagnaenda.</w:t>
      </w:r>
    </w:p>
    <w:p w14:paraId="3C0546DB" w14:textId="77777777" w:rsidR="007A3584" w:rsidRPr="004C2DEF" w:rsidRDefault="007A3584" w:rsidP="007A3584">
      <w:pPr>
        <w:spacing w:after="0"/>
        <w:rPr>
          <w:rFonts w:eastAsia="Times New Roman" w:cs="Arial"/>
          <w:b/>
          <w:i/>
          <w:noProof/>
          <w:szCs w:val="24"/>
        </w:rPr>
      </w:pPr>
      <w:r w:rsidRPr="004C2DEF">
        <w:rPr>
          <w:rFonts w:eastAsia="Times New Roman" w:cs="Arial"/>
          <w:b/>
          <w:i/>
          <w:noProof/>
          <w:szCs w:val="24"/>
        </w:rPr>
        <w:t>Magntölur og uppgjör:</w:t>
      </w:r>
    </w:p>
    <w:p w14:paraId="317C0997" w14:textId="77777777" w:rsidR="007A3584" w:rsidRPr="004C2DEF" w:rsidRDefault="007A3584" w:rsidP="007A3584">
      <w:pPr>
        <w:rPr>
          <w:rFonts w:eastAsia="Times New Roman" w:cs="Arial"/>
          <w:i/>
          <w:noProof/>
          <w:szCs w:val="24"/>
        </w:rPr>
      </w:pPr>
      <w:r w:rsidRPr="004C2DEF">
        <w:rPr>
          <w:rFonts w:eastAsia="Times New Roman" w:cs="Arial"/>
          <w:i/>
          <w:noProof/>
          <w:szCs w:val="24"/>
        </w:rPr>
        <w:t>Greitt er ákveðið einingarverð fyrir hvern lengdarmetra fráveitulagna í skurði eftir stærð. Lengdir lagna reiknast í miðju brunna og í enda á lögn. Innifalið í einingarverði skal vera allur kostnaður við efni, vinnu og tæki sem þarf til að ljúka verkliðnum.</w:t>
      </w:r>
    </w:p>
    <w:p w14:paraId="7E88AB03" w14:textId="77777777" w:rsidR="007A3584" w:rsidRPr="001D7B9F" w:rsidRDefault="007A3584" w:rsidP="007A3584">
      <w:pPr>
        <w:pStyle w:val="Heading3"/>
        <w:rPr>
          <w:rFonts w:eastAsia="Times New Roman"/>
        </w:rPr>
      </w:pPr>
      <w:bookmarkStart w:id="239" w:name="_Toc121131700"/>
      <w:bookmarkStart w:id="240" w:name="_Toc149893253"/>
      <w:bookmarkStart w:id="241" w:name="_Toc192599430"/>
      <w:bookmarkStart w:id="242" w:name="_Toc232150418"/>
      <w:r w:rsidRPr="001D7B9F">
        <w:rPr>
          <w:rFonts w:eastAsia="Times New Roman"/>
        </w:rPr>
        <w:t>Brunnar</w:t>
      </w:r>
      <w:bookmarkEnd w:id="239"/>
      <w:bookmarkEnd w:id="240"/>
      <w:bookmarkEnd w:id="241"/>
      <w:bookmarkEnd w:id="242"/>
    </w:p>
    <w:p w14:paraId="5C158507" w14:textId="77777777" w:rsidR="007A3584" w:rsidRPr="001D7B9F" w:rsidRDefault="007A3584" w:rsidP="007A3584">
      <w:pPr>
        <w:widowControl w:val="0"/>
        <w:spacing w:after="200"/>
        <w:rPr>
          <w:rFonts w:eastAsia="Times New Roman" w:cs="Arial"/>
          <w:noProof/>
          <w:szCs w:val="20"/>
        </w:rPr>
      </w:pPr>
      <w:r w:rsidRPr="001D7B9F">
        <w:rPr>
          <w:rFonts w:eastAsia="Times New Roman" w:cs="Arial"/>
          <w:noProof/>
          <w:szCs w:val="20"/>
        </w:rPr>
        <w:t>Staðsetning brunna er sýnd á teikningum og eru hnit gefin í miðjum brunnbotni, svo og botnkóti.</w:t>
      </w:r>
    </w:p>
    <w:p w14:paraId="409D4FF5" w14:textId="77777777" w:rsidR="007A3584" w:rsidRPr="001D7B9F" w:rsidRDefault="007A3584" w:rsidP="007A3584">
      <w:pPr>
        <w:widowControl w:val="0"/>
        <w:spacing w:after="200"/>
        <w:rPr>
          <w:rFonts w:eastAsia="Times New Roman" w:cs="Arial"/>
          <w:noProof/>
          <w:color w:val="FF0000"/>
          <w:szCs w:val="20"/>
        </w:rPr>
      </w:pPr>
      <w:r>
        <w:rPr>
          <w:rFonts w:eastAsia="Times New Roman" w:cs="Arial"/>
          <w:noProof/>
          <w:color w:val="FF0000"/>
          <w:szCs w:val="20"/>
        </w:rPr>
        <w:t>Hönnuður</w:t>
      </w:r>
      <w:r w:rsidRPr="51049B82">
        <w:rPr>
          <w:rFonts w:eastAsia="Times New Roman" w:cs="Arial"/>
          <w:noProof/>
          <w:color w:val="FF0000"/>
          <w:szCs w:val="20"/>
        </w:rPr>
        <w:t xml:space="preserve"> skal teikna upp alla brunnbotna og stefnubreytingar í verkinu. Sjá mynd skýringarmynd hérna fyrir neðan. </w:t>
      </w:r>
    </w:p>
    <w:p w14:paraId="6E1151DA" w14:textId="77777777" w:rsidR="007A3584" w:rsidRDefault="007A3584" w:rsidP="007A3584">
      <w:pPr>
        <w:widowControl w:val="0"/>
        <w:spacing w:after="200"/>
      </w:pPr>
      <w:r>
        <w:rPr>
          <w:noProof/>
        </w:rPr>
        <w:drawing>
          <wp:inline distT="0" distB="0" distL="0" distR="0" wp14:anchorId="775CC877" wp14:editId="3D837A23">
            <wp:extent cx="5894918" cy="1929246"/>
            <wp:effectExtent l="0" t="0" r="0" b="0"/>
            <wp:docPr id="1981845993" name="Picture 1981845993" descr="A white paper with black text and black text&#10;&#10;Description automatically generated"/>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981845993" name="Picture 1981845993" descr="A white paper with black text and black text&#10;&#10;Description automatically generated"/>
                    <pic:cNvPicPr/>
                  </pic:nvPicPr>
                  <pic:blipFill>
                    <a:blip r:embed="rId31">
                      <a:extLst>
                        <a:ext uri="{28A0092B-C50C-407E-A947-70E740481C1C}">
                          <a14:useLocalDpi xmlns:a14="http://schemas.microsoft.com/office/drawing/2010/main" val="0"/>
                        </a:ext>
                      </a:extLst>
                    </a:blip>
                    <a:stretch>
                      <a:fillRect/>
                    </a:stretch>
                  </pic:blipFill>
                  <pic:spPr>
                    <a:xfrm>
                      <a:off x="0" y="0"/>
                      <a:ext cx="5894918" cy="1929246"/>
                    </a:xfrm>
                    <a:prstGeom prst="rect">
                      <a:avLst/>
                    </a:prstGeom>
                  </pic:spPr>
                </pic:pic>
              </a:graphicData>
            </a:graphic>
          </wp:inline>
        </w:drawing>
      </w:r>
    </w:p>
    <w:p w14:paraId="297E0EF5" w14:textId="77777777" w:rsidR="007A3584" w:rsidRPr="0063118C" w:rsidRDefault="007A3584" w:rsidP="007A3584">
      <w:pPr>
        <w:widowControl w:val="0"/>
        <w:spacing w:after="200"/>
        <w:rPr>
          <w:rFonts w:eastAsia="Times New Roman" w:cs="Arial"/>
          <w:noProof/>
        </w:rPr>
      </w:pPr>
      <w:r w:rsidRPr="7359AE9B">
        <w:rPr>
          <w:rFonts w:eastAsia="Times New Roman" w:cs="Arial"/>
          <w:noProof/>
        </w:rPr>
        <w:t xml:space="preserve">Nota skal brunnbotna úr plasti og skulu stefnubreytingar yfirleitt staðsettar inn í brunnbotninum.   Í undantekningartilfellum mega stefnubreytingar koma fram strax utan við brunn ef ekki er hjá því komist. Þá skal skila skal inn nýjum teikningum af breytingum á stefnu lagna inn og út úr brunni. </w:t>
      </w:r>
    </w:p>
    <w:p w14:paraId="6410A318" w14:textId="77777777" w:rsidR="007A3584" w:rsidRPr="001D7B9F" w:rsidRDefault="007A3584" w:rsidP="007A3584">
      <w:pPr>
        <w:widowControl w:val="0"/>
        <w:spacing w:after="200"/>
        <w:rPr>
          <w:rFonts w:eastAsia="Times New Roman" w:cs="Arial"/>
          <w:noProof/>
          <w:szCs w:val="24"/>
        </w:rPr>
      </w:pPr>
      <w:r w:rsidRPr="001D7B9F">
        <w:rPr>
          <w:rFonts w:eastAsia="Times New Roman" w:cs="Arial"/>
          <w:noProof/>
          <w:szCs w:val="24"/>
        </w:rPr>
        <w:t>Í  brunnbotnum skulu vera straumlínulaga rennslisrásir á milli innrennslis og útrennslis með sléttleika ekki minni en í rörunum og ekki minna þvermáli.  Lögð er áhersla á að frágangur rennslisrásanna sé vandaður og skulu rennslisrásirnar mynda samfelldan flöt án nokkurra samsetninga þannig að ekki sé hætta á því að efni festist í hvössum brúnum eða misfellum og auki þannig stífluhættu og minnki rennslisgetu.</w:t>
      </w:r>
    </w:p>
    <w:p w14:paraId="6D4DC49B" w14:textId="77777777" w:rsidR="007A3584" w:rsidRPr="0063118C" w:rsidRDefault="007A3584" w:rsidP="007A3584">
      <w:pPr>
        <w:widowControl w:val="0"/>
        <w:spacing w:after="200"/>
        <w:rPr>
          <w:rFonts w:eastAsia="Times New Roman" w:cs="Arial"/>
          <w:noProof/>
          <w:szCs w:val="24"/>
        </w:rPr>
      </w:pPr>
      <w:r w:rsidRPr="001D7B9F">
        <w:rPr>
          <w:rFonts w:eastAsia="Times New Roman" w:cs="Arial"/>
          <w:noProof/>
          <w:szCs w:val="24"/>
        </w:rPr>
        <w:t xml:space="preserve">Brunnbotnar skulu </w:t>
      </w:r>
      <w:r w:rsidRPr="0063118C">
        <w:rPr>
          <w:rFonts w:eastAsia="Times New Roman" w:cs="Arial"/>
          <w:noProof/>
          <w:szCs w:val="24"/>
        </w:rPr>
        <w:t xml:space="preserve">útbúnir þannig að tekið sé tillit til halla allra röra sem liggja inn í og út úr brunninum. Allar stefnubreytingar skal taka upp í brunnum, nema teikningar sýni annað. </w:t>
      </w:r>
    </w:p>
    <w:p w14:paraId="5B7C55EF" w14:textId="77777777" w:rsidR="007A3584" w:rsidRPr="00B70CC5" w:rsidRDefault="007A3584" w:rsidP="007A3584">
      <w:pPr>
        <w:widowControl w:val="0"/>
        <w:spacing w:after="200"/>
        <w:rPr>
          <w:rFonts w:eastAsia="Times New Roman" w:cs="Arial"/>
          <w:strike/>
          <w:noProof/>
          <w:szCs w:val="24"/>
        </w:rPr>
      </w:pPr>
      <w:r w:rsidRPr="001D7B9F">
        <w:rPr>
          <w:rFonts w:eastAsia="Times New Roman" w:cs="Arial"/>
          <w:noProof/>
          <w:szCs w:val="24"/>
        </w:rPr>
        <w:t>Ofan á brunnbotna er brunneiningum</w:t>
      </w:r>
      <w:r>
        <w:rPr>
          <w:rFonts w:eastAsia="Times New Roman" w:cs="Arial"/>
          <w:noProof/>
          <w:szCs w:val="24"/>
        </w:rPr>
        <w:t xml:space="preserve"> </w:t>
      </w:r>
      <w:r w:rsidRPr="0063118C">
        <w:rPr>
          <w:rFonts w:eastAsia="Times New Roman" w:cs="Arial"/>
          <w:noProof/>
          <w:szCs w:val="24"/>
        </w:rPr>
        <w:t xml:space="preserve">úr plasti </w:t>
      </w:r>
      <w:r w:rsidRPr="001D7B9F">
        <w:rPr>
          <w:rFonts w:eastAsia="Times New Roman" w:cs="Arial"/>
          <w:noProof/>
          <w:szCs w:val="24"/>
        </w:rPr>
        <w:t xml:space="preserve">hlaðið og efst kemur brunnkeila.  Sömu kröfur eru gerðar til brunna hvað varðar þéttleika og fyrir fráveitulagnir.  Þétta skal samskeyti brunneininga með til þess gerðum gúmmíhringjum. </w:t>
      </w:r>
    </w:p>
    <w:p w14:paraId="4BF993C1" w14:textId="77777777" w:rsidR="007A3584" w:rsidRPr="001D7B9F" w:rsidRDefault="007A3584" w:rsidP="007A3584">
      <w:pPr>
        <w:widowControl w:val="0"/>
        <w:spacing w:after="200"/>
        <w:rPr>
          <w:rFonts w:eastAsia="Times New Roman" w:cs="Arial"/>
          <w:noProof/>
          <w:color w:val="7030A0"/>
          <w:szCs w:val="24"/>
        </w:rPr>
      </w:pPr>
      <w:r w:rsidRPr="001D7B9F">
        <w:rPr>
          <w:rFonts w:eastAsia="Times New Roman" w:cs="Arial"/>
          <w:noProof/>
          <w:szCs w:val="24"/>
        </w:rPr>
        <w:lastRenderedPageBreak/>
        <w:t xml:space="preserve">Í brunneiningum skulu vera járnþrep, með vandaðri ryðvörn, með u.þ.b. 250 mm millibili og skal gæta þess við uppsetningu að þrepin séu til skiptis hægra og vinstra megin við lóðlínu. Þrep skulu ekki staðsett í línu lagna. Fjarlægð frá brunnloki að efsta þrepi má aldrei vera meiri en 700 mm. Lóðréttur hluti keilu skal koma upp af þrepum. Á brunnum í götum skal keilu snúið þannig að brunnlok og þrep verði staðsett sem fjærst væntanlegum hjólförum. </w:t>
      </w:r>
      <w:r>
        <w:rPr>
          <w:rFonts w:eastAsia="Times New Roman" w:cs="Arial"/>
          <w:noProof/>
          <w:szCs w:val="24"/>
        </w:rPr>
        <w:t>V</w:t>
      </w:r>
      <w:r w:rsidRPr="001D7B9F">
        <w:rPr>
          <w:rFonts w:eastAsia="Times New Roman" w:cs="Arial"/>
          <w:noProof/>
          <w:szCs w:val="24"/>
        </w:rPr>
        <w:t>erktaki skal leggja fram til samþykktar upplýsingar um hvernig þrepum er komið fyrir í brunni.</w:t>
      </w:r>
      <w:r>
        <w:rPr>
          <w:rFonts w:eastAsia="Times New Roman" w:cs="Arial"/>
          <w:noProof/>
          <w:szCs w:val="24"/>
        </w:rPr>
        <w:t xml:space="preserve">  </w:t>
      </w:r>
    </w:p>
    <w:p w14:paraId="40A63C76" w14:textId="77777777" w:rsidR="007A3584" w:rsidRPr="001D7B9F" w:rsidRDefault="007A3584" w:rsidP="007A3584">
      <w:pPr>
        <w:widowControl w:val="0"/>
        <w:spacing w:after="200"/>
        <w:rPr>
          <w:rFonts w:eastAsia="Times New Roman" w:cs="Arial"/>
          <w:noProof/>
          <w:szCs w:val="24"/>
        </w:rPr>
      </w:pPr>
      <w:r w:rsidRPr="001D7B9F">
        <w:rPr>
          <w:rFonts w:eastAsia="Times New Roman" w:cs="Arial"/>
          <w:noProof/>
          <w:szCs w:val="24"/>
        </w:rPr>
        <w:t xml:space="preserve">Ofan á keilur koma upphækkunarhringir eftir þörfum, </w:t>
      </w:r>
      <w:r>
        <w:rPr>
          <w:rFonts w:eastAsia="Times New Roman" w:cs="Arial"/>
          <w:noProof/>
          <w:szCs w:val="24"/>
        </w:rPr>
        <w:t xml:space="preserve">steyptur popphringur, </w:t>
      </w:r>
      <w:r w:rsidRPr="001D7B9F">
        <w:rPr>
          <w:rFonts w:eastAsia="Times New Roman" w:cs="Arial"/>
          <w:noProof/>
          <w:szCs w:val="24"/>
        </w:rPr>
        <w:t xml:space="preserve">steypujárnskarmur og lok. Upphækkunarhringir mega ekki vera hærri en sem nemur 300 mm á hæð.  </w:t>
      </w:r>
    </w:p>
    <w:p w14:paraId="446A638B" w14:textId="77777777" w:rsidR="007A3584" w:rsidRPr="0063118C" w:rsidRDefault="007A3584" w:rsidP="007A3584">
      <w:pPr>
        <w:widowControl w:val="0"/>
        <w:spacing w:after="200"/>
        <w:rPr>
          <w:rFonts w:eastAsia="Times New Roman" w:cs="Arial"/>
          <w:noProof/>
          <w:szCs w:val="24"/>
        </w:rPr>
      </w:pPr>
      <w:r w:rsidRPr="0063118C">
        <w:rPr>
          <w:rFonts w:eastAsia="Times New Roman" w:cs="Arial"/>
          <w:noProof/>
          <w:szCs w:val="24"/>
        </w:rPr>
        <w:t xml:space="preserve">Allir brunnar sem koma í götur, stíga og bílastæði,  skulu afhentir með frágengnu steypujárnsflotkarmi og loki, ætlað í  malbik.  Flotkarmar skulu hvíla á  öflugum topphring úr járnbentri steinsteypu sem hindrar að umferðarálag leiti niður á plastbrunnseiningarnar og framleiðandi brunns mælir með.  Frágengið brunnlok í steyptum topphring skal þola 40 tonna öxulálag án skemmda og varanlegar aflögunar. </w:t>
      </w:r>
    </w:p>
    <w:p w14:paraId="40799BD2" w14:textId="77777777" w:rsidR="007A3584" w:rsidRPr="001D7B9F" w:rsidRDefault="007A3584" w:rsidP="007A3584">
      <w:pPr>
        <w:widowControl w:val="0"/>
        <w:spacing w:after="200"/>
        <w:rPr>
          <w:rFonts w:eastAsia="Times New Roman" w:cs="Arial"/>
          <w:noProof/>
          <w:szCs w:val="24"/>
        </w:rPr>
      </w:pPr>
      <w:r w:rsidRPr="001D7B9F">
        <w:rPr>
          <w:rFonts w:eastAsia="Times New Roman" w:cs="Arial"/>
          <w:noProof/>
          <w:szCs w:val="24"/>
        </w:rPr>
        <w:t xml:space="preserve">Utanmál hólksins sem gengur niður úr karmi er </w:t>
      </w:r>
      <w:r w:rsidRPr="001D7B9F">
        <w:rPr>
          <w:rFonts w:eastAsia="Times New Roman" w:cs="Arial"/>
          <w:bCs/>
          <w:noProof/>
          <w:szCs w:val="24"/>
        </w:rPr>
        <w:t>592</w:t>
      </w:r>
      <w:r w:rsidRPr="001D7B9F">
        <w:rPr>
          <w:rFonts w:eastAsia="Times New Roman" w:cs="Arial"/>
          <w:noProof/>
          <w:szCs w:val="24"/>
        </w:rPr>
        <w:t xml:space="preserve"> mm. Gap milli brunns og karms sem skal vera á bilinu 8-20 mm. Ekki er leyfilegt að festa karma við brunna með boltum eða sambærilegum aðferðum. Verktaki skal leggja fram, til samþykktar, upplýsingar um hvernig þessum frágangi er háttað.</w:t>
      </w:r>
    </w:p>
    <w:p w14:paraId="145B9657" w14:textId="77777777" w:rsidR="007A3584" w:rsidRPr="001D7B9F" w:rsidRDefault="007A3584" w:rsidP="007A3584">
      <w:pPr>
        <w:widowControl w:val="0"/>
        <w:spacing w:after="200"/>
        <w:rPr>
          <w:rFonts w:eastAsia="Times New Roman" w:cs="Arial"/>
          <w:noProof/>
          <w:szCs w:val="24"/>
        </w:rPr>
      </w:pPr>
      <w:r w:rsidRPr="001D7B9F">
        <w:rPr>
          <w:rFonts w:eastAsia="Times New Roman" w:cs="Arial"/>
          <w:noProof/>
          <w:szCs w:val="24"/>
        </w:rPr>
        <w:t>Brunnbotnar og brunneiningar skulu vera 1000 mm að innanmáli en brunnkeila skal vera 1000 mm að innanmáli að neðan en 600 mm að innanmáli að ofan.</w:t>
      </w:r>
    </w:p>
    <w:p w14:paraId="18A35349" w14:textId="77777777" w:rsidR="007A3584" w:rsidRPr="001D7B9F" w:rsidRDefault="007A3584" w:rsidP="007A3584">
      <w:pPr>
        <w:widowControl w:val="0"/>
        <w:spacing w:after="200"/>
        <w:rPr>
          <w:rFonts w:eastAsia="Times New Roman" w:cs="Arial"/>
          <w:noProof/>
          <w:szCs w:val="24"/>
        </w:rPr>
      </w:pPr>
      <w:r w:rsidRPr="001D7B9F">
        <w:rPr>
          <w:rFonts w:eastAsia="Times New Roman" w:cs="Arial"/>
          <w:noProof/>
          <w:szCs w:val="24"/>
        </w:rPr>
        <w:t>Verkkaupi lætur verktaka í té grunnmynd lagna á tölvutæku formi þar sem fram koma m.a. stefnur allra lagna inn og út úr brunnbotnum.</w:t>
      </w:r>
      <w:r w:rsidRPr="001D7B9F" w:rsidDel="00780759">
        <w:rPr>
          <w:rFonts w:eastAsia="Times New Roman" w:cs="Arial"/>
          <w:noProof/>
          <w:szCs w:val="24"/>
        </w:rPr>
        <w:t xml:space="preserve"> </w:t>
      </w:r>
    </w:p>
    <w:p w14:paraId="4CBEDC87" w14:textId="77777777" w:rsidR="007A3584" w:rsidRPr="001D7B9F" w:rsidRDefault="007A3584" w:rsidP="007A3584">
      <w:pPr>
        <w:widowControl w:val="0"/>
        <w:spacing w:after="200"/>
        <w:rPr>
          <w:rFonts w:eastAsia="Times New Roman" w:cs="Arial"/>
          <w:noProof/>
          <w:szCs w:val="24"/>
        </w:rPr>
      </w:pPr>
      <w:r w:rsidRPr="001D7B9F">
        <w:rPr>
          <w:rFonts w:eastAsia="Times New Roman" w:cs="Arial"/>
          <w:noProof/>
          <w:szCs w:val="24"/>
        </w:rPr>
        <w:t>Í fyllingum skal ganga frá brunnum til bráðabirgða með endanlegum karmi og brunnloki á u.þ.b. 300 mm dýpi undir yfirborði fyllingar. Að lokinni þjöppun skal grafa niður á brunnlokin og hækka brunnana með upphækkunarhringjum þannig að brunnlok verði í hæð við fyrirhugað malbikslag. Utan gatna og gönguleiða skulu brunnlok sett í hæð í samráði við eftirlitsaðila.</w:t>
      </w:r>
    </w:p>
    <w:p w14:paraId="511F0C0C" w14:textId="77777777" w:rsidR="007A3584" w:rsidRDefault="007A3584" w:rsidP="007A3584">
      <w:pPr>
        <w:widowControl w:val="0"/>
        <w:spacing w:after="200"/>
        <w:rPr>
          <w:rFonts w:eastAsia="Times New Roman" w:cs="Arial"/>
          <w:noProof/>
        </w:rPr>
      </w:pPr>
      <w:r w:rsidRPr="117FE47C">
        <w:rPr>
          <w:rFonts w:eastAsia="Times New Roman" w:cs="Arial"/>
          <w:noProof/>
        </w:rPr>
        <w:t xml:space="preserve">Útfærsla á efsta hluta brunns skal vera þannig að ákvæðum ÍST EN 476:2022 um aðgengi sé fullnægt, bæði í upphafi og eftir síðari upphækkanir. </w:t>
      </w:r>
    </w:p>
    <w:p w14:paraId="2F1DFC81" w14:textId="77777777" w:rsidR="007A3584" w:rsidRPr="0063118C" w:rsidRDefault="007A3584" w:rsidP="007A3584">
      <w:pPr>
        <w:widowControl w:val="0"/>
        <w:spacing w:after="200"/>
        <w:rPr>
          <w:rFonts w:eastAsia="Times New Roman" w:cs="Arial"/>
          <w:noProof/>
        </w:rPr>
      </w:pPr>
      <w:r w:rsidRPr="327D0DB5">
        <w:rPr>
          <w:rFonts w:eastAsia="Times New Roman" w:cs="Arial"/>
          <w:noProof/>
        </w:rPr>
        <w:t>Þess skal vandlega gætt að ekki berist fyllingarefni ofaní brunna og er gerð krafa um að sett séu bráðabirgðalok á brunnbotna, brunnhringi og keilur strax og þeim er komið fyrir.  Ávallt er óheimilt að skilja eftir opinn brunnbotn, brunnhring eða keilu  þegar farið er frá vinnusvæði.</w:t>
      </w:r>
    </w:p>
    <w:p w14:paraId="2C6CBA08" w14:textId="77777777" w:rsidR="007A3584" w:rsidRPr="00027ABF" w:rsidRDefault="007A3584" w:rsidP="007A3584">
      <w:pPr>
        <w:spacing w:after="0"/>
        <w:rPr>
          <w:rFonts w:eastAsia="Times New Roman" w:cs="Arial"/>
          <w:b/>
          <w:i/>
          <w:noProof/>
          <w:szCs w:val="24"/>
        </w:rPr>
      </w:pPr>
      <w:r w:rsidRPr="001D7B9F">
        <w:rPr>
          <w:rFonts w:eastAsia="Times New Roman" w:cs="Arial"/>
          <w:b/>
          <w:i/>
          <w:noProof/>
          <w:szCs w:val="24"/>
        </w:rPr>
        <w:t>Magntölur og uppgjör:</w:t>
      </w:r>
    </w:p>
    <w:p w14:paraId="62297E3A" w14:textId="77777777" w:rsidR="007A3584" w:rsidRPr="001D7B9F" w:rsidRDefault="007A3584" w:rsidP="007A3584">
      <w:pPr>
        <w:rPr>
          <w:rFonts w:eastAsia="Times New Roman" w:cs="Arial"/>
          <w:i/>
          <w:noProof/>
          <w:szCs w:val="24"/>
        </w:rPr>
      </w:pPr>
      <w:r w:rsidRPr="001D7B9F">
        <w:rPr>
          <w:rFonts w:eastAsia="Times New Roman" w:cs="Arial"/>
          <w:i/>
          <w:noProof/>
          <w:szCs w:val="24"/>
        </w:rPr>
        <w:t>Greitt er fast verð fyrir hvern brunnbotn.  Innifalið í einingarverði fyrir brunnbotn skal vera allur kostnaður við efni, vinnu og tæki sem þarf til að ljúka verkliðnum.</w:t>
      </w:r>
    </w:p>
    <w:p w14:paraId="6CDC4F2F" w14:textId="77777777" w:rsidR="007A3584" w:rsidRPr="001D7B9F" w:rsidRDefault="007A3584" w:rsidP="007A3584">
      <w:pPr>
        <w:rPr>
          <w:rFonts w:eastAsia="Times New Roman" w:cs="Arial"/>
          <w:i/>
          <w:noProof/>
          <w:szCs w:val="24"/>
        </w:rPr>
      </w:pPr>
      <w:r w:rsidRPr="001D7B9F">
        <w:rPr>
          <w:rFonts w:eastAsia="Times New Roman" w:cs="Arial"/>
          <w:i/>
          <w:noProof/>
          <w:szCs w:val="24"/>
        </w:rPr>
        <w:t>Greitt er fast verð fyrir hvern metra af fullfrágengnum brunneiningum. Innifalið í einingarverði fyrir brunneiningu skal vera allur kostnaður við efni, vinnu og tæki sem þarf til að ljúka verkliðnum.</w:t>
      </w:r>
    </w:p>
    <w:p w14:paraId="5AD6AF4A" w14:textId="77777777" w:rsidR="007A3584" w:rsidRDefault="007A3584" w:rsidP="007A3584">
      <w:pPr>
        <w:rPr>
          <w:rFonts w:eastAsia="Times New Roman" w:cs="Arial"/>
          <w:i/>
          <w:iCs/>
          <w:noProof/>
          <w:szCs w:val="20"/>
        </w:rPr>
      </w:pPr>
      <w:r w:rsidRPr="5395140A">
        <w:rPr>
          <w:rFonts w:eastAsia="Times New Roman" w:cs="Arial"/>
          <w:i/>
          <w:iCs/>
          <w:noProof/>
          <w:szCs w:val="20"/>
        </w:rPr>
        <w:t>Greitt er fast verð fyrir hverja keilu ásamt upphækkun á brunni og frágang á  steypujárnskarmi og -loki.  Innifalið í einingarverði fyrir keilu ásamt upphækkun á brunni og frágang á steypujárnskarmi og -loki skal vera allur kostnaður sem þarf til að ljúka verkliðnum m.a. að reisa keilu með gúmmíhringjasamsetningum, ganga frá upphækkunarhringjum, karmi og loki,  fylla að brunni og þjappa samkvæmt verklýsingu.</w:t>
      </w:r>
    </w:p>
    <w:p w14:paraId="790F9567" w14:textId="77777777" w:rsidR="007A3584" w:rsidRDefault="007A3584" w:rsidP="007A3584">
      <w:pPr>
        <w:pStyle w:val="Heading3"/>
        <w:rPr>
          <w:rFonts w:eastAsia="Arial"/>
          <w:noProof/>
        </w:rPr>
      </w:pPr>
      <w:bookmarkStart w:id="243" w:name="_Toc192599431"/>
      <w:bookmarkStart w:id="244" w:name="_Toc232150419"/>
      <w:r w:rsidRPr="5395140A">
        <w:rPr>
          <w:rFonts w:eastAsia="Arial"/>
          <w:noProof/>
        </w:rPr>
        <w:t>Breyting á hæð núverandi brunna</w:t>
      </w:r>
      <w:bookmarkEnd w:id="243"/>
      <w:bookmarkEnd w:id="244"/>
    </w:p>
    <w:p w14:paraId="65E3835B" w14:textId="77777777" w:rsidR="007A3584" w:rsidRPr="00027ABF" w:rsidRDefault="007A3584" w:rsidP="007A3584">
      <w:pPr>
        <w:rPr>
          <w:rFonts w:eastAsia="Arial" w:cs="Arial"/>
          <w:noProof/>
          <w:color w:val="FF0000"/>
          <w:szCs w:val="20"/>
        </w:rPr>
      </w:pPr>
      <w:r w:rsidRPr="00027ABF">
        <w:rPr>
          <w:rFonts w:eastAsia="Arial" w:cs="Arial"/>
          <w:noProof/>
          <w:color w:val="FF0000"/>
          <w:szCs w:val="20"/>
        </w:rPr>
        <w:t>#(Þessi kafli á eingöngu við ef það verður breyting á yfirborðshæð)#</w:t>
      </w:r>
    </w:p>
    <w:p w14:paraId="64332C79" w14:textId="77777777" w:rsidR="007A3584" w:rsidRPr="00027ABF" w:rsidRDefault="007A3584" w:rsidP="007A3584">
      <w:pPr>
        <w:rPr>
          <w:rFonts w:eastAsia="Arial" w:cs="Arial"/>
          <w:noProof/>
          <w:szCs w:val="20"/>
        </w:rPr>
      </w:pPr>
      <w:r w:rsidRPr="00027ABF">
        <w:rPr>
          <w:rFonts w:eastAsia="Arial" w:cs="Arial"/>
          <w:noProof/>
          <w:szCs w:val="20"/>
        </w:rPr>
        <w:t>Sömu kröfur gilda um endanlegan frágang og aðgengi að brunnum sem breyta þarf í hæð og nýrra brunna, t.d. með tilliti til staðsetningu þrepa, frágang í fyllingum ofl.</w:t>
      </w:r>
    </w:p>
    <w:p w14:paraId="1A3E05CF" w14:textId="77777777" w:rsidR="007A3584" w:rsidRPr="00027ABF" w:rsidRDefault="007A3584" w:rsidP="007A3584">
      <w:pPr>
        <w:rPr>
          <w:rFonts w:eastAsia="Arial" w:cs="Arial"/>
          <w:noProof/>
          <w:szCs w:val="20"/>
        </w:rPr>
      </w:pPr>
      <w:r w:rsidRPr="00027ABF">
        <w:rPr>
          <w:rFonts w:eastAsia="Arial" w:cs="Arial"/>
          <w:noProof/>
          <w:szCs w:val="20"/>
        </w:rPr>
        <w:t>Haft skal samráð við eftirlitsaðila verkkaupa um nánari útfærslu á hverjum einstökum brunni. Eftirlitsaðili ákveður hvort skipta skuli út brunnkarmi og loki.</w:t>
      </w:r>
    </w:p>
    <w:p w14:paraId="5871A699" w14:textId="77777777" w:rsidR="007A3584" w:rsidRPr="00027ABF" w:rsidRDefault="007A3584" w:rsidP="007A3584">
      <w:pPr>
        <w:rPr>
          <w:rFonts w:eastAsia="Arial" w:cs="Arial"/>
          <w:b/>
          <w:bCs/>
          <w:noProof/>
          <w:szCs w:val="20"/>
          <w:u w:val="single"/>
        </w:rPr>
      </w:pPr>
      <w:r w:rsidRPr="00027ABF">
        <w:rPr>
          <w:rFonts w:eastAsia="Arial" w:cs="Arial"/>
          <w:b/>
          <w:bCs/>
          <w:noProof/>
          <w:szCs w:val="20"/>
          <w:u w:val="single"/>
        </w:rPr>
        <w:t>Lækkun á yfirborðshæð:</w:t>
      </w:r>
    </w:p>
    <w:p w14:paraId="1B11119A" w14:textId="77777777" w:rsidR="007A3584" w:rsidRPr="00027ABF" w:rsidRDefault="007A3584" w:rsidP="007A3584">
      <w:pPr>
        <w:rPr>
          <w:rFonts w:eastAsia="Arial" w:cs="Arial"/>
          <w:noProof/>
          <w:szCs w:val="20"/>
        </w:rPr>
      </w:pPr>
      <w:r w:rsidRPr="00027ABF">
        <w:rPr>
          <w:rFonts w:eastAsia="Arial" w:cs="Arial"/>
          <w:noProof/>
          <w:szCs w:val="20"/>
        </w:rPr>
        <w:lastRenderedPageBreak/>
        <w:t>Ef lækka á brunn meira en sem nemur hæð upphækkunarhringja skal grafa upp brunnkeilu og fjarlægja brunnhringi eftir þörfum. Endurnýta skal brunnkeilu í samráði við eftirlitsaðila.</w:t>
      </w:r>
    </w:p>
    <w:p w14:paraId="78DD0880" w14:textId="77777777" w:rsidR="007A3584" w:rsidRPr="00027ABF" w:rsidRDefault="007A3584" w:rsidP="007A3584">
      <w:pPr>
        <w:rPr>
          <w:rFonts w:eastAsia="Arial" w:cs="Arial"/>
          <w:b/>
          <w:bCs/>
          <w:noProof/>
          <w:szCs w:val="20"/>
          <w:u w:val="single"/>
        </w:rPr>
      </w:pPr>
      <w:r w:rsidRPr="00027ABF">
        <w:rPr>
          <w:rFonts w:eastAsia="Arial" w:cs="Arial"/>
          <w:b/>
          <w:bCs/>
          <w:noProof/>
          <w:szCs w:val="20"/>
          <w:u w:val="single"/>
        </w:rPr>
        <w:t>Hækkun á yfirborðshæð:</w:t>
      </w:r>
    </w:p>
    <w:p w14:paraId="529C023F" w14:textId="77777777" w:rsidR="007A3584" w:rsidRPr="00027ABF" w:rsidRDefault="007A3584" w:rsidP="007A3584">
      <w:pPr>
        <w:rPr>
          <w:rFonts w:eastAsia="Arial" w:cs="Arial"/>
          <w:noProof/>
          <w:szCs w:val="20"/>
        </w:rPr>
      </w:pPr>
      <w:r w:rsidRPr="00027ABF">
        <w:rPr>
          <w:rFonts w:eastAsia="Arial" w:cs="Arial"/>
          <w:noProof/>
          <w:szCs w:val="20"/>
        </w:rPr>
        <w:t>Yfirborð brunna er hækkað með því að bæta við upphækkunarhringjum. Ef hækka á brunn meira en svo að fjarlægð frá brunnloki að efsta þrepi sé meiri en 700 mm, skal grafa upp brunnkeilu og bæta inn brunnhringjum eftir þörfum. Endurnýta skal brunnkeilu í samráði við eftirlitsaðila. Lóðréttur hluti keilu skal koma upp af þrepum.</w:t>
      </w:r>
    </w:p>
    <w:p w14:paraId="460F0C85" w14:textId="77777777" w:rsidR="007A3584" w:rsidRPr="00027ABF" w:rsidRDefault="007A3584" w:rsidP="007A3584">
      <w:pPr>
        <w:spacing w:after="0"/>
        <w:rPr>
          <w:rFonts w:eastAsia="Arial" w:cs="Arial"/>
          <w:b/>
          <w:bCs/>
          <w:i/>
          <w:iCs/>
          <w:noProof/>
          <w:szCs w:val="20"/>
        </w:rPr>
      </w:pPr>
      <w:r w:rsidRPr="00027ABF">
        <w:rPr>
          <w:rFonts w:eastAsia="Arial" w:cs="Arial"/>
          <w:b/>
          <w:bCs/>
          <w:i/>
          <w:iCs/>
          <w:noProof/>
          <w:szCs w:val="20"/>
        </w:rPr>
        <w:t>Magntölur og uppgjör:</w:t>
      </w:r>
    </w:p>
    <w:p w14:paraId="4A6017CB" w14:textId="77777777" w:rsidR="007A3584" w:rsidRPr="00027ABF" w:rsidRDefault="007A3584" w:rsidP="007A3584">
      <w:pPr>
        <w:rPr>
          <w:rFonts w:eastAsia="Arial" w:cs="Arial"/>
          <w:i/>
          <w:iCs/>
          <w:noProof/>
          <w:szCs w:val="20"/>
        </w:rPr>
      </w:pPr>
      <w:r w:rsidRPr="00027ABF">
        <w:rPr>
          <w:rFonts w:eastAsia="Arial" w:cs="Arial"/>
          <w:i/>
          <w:iCs/>
          <w:noProof/>
          <w:szCs w:val="20"/>
        </w:rPr>
        <w:t>Greitt er ákveðið verð fyrir breytingu á hæð brunna ef hægt er að nota upphækkunarhringi.</w:t>
      </w:r>
    </w:p>
    <w:p w14:paraId="637D998A" w14:textId="77777777" w:rsidR="007A3584" w:rsidRPr="00027ABF" w:rsidRDefault="007A3584" w:rsidP="007A3584">
      <w:pPr>
        <w:rPr>
          <w:rFonts w:eastAsia="Arial" w:cs="Arial"/>
          <w:i/>
          <w:iCs/>
          <w:noProof/>
          <w:szCs w:val="20"/>
        </w:rPr>
      </w:pPr>
      <w:r w:rsidRPr="00027ABF">
        <w:rPr>
          <w:rFonts w:eastAsia="Arial" w:cs="Arial"/>
          <w:i/>
          <w:iCs/>
          <w:noProof/>
          <w:szCs w:val="20"/>
        </w:rPr>
        <w:t>Greitt er ákveðið verð fyrir breytingu á hæð brunna ef grafa þarf upp brunnkeilu.</w:t>
      </w:r>
    </w:p>
    <w:p w14:paraId="64783852" w14:textId="77777777" w:rsidR="007A3584" w:rsidRPr="00027ABF" w:rsidRDefault="007A3584" w:rsidP="007A3584">
      <w:pPr>
        <w:rPr>
          <w:rFonts w:eastAsia="Times New Roman" w:cs="Arial"/>
          <w:i/>
          <w:iCs/>
          <w:noProof/>
          <w:szCs w:val="20"/>
        </w:rPr>
      </w:pPr>
      <w:r w:rsidRPr="00027ABF">
        <w:rPr>
          <w:rFonts w:eastAsia="Arial" w:cs="Arial"/>
          <w:i/>
          <w:iCs/>
          <w:noProof/>
          <w:szCs w:val="20"/>
        </w:rPr>
        <w:t>Innifalið í einingarverði er allt efni annað en það sem verkkaupi leggur til og öll vinna við að ljúka verkliðnum, s.s. að fjarlægja brunnkarm og -lok, upphækkunarhringi, brunnhringi, gröftur, söndun, þjöppun, ásamt því að staðsetja brunn aftur í nýja hæð o.fl.</w:t>
      </w:r>
    </w:p>
    <w:p w14:paraId="73157EEC" w14:textId="77777777" w:rsidR="007A3584" w:rsidRPr="0063118C" w:rsidRDefault="007A3584" w:rsidP="007A3584">
      <w:pPr>
        <w:pStyle w:val="Heading3"/>
        <w:rPr>
          <w:rFonts w:eastAsia="Yu Gothic Light"/>
        </w:rPr>
      </w:pPr>
      <w:bookmarkStart w:id="245" w:name="_Toc149893255"/>
      <w:bookmarkStart w:id="246" w:name="_Toc192599432"/>
      <w:bookmarkStart w:id="247" w:name="_Toc232150420"/>
      <w:r w:rsidRPr="0063118C">
        <w:rPr>
          <w:rFonts w:eastAsia="Yu Gothic Light"/>
        </w:rPr>
        <w:t>Ný niðurföll</w:t>
      </w:r>
      <w:bookmarkEnd w:id="245"/>
      <w:bookmarkEnd w:id="246"/>
      <w:bookmarkEnd w:id="247"/>
    </w:p>
    <w:p w14:paraId="1AB31B79" w14:textId="77777777" w:rsidR="007A3584" w:rsidRDefault="007A3584" w:rsidP="007A3584">
      <w:pPr>
        <w:keepNext/>
        <w:keepLines/>
        <w:rPr>
          <w:rFonts w:eastAsia="Times New Roman" w:cs="Arial"/>
          <w:b/>
          <w:bCs/>
          <w:i/>
          <w:iCs/>
          <w:szCs w:val="20"/>
        </w:rPr>
      </w:pPr>
      <w:r w:rsidRPr="506BD08B">
        <w:rPr>
          <w:rFonts w:eastAsia="Times New Roman" w:cs="Arial"/>
          <w:b/>
          <w:bCs/>
          <w:i/>
          <w:iCs/>
          <w:szCs w:val="20"/>
        </w:rPr>
        <w:t>Raðtenging</w:t>
      </w:r>
    </w:p>
    <w:p w14:paraId="6431AE9F" w14:textId="77777777" w:rsidR="007A3584" w:rsidRDefault="007A3584" w:rsidP="007A3584">
      <w:pPr>
        <w:widowControl w:val="0"/>
        <w:spacing w:after="200" w:line="240" w:lineRule="auto"/>
        <w:rPr>
          <w:rFonts w:eastAsia="Arial" w:cs="Arial"/>
          <w:noProof/>
          <w:color w:val="FF0000"/>
          <w:szCs w:val="20"/>
        </w:rPr>
      </w:pPr>
      <w:r>
        <w:rPr>
          <w:rFonts w:eastAsia="Arial" w:cs="Arial"/>
          <w:noProof/>
          <w:color w:val="FF0000"/>
        </w:rPr>
        <w:t>#</w:t>
      </w:r>
      <w:r w:rsidRPr="327D0DB5">
        <w:rPr>
          <w:rFonts w:eastAsia="Arial" w:cs="Arial"/>
          <w:noProof/>
          <w:color w:val="FF0000"/>
        </w:rPr>
        <w:t>Niðurföll skulu eins og kostur er raðtengd við sandfangsbrunn áður en að vatni er sleppt inn á safnkerfi regnvatns eða blandaðskerfis. Staðsetja skal sandfangsbrunna skv. forskrift (</w:t>
      </w:r>
      <w:hyperlink r:id="rId32">
        <w:r w:rsidRPr="327D0DB5">
          <w:rPr>
            <w:rStyle w:val="Hyperlink"/>
            <w:rFonts w:eastAsia="Arial" w:cs="Arial"/>
            <w:noProof/>
            <w:lang w:val="is"/>
          </w:rPr>
          <w:t>Gatesandfang : VA-Miljø</w:t>
        </w:r>
      </w:hyperlink>
      <w:r w:rsidRPr="327D0DB5">
        <w:rPr>
          <w:rFonts w:eastAsia="Arial" w:cs="Arial"/>
          <w:noProof/>
          <w:color w:val="FF0000"/>
        </w:rPr>
        <w:t>) þannig að rennsli um hvern sandfangsbrunn yfirstígi ekki 20l/s.  Lágmarksstærð sandfangsbrunns  skal ákvarða þannig að hann geti tekið á móti  A.m.k. 0,8m</w:t>
      </w:r>
      <w:r w:rsidRPr="00FF23BD">
        <w:rPr>
          <w:rFonts w:eastAsia="Arial" w:cs="Arial"/>
          <w:noProof/>
          <w:color w:val="FF0000"/>
          <w:vertAlign w:val="superscript"/>
        </w:rPr>
        <w:t>3</w:t>
      </w:r>
      <w:r w:rsidRPr="327D0DB5">
        <w:rPr>
          <w:rFonts w:eastAsia="Arial" w:cs="Arial"/>
          <w:noProof/>
          <w:color w:val="FF0000"/>
        </w:rPr>
        <w:t xml:space="preserve"> af sandi. Lagt er upp með að hönnuður komi með tillögu að viðhaldi, tæmiþörf sandfangsbrunn og rekstraraðili fínpússi svo tæmiþörf m.t.t. raunverulegrar þarfar. Þar sem sandfangsbrunnur tengist blandlögn þarf  hann að vera útbúinn með vatnslás, þannig að möguleg lykt frá safnkerfi berist ekki til yfirborðsins, sjá skissu. </w:t>
      </w:r>
      <w:r w:rsidRPr="327D0DB5">
        <w:rPr>
          <w:rFonts w:eastAsia="Arial" w:cs="Arial"/>
          <w:noProof/>
          <w:color w:val="FF0000"/>
          <w:szCs w:val="20"/>
        </w:rPr>
        <w:t>Þegar tengt er við regnvatnslögn með bakrennsli frá hitaveitu þarf einnig að nota vatnslás til að kom í veg fyrir að það geti við ákveðnar aðstæður, gufaö upp úr niðurföllum.</w:t>
      </w:r>
    </w:p>
    <w:p w14:paraId="6104F668" w14:textId="77777777" w:rsidR="007A3584" w:rsidRPr="00F27FEA" w:rsidRDefault="007A3584" w:rsidP="007A3584">
      <w:pPr>
        <w:widowControl w:val="0"/>
        <w:spacing w:after="200" w:line="240" w:lineRule="auto"/>
        <w:rPr>
          <w:rFonts w:eastAsia="Arial" w:cs="Arial"/>
          <w:noProof/>
          <w:color w:val="FF0000"/>
          <w:szCs w:val="20"/>
        </w:rPr>
      </w:pPr>
    </w:p>
    <w:p w14:paraId="166DDC29" w14:textId="77777777" w:rsidR="007A3584" w:rsidRDefault="007A3584" w:rsidP="007A3584">
      <w:pPr>
        <w:spacing w:after="200"/>
      </w:pPr>
      <w:r>
        <w:rPr>
          <w:noProof/>
        </w:rPr>
        <w:drawing>
          <wp:inline distT="0" distB="0" distL="0" distR="0" wp14:anchorId="77F162C2" wp14:editId="0266A8B6">
            <wp:extent cx="3819048" cy="3257143"/>
            <wp:effectExtent l="0" t="0" r="0" b="635"/>
            <wp:docPr id="1186431740" name="Picture 1" descr="A diagram of a machine&#10;&#10;AI-generated content may be incorrect."/>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186431740" name="Picture 1" descr="A diagram of a machine&#10;&#10;AI-generated content may be incorrect."/>
                    <pic:cNvPicPr/>
                  </pic:nvPicPr>
                  <pic:blipFill>
                    <a:blip r:embed="rId33"/>
                    <a:stretch>
                      <a:fillRect/>
                    </a:stretch>
                  </pic:blipFill>
                  <pic:spPr>
                    <a:xfrm>
                      <a:off x="0" y="0"/>
                      <a:ext cx="3819048" cy="3257143"/>
                    </a:xfrm>
                    <a:prstGeom prst="rect">
                      <a:avLst/>
                    </a:prstGeom>
                  </pic:spPr>
                </pic:pic>
              </a:graphicData>
            </a:graphic>
          </wp:inline>
        </w:drawing>
      </w:r>
    </w:p>
    <w:p w14:paraId="0FA3C559" w14:textId="77777777" w:rsidR="007A3584" w:rsidRPr="009208EE" w:rsidRDefault="007A3584" w:rsidP="007A3584">
      <w:pPr>
        <w:spacing w:after="200"/>
        <w:rPr>
          <w:rFonts w:cs="Arial"/>
          <w:szCs w:val="20"/>
        </w:rPr>
      </w:pPr>
      <w:r w:rsidRPr="009208EE">
        <w:rPr>
          <w:rFonts w:eastAsia="Aptos" w:cs="Arial"/>
          <w:b/>
          <w:bCs/>
          <w:i/>
          <w:iCs/>
          <w:noProof/>
          <w:color w:val="FF0000"/>
          <w:szCs w:val="20"/>
        </w:rPr>
        <w:t xml:space="preserve">Mynd </w:t>
      </w:r>
      <w:r>
        <w:rPr>
          <w:rFonts w:eastAsia="Aptos" w:cs="Arial"/>
          <w:b/>
          <w:bCs/>
          <w:i/>
          <w:iCs/>
          <w:noProof/>
          <w:color w:val="FF0000"/>
          <w:szCs w:val="20"/>
        </w:rPr>
        <w:t>7.</w:t>
      </w:r>
      <w:r w:rsidRPr="009208EE">
        <w:rPr>
          <w:rFonts w:eastAsia="Aptos" w:cs="Arial"/>
          <w:i/>
          <w:iCs/>
          <w:noProof/>
          <w:color w:val="FF0000"/>
          <w:szCs w:val="20"/>
        </w:rPr>
        <w:t xml:space="preserve">     Tillaga að sandfangi. Minnsta stærð er á sandfangi er um 0,8m</w:t>
      </w:r>
      <w:r w:rsidRPr="009208EE">
        <w:rPr>
          <w:rFonts w:eastAsia="Aptos" w:cs="Arial"/>
          <w:i/>
          <w:iCs/>
          <w:noProof/>
          <w:color w:val="FF0000"/>
          <w:szCs w:val="20"/>
          <w:vertAlign w:val="superscript"/>
        </w:rPr>
        <w:t>3</w:t>
      </w:r>
    </w:p>
    <w:p w14:paraId="18D6A081" w14:textId="77777777" w:rsidR="007A3584" w:rsidRPr="00027ABF" w:rsidRDefault="007A3584" w:rsidP="007A3584">
      <w:pPr>
        <w:spacing w:line="257" w:lineRule="auto"/>
        <w:rPr>
          <w:rFonts w:cs="Arial"/>
        </w:rPr>
      </w:pPr>
      <w:r w:rsidRPr="00027ABF">
        <w:rPr>
          <w:rFonts w:eastAsia="Aptos" w:cs="Arial"/>
          <w:noProof/>
          <w:color w:val="FF0000"/>
        </w:rPr>
        <w:t>Niðurföll eru án sandfanga, þau eru hefðbundin sem tengd eru um botn inn að safnlögn sem liggur inn að sandfangsbrunni</w:t>
      </w:r>
      <w:r>
        <w:rPr>
          <w:rFonts w:eastAsia="Aptos" w:cs="Arial"/>
          <w:noProof/>
          <w:color w:val="FF0000"/>
        </w:rPr>
        <w:t>#</w:t>
      </w:r>
      <w:r w:rsidRPr="00027ABF">
        <w:rPr>
          <w:rFonts w:eastAsia="Aptos" w:cs="Arial"/>
          <w:noProof/>
          <w:color w:val="FF0000"/>
        </w:rPr>
        <w:t xml:space="preserve">. </w:t>
      </w:r>
    </w:p>
    <w:p w14:paraId="7CD83F0A" w14:textId="77777777" w:rsidR="007A3584" w:rsidRPr="00690742" w:rsidRDefault="007A3584" w:rsidP="007A3584">
      <w:pPr>
        <w:spacing w:after="200"/>
      </w:pPr>
      <w:r w:rsidRPr="00D90307">
        <w:rPr>
          <w:rFonts w:eastAsia="Arial" w:cs="Arial"/>
          <w:noProof/>
        </w:rPr>
        <w:lastRenderedPageBreak/>
        <w:t xml:space="preserve">Koma skal fyrir niðurföllum samkvæmt teikningum. Hnit eru gefin upp í miðju niðurfalli. </w:t>
      </w:r>
    </w:p>
    <w:p w14:paraId="0EF75C18" w14:textId="77777777" w:rsidR="007A3584" w:rsidRDefault="007A3584" w:rsidP="007A3584">
      <w:pPr>
        <w:spacing w:after="200"/>
        <w:rPr>
          <w:rFonts w:eastAsia="Arial" w:cs="Arial"/>
          <w:noProof/>
          <w:szCs w:val="20"/>
        </w:rPr>
      </w:pPr>
      <w:r w:rsidRPr="327D0DB5">
        <w:rPr>
          <w:rFonts w:eastAsia="Arial" w:cs="Arial"/>
          <w:noProof/>
          <w:szCs w:val="20"/>
        </w:rPr>
        <w:t>Í fyllingum skal ganga frá niðurfallabrunnum til bráðabirgða með niðurfallshólki og rist á u.þ.b. 300 mm dýpi undir yfirborði fyllingar. Til að varna því að fyllingarefni komist ofan í niðurfallsbrunninn skal koma fyrir járnplötu undir rist. Niðurfallabrunna skal hylja með fyllingarefni og burðarlögum, en gera skal ráðstafanir til að leit að niðurfallabrunnum valdi sem minnstum spjöllum á yfirborði.</w:t>
      </w:r>
    </w:p>
    <w:p w14:paraId="4294C921" w14:textId="77777777" w:rsidR="007A3584" w:rsidRDefault="007A3584" w:rsidP="007A3584">
      <w:pPr>
        <w:spacing w:after="200"/>
        <w:rPr>
          <w:rFonts w:eastAsia="Arial" w:cs="Arial"/>
          <w:noProof/>
          <w:szCs w:val="20"/>
        </w:rPr>
      </w:pPr>
      <w:r w:rsidRPr="327D0DB5">
        <w:rPr>
          <w:rFonts w:eastAsia="Arial" w:cs="Arial"/>
          <w:noProof/>
          <w:szCs w:val="20"/>
        </w:rPr>
        <w:t xml:space="preserve">Þegar þjöppun er lokið skal grafa niður á niðurfallabrunnana og framlengja þá þannig að niðurfallshólkurinn og ristin, sem koma í niðurfallsbrunninn, verði 10-20 mm undir endanlegu yfirborði eins og þau eru skilgreind í verkinu.  Einnig skal fjarlægja járnplötu undan rist. </w:t>
      </w:r>
    </w:p>
    <w:p w14:paraId="60F4CA9B" w14:textId="77777777" w:rsidR="007A3584" w:rsidRDefault="007A3584" w:rsidP="007A3584">
      <w:pPr>
        <w:spacing w:after="200"/>
        <w:rPr>
          <w:rFonts w:eastAsia="Arial" w:cs="Arial"/>
          <w:noProof/>
          <w:color w:val="FF0000"/>
          <w:szCs w:val="20"/>
        </w:rPr>
      </w:pPr>
      <w:r w:rsidRPr="327D0DB5">
        <w:rPr>
          <w:rFonts w:eastAsia="Arial" w:cs="Arial"/>
          <w:noProof/>
          <w:szCs w:val="20"/>
        </w:rPr>
        <w:t>Verktaki skal tryggja að ytri brún niðurfallarista lendi samsíða kantsteinsbrún og í 10-30 mm fjarlægð þar frá.</w:t>
      </w:r>
    </w:p>
    <w:p w14:paraId="2A0D916C" w14:textId="77777777" w:rsidR="007A3584" w:rsidRPr="00710A81" w:rsidRDefault="007A3584" w:rsidP="007A3584">
      <w:pPr>
        <w:keepNext/>
        <w:keepLines/>
        <w:rPr>
          <w:rFonts w:eastAsia="Times New Roman" w:cs="Arial"/>
          <w:b/>
          <w:bCs/>
          <w:szCs w:val="20"/>
        </w:rPr>
      </w:pPr>
      <w:r w:rsidRPr="00710A81">
        <w:rPr>
          <w:rFonts w:eastAsia="Times New Roman" w:cs="Arial"/>
          <w:b/>
          <w:bCs/>
          <w:szCs w:val="20"/>
        </w:rPr>
        <w:t>Niðurfall með sandfangi</w:t>
      </w:r>
    </w:p>
    <w:p w14:paraId="6590B266" w14:textId="77777777" w:rsidR="007A3584" w:rsidRDefault="007A3584" w:rsidP="007A3584">
      <w:pPr>
        <w:spacing w:after="200"/>
      </w:pPr>
      <w:r>
        <w:rPr>
          <w:rFonts w:eastAsia="Arial" w:cs="Arial"/>
          <w:noProof/>
          <w:color w:val="FF0000"/>
        </w:rPr>
        <w:t>#</w:t>
      </w:r>
      <w:r w:rsidRPr="327D0DB5">
        <w:rPr>
          <w:rFonts w:eastAsia="Arial" w:cs="Arial"/>
          <w:noProof/>
          <w:color w:val="FF0000"/>
        </w:rPr>
        <w:t>Ef niðurföllum er komið niður með sandfangi og vatnslás þá skal nota neðangreindan frágang. Ef ekki skal notast við leiðbeiningar frá framleiðanda</w:t>
      </w:r>
      <w:r>
        <w:rPr>
          <w:rFonts w:eastAsia="Arial" w:cs="Arial"/>
          <w:noProof/>
          <w:color w:val="FF0000"/>
        </w:rPr>
        <w:t>#</w:t>
      </w:r>
      <w:r w:rsidRPr="327D0DB5">
        <w:rPr>
          <w:rFonts w:eastAsia="Arial" w:cs="Arial"/>
          <w:noProof/>
          <w:color w:val="FF0000"/>
        </w:rPr>
        <w:t xml:space="preserve">.   </w:t>
      </w:r>
    </w:p>
    <w:p w14:paraId="7B18EEE8" w14:textId="77777777" w:rsidR="007A3584" w:rsidRPr="0063118C" w:rsidRDefault="007A3584" w:rsidP="007A3584">
      <w:pPr>
        <w:widowControl w:val="0"/>
        <w:spacing w:after="200" w:line="240" w:lineRule="auto"/>
        <w:rPr>
          <w:rFonts w:eastAsia="Times New Roman" w:cs="Arial"/>
          <w:strike/>
          <w:noProof/>
          <w:szCs w:val="24"/>
        </w:rPr>
      </w:pPr>
      <w:r w:rsidRPr="0063118C">
        <w:rPr>
          <w:rFonts w:eastAsia="Times New Roman" w:cs="Arial"/>
          <w:noProof/>
          <w:szCs w:val="24"/>
        </w:rPr>
        <w:t xml:space="preserve">Niðurfallabrunnar skulu gerðir úr a.m.k. 250 mm rörum að innanmáli. Dýpi sandfangs skal vera 800 mm, mælt frá rennslisbotni niðurfallsleggs. Lágmarkshæð ofan á niðurfallslegg frá yfirborði er 1000 mm. Undir niðurfallsbrunn skal koma 150 mm þykk steypa. Í hana skal fella 400x400x60 hellu og skal niðurfallsbrunnurinn standa ofan á henni. </w:t>
      </w:r>
    </w:p>
    <w:p w14:paraId="06924427" w14:textId="77777777" w:rsidR="007A3584" w:rsidRPr="0063118C" w:rsidRDefault="007A3584" w:rsidP="007A3584">
      <w:pPr>
        <w:widowControl w:val="0"/>
        <w:spacing w:after="200" w:line="240" w:lineRule="auto"/>
        <w:rPr>
          <w:rFonts w:eastAsia="Times New Roman" w:cs="Arial"/>
          <w:noProof/>
          <w:szCs w:val="24"/>
        </w:rPr>
      </w:pPr>
      <w:r w:rsidRPr="0063118C">
        <w:rPr>
          <w:rFonts w:eastAsia="Times New Roman" w:cs="Arial"/>
          <w:noProof/>
          <w:szCs w:val="24"/>
        </w:rPr>
        <w:t xml:space="preserve">Utanmál niðurfallahólka er í flestum tilfellum 235 mm. Bil milli niðurfallsbrunns og niðurfallshólks skal vera á bilinu 10-20 mm. </w:t>
      </w:r>
    </w:p>
    <w:p w14:paraId="344D4809" w14:textId="77777777" w:rsidR="007A3584" w:rsidRPr="0063118C" w:rsidRDefault="007A3584" w:rsidP="007A3584">
      <w:pPr>
        <w:widowControl w:val="0"/>
        <w:spacing w:after="200" w:line="240" w:lineRule="auto"/>
        <w:rPr>
          <w:rFonts w:eastAsia="Times New Roman" w:cs="Arial"/>
          <w:noProof/>
          <w:szCs w:val="24"/>
        </w:rPr>
      </w:pPr>
      <w:r w:rsidRPr="0063118C">
        <w:rPr>
          <w:rFonts w:eastAsia="Times New Roman" w:cs="Arial"/>
          <w:noProof/>
          <w:szCs w:val="24"/>
        </w:rPr>
        <w:t>Í fyllingum skal ganga frá niðurfallabrunnum til bráðabirgða með niðurfallshólki og rist á u.þ.b. 300 mm dýpi undir yfirborði fyllingar. Til að varna því að fyllingarefni komist ofan í niðurfallsbrunninn skal koma fyrir járnplötu undir rist. Niðurfallabrunna skal hylja með fyllingarefni og burðarlögum, en gera skal ráðstafanir til að leit að niðurfallabrunnum valdi sem minnstum spjöllum á yfirborði.</w:t>
      </w:r>
    </w:p>
    <w:p w14:paraId="13D16022" w14:textId="77777777" w:rsidR="007A3584" w:rsidRPr="0063118C" w:rsidRDefault="007A3584" w:rsidP="007A3584">
      <w:pPr>
        <w:widowControl w:val="0"/>
        <w:spacing w:after="200" w:line="240" w:lineRule="auto"/>
        <w:rPr>
          <w:rFonts w:eastAsia="Times New Roman" w:cs="Arial"/>
          <w:noProof/>
          <w:szCs w:val="24"/>
        </w:rPr>
      </w:pPr>
      <w:r w:rsidRPr="0063118C">
        <w:rPr>
          <w:rFonts w:eastAsia="Times New Roman" w:cs="Arial"/>
          <w:noProof/>
          <w:szCs w:val="24"/>
        </w:rPr>
        <w:t xml:space="preserve">Þegar þjöppun er lokið skal grafa niður á niðurfallabrunnana og framlengja þá þannig að niðurfallshólkurinn og ristin, sem koma í niðurfallsbrunninn, verði 10-20 mm undir endanlegu yfirborði eins og þau eru skilgreind í verkinu.  Einnig skal fjarlægja járnplötu undan rist. </w:t>
      </w:r>
    </w:p>
    <w:p w14:paraId="6261AA2D" w14:textId="77777777" w:rsidR="007A3584" w:rsidRPr="0063118C" w:rsidRDefault="007A3584" w:rsidP="007A3584">
      <w:pPr>
        <w:widowControl w:val="0"/>
        <w:spacing w:after="200" w:line="240" w:lineRule="auto"/>
        <w:rPr>
          <w:rFonts w:eastAsia="Times New Roman" w:cs="Arial"/>
          <w:noProof/>
          <w:szCs w:val="24"/>
        </w:rPr>
      </w:pPr>
      <w:r w:rsidRPr="0063118C">
        <w:rPr>
          <w:rFonts w:eastAsia="Times New Roman" w:cs="Arial"/>
          <w:noProof/>
          <w:szCs w:val="24"/>
        </w:rPr>
        <w:t xml:space="preserve">Verktaki skal tryggja að ytri brún niðurfallarista lendi samsíða kantsteinsbrún og í 10-30 mm fjarlægð þar frá. </w:t>
      </w:r>
    </w:p>
    <w:p w14:paraId="57CA7888" w14:textId="77777777" w:rsidR="007A3584" w:rsidRPr="00027ABF" w:rsidRDefault="007A3584" w:rsidP="007A3584">
      <w:pPr>
        <w:spacing w:after="0"/>
        <w:rPr>
          <w:b/>
          <w:bCs/>
          <w:i/>
          <w:iCs/>
          <w:noProof/>
        </w:rPr>
      </w:pPr>
      <w:r w:rsidRPr="00027ABF">
        <w:rPr>
          <w:b/>
          <w:bCs/>
          <w:i/>
          <w:iCs/>
          <w:noProof/>
        </w:rPr>
        <w:t>Magntölur og uppgjör:</w:t>
      </w:r>
    </w:p>
    <w:p w14:paraId="0D7EE0BC" w14:textId="77777777" w:rsidR="007A3584" w:rsidRDefault="007A3584" w:rsidP="007A3584">
      <w:pPr>
        <w:spacing w:after="0" w:line="240" w:lineRule="auto"/>
        <w:rPr>
          <w:rFonts w:eastAsia="Times New Roman" w:cs="Arial"/>
          <w:i/>
          <w:iCs/>
          <w:noProof/>
        </w:rPr>
      </w:pPr>
      <w:r w:rsidRPr="658C4546">
        <w:rPr>
          <w:rFonts w:eastAsia="Times New Roman" w:cs="Arial"/>
          <w:i/>
          <w:iCs/>
          <w:noProof/>
        </w:rPr>
        <w:t xml:space="preserve">Greitt er fast verð fyrir hvert niðurfall með sandfangi Innifalið í einingarverði fyrir niðurfall skal vera  allur kostnaður sem þarf til að ljúka verkliðnum m.a. allt röraefni í niðurfallsbrunn ásamt niðurfallshólki, ristar og járnplötu undir rist, flutningur á efni, tenging við niðurfallslegg, reisa niðurfallsbrunn, koma fyrir járnplötu og rist og ganga frá til bráðabirgða,þjappa og ganga frá. </w:t>
      </w:r>
    </w:p>
    <w:p w14:paraId="57805247" w14:textId="77777777" w:rsidR="007A3584" w:rsidRPr="0063118C" w:rsidRDefault="007A3584" w:rsidP="007A3584">
      <w:pPr>
        <w:spacing w:after="0" w:line="240" w:lineRule="auto"/>
        <w:rPr>
          <w:rFonts w:eastAsia="Times New Roman" w:cs="Arial"/>
          <w:i/>
          <w:iCs/>
          <w:noProof/>
        </w:rPr>
      </w:pPr>
    </w:p>
    <w:p w14:paraId="70E160A8" w14:textId="77777777" w:rsidR="007A3584" w:rsidRPr="00F27FEA" w:rsidRDefault="007A3584" w:rsidP="007A3584">
      <w:pPr>
        <w:spacing w:after="0"/>
        <w:rPr>
          <w:rFonts w:eastAsia="Times New Roman" w:cs="Arial"/>
          <w:i/>
          <w:iCs/>
          <w:noProof/>
        </w:rPr>
      </w:pPr>
      <w:r w:rsidRPr="4A06E308">
        <w:rPr>
          <w:rFonts w:eastAsia="Arial" w:cs="Arial"/>
          <w:i/>
          <w:iCs/>
          <w:noProof/>
        </w:rPr>
        <w:t xml:space="preserve">Greitt er fast verð fyrir hvert niðurfall án sandfangs. </w:t>
      </w:r>
      <w:r w:rsidRPr="4A06E308">
        <w:rPr>
          <w:rFonts w:eastAsia="Times New Roman" w:cs="Arial"/>
          <w:i/>
          <w:iCs/>
          <w:noProof/>
        </w:rPr>
        <w:t>Innifalið í einingarverði fyrir niðurfall skal vera  allur kostnaður sem þarf til að ljúka verkliðnum m.a. allt röraefni í niðurfallsbrunn ásamt niðurfallshólki, ristar og járnplötu undir rist, flutningur á efni, tenging við niðurfallslegg, reisa niðurfallsbrunn, koma fyrir járnplötu og rist og ganga frá til bráðabirgða, þjappa og ganga frá.</w:t>
      </w:r>
    </w:p>
    <w:p w14:paraId="1145F855" w14:textId="77777777" w:rsidR="007A3584" w:rsidRPr="0063118C" w:rsidRDefault="007A3584" w:rsidP="007A3584">
      <w:pPr>
        <w:pStyle w:val="Heading3"/>
        <w:rPr>
          <w:rFonts w:eastAsia="Yu Gothic Light"/>
        </w:rPr>
      </w:pPr>
      <w:r w:rsidRPr="0063118C">
        <w:rPr>
          <w:rFonts w:eastAsia="Yu Gothic Light"/>
        </w:rPr>
        <w:t xml:space="preserve">   </w:t>
      </w:r>
      <w:bookmarkStart w:id="248" w:name="_Toc149893256"/>
      <w:bookmarkStart w:id="249" w:name="_Toc192599433"/>
      <w:bookmarkStart w:id="250" w:name="_Toc232150421"/>
      <w:r w:rsidRPr="0063118C">
        <w:rPr>
          <w:rFonts w:eastAsia="Yu Gothic Light"/>
        </w:rPr>
        <w:t>Lokun, upprif og færsla niðurfalla</w:t>
      </w:r>
      <w:bookmarkEnd w:id="248"/>
      <w:bookmarkEnd w:id="249"/>
      <w:bookmarkEnd w:id="250"/>
    </w:p>
    <w:p w14:paraId="44548C8D" w14:textId="77777777" w:rsidR="007A3584" w:rsidRPr="0063118C" w:rsidRDefault="007A3584" w:rsidP="007A3584">
      <w:pPr>
        <w:widowControl w:val="0"/>
        <w:spacing w:after="200" w:line="240" w:lineRule="auto"/>
        <w:rPr>
          <w:rFonts w:eastAsia="Times New Roman" w:cs="Arial"/>
          <w:noProof/>
          <w:color w:val="FF0000"/>
          <w:szCs w:val="24"/>
        </w:rPr>
      </w:pPr>
      <w:r w:rsidRPr="0063118C">
        <w:rPr>
          <w:rFonts w:eastAsia="Times New Roman" w:cs="Arial"/>
          <w:noProof/>
          <w:color w:val="FF0000"/>
          <w:szCs w:val="24"/>
        </w:rPr>
        <w:t xml:space="preserve">#(Þessi kafli á eingöngu við ef verið er að loka eða færa niðurföll – velja skal þann texta sem við á hverju sinni eða eyða út kafla ef hann á ekki við. Hægt að nota við færslu svelgja)# </w:t>
      </w:r>
    </w:p>
    <w:p w14:paraId="7AA0D57C" w14:textId="77777777" w:rsidR="007A3584" w:rsidRPr="0063118C" w:rsidRDefault="007A3584" w:rsidP="007A3584">
      <w:pPr>
        <w:widowControl w:val="0"/>
        <w:spacing w:after="200" w:line="240" w:lineRule="auto"/>
        <w:rPr>
          <w:rFonts w:eastAsia="Times New Roman" w:cs="Arial"/>
          <w:noProof/>
          <w:szCs w:val="24"/>
        </w:rPr>
      </w:pPr>
      <w:r w:rsidRPr="0063118C">
        <w:rPr>
          <w:rFonts w:eastAsia="Times New Roman" w:cs="Arial"/>
          <w:noProof/>
          <w:szCs w:val="24"/>
        </w:rPr>
        <w:t xml:space="preserve">Niðurföllum og lögnum sem ekki nýtast skal farga á viðurkenndan hátt. Heilum niðurfallshólkum og -ristum skal skilað á geymslusvæði Veitna á Bæjarhálsi 1. </w:t>
      </w:r>
    </w:p>
    <w:p w14:paraId="072AF534" w14:textId="77777777" w:rsidR="007A3584" w:rsidRPr="0063118C" w:rsidRDefault="007A3584" w:rsidP="007A3584">
      <w:pPr>
        <w:widowControl w:val="0"/>
        <w:spacing w:after="200" w:line="240" w:lineRule="auto"/>
        <w:rPr>
          <w:rFonts w:eastAsia="Times New Roman" w:cs="Arial"/>
          <w:noProof/>
          <w:szCs w:val="24"/>
        </w:rPr>
      </w:pPr>
      <w:r w:rsidRPr="0063118C">
        <w:rPr>
          <w:rFonts w:eastAsia="Times New Roman" w:cs="Arial"/>
          <w:noProof/>
          <w:szCs w:val="24"/>
        </w:rPr>
        <w:t>Sjá nánar í staðalsnið</w:t>
      </w:r>
      <w:r>
        <w:rPr>
          <w:rFonts w:eastAsia="Times New Roman" w:cs="Arial"/>
          <w:noProof/>
          <w:szCs w:val="24"/>
        </w:rPr>
        <w:t>um</w:t>
      </w:r>
      <w:r w:rsidRPr="0063118C">
        <w:rPr>
          <w:rFonts w:eastAsia="Times New Roman" w:cs="Arial"/>
          <w:noProof/>
          <w:szCs w:val="24"/>
        </w:rPr>
        <w:t xml:space="preserve"> fráveitu.</w:t>
      </w:r>
    </w:p>
    <w:p w14:paraId="160D88CF" w14:textId="77777777" w:rsidR="007A3584" w:rsidRPr="0063118C" w:rsidRDefault="007A3584" w:rsidP="007A3584">
      <w:pPr>
        <w:widowControl w:val="0"/>
        <w:spacing w:after="200" w:line="240" w:lineRule="auto"/>
        <w:rPr>
          <w:rFonts w:eastAsia="Times New Roman" w:cs="Arial"/>
          <w:b/>
          <w:noProof/>
          <w:szCs w:val="24"/>
          <w:u w:val="single"/>
        </w:rPr>
      </w:pPr>
      <w:r w:rsidRPr="0063118C">
        <w:rPr>
          <w:rFonts w:eastAsia="Times New Roman" w:cs="Arial"/>
          <w:b/>
          <w:noProof/>
          <w:szCs w:val="24"/>
          <w:u w:val="single"/>
        </w:rPr>
        <w:t>Lokun niðurfalla</w:t>
      </w:r>
    </w:p>
    <w:p w14:paraId="20463A87" w14:textId="77777777" w:rsidR="007A3584" w:rsidRPr="0063118C" w:rsidRDefault="007A3584" w:rsidP="007A3584">
      <w:pPr>
        <w:widowControl w:val="0"/>
        <w:spacing w:after="200" w:line="240" w:lineRule="auto"/>
        <w:rPr>
          <w:rFonts w:eastAsia="Times New Roman" w:cs="Arial"/>
          <w:noProof/>
          <w:szCs w:val="20"/>
        </w:rPr>
      </w:pPr>
      <w:r w:rsidRPr="0063118C">
        <w:rPr>
          <w:rFonts w:eastAsia="Times New Roman" w:cs="Arial"/>
          <w:noProof/>
          <w:szCs w:val="20"/>
        </w:rPr>
        <w:t xml:space="preserve">Þar sem aflagt niðurfall lendir innan endanlegs götusniðs eða stígs skal fjarlægja fjarlægja </w:t>
      </w:r>
      <w:r w:rsidRPr="0063118C">
        <w:rPr>
          <w:rFonts w:eastAsia="Times New Roman" w:cs="Arial"/>
          <w:noProof/>
          <w:szCs w:val="20"/>
        </w:rPr>
        <w:lastRenderedPageBreak/>
        <w:t xml:space="preserve">niðurfallsbrunn að tengistút. Steypa skal í sandfang þ.a. steypa nái upp fyrir tengistút. Gæta skal að því að steypa renni ekki inn í niðurfallalegginn. Þar fyrir ofan skal fyllt upp með efni sem uppfyllir kröfur um burðarlag. </w:t>
      </w:r>
    </w:p>
    <w:p w14:paraId="414011E7" w14:textId="77777777" w:rsidR="007A3584" w:rsidRPr="0063118C" w:rsidRDefault="007A3584" w:rsidP="007A3584">
      <w:pPr>
        <w:widowControl w:val="0"/>
        <w:spacing w:after="200" w:line="240" w:lineRule="auto"/>
        <w:rPr>
          <w:rFonts w:eastAsia="Times New Roman" w:cs="Arial"/>
          <w:b/>
          <w:noProof/>
          <w:szCs w:val="24"/>
          <w:u w:val="single"/>
        </w:rPr>
      </w:pPr>
      <w:r w:rsidRPr="0063118C">
        <w:rPr>
          <w:rFonts w:eastAsia="Times New Roman" w:cs="Arial"/>
          <w:b/>
          <w:noProof/>
          <w:szCs w:val="24"/>
          <w:u w:val="single"/>
        </w:rPr>
        <w:t xml:space="preserve">Færsla niðurfalla </w:t>
      </w:r>
    </w:p>
    <w:p w14:paraId="51FBA1FC" w14:textId="77777777" w:rsidR="007A3584" w:rsidRPr="0063118C" w:rsidRDefault="007A3584" w:rsidP="007A3584">
      <w:pPr>
        <w:widowControl w:val="0"/>
        <w:spacing w:after="200" w:line="240" w:lineRule="auto"/>
        <w:rPr>
          <w:rFonts w:eastAsia="Times New Roman" w:cs="Arial"/>
          <w:noProof/>
          <w:szCs w:val="24"/>
        </w:rPr>
      </w:pPr>
      <w:r w:rsidRPr="0063118C">
        <w:rPr>
          <w:rFonts w:eastAsia="Times New Roman" w:cs="Arial"/>
          <w:noProof/>
          <w:szCs w:val="24"/>
        </w:rPr>
        <w:t xml:space="preserve">Ef nýtt niðurfall er tengt í núverandi niðurfallslegg vegna færslu niðurfalla skal rífa upp eða loka núverandi niðurfallsbrunn. Heimilt er að tengja inn á núverandi niðurfallslegg ef tenging næst án þess að krappar beygjur myndist á legginn. Beygjur mega ekki vera krappari en 15° og skulu gerðar með hnéstykkjum þannig að það hamli ekki hreinsun á legg. Færsla niðurfalla skal ávallt vera gerð í samráði við verkkaupa, sem ákveður hvort núverandi niðurfallaleggur sé í þannig ástandi að hægt sé að tengja nýtt niðurfall við hann. </w:t>
      </w:r>
    </w:p>
    <w:p w14:paraId="3D821CEF" w14:textId="77777777" w:rsidR="007A3584" w:rsidRPr="0063118C" w:rsidRDefault="007A3584" w:rsidP="007A3584">
      <w:pPr>
        <w:widowControl w:val="0"/>
        <w:spacing w:after="200" w:line="240" w:lineRule="auto"/>
        <w:rPr>
          <w:rFonts w:eastAsia="Times New Roman" w:cs="Arial"/>
          <w:b/>
          <w:noProof/>
          <w:szCs w:val="24"/>
        </w:rPr>
      </w:pPr>
      <w:r w:rsidRPr="0063118C">
        <w:rPr>
          <w:rFonts w:eastAsia="Times New Roman" w:cs="Arial"/>
          <w:b/>
          <w:noProof/>
          <w:szCs w:val="24"/>
        </w:rPr>
        <w:t>Óheimilt er að tengja nýtt niðurfall inná aflagðan niðurfallsbrunn.</w:t>
      </w:r>
    </w:p>
    <w:p w14:paraId="439CD53D" w14:textId="77777777" w:rsidR="007A3584" w:rsidRPr="00027ABF" w:rsidRDefault="007A3584" w:rsidP="007A3584">
      <w:pPr>
        <w:spacing w:after="0"/>
        <w:rPr>
          <w:b/>
          <w:bCs/>
          <w:i/>
          <w:iCs/>
          <w:noProof/>
        </w:rPr>
      </w:pPr>
      <w:r w:rsidRPr="00027ABF">
        <w:rPr>
          <w:b/>
          <w:bCs/>
          <w:i/>
          <w:iCs/>
          <w:noProof/>
        </w:rPr>
        <w:t>Magntölur og uppgjör:</w:t>
      </w:r>
    </w:p>
    <w:p w14:paraId="72AD6BE2" w14:textId="77777777" w:rsidR="007A3584" w:rsidRPr="00027ABF" w:rsidRDefault="007A3584" w:rsidP="007A3584">
      <w:pPr>
        <w:rPr>
          <w:i/>
          <w:iCs/>
          <w:noProof/>
        </w:rPr>
      </w:pPr>
      <w:r w:rsidRPr="00027ABF">
        <w:rPr>
          <w:i/>
          <w:iCs/>
          <w:noProof/>
        </w:rPr>
        <w:t>Greitt er fast verð fyrir hverja fullfrágengna lokun á niðurfalli.</w:t>
      </w:r>
    </w:p>
    <w:p w14:paraId="0210BE6F" w14:textId="77777777" w:rsidR="007A3584" w:rsidRPr="00027ABF" w:rsidRDefault="007A3584" w:rsidP="007A3584">
      <w:pPr>
        <w:rPr>
          <w:i/>
          <w:iCs/>
          <w:noProof/>
        </w:rPr>
      </w:pPr>
      <w:r w:rsidRPr="00027ABF">
        <w:rPr>
          <w:i/>
          <w:iCs/>
          <w:noProof/>
        </w:rPr>
        <w:t>Greitt er fast verð fyrir hvert fullfrágengið fjarlægt niðurfall.</w:t>
      </w:r>
    </w:p>
    <w:p w14:paraId="57664937" w14:textId="77777777" w:rsidR="007A3584" w:rsidRPr="00027ABF" w:rsidRDefault="007A3584" w:rsidP="007A3584">
      <w:pPr>
        <w:rPr>
          <w:i/>
          <w:iCs/>
          <w:noProof/>
        </w:rPr>
      </w:pPr>
      <w:r w:rsidRPr="00027ABF">
        <w:rPr>
          <w:i/>
          <w:iCs/>
          <w:noProof/>
        </w:rPr>
        <w:t xml:space="preserve">Greitt er fast verð fyrir hvert fullfrágengið fært niðurfall.  </w:t>
      </w:r>
    </w:p>
    <w:p w14:paraId="0A13B939" w14:textId="77777777" w:rsidR="007A3584" w:rsidRPr="00EC690A" w:rsidRDefault="007A3584" w:rsidP="007A3584">
      <w:pPr>
        <w:rPr>
          <w:i/>
          <w:iCs/>
          <w:noProof/>
        </w:rPr>
      </w:pPr>
      <w:r w:rsidRPr="00027ABF">
        <w:rPr>
          <w:i/>
          <w:iCs/>
          <w:noProof/>
        </w:rPr>
        <w:t>Innifela skal í einingaverðum allan kostnað við vinnu, tæki og flutning sem þarf til að fullgera verkið, þ.m.t. förgunargjald á því efni sem á að farga, frágangur á urðunarstað og geymsla á efni sem endurnýta á.</w:t>
      </w:r>
    </w:p>
    <w:p w14:paraId="31B57BF3" w14:textId="77777777" w:rsidR="007A3584" w:rsidRPr="0063118C" w:rsidRDefault="007A3584" w:rsidP="007A3584">
      <w:pPr>
        <w:pStyle w:val="Heading3"/>
        <w:rPr>
          <w:rFonts w:eastAsia="Times New Roman"/>
        </w:rPr>
      </w:pPr>
      <w:r w:rsidRPr="0063118C">
        <w:rPr>
          <w:rFonts w:eastAsia="Times New Roman"/>
        </w:rPr>
        <w:t xml:space="preserve">    </w:t>
      </w:r>
      <w:bookmarkStart w:id="251" w:name="_Toc149893257"/>
      <w:bookmarkStart w:id="252" w:name="_Toc192599434"/>
      <w:bookmarkStart w:id="253" w:name="_Toc232150422"/>
      <w:r w:rsidRPr="0063118C">
        <w:rPr>
          <w:rFonts w:eastAsia="Times New Roman"/>
        </w:rPr>
        <w:t>Svelgir</w:t>
      </w:r>
      <w:bookmarkEnd w:id="251"/>
      <w:bookmarkEnd w:id="252"/>
      <w:bookmarkEnd w:id="253"/>
    </w:p>
    <w:p w14:paraId="1A60F49E" w14:textId="77777777" w:rsidR="007A3584" w:rsidRPr="0063118C" w:rsidRDefault="007A3584" w:rsidP="007A3584">
      <w:pPr>
        <w:widowControl w:val="0"/>
        <w:spacing w:after="200"/>
        <w:rPr>
          <w:rFonts w:eastAsia="Arial" w:cs="Arial"/>
          <w:noProof/>
          <w:szCs w:val="20"/>
        </w:rPr>
      </w:pPr>
      <w:r w:rsidRPr="327D0DB5">
        <w:rPr>
          <w:rFonts w:eastAsia="Times New Roman" w:cs="Arial"/>
          <w:noProof/>
        </w:rPr>
        <w:t xml:space="preserve">Öll uppbygging svelgja er sú sama og niðurfalla. Umhverfis svelgi með kúlurist skal verktaki helluleggja 1,5 x 1.5 m. Hellur skulu vera 60 mm þykkur grár fornsteinn, eða sambærilegt, og leggjast á 50 mm vel þjappað sandlag. Móta skal land við svelgi þannig að vatn renni að þeim og land fái jafnan halla. </w:t>
      </w:r>
      <w:r w:rsidRPr="327D0DB5">
        <w:rPr>
          <w:rFonts w:eastAsia="Arial" w:cs="Arial"/>
          <w:noProof/>
          <w:szCs w:val="20"/>
        </w:rPr>
        <w:t>Steinlögn skal þjappa og fúgufylla með til þess gerðum fúgusandi.</w:t>
      </w:r>
    </w:p>
    <w:p w14:paraId="149514FD" w14:textId="77777777" w:rsidR="007A3584" w:rsidRPr="0063118C" w:rsidRDefault="007A3584" w:rsidP="007A3584">
      <w:pPr>
        <w:spacing w:after="0"/>
        <w:rPr>
          <w:rFonts w:eastAsia="Times New Roman" w:cs="Arial"/>
          <w:b/>
          <w:i/>
          <w:noProof/>
          <w:szCs w:val="24"/>
        </w:rPr>
      </w:pPr>
      <w:r w:rsidRPr="0063118C">
        <w:rPr>
          <w:rFonts w:eastAsia="Times New Roman" w:cs="Arial"/>
          <w:b/>
          <w:i/>
          <w:noProof/>
          <w:szCs w:val="24"/>
        </w:rPr>
        <w:t>Magntölur og uppgjör:</w:t>
      </w:r>
    </w:p>
    <w:p w14:paraId="3652DB3E" w14:textId="77777777" w:rsidR="007A3584" w:rsidRDefault="007A3584" w:rsidP="007A3584">
      <w:pPr>
        <w:rPr>
          <w:rFonts w:eastAsia="Times New Roman" w:cs="Arial"/>
          <w:i/>
          <w:iCs/>
          <w:noProof/>
        </w:rPr>
      </w:pPr>
      <w:r w:rsidRPr="327D0DB5">
        <w:rPr>
          <w:rFonts w:eastAsia="Times New Roman" w:cs="Arial"/>
          <w:i/>
          <w:iCs/>
          <w:noProof/>
        </w:rPr>
        <w:t xml:space="preserve">Greitt er fast verð fyrir hvern svelg með kúlurist. Innifalið í einingarverði skal vera allur kostnaður við efni, vinnu og tæki sem þarf til að ljúka verkliðnum, m.a.  allt röraefni, hellur,  flytja efni, tengja við lögn, reisa svelg, sanda undir og leggja hellur, ganga frá svelgrist, fylla að,  þjappa, fúga og hreinsa burtu afgangs fúgusand.  </w:t>
      </w:r>
    </w:p>
    <w:p w14:paraId="23B1AF3E" w14:textId="77777777" w:rsidR="007A3584" w:rsidRPr="0063118C" w:rsidRDefault="007A3584" w:rsidP="007A3584">
      <w:pPr>
        <w:pStyle w:val="Heading3"/>
        <w:rPr>
          <w:rFonts w:eastAsia="Yu Gothic Light"/>
        </w:rPr>
      </w:pPr>
      <w:r w:rsidRPr="0063118C">
        <w:rPr>
          <w:rFonts w:eastAsia="Yu Gothic Light"/>
        </w:rPr>
        <w:t xml:space="preserve">  </w:t>
      </w:r>
      <w:bookmarkStart w:id="254" w:name="_Toc121131702"/>
      <w:bookmarkStart w:id="255" w:name="_Toc149893258"/>
      <w:bookmarkStart w:id="256" w:name="_Toc192599435"/>
      <w:bookmarkStart w:id="257" w:name="_Toc232150423"/>
      <w:r w:rsidRPr="0063118C">
        <w:rPr>
          <w:rFonts w:eastAsia="Yu Gothic Light"/>
        </w:rPr>
        <w:t>Frágangur tenginga og lagnaenda</w:t>
      </w:r>
      <w:bookmarkEnd w:id="254"/>
      <w:bookmarkEnd w:id="255"/>
      <w:bookmarkEnd w:id="256"/>
      <w:bookmarkEnd w:id="257"/>
    </w:p>
    <w:p w14:paraId="729CAF91" w14:textId="77777777" w:rsidR="007A3584" w:rsidRPr="0063118C" w:rsidRDefault="007A3584" w:rsidP="007A3584">
      <w:pPr>
        <w:widowControl w:val="0"/>
        <w:spacing w:after="200" w:line="240" w:lineRule="auto"/>
        <w:rPr>
          <w:rFonts w:eastAsia="Times New Roman" w:cs="Arial"/>
          <w:noProof/>
          <w:color w:val="FF0000"/>
          <w:szCs w:val="24"/>
        </w:rPr>
      </w:pPr>
      <w:r w:rsidRPr="0063118C">
        <w:rPr>
          <w:rFonts w:eastAsia="Times New Roman" w:cs="Arial"/>
          <w:noProof/>
          <w:color w:val="FF0000"/>
          <w:szCs w:val="24"/>
        </w:rPr>
        <w:t># (A Nýjar tengingar og lagnaendar)</w:t>
      </w:r>
    </w:p>
    <w:p w14:paraId="000849E9" w14:textId="77777777" w:rsidR="007A3584" w:rsidRPr="0063118C" w:rsidRDefault="007A3584" w:rsidP="007A3584">
      <w:pPr>
        <w:widowControl w:val="0"/>
        <w:spacing w:after="200" w:line="240" w:lineRule="auto"/>
        <w:rPr>
          <w:rFonts w:eastAsia="Times New Roman" w:cs="Arial"/>
          <w:noProof/>
          <w:color w:val="FF0000"/>
          <w:szCs w:val="24"/>
        </w:rPr>
      </w:pPr>
      <w:r w:rsidRPr="0063118C">
        <w:rPr>
          <w:rFonts w:eastAsia="Times New Roman" w:cs="Arial"/>
          <w:noProof/>
          <w:color w:val="FF0000"/>
          <w:szCs w:val="24"/>
        </w:rPr>
        <w:t>Tengingar fráveitu skal leggja a.m.k. 2 m inn fyrir lóðarmörk. Loka skal tengingum og endum röra sem síðar á að tengja við með traustum og vatnsþéttum til þess ætluðum lokum. Verktaki skal  mála</w:t>
      </w:r>
      <w:r w:rsidRPr="0063118C" w:rsidDel="00CA5143">
        <w:rPr>
          <w:rFonts w:eastAsia="Times New Roman" w:cs="Arial"/>
          <w:noProof/>
          <w:color w:val="FF0000"/>
          <w:szCs w:val="24"/>
        </w:rPr>
        <w:t xml:space="preserve"> </w:t>
      </w:r>
      <w:r w:rsidRPr="0063118C">
        <w:rPr>
          <w:rFonts w:eastAsia="Times New Roman" w:cs="Arial"/>
          <w:noProof/>
          <w:color w:val="FF0000"/>
          <w:szCs w:val="24"/>
        </w:rPr>
        <w:t>endamúffu skólps rauða og endamúffu regnvatns hvíta. #</w:t>
      </w:r>
    </w:p>
    <w:p w14:paraId="5908296A" w14:textId="77777777" w:rsidR="007A3584" w:rsidRPr="0063118C" w:rsidRDefault="007A3584" w:rsidP="007A3584">
      <w:pPr>
        <w:widowControl w:val="0"/>
        <w:spacing w:after="200" w:line="240" w:lineRule="auto"/>
        <w:rPr>
          <w:rFonts w:eastAsia="Times New Roman" w:cs="Arial"/>
          <w:noProof/>
          <w:color w:val="FF0000"/>
          <w:szCs w:val="24"/>
        </w:rPr>
      </w:pPr>
      <w:r w:rsidRPr="0063118C">
        <w:rPr>
          <w:rFonts w:eastAsia="Times New Roman" w:cs="Arial"/>
          <w:noProof/>
          <w:color w:val="FF0000"/>
          <w:szCs w:val="24"/>
        </w:rPr>
        <w:t># (B Endurnýjun tenginga)</w:t>
      </w:r>
    </w:p>
    <w:p w14:paraId="2929A313" w14:textId="77777777" w:rsidR="007A3584" w:rsidRPr="0063118C" w:rsidRDefault="007A3584" w:rsidP="007A3584">
      <w:pPr>
        <w:widowControl w:val="0"/>
        <w:spacing w:after="200" w:line="240" w:lineRule="auto"/>
        <w:rPr>
          <w:rFonts w:eastAsia="Times New Roman" w:cs="Arial"/>
          <w:noProof/>
          <w:color w:val="FF0000"/>
          <w:szCs w:val="24"/>
        </w:rPr>
      </w:pPr>
      <w:r w:rsidRPr="0063118C">
        <w:rPr>
          <w:rFonts w:eastAsia="Times New Roman" w:cs="Arial"/>
          <w:noProof/>
          <w:color w:val="FF0000"/>
          <w:szCs w:val="24"/>
        </w:rPr>
        <w:t>Verktaki skal sjá til þess að hús hafi frárennsli meðan á vinnu við tengingar stendur. Tengja skal við eldri lögn a.m.k. 1,0 m innan við lóðarmörk eða við húsvegg sé hann við lóðamörk. Tengingar við heimæðar geta verið erfiðar þar sem stútar úr húsum geta verið gamlir og brotnir. Verktaki skal eingöngu nota viðurkennd þar til gerð tengistykki og þéttiefni.</w:t>
      </w:r>
    </w:p>
    <w:p w14:paraId="3D61CFAB" w14:textId="77777777" w:rsidR="007A3584" w:rsidRPr="00027ABF" w:rsidRDefault="007A3584" w:rsidP="007A3584">
      <w:pPr>
        <w:spacing w:after="0"/>
        <w:rPr>
          <w:b/>
          <w:bCs/>
          <w:i/>
          <w:iCs/>
          <w:noProof/>
        </w:rPr>
      </w:pPr>
      <w:r w:rsidRPr="00027ABF">
        <w:rPr>
          <w:b/>
          <w:bCs/>
          <w:i/>
          <w:iCs/>
          <w:noProof/>
        </w:rPr>
        <w:t>Magntölur og uppgjör:</w:t>
      </w:r>
    </w:p>
    <w:p w14:paraId="6C689CB3" w14:textId="77777777" w:rsidR="007A3584" w:rsidRPr="0063118C" w:rsidRDefault="007A3584" w:rsidP="007A3584">
      <w:pPr>
        <w:spacing w:after="0" w:line="240" w:lineRule="auto"/>
        <w:rPr>
          <w:rFonts w:eastAsia="Times New Roman" w:cs="Arial"/>
          <w:i/>
          <w:noProof/>
          <w:color w:val="FF0000"/>
          <w:szCs w:val="24"/>
        </w:rPr>
      </w:pPr>
      <w:r w:rsidRPr="0063118C">
        <w:rPr>
          <w:rFonts w:eastAsia="Times New Roman" w:cs="Arial"/>
          <w:i/>
          <w:noProof/>
          <w:color w:val="FF0000"/>
          <w:szCs w:val="24"/>
        </w:rPr>
        <w:t>#A Greitt verður fast verð fyrir hverja fullfrágengna tengingu eða lagnaenda.#</w:t>
      </w:r>
    </w:p>
    <w:p w14:paraId="0450671B" w14:textId="77777777" w:rsidR="007A3584" w:rsidRPr="0063118C" w:rsidRDefault="007A3584" w:rsidP="007A3584">
      <w:pPr>
        <w:spacing w:after="0" w:line="240" w:lineRule="auto"/>
        <w:rPr>
          <w:rFonts w:eastAsia="Times New Roman" w:cs="Arial"/>
          <w:i/>
          <w:noProof/>
          <w:color w:val="FF0000"/>
          <w:szCs w:val="24"/>
        </w:rPr>
      </w:pPr>
      <w:r w:rsidRPr="0063118C">
        <w:rPr>
          <w:rFonts w:eastAsia="Times New Roman" w:cs="Arial"/>
          <w:i/>
          <w:noProof/>
          <w:color w:val="FF0000"/>
          <w:szCs w:val="24"/>
        </w:rPr>
        <w:t>#B Greitt verður fast verð fyrir hverja endurnýjaða tengingu.#</w:t>
      </w:r>
    </w:p>
    <w:p w14:paraId="1B9035D3" w14:textId="77777777" w:rsidR="007A3584" w:rsidRDefault="007A3584" w:rsidP="007A3584">
      <w:pPr>
        <w:spacing w:after="0" w:line="240" w:lineRule="auto"/>
        <w:rPr>
          <w:rFonts w:eastAsia="Times New Roman" w:cs="Arial"/>
          <w:i/>
          <w:noProof/>
          <w:szCs w:val="24"/>
        </w:rPr>
      </w:pPr>
      <w:r w:rsidRPr="0063118C">
        <w:rPr>
          <w:rFonts w:eastAsia="Times New Roman" w:cs="Arial"/>
          <w:i/>
          <w:noProof/>
          <w:szCs w:val="24"/>
        </w:rPr>
        <w:t>Innifalið í einingarverði  skal vera allur kostnaður við efni, vinnu og tæki sem þarf til að ljúka verkliðnum.</w:t>
      </w:r>
    </w:p>
    <w:p w14:paraId="066DB047" w14:textId="77777777" w:rsidR="007A3584" w:rsidRDefault="007A3584" w:rsidP="007A3584">
      <w:pPr>
        <w:spacing w:after="0" w:line="240" w:lineRule="auto"/>
        <w:rPr>
          <w:rFonts w:eastAsia="Times New Roman" w:cs="Arial"/>
          <w:i/>
          <w:noProof/>
          <w:szCs w:val="24"/>
        </w:rPr>
      </w:pPr>
    </w:p>
    <w:p w14:paraId="3910585A" w14:textId="77777777" w:rsidR="007A3584" w:rsidRPr="0063118C" w:rsidRDefault="007A3584" w:rsidP="007A3584">
      <w:pPr>
        <w:pStyle w:val="Heading3"/>
        <w:rPr>
          <w:rFonts w:eastAsia="Times New Roman"/>
        </w:rPr>
      </w:pPr>
      <w:r w:rsidRPr="7359AE9B">
        <w:rPr>
          <w:rFonts w:eastAsia="Times New Roman"/>
        </w:rPr>
        <w:t xml:space="preserve">  </w:t>
      </w:r>
      <w:bookmarkStart w:id="258" w:name="_Toc149893259"/>
      <w:bookmarkStart w:id="259" w:name="_Toc192599436"/>
      <w:bookmarkStart w:id="260" w:name="_Toc232150424"/>
      <w:r w:rsidRPr="7359AE9B">
        <w:rPr>
          <w:rFonts w:eastAsia="Times New Roman"/>
        </w:rPr>
        <w:t>Tengingar við núverandi fráveitukerfi</w:t>
      </w:r>
      <w:bookmarkEnd w:id="258"/>
      <w:bookmarkEnd w:id="259"/>
      <w:bookmarkEnd w:id="260"/>
    </w:p>
    <w:p w14:paraId="431A5641" w14:textId="77777777" w:rsidR="007A3584" w:rsidRPr="0063118C" w:rsidRDefault="007A3584" w:rsidP="007A3584">
      <w:pPr>
        <w:widowControl w:val="0"/>
        <w:spacing w:after="200"/>
        <w:rPr>
          <w:rFonts w:eastAsia="Times New Roman" w:cs="Arial"/>
          <w:noProof/>
          <w:szCs w:val="24"/>
        </w:rPr>
      </w:pPr>
      <w:r w:rsidRPr="0063118C">
        <w:rPr>
          <w:rFonts w:eastAsia="Times New Roman" w:cs="Arial"/>
          <w:noProof/>
          <w:szCs w:val="24"/>
        </w:rPr>
        <w:t>Verktaki skal tengja við núverandi  fráveitukerfi í samræmi við teikningar verksins.</w:t>
      </w:r>
    </w:p>
    <w:p w14:paraId="646BC21E" w14:textId="77777777" w:rsidR="007A3584" w:rsidRPr="0063118C" w:rsidRDefault="007A3584" w:rsidP="007A3584">
      <w:pPr>
        <w:widowControl w:val="0"/>
        <w:spacing w:after="200"/>
        <w:rPr>
          <w:rFonts w:eastAsia="Times New Roman" w:cs="Arial"/>
          <w:noProof/>
          <w:color w:val="FF0000"/>
        </w:rPr>
      </w:pPr>
      <w:r w:rsidRPr="4A06E308">
        <w:rPr>
          <w:rFonts w:eastAsia="Times New Roman" w:cs="Arial"/>
          <w:noProof/>
          <w:color w:val="FF0000"/>
        </w:rPr>
        <w:lastRenderedPageBreak/>
        <w:t>#(Hér skal, ef ástæða er til,  lýsa helstu tengingum við núverandi kerfi. Ath. að hafa greinagóðar sérteikningar af því hvernig skal tengja við núverandi kerfi.</w:t>
      </w:r>
      <w:r w:rsidRPr="4A06E308">
        <w:rPr>
          <w:rFonts w:eastAsia="Times New Roman" w:cs="Arial"/>
          <w:noProof/>
        </w:rPr>
        <w:t xml:space="preserve"> Verkkaupi sér um að tengingar við núverandi fráveitukerfi nema annað sé ákveðið.</w:t>
      </w:r>
      <w:r w:rsidRPr="4A06E308">
        <w:rPr>
          <w:rFonts w:eastAsia="Times New Roman" w:cs="Arial"/>
          <w:noProof/>
          <w:color w:val="FF0000"/>
        </w:rPr>
        <w:t>)#</w:t>
      </w:r>
    </w:p>
    <w:p w14:paraId="1502F62E" w14:textId="77777777" w:rsidR="007A3584" w:rsidRPr="0063118C" w:rsidRDefault="007A3584" w:rsidP="007A3584">
      <w:pPr>
        <w:widowControl w:val="0"/>
        <w:spacing w:after="200"/>
        <w:rPr>
          <w:rFonts w:eastAsia="Times New Roman" w:cs="Arial"/>
          <w:noProof/>
        </w:rPr>
      </w:pPr>
      <w:r w:rsidRPr="4A06E308">
        <w:rPr>
          <w:rFonts w:eastAsia="Times New Roman" w:cs="Arial"/>
          <w:noProof/>
        </w:rPr>
        <w:t xml:space="preserve">Ekki skal tengt inn á brunnbotn eða brunnhring, nema samkvæmt skýrum fyrirmælum á teikningum.  </w:t>
      </w:r>
    </w:p>
    <w:p w14:paraId="2DAB112A" w14:textId="77777777" w:rsidR="007A3584" w:rsidRPr="0063118C" w:rsidRDefault="007A3584" w:rsidP="007A3584">
      <w:pPr>
        <w:widowControl w:val="0"/>
        <w:spacing w:after="200"/>
        <w:rPr>
          <w:rFonts w:eastAsia="Times New Roman" w:cs="Arial"/>
          <w:b/>
          <w:noProof/>
          <w:color w:val="FF0000"/>
          <w:szCs w:val="24"/>
          <w:u w:val="single"/>
        </w:rPr>
      </w:pPr>
      <w:r w:rsidRPr="0063118C">
        <w:rPr>
          <w:rFonts w:eastAsia="Times New Roman" w:cs="Arial"/>
          <w:b/>
          <w:noProof/>
          <w:color w:val="FF0000"/>
          <w:szCs w:val="24"/>
          <w:u w:val="single"/>
        </w:rPr>
        <w:t>#Tenging með kjarnaborun</w:t>
      </w:r>
    </w:p>
    <w:p w14:paraId="16BE328E" w14:textId="77777777" w:rsidR="007A3584" w:rsidRPr="0063118C" w:rsidRDefault="007A3584" w:rsidP="007A3584">
      <w:pPr>
        <w:widowControl w:val="0"/>
        <w:spacing w:after="200"/>
        <w:rPr>
          <w:rFonts w:eastAsia="Times New Roman" w:cs="Arial"/>
          <w:noProof/>
          <w:color w:val="FF0000"/>
          <w:szCs w:val="24"/>
        </w:rPr>
      </w:pPr>
      <w:r w:rsidRPr="0063118C">
        <w:rPr>
          <w:rFonts w:eastAsia="Times New Roman" w:cs="Arial"/>
          <w:noProof/>
          <w:color w:val="FF0000"/>
          <w:szCs w:val="24"/>
        </w:rPr>
        <w:t>Aðrar tengingar við fyrirliggjandi fráveitulagnir skal framkvæma með því að kjarnabora fyrir tengirörum. Kjarnabora skal í rör og tengja með þar til gerðu tengistykki, sem eftirlitsaðili verkkaupa samþykkir. Kjarnabora skal nákvæmlega fyrir tengistykki hornrétt á stofnrör fyrir ofan miðju þess á þversniði.  Mikilvægt er að gatið passi nákvæmlega fyrir tengistykkið.</w:t>
      </w:r>
    </w:p>
    <w:p w14:paraId="19A63134" w14:textId="77777777" w:rsidR="007A3584" w:rsidRPr="0063118C" w:rsidRDefault="007A3584" w:rsidP="007A3584">
      <w:pPr>
        <w:widowControl w:val="0"/>
        <w:spacing w:after="200"/>
        <w:rPr>
          <w:rFonts w:eastAsia="Times New Roman" w:cs="Arial"/>
          <w:b/>
          <w:noProof/>
          <w:color w:val="FF0000"/>
          <w:szCs w:val="24"/>
        </w:rPr>
      </w:pPr>
      <w:r w:rsidRPr="0063118C">
        <w:rPr>
          <w:rFonts w:eastAsia="Times New Roman" w:cs="Arial"/>
          <w:b/>
          <w:noProof/>
          <w:color w:val="FF0000"/>
          <w:szCs w:val="24"/>
        </w:rPr>
        <w:t xml:space="preserve">Ekki er leyfilegt að saga gat eða brjóta inn á lagnir. </w:t>
      </w:r>
    </w:p>
    <w:p w14:paraId="17BA5389" w14:textId="77777777" w:rsidR="007A3584" w:rsidRPr="0063118C" w:rsidRDefault="007A3584" w:rsidP="007A3584">
      <w:pPr>
        <w:widowControl w:val="0"/>
        <w:spacing w:after="200"/>
        <w:rPr>
          <w:rFonts w:eastAsia="Times New Roman" w:cs="Arial"/>
          <w:noProof/>
          <w:color w:val="FF0000"/>
          <w:szCs w:val="24"/>
        </w:rPr>
      </w:pPr>
      <w:r w:rsidRPr="0063118C">
        <w:rPr>
          <w:rFonts w:eastAsia="Times New Roman" w:cs="Arial"/>
          <w:noProof/>
          <w:color w:val="FF0000"/>
          <w:szCs w:val="24"/>
        </w:rPr>
        <w:t>Fylgja skal leiðbeiningum framleiðanda tengistykkis um borun, áfestingu og annan frágang. Tengistykkið skal vera sérstaklega framleitt í þessum tilgangi og skal ekki ganga inn í lögnina. Þétta skal tengingu með þar til gerðum pakkningum. Borað gat skal henta stærð tengirörs að teknu tilliti til efnisþykktar. Tenging með tengistykki skal að öllu leyti vera af sömu gæðum og tenging með greinröri.   Þess skal vandlega gætt að tengirör gangi ekki inn í lögnina sem við er tengt og að öll samskeyti séu slétt. #</w:t>
      </w:r>
    </w:p>
    <w:p w14:paraId="622378B9" w14:textId="77777777" w:rsidR="007A3584" w:rsidRPr="0063118C" w:rsidRDefault="007A3584" w:rsidP="007A3584">
      <w:pPr>
        <w:spacing w:after="0"/>
        <w:rPr>
          <w:rFonts w:eastAsia="Times New Roman" w:cs="Arial"/>
          <w:b/>
          <w:i/>
          <w:noProof/>
          <w:szCs w:val="24"/>
        </w:rPr>
      </w:pPr>
      <w:r w:rsidRPr="0063118C">
        <w:rPr>
          <w:rFonts w:eastAsia="Times New Roman" w:cs="Arial"/>
          <w:b/>
          <w:i/>
          <w:noProof/>
          <w:szCs w:val="24"/>
        </w:rPr>
        <w:t>Magntölur og uppgjör:</w:t>
      </w:r>
    </w:p>
    <w:p w14:paraId="05DB35C4" w14:textId="77777777" w:rsidR="007A3584" w:rsidRPr="0063118C" w:rsidRDefault="007A3584" w:rsidP="007A3584">
      <w:pPr>
        <w:rPr>
          <w:rFonts w:eastAsia="Times New Roman" w:cs="Arial"/>
          <w:i/>
          <w:noProof/>
          <w:szCs w:val="24"/>
        </w:rPr>
      </w:pPr>
      <w:r w:rsidRPr="0063118C">
        <w:rPr>
          <w:rFonts w:eastAsia="Times New Roman" w:cs="Arial"/>
          <w:i/>
          <w:noProof/>
          <w:szCs w:val="24"/>
        </w:rPr>
        <w:t xml:space="preserve">Greitt er sérstaklega fyrir að tengja við fyrirliggjandi fráveitulögn með nýrri grein, kjarnaborun og tengistykki eða pakkningu. Innifalið er efni og vinna við rof á fyrirliggjandi lögn og tengingar hennar, dælingar og/eða aðrar ráðstafanir vegna rennslis meðan unnið er að tengingunni. </w:t>
      </w:r>
    </w:p>
    <w:p w14:paraId="45AA4A8A" w14:textId="77777777" w:rsidR="007A3584" w:rsidRPr="0063118C" w:rsidRDefault="007A3584" w:rsidP="007A3584">
      <w:pPr>
        <w:rPr>
          <w:rFonts w:eastAsia="Times New Roman" w:cs="Arial"/>
          <w:i/>
          <w:noProof/>
          <w:szCs w:val="24"/>
        </w:rPr>
      </w:pPr>
      <w:r w:rsidRPr="0063118C">
        <w:rPr>
          <w:rFonts w:eastAsia="Times New Roman" w:cs="Arial"/>
          <w:i/>
          <w:noProof/>
          <w:szCs w:val="24"/>
        </w:rPr>
        <w:t xml:space="preserve">Greitt er sérstaklega fyrir að tengja við fyrirliggjandi brunn með kjarnaborun og pakkningu eða steypu umhverfis. Innifalið er efni og vinna við tengingar, dælingar og/eða aðrar ráðstafanir vegna rennslis meðan unnið er að tengingunni. </w:t>
      </w:r>
    </w:p>
    <w:p w14:paraId="30FA5BA9" w14:textId="77777777" w:rsidR="007A3584" w:rsidRPr="0063118C" w:rsidRDefault="007A3584" w:rsidP="007A3584">
      <w:pPr>
        <w:rPr>
          <w:rFonts w:eastAsia="Times New Roman" w:cs="Arial"/>
          <w:i/>
          <w:noProof/>
          <w:szCs w:val="24"/>
        </w:rPr>
      </w:pPr>
      <w:r w:rsidRPr="0063118C">
        <w:rPr>
          <w:rFonts w:eastAsia="Times New Roman" w:cs="Arial"/>
          <w:i/>
          <w:noProof/>
          <w:szCs w:val="24"/>
        </w:rPr>
        <w:t>Ekki er greitt fyrir tengingu við greinstút á fyrirliggjandi lögn.</w:t>
      </w:r>
    </w:p>
    <w:p w14:paraId="0F9B3FD5" w14:textId="77777777" w:rsidR="007A3584" w:rsidRPr="0063118C" w:rsidRDefault="007A3584" w:rsidP="007A3584">
      <w:pPr>
        <w:pStyle w:val="Heading3"/>
        <w:rPr>
          <w:rFonts w:eastAsia="Times New Roman"/>
        </w:rPr>
      </w:pPr>
      <w:r w:rsidRPr="0063118C">
        <w:rPr>
          <w:rFonts w:eastAsia="Times New Roman"/>
        </w:rPr>
        <w:t xml:space="preserve">   </w:t>
      </w:r>
      <w:bookmarkStart w:id="261" w:name="_Toc121131704"/>
      <w:bookmarkStart w:id="262" w:name="_Toc149893260"/>
      <w:bookmarkStart w:id="263" w:name="_Toc192599437"/>
      <w:bookmarkStart w:id="264" w:name="_Toc232150425"/>
      <w:r w:rsidRPr="0063118C">
        <w:rPr>
          <w:rFonts w:eastAsia="Times New Roman"/>
        </w:rPr>
        <w:t>Rekstur fyrirliggjandi fráveitulagna</w:t>
      </w:r>
      <w:bookmarkEnd w:id="261"/>
      <w:bookmarkEnd w:id="262"/>
      <w:bookmarkEnd w:id="263"/>
      <w:bookmarkEnd w:id="264"/>
      <w:r w:rsidRPr="0063118C">
        <w:rPr>
          <w:rFonts w:eastAsia="Times New Roman"/>
        </w:rPr>
        <w:t xml:space="preserve"> </w:t>
      </w:r>
    </w:p>
    <w:p w14:paraId="51EC9543" w14:textId="77777777" w:rsidR="007A3584" w:rsidRPr="0063118C" w:rsidRDefault="007A3584" w:rsidP="007A3584">
      <w:pPr>
        <w:widowControl w:val="0"/>
        <w:spacing w:after="200"/>
        <w:rPr>
          <w:rFonts w:eastAsia="Arial" w:cs="Arial"/>
          <w:noProof/>
          <w:color w:val="FF0000"/>
          <w:szCs w:val="24"/>
        </w:rPr>
      </w:pPr>
      <w:r w:rsidRPr="0063118C">
        <w:rPr>
          <w:rFonts w:eastAsia="Arial" w:cs="Arial"/>
          <w:noProof/>
          <w:color w:val="FF0000"/>
          <w:szCs w:val="24"/>
        </w:rPr>
        <w:t># Þennan kafla skal aðlaga að hverju verki#</w:t>
      </w:r>
    </w:p>
    <w:p w14:paraId="7C26FEBB" w14:textId="77777777" w:rsidR="007A3584" w:rsidRPr="0063118C" w:rsidRDefault="007A3584" w:rsidP="007A3584">
      <w:pPr>
        <w:widowControl w:val="0"/>
        <w:spacing w:after="200"/>
        <w:rPr>
          <w:rFonts w:eastAsia="Times New Roman" w:cs="Arial"/>
          <w:noProof/>
          <w:szCs w:val="24"/>
        </w:rPr>
      </w:pPr>
      <w:r w:rsidRPr="0063118C">
        <w:rPr>
          <w:rFonts w:eastAsia="Times New Roman" w:cs="Arial"/>
          <w:noProof/>
          <w:szCs w:val="24"/>
        </w:rPr>
        <w:t xml:space="preserve">Fyrirliggjandi fráveitulögnum þarf að halda í rekstri meðan á lagningu nýrra lagna stendur. </w:t>
      </w:r>
    </w:p>
    <w:p w14:paraId="7F075280" w14:textId="77777777" w:rsidR="007A3584" w:rsidRPr="0063118C" w:rsidRDefault="007A3584" w:rsidP="007A3584">
      <w:pPr>
        <w:widowControl w:val="0"/>
        <w:spacing w:after="200"/>
        <w:rPr>
          <w:rFonts w:eastAsia="Times New Roman" w:cs="Arial"/>
          <w:noProof/>
        </w:rPr>
      </w:pPr>
      <w:r w:rsidRPr="327D0DB5">
        <w:rPr>
          <w:rFonts w:eastAsia="Times New Roman" w:cs="Arial"/>
          <w:noProof/>
        </w:rPr>
        <w:t xml:space="preserve">Til að halda fyrirliggjandi lögnum í rekstri meðan á lagningu nýrra lagna stendur þarf verktaki að dæla milli lagna (sjá grein 3.3.12) og jafnvel leggja bráðabirgðalagnir í samræmi við lýsingu í kafla 3.3.3.  Bráðabirgðalagnir fyrir skólp skulu vera með þéttum samsetningum þannig að ekki sé sýnilegur skólpleki. </w:t>
      </w:r>
    </w:p>
    <w:p w14:paraId="56F50165" w14:textId="77777777" w:rsidR="007A3584" w:rsidRPr="0063118C" w:rsidRDefault="007A3584" w:rsidP="007A3584">
      <w:pPr>
        <w:widowControl w:val="0"/>
        <w:spacing w:after="200"/>
        <w:rPr>
          <w:rFonts w:eastAsia="Times New Roman" w:cs="Arial"/>
          <w:noProof/>
          <w:szCs w:val="24"/>
        </w:rPr>
      </w:pPr>
      <w:r w:rsidRPr="0063118C">
        <w:rPr>
          <w:rFonts w:eastAsia="Times New Roman" w:cs="Arial"/>
          <w:noProof/>
          <w:szCs w:val="24"/>
        </w:rPr>
        <w:t xml:space="preserve">Verktaki skal leggja til útfærslu (með tímasetningum) til samþykktar til eftirlitsaðila verkkaupa á hvernig hann hyggst tryggja rekstur fyrirliggjandi lagna meðan á verki stendur. </w:t>
      </w:r>
    </w:p>
    <w:p w14:paraId="10435424" w14:textId="77777777" w:rsidR="007A3584" w:rsidRPr="0063118C" w:rsidRDefault="007A3584" w:rsidP="007A3584">
      <w:pPr>
        <w:spacing w:after="0"/>
        <w:rPr>
          <w:rFonts w:eastAsia="Times New Roman" w:cs="Arial"/>
          <w:b/>
          <w:i/>
          <w:noProof/>
          <w:szCs w:val="24"/>
        </w:rPr>
      </w:pPr>
      <w:r w:rsidRPr="0063118C">
        <w:rPr>
          <w:rFonts w:eastAsia="Times New Roman" w:cs="Arial"/>
          <w:b/>
          <w:i/>
          <w:noProof/>
          <w:szCs w:val="24"/>
        </w:rPr>
        <w:t xml:space="preserve">Magntölur og uppgjör: </w:t>
      </w:r>
    </w:p>
    <w:p w14:paraId="01FF9165" w14:textId="77777777" w:rsidR="007A3584" w:rsidRDefault="007A3584" w:rsidP="007A3584">
      <w:pPr>
        <w:spacing w:after="0" w:line="240" w:lineRule="auto"/>
        <w:rPr>
          <w:rFonts w:eastAsia="Calibri" w:cs="Times New Roman"/>
          <w:i/>
        </w:rPr>
      </w:pPr>
      <w:r w:rsidRPr="0063118C">
        <w:rPr>
          <w:rFonts w:eastAsia="Calibri" w:cs="Times New Roman"/>
          <w:i/>
        </w:rPr>
        <w:t>Greitt er sérstaklega fyrir hvern lengdarmetra af bráðabirgðalögnum eftir stærð. Lengdir lagna reiknast í miðju brunn og í enda á lögn Innifalið í einingarverði skal vera allur kostnaður við efni, vinnu og tæki sem þarf til að ljúka verkliðnum</w:t>
      </w:r>
    </w:p>
    <w:p w14:paraId="44797887" w14:textId="77777777" w:rsidR="007A3584" w:rsidRPr="008371E8" w:rsidRDefault="007A3584" w:rsidP="007A3584">
      <w:pPr>
        <w:pStyle w:val="Heading3"/>
        <w:rPr>
          <w:rFonts w:eastAsia="Times New Roman"/>
        </w:rPr>
      </w:pPr>
      <w:bookmarkStart w:id="265" w:name="_Toc149893261"/>
      <w:bookmarkStart w:id="266" w:name="_Toc192599438"/>
      <w:bookmarkStart w:id="267" w:name="_Toc232150426"/>
      <w:r w:rsidRPr="008371E8">
        <w:rPr>
          <w:rFonts w:eastAsia="Times New Roman"/>
        </w:rPr>
        <w:t>Dæling milli lagna</w:t>
      </w:r>
      <w:bookmarkEnd w:id="265"/>
      <w:bookmarkEnd w:id="266"/>
      <w:bookmarkEnd w:id="267"/>
      <w:r w:rsidRPr="008371E8">
        <w:rPr>
          <w:rFonts w:eastAsia="Times New Roman"/>
        </w:rPr>
        <w:t xml:space="preserve"> </w:t>
      </w:r>
    </w:p>
    <w:p w14:paraId="0311ACAA" w14:textId="77777777" w:rsidR="007A3584" w:rsidRPr="00E506A1" w:rsidRDefault="007A3584" w:rsidP="007A3584">
      <w:pPr>
        <w:widowControl w:val="0"/>
        <w:spacing w:after="200"/>
        <w:rPr>
          <w:rFonts w:eastAsia="Arial" w:cs="Arial"/>
          <w:noProof/>
          <w:color w:val="FF0000"/>
          <w:szCs w:val="24"/>
        </w:rPr>
      </w:pPr>
      <w:r w:rsidRPr="00E506A1">
        <w:rPr>
          <w:rFonts w:eastAsia="Arial" w:cs="Arial"/>
          <w:noProof/>
          <w:color w:val="FF0000"/>
          <w:szCs w:val="24"/>
        </w:rPr>
        <w:t># Þennan kafla skal aðlaga að hverju verki#</w:t>
      </w:r>
    </w:p>
    <w:p w14:paraId="5819A32A" w14:textId="77777777" w:rsidR="007A3584" w:rsidRPr="00E506A1" w:rsidRDefault="007A3584" w:rsidP="007A3584">
      <w:pPr>
        <w:widowControl w:val="0"/>
        <w:spacing w:after="200"/>
        <w:rPr>
          <w:rFonts w:eastAsia="Times New Roman" w:cs="Arial"/>
          <w:noProof/>
          <w:szCs w:val="24"/>
        </w:rPr>
      </w:pPr>
      <w:r w:rsidRPr="00E506A1">
        <w:rPr>
          <w:rFonts w:eastAsia="Times New Roman" w:cs="Arial"/>
          <w:noProof/>
          <w:szCs w:val="24"/>
        </w:rPr>
        <w:t xml:space="preserve">Meðan verið er að tengja fráveitulagnir og ef rjúfa þarf lagnir meðan verið er að leggja nýjar lagnir skal verktaki sjá um að dæla skólpi frá þessum lögnum. Verktaki skal leggja til dælur fyrir skólp og ofanvatn, sjá um nauðsynlegar dælingar og bera alla ábyrgð á þeim. Þar sem verktaki dælir skólpi/ofanvatni skal hann hafa tryggt rafmagn og jafnframt tryggja neyðaryfirfall þannig að rafmagnsstöðvun valdi ekki tjóni. </w:t>
      </w:r>
    </w:p>
    <w:p w14:paraId="6A955EF2" w14:textId="77777777" w:rsidR="007A3584" w:rsidRPr="00E506A1" w:rsidRDefault="007A3584" w:rsidP="007A3584">
      <w:pPr>
        <w:widowControl w:val="0"/>
        <w:spacing w:after="200"/>
        <w:rPr>
          <w:rFonts w:eastAsia="Times New Roman" w:cs="Arial"/>
          <w:noProof/>
          <w:szCs w:val="24"/>
        </w:rPr>
      </w:pPr>
      <w:r w:rsidRPr="00E506A1">
        <w:rPr>
          <w:rFonts w:eastAsia="Times New Roman" w:cs="Arial"/>
          <w:noProof/>
          <w:szCs w:val="24"/>
        </w:rPr>
        <w:t xml:space="preserve">Stöðva þarf rennsli í brunnum/lögnum sem dæla skal úr með belgjum (eða með sambærilegum hætti) og dæla milli brunna. </w:t>
      </w:r>
    </w:p>
    <w:p w14:paraId="7F684ED7" w14:textId="77777777" w:rsidR="007A3584" w:rsidRPr="00E506A1" w:rsidRDefault="007A3584" w:rsidP="007A3584">
      <w:pPr>
        <w:widowControl w:val="0"/>
        <w:spacing w:after="200"/>
        <w:rPr>
          <w:rFonts w:eastAsia="Times New Roman" w:cs="Arial"/>
          <w:noProof/>
          <w:szCs w:val="24"/>
        </w:rPr>
      </w:pPr>
      <w:r w:rsidRPr="00E506A1">
        <w:rPr>
          <w:rFonts w:eastAsia="Times New Roman" w:cs="Arial"/>
          <w:noProof/>
          <w:szCs w:val="24"/>
        </w:rPr>
        <w:lastRenderedPageBreak/>
        <w:t xml:space="preserve">Ekki er vitað hversu mikið rennsli er um að ræða. Miklu máli skiptir að dæling fari fram í þurru veðri til að lágmarka dælingarmagn. Verktaki skal velja tíma fyrir dælingu þannig að verðurspá sýni að þurrt verði í veðri þá daga sem fyrirhugað er að dæling standi yfir. </w:t>
      </w:r>
    </w:p>
    <w:p w14:paraId="5FA581A5" w14:textId="77777777" w:rsidR="007A3584" w:rsidRPr="00E506A1" w:rsidRDefault="007A3584" w:rsidP="007A3584">
      <w:pPr>
        <w:widowControl w:val="0"/>
        <w:spacing w:after="200"/>
        <w:rPr>
          <w:rFonts w:eastAsia="Times New Roman" w:cs="Arial"/>
          <w:noProof/>
          <w:szCs w:val="24"/>
        </w:rPr>
      </w:pPr>
      <w:r w:rsidRPr="00E506A1">
        <w:rPr>
          <w:rFonts w:eastAsia="Times New Roman" w:cs="Arial"/>
          <w:noProof/>
          <w:szCs w:val="24"/>
        </w:rPr>
        <w:t xml:space="preserve">Verktaki skal leggja til útfærslu (með tímasetningum) á dælingum til eftirlitsaðila verkkaupa til samþykktar. </w:t>
      </w:r>
    </w:p>
    <w:p w14:paraId="6B6B7460" w14:textId="77777777" w:rsidR="007A3584" w:rsidRDefault="007A3584" w:rsidP="007A3584">
      <w:pPr>
        <w:widowControl w:val="0"/>
        <w:spacing w:after="200"/>
        <w:rPr>
          <w:rFonts w:eastAsia="Times New Roman" w:cs="Arial"/>
          <w:noProof/>
          <w:szCs w:val="24"/>
        </w:rPr>
      </w:pPr>
      <w:r w:rsidRPr="00E506A1">
        <w:rPr>
          <w:rFonts w:eastAsia="Times New Roman" w:cs="Arial"/>
          <w:noProof/>
          <w:szCs w:val="24"/>
        </w:rPr>
        <w:t xml:space="preserve">Meðan á dælingu stendur skal verktaki vakta dælingu allan sólarhringinn. </w:t>
      </w:r>
    </w:p>
    <w:p w14:paraId="145C7420" w14:textId="77777777" w:rsidR="007A3584" w:rsidRPr="00865181" w:rsidRDefault="007A3584" w:rsidP="007A3584">
      <w:pPr>
        <w:widowControl w:val="0"/>
        <w:spacing w:after="0"/>
        <w:rPr>
          <w:rFonts w:eastAsia="Times New Roman" w:cs="Arial"/>
          <w:b/>
          <w:bCs/>
          <w:i/>
          <w:iCs/>
          <w:noProof/>
          <w:szCs w:val="24"/>
        </w:rPr>
      </w:pPr>
      <w:r w:rsidRPr="00865181">
        <w:rPr>
          <w:rFonts w:eastAsia="Times New Roman" w:cs="Arial"/>
          <w:b/>
          <w:bCs/>
          <w:i/>
          <w:iCs/>
          <w:noProof/>
          <w:szCs w:val="24"/>
        </w:rPr>
        <w:t xml:space="preserve">Magntölur og uppgjör: </w:t>
      </w:r>
    </w:p>
    <w:p w14:paraId="39DF9CCF" w14:textId="77777777" w:rsidR="007A3584" w:rsidRPr="00865181" w:rsidRDefault="007A3584" w:rsidP="007A3584">
      <w:pPr>
        <w:widowControl w:val="0"/>
        <w:spacing w:after="200"/>
        <w:rPr>
          <w:rFonts w:eastAsia="Times New Roman" w:cs="Arial"/>
          <w:i/>
          <w:iCs/>
          <w:noProof/>
          <w:szCs w:val="24"/>
        </w:rPr>
      </w:pPr>
      <w:r w:rsidRPr="00865181">
        <w:rPr>
          <w:rFonts w:eastAsia="Times New Roman" w:cs="Arial"/>
          <w:i/>
          <w:iCs/>
          <w:noProof/>
          <w:szCs w:val="24"/>
        </w:rPr>
        <w:t>Greitt er sólarhringsverð fyrir dælingu fyrir skólp/ofanvatn eftir stærð lagnar sem dælt er úr. Innifalið í einingarverði skal vera allur kostnaður við efni, vinnu og tæki sem þarf til að ljúka verkliðnum, m.a. dælur, rafmagnskostnaður og vöktun dælingar.</w:t>
      </w:r>
    </w:p>
    <w:p w14:paraId="528F78FB" w14:textId="77777777" w:rsidR="007A3584" w:rsidRPr="0063118C" w:rsidRDefault="007A3584" w:rsidP="007A3584">
      <w:pPr>
        <w:pStyle w:val="Heading3"/>
        <w:rPr>
          <w:rFonts w:eastAsia="Calibri"/>
        </w:rPr>
      </w:pPr>
      <w:r w:rsidRPr="0063118C">
        <w:rPr>
          <w:rFonts w:eastAsia="Calibri"/>
        </w:rPr>
        <w:t xml:space="preserve">  </w:t>
      </w:r>
      <w:bookmarkStart w:id="268" w:name="_Toc149893262"/>
      <w:bookmarkStart w:id="269" w:name="_Toc192599439"/>
      <w:bookmarkStart w:id="270" w:name="_Toc232150427"/>
      <w:bookmarkStart w:id="271" w:name="_Toc121131706"/>
      <w:r w:rsidRPr="0063118C">
        <w:rPr>
          <w:rFonts w:eastAsia="Calibri"/>
        </w:rPr>
        <w:t>Aflagt lagnaefni</w:t>
      </w:r>
      <w:bookmarkEnd w:id="268"/>
      <w:bookmarkEnd w:id="269"/>
      <w:bookmarkEnd w:id="270"/>
      <w:r w:rsidRPr="0063118C">
        <w:rPr>
          <w:rFonts w:eastAsia="Calibri" w:cs="Times New Roman"/>
        </w:rPr>
        <w:t xml:space="preserve"> </w:t>
      </w:r>
      <w:bookmarkEnd w:id="271"/>
    </w:p>
    <w:p w14:paraId="65210F78" w14:textId="77777777" w:rsidR="007A3584" w:rsidRPr="0063118C" w:rsidRDefault="007A3584" w:rsidP="007A3584">
      <w:pPr>
        <w:widowControl w:val="0"/>
        <w:spacing w:after="200"/>
        <w:rPr>
          <w:rFonts w:eastAsia="Arial" w:cs="Calibri"/>
          <w:smallCaps/>
          <w:noProof/>
          <w:szCs w:val="24"/>
        </w:rPr>
      </w:pPr>
      <w:r w:rsidRPr="2BCE4176">
        <w:rPr>
          <w:rFonts w:eastAsia="Times New Roman" w:cs="Arial"/>
          <w:b/>
          <w:bCs/>
          <w:noProof/>
          <w:szCs w:val="20"/>
          <w:u w:val="single"/>
        </w:rPr>
        <w:t>Fjarlægja eldri lagnir</w:t>
      </w:r>
    </w:p>
    <w:p w14:paraId="405B6A13" w14:textId="77777777" w:rsidR="007A3584" w:rsidRDefault="007A3584" w:rsidP="007A3584">
      <w:pPr>
        <w:widowControl w:val="0"/>
        <w:spacing w:after="200"/>
        <w:rPr>
          <w:rFonts w:eastAsia="Arial" w:cs="Arial"/>
          <w:noProof/>
          <w:color w:val="FF0000"/>
          <w:szCs w:val="20"/>
        </w:rPr>
      </w:pPr>
      <w:r w:rsidRPr="2BCE4176">
        <w:rPr>
          <w:rFonts w:eastAsia="Arial" w:cs="Arial"/>
          <w:noProof/>
          <w:color w:val="FF0000"/>
          <w:szCs w:val="20"/>
        </w:rPr>
        <w:t># Ef lagnir sem á að fjarlægja eru fóðraðar þá þarf að upplýsa um það hérna #</w:t>
      </w:r>
    </w:p>
    <w:p w14:paraId="0E0141EF" w14:textId="77777777" w:rsidR="007A3584" w:rsidRPr="0063118C" w:rsidRDefault="007A3584" w:rsidP="007A3584">
      <w:pPr>
        <w:widowControl w:val="0"/>
        <w:spacing w:after="200"/>
        <w:rPr>
          <w:rFonts w:eastAsia="Arial" w:cs="Arial"/>
          <w:noProof/>
          <w:szCs w:val="24"/>
        </w:rPr>
      </w:pPr>
      <w:r w:rsidRPr="0063118C">
        <w:rPr>
          <w:rFonts w:eastAsia="Arial" w:cs="Arial"/>
          <w:noProof/>
          <w:szCs w:val="24"/>
        </w:rPr>
        <w:t>Allar lagnir sem koma í ljós við gröft og afleggjast samkvæmt teikningum eða að beiðni verkkaupa, skal fjarlægja og farga á viðurkenndum urðunarstað.</w:t>
      </w:r>
    </w:p>
    <w:p w14:paraId="614B17EF" w14:textId="77777777" w:rsidR="007A3584" w:rsidRPr="0063118C" w:rsidRDefault="007A3584" w:rsidP="007A3584">
      <w:pPr>
        <w:rPr>
          <w:rFonts w:eastAsia="Arial" w:cs="Arial"/>
          <w:b/>
          <w:i/>
          <w:noProof/>
          <w:szCs w:val="24"/>
        </w:rPr>
      </w:pPr>
      <w:r w:rsidRPr="0063118C">
        <w:rPr>
          <w:rFonts w:eastAsia="Arial" w:cs="Arial"/>
          <w:b/>
          <w:i/>
          <w:noProof/>
          <w:szCs w:val="24"/>
        </w:rPr>
        <w:t>Magntölur og uppgjör:</w:t>
      </w:r>
    </w:p>
    <w:p w14:paraId="18E208D0" w14:textId="77777777" w:rsidR="007A3584" w:rsidRPr="0063118C" w:rsidRDefault="007A3584" w:rsidP="007A3584">
      <w:pPr>
        <w:rPr>
          <w:rFonts w:eastAsia="Times New Roman" w:cs="Arial"/>
          <w:i/>
          <w:noProof/>
          <w:szCs w:val="24"/>
        </w:rPr>
      </w:pPr>
      <w:r w:rsidRPr="0063118C">
        <w:rPr>
          <w:rFonts w:eastAsia="Arial" w:cs="Arial"/>
          <w:i/>
          <w:iCs/>
          <w:noProof/>
          <w:szCs w:val="24"/>
        </w:rPr>
        <w:t xml:space="preserve">Greitt er ákveðið verð á lengdarmetra þeirra lagna sem eru fjarlægðar. </w:t>
      </w:r>
      <w:r w:rsidRPr="0063118C">
        <w:rPr>
          <w:rFonts w:eastAsia="Times New Roman" w:cs="Arial"/>
          <w:i/>
          <w:noProof/>
          <w:szCs w:val="24"/>
        </w:rPr>
        <w:t>Innifela skal í einingaverðum allan kostnað við vinnu, tæki og flutning sem þarf til að fullgera verkið, þ.m.t. förgunargjald á því efni sem á að farga, frágangur á urðunarstað og geymsla á efni sem endurnýta á.</w:t>
      </w:r>
    </w:p>
    <w:p w14:paraId="3278D700" w14:textId="77777777" w:rsidR="007A3584" w:rsidRPr="0063118C" w:rsidRDefault="007A3584" w:rsidP="007A3584">
      <w:pPr>
        <w:widowControl w:val="0"/>
        <w:spacing w:after="200"/>
        <w:rPr>
          <w:rFonts w:eastAsia="Times New Roman" w:cs="Arial"/>
          <w:noProof/>
          <w:szCs w:val="24"/>
          <w:u w:val="single"/>
        </w:rPr>
      </w:pPr>
      <w:r w:rsidRPr="0063118C">
        <w:rPr>
          <w:rFonts w:eastAsia="Times New Roman" w:cs="Arial"/>
          <w:b/>
          <w:noProof/>
          <w:szCs w:val="24"/>
          <w:u w:val="single"/>
        </w:rPr>
        <w:t>Afleggja fráveitubrunn</w:t>
      </w:r>
    </w:p>
    <w:p w14:paraId="60DCE0C2" w14:textId="77777777" w:rsidR="007A3584" w:rsidRPr="0063118C" w:rsidRDefault="007A3584" w:rsidP="007A3584">
      <w:pPr>
        <w:widowControl w:val="0"/>
        <w:spacing w:after="200"/>
        <w:rPr>
          <w:rFonts w:eastAsia="Times New Roman" w:cs="Arial"/>
          <w:noProof/>
          <w:szCs w:val="24"/>
        </w:rPr>
      </w:pPr>
      <w:r w:rsidRPr="0063118C">
        <w:rPr>
          <w:rFonts w:eastAsia="Times New Roman" w:cs="Arial"/>
          <w:noProof/>
          <w:szCs w:val="24"/>
        </w:rPr>
        <w:t>Afleggja skal brunna samkvæmt teikningum.  Verktaki skal fjarlægja brunnlok, karm, upphækkunarhringi, keilu, brunneiningar og brunnbotn. Flytja skal brunnlok og karm á lager Veitna, eða þangað sem eftirlitsaðili verkkaupa segir til um.  Annað skal farga á viðurkenndum urðunarstað.</w:t>
      </w:r>
    </w:p>
    <w:p w14:paraId="14A75071" w14:textId="77777777" w:rsidR="007A3584" w:rsidRPr="0063118C" w:rsidRDefault="007A3584" w:rsidP="007A3584">
      <w:pPr>
        <w:spacing w:after="0"/>
        <w:rPr>
          <w:rFonts w:eastAsia="Times New Roman" w:cs="Arial"/>
          <w:b/>
          <w:i/>
          <w:noProof/>
          <w:szCs w:val="24"/>
        </w:rPr>
      </w:pPr>
      <w:r w:rsidRPr="0063118C">
        <w:rPr>
          <w:rFonts w:eastAsia="Times New Roman" w:cs="Arial"/>
          <w:b/>
          <w:i/>
          <w:noProof/>
          <w:szCs w:val="24"/>
        </w:rPr>
        <w:t>Magntölur og uppgjör:</w:t>
      </w:r>
    </w:p>
    <w:p w14:paraId="71C5A9FB" w14:textId="77777777" w:rsidR="007A3584" w:rsidRDefault="007A3584" w:rsidP="007A3584">
      <w:pPr>
        <w:rPr>
          <w:rFonts w:eastAsia="Times New Roman" w:cs="Arial"/>
          <w:i/>
          <w:iCs/>
          <w:noProof/>
          <w:szCs w:val="20"/>
        </w:rPr>
      </w:pPr>
      <w:r w:rsidRPr="506BD08B">
        <w:rPr>
          <w:rFonts w:eastAsia="Times New Roman" w:cs="Arial"/>
          <w:i/>
          <w:iCs/>
          <w:noProof/>
          <w:szCs w:val="20"/>
        </w:rPr>
        <w:t>Greitt er fast verð fyrir hvern fjarlægðan fráveitubrunn. Innifela skal í einingaverðum allan kostnað við vinnu, tæki og flutning sem þarf til að fullgera verkið, þ.m.t. förgunargjald á því efni sem á að farga, frágangur á urðunarstað og geymsla á efni sem endurnýta á.</w:t>
      </w:r>
    </w:p>
    <w:p w14:paraId="47170575" w14:textId="77777777" w:rsidR="007A3584" w:rsidRPr="0063118C" w:rsidRDefault="007A3584" w:rsidP="007A3584">
      <w:pPr>
        <w:pStyle w:val="Heading3"/>
        <w:rPr>
          <w:rFonts w:eastAsia="Times New Roman"/>
        </w:rPr>
      </w:pPr>
      <w:bookmarkStart w:id="272" w:name="_Toc149893263"/>
      <w:bookmarkStart w:id="273" w:name="_Toc192599440"/>
      <w:bookmarkStart w:id="274" w:name="_Toc232150428"/>
      <w:r w:rsidRPr="0063118C">
        <w:rPr>
          <w:rFonts w:eastAsia="Times New Roman"/>
        </w:rPr>
        <w:t>Leka- og þrýstiprófun fráveitulagna</w:t>
      </w:r>
      <w:bookmarkEnd w:id="272"/>
      <w:bookmarkEnd w:id="273"/>
      <w:bookmarkEnd w:id="274"/>
    </w:p>
    <w:p w14:paraId="59393C55" w14:textId="77777777" w:rsidR="007A3584" w:rsidRPr="0063118C" w:rsidRDefault="007A3584" w:rsidP="007A3584">
      <w:pPr>
        <w:widowControl w:val="0"/>
        <w:spacing w:after="200"/>
        <w:rPr>
          <w:rFonts w:eastAsia="Times New Roman" w:cs="Arial"/>
          <w:noProof/>
          <w:color w:val="FF0000"/>
          <w:szCs w:val="24"/>
        </w:rPr>
      </w:pPr>
      <w:r w:rsidRPr="0063118C">
        <w:rPr>
          <w:rFonts w:eastAsia="Times New Roman" w:cs="Arial"/>
          <w:noProof/>
          <w:color w:val="FF0000"/>
          <w:szCs w:val="24"/>
        </w:rPr>
        <w:t># (Sjálfrennslislagnir eru alltaf lekaprófaðar, bæði plast og steinn.)#</w:t>
      </w:r>
    </w:p>
    <w:p w14:paraId="03CC7920" w14:textId="77777777" w:rsidR="007A3584" w:rsidRPr="0063118C" w:rsidRDefault="007A3584" w:rsidP="007A3584">
      <w:pPr>
        <w:widowControl w:val="0"/>
        <w:spacing w:after="200"/>
        <w:rPr>
          <w:rFonts w:eastAsia="Arial" w:cs="Arial"/>
          <w:b/>
          <w:snapToGrid w:val="0"/>
          <w:szCs w:val="20"/>
        </w:rPr>
      </w:pPr>
      <w:r w:rsidRPr="0063118C">
        <w:rPr>
          <w:rFonts w:eastAsia="Arial" w:cs="Arial"/>
          <w:b/>
          <w:noProof/>
          <w:szCs w:val="24"/>
          <w:u w:val="single"/>
        </w:rPr>
        <w:t>Lekaprófun sjálfrennslislagna</w:t>
      </w:r>
    </w:p>
    <w:p w14:paraId="564F77D9" w14:textId="77777777" w:rsidR="007A3584" w:rsidRPr="0063118C" w:rsidRDefault="007A3584" w:rsidP="007A3584">
      <w:pPr>
        <w:widowControl w:val="0"/>
        <w:spacing w:after="200"/>
        <w:rPr>
          <w:rFonts w:eastAsia="Times New Roman" w:cs="Arial"/>
          <w:noProof/>
        </w:rPr>
      </w:pPr>
      <w:r w:rsidRPr="327D0DB5">
        <w:rPr>
          <w:rFonts w:eastAsia="Times New Roman" w:cs="Arial"/>
          <w:noProof/>
        </w:rPr>
        <w:t xml:space="preserve">Að lokinni lagningu röra skal verktaki lekaprófa lagnir ásamt brunnum. Alltaf skal prófa lagnabil ásamt báðum brunnum í endum þess kafla sem prófa skal, þegar hæðarmunur milli brunna leyfir. </w:t>
      </w:r>
      <w:r w:rsidRPr="327D0DB5">
        <w:rPr>
          <w:rFonts w:eastAsia="Times New Roman" w:cs="Arial"/>
          <w:noProof/>
        </w:rPr>
        <w:softHyphen/>
        <w:t>Koma skal fyrir þéttingum í báðum endum þess kafla sem er lekaprófaður og við allar tengingar. Skorða skal þéttingar þannig að ekki leki með þeim. Þá skulu brunn</w:t>
      </w:r>
      <w:r w:rsidRPr="0063118C">
        <w:rPr>
          <w:rFonts w:eastAsia="Times New Roman" w:cs="Arial"/>
          <w:noProof/>
          <w:szCs w:val="24"/>
        </w:rPr>
        <w:softHyphen/>
      </w:r>
      <w:r w:rsidRPr="327D0DB5">
        <w:rPr>
          <w:rFonts w:eastAsia="Times New Roman" w:cs="Arial"/>
          <w:noProof/>
        </w:rPr>
        <w:softHyphen/>
        <w:t>lok á milli</w:t>
      </w:r>
      <w:r w:rsidRPr="327D0DB5">
        <w:rPr>
          <w:rFonts w:eastAsia="Times New Roman" w:cs="Arial"/>
          <w:noProof/>
        </w:rPr>
        <w:softHyphen/>
        <w:t>brunnum einnig skorðuð og þétt. Þar sem því verður komið við</w:t>
      </w:r>
      <w:r w:rsidRPr="327D0DB5">
        <w:rPr>
          <w:rFonts w:eastAsia="Times New Roman" w:cs="Arial"/>
          <w:noProof/>
        </w:rPr>
        <w:softHyphen/>
        <w:t xml:space="preserve"> skal fyllt með vatni þannig að vatnssúlan sé minnst 2 m yfir efri brún rörs miðað við hæsta stað þess kafla sem prófaður er. Vatnssúla má þó aldrei vera hærri en 5 metra mælt frá lægsta punkti. </w:t>
      </w:r>
      <w:r w:rsidRPr="327D0DB5">
        <w:rPr>
          <w:rFonts w:eastAsia="Times New Roman" w:cs="Arial"/>
          <w:noProof/>
        </w:rPr>
        <w:softHyphen/>
        <w:t>Vatn skal standa í lögninni í a.m.k. 2 klst. áður en hún er yfirfarin.</w:t>
      </w:r>
    </w:p>
    <w:p w14:paraId="41B594A7" w14:textId="77777777" w:rsidR="007A3584" w:rsidRPr="0063118C" w:rsidRDefault="007A3584" w:rsidP="007A3584">
      <w:pPr>
        <w:widowControl w:val="0"/>
        <w:spacing w:after="200"/>
        <w:rPr>
          <w:rFonts w:eastAsia="Times New Roman" w:cs="Arial"/>
          <w:noProof/>
          <w:szCs w:val="20"/>
        </w:rPr>
      </w:pPr>
      <w:r w:rsidRPr="0063118C">
        <w:rPr>
          <w:rFonts w:eastAsia="Times New Roman" w:cs="Arial"/>
          <w:noProof/>
          <w:szCs w:val="20"/>
        </w:rPr>
        <w:t xml:space="preserve">Eftirlitsaðili verkkaupa yfirfer lögnina ásamt fulltrúa verktaka og skal hvergi vera sýnilegur leki á lögninni. Leki er skilgreindur þannig að smit eða vatnsrennsli sjáist á yfirborði röra.  Komi fram leki skal verktaki í samráði við eftirlitsaðila verkkaupa lagfæra það sem er ábótavant, hvort sem um er að ræða leka á samskeytum eða leka á belg og endurtaka </w:t>
      </w:r>
      <w:r w:rsidRPr="51049B82">
        <w:rPr>
          <w:rFonts w:eastAsia="Times New Roman" w:cs="Arial"/>
          <w:noProof/>
          <w:szCs w:val="20"/>
        </w:rPr>
        <w:t>leka</w:t>
      </w:r>
      <w:r w:rsidRPr="0063118C">
        <w:rPr>
          <w:rFonts w:eastAsia="Times New Roman" w:cs="Arial"/>
          <w:noProof/>
          <w:szCs w:val="20"/>
        </w:rPr>
        <w:t xml:space="preserve">prófun á eigin kostnað. </w:t>
      </w:r>
    </w:p>
    <w:p w14:paraId="6E1495D2" w14:textId="77777777" w:rsidR="007A3584" w:rsidRPr="0063118C" w:rsidRDefault="007A3584" w:rsidP="007A3584">
      <w:pPr>
        <w:widowControl w:val="0"/>
        <w:spacing w:after="200"/>
        <w:rPr>
          <w:rFonts w:eastAsia="Times New Roman" w:cs="Arial"/>
          <w:noProof/>
          <w:szCs w:val="20"/>
        </w:rPr>
      </w:pPr>
      <w:r w:rsidRPr="0063118C">
        <w:rPr>
          <w:rFonts w:eastAsia="Times New Roman" w:cs="Arial"/>
          <w:noProof/>
          <w:szCs w:val="20"/>
        </w:rPr>
        <w:t>Verkkaupi leggur verktaka ekki til vatn til prófunar. Þegar lögnin er tæmd skal þess gætt að það valdi ekki tjóni á verkinu eða umhverfisspjöllum.</w:t>
      </w:r>
    </w:p>
    <w:p w14:paraId="26C47A40" w14:textId="77777777" w:rsidR="007A3584" w:rsidRPr="00D90307" w:rsidRDefault="007A3584" w:rsidP="007A3584">
      <w:pPr>
        <w:widowControl w:val="0"/>
        <w:spacing w:after="200"/>
        <w:rPr>
          <w:rFonts w:eastAsia="Times New Roman" w:cs="Arial"/>
          <w:b/>
          <w:bCs/>
          <w:noProof/>
          <w:szCs w:val="20"/>
        </w:rPr>
      </w:pPr>
      <w:r w:rsidRPr="00D90307">
        <w:rPr>
          <w:rFonts w:eastAsia="Times New Roman" w:cs="Arial"/>
          <w:b/>
          <w:bCs/>
          <w:noProof/>
          <w:szCs w:val="20"/>
        </w:rPr>
        <w:lastRenderedPageBreak/>
        <w:t xml:space="preserve">Almennt skal reyna að halda vatni á lögnum þegar þegar fylling er þjöppuð meðfram lögnum. </w:t>
      </w:r>
    </w:p>
    <w:p w14:paraId="5A929E86" w14:textId="77777777" w:rsidR="007A3584" w:rsidRPr="0063118C" w:rsidRDefault="007A3584" w:rsidP="007A3584">
      <w:pPr>
        <w:spacing w:after="0"/>
        <w:rPr>
          <w:rFonts w:eastAsia="Times New Roman" w:cs="Arial"/>
          <w:b/>
          <w:i/>
          <w:noProof/>
          <w:szCs w:val="24"/>
        </w:rPr>
      </w:pPr>
      <w:r w:rsidRPr="0063118C">
        <w:rPr>
          <w:rFonts w:eastAsia="Times New Roman" w:cs="Arial"/>
          <w:b/>
          <w:i/>
          <w:noProof/>
          <w:szCs w:val="24"/>
        </w:rPr>
        <w:t>Magntölur og uppgjör:</w:t>
      </w:r>
    </w:p>
    <w:p w14:paraId="45D85A23" w14:textId="77777777" w:rsidR="007A3584" w:rsidRPr="0063118C" w:rsidRDefault="007A3584" w:rsidP="007A3584">
      <w:pPr>
        <w:rPr>
          <w:rFonts w:eastAsia="Times New Roman" w:cs="Arial"/>
          <w:i/>
          <w:noProof/>
          <w:szCs w:val="24"/>
        </w:rPr>
      </w:pPr>
      <w:r w:rsidRPr="0063118C">
        <w:rPr>
          <w:rFonts w:eastAsia="Times New Roman" w:cs="Arial"/>
          <w:i/>
          <w:noProof/>
          <w:szCs w:val="24"/>
        </w:rPr>
        <w:t xml:space="preserve">Fyrir lekaprófun er greitt ákveðið verð á </w:t>
      </w:r>
      <w:r w:rsidRPr="0063118C">
        <w:rPr>
          <w:rFonts w:eastAsia="Times New Roman" w:cs="Arial"/>
          <w:i/>
          <w:iCs/>
          <w:noProof/>
          <w:szCs w:val="24"/>
        </w:rPr>
        <w:t>lengdarmetra</w:t>
      </w:r>
      <w:r w:rsidRPr="0063118C">
        <w:rPr>
          <w:rFonts w:eastAsia="Times New Roman" w:cs="Arial"/>
          <w:i/>
          <w:noProof/>
          <w:szCs w:val="24"/>
        </w:rPr>
        <w:t xml:space="preserve"> eftir stærð lagna. Þurfi að </w:t>
      </w:r>
      <w:r w:rsidRPr="0063118C">
        <w:rPr>
          <w:rFonts w:eastAsia="Times New Roman" w:cs="Arial"/>
          <w:i/>
          <w:iCs/>
          <w:noProof/>
          <w:szCs w:val="24"/>
        </w:rPr>
        <w:t>endurtaka</w:t>
      </w:r>
      <w:r w:rsidRPr="0063118C">
        <w:rPr>
          <w:rFonts w:eastAsia="Times New Roman" w:cs="Arial"/>
          <w:i/>
          <w:noProof/>
          <w:szCs w:val="24"/>
        </w:rPr>
        <w:t xml:space="preserve"> lekaprófun vegna leka verður ekki greitt fyrir þá prófun.</w:t>
      </w:r>
    </w:p>
    <w:p w14:paraId="1806DA4B" w14:textId="77777777" w:rsidR="007A3584" w:rsidRPr="0063118C" w:rsidRDefault="007A3584" w:rsidP="007A3584">
      <w:pPr>
        <w:rPr>
          <w:rFonts w:eastAsia="Times New Roman" w:cs="Arial"/>
          <w:i/>
          <w:noProof/>
          <w:szCs w:val="24"/>
        </w:rPr>
      </w:pPr>
      <w:r w:rsidRPr="0063118C">
        <w:rPr>
          <w:rFonts w:eastAsia="Times New Roman" w:cs="Arial"/>
          <w:i/>
          <w:iCs/>
          <w:noProof/>
          <w:szCs w:val="24"/>
        </w:rPr>
        <w:t>Innifalið</w:t>
      </w:r>
      <w:r w:rsidRPr="0063118C">
        <w:rPr>
          <w:rFonts w:eastAsia="Times New Roman" w:cs="Arial"/>
          <w:i/>
          <w:noProof/>
          <w:szCs w:val="24"/>
        </w:rPr>
        <w:t xml:space="preserve"> í </w:t>
      </w:r>
      <w:r w:rsidRPr="0063118C">
        <w:rPr>
          <w:rFonts w:eastAsia="Times New Roman" w:cs="Arial"/>
          <w:i/>
          <w:iCs/>
          <w:noProof/>
          <w:szCs w:val="24"/>
        </w:rPr>
        <w:t>einingarverði</w:t>
      </w:r>
      <w:r w:rsidRPr="0063118C">
        <w:rPr>
          <w:rFonts w:eastAsia="Times New Roman" w:cs="Arial"/>
          <w:i/>
          <w:noProof/>
          <w:szCs w:val="24"/>
        </w:rPr>
        <w:t xml:space="preserve"> skal vera allur kostnaður við efni, vinnu og tæki sem þarf til að ljúka verkliðnum, m.a. </w:t>
      </w:r>
      <w:r w:rsidRPr="0063118C">
        <w:rPr>
          <w:rFonts w:eastAsia="Times New Roman" w:cs="Arial"/>
          <w:i/>
          <w:iCs/>
          <w:noProof/>
          <w:szCs w:val="24"/>
        </w:rPr>
        <w:t>lokun rörenda, vatnsöflun</w:t>
      </w:r>
      <w:r w:rsidRPr="0063118C">
        <w:rPr>
          <w:rFonts w:eastAsia="Times New Roman" w:cs="Arial"/>
          <w:i/>
          <w:noProof/>
          <w:szCs w:val="24"/>
        </w:rPr>
        <w:t xml:space="preserve"> og tæming á lögn.</w:t>
      </w:r>
    </w:p>
    <w:p w14:paraId="59F12019" w14:textId="77777777" w:rsidR="007A3584" w:rsidRPr="0063118C" w:rsidRDefault="007A3584" w:rsidP="007A3584">
      <w:pPr>
        <w:rPr>
          <w:rFonts w:eastAsia="Times New Roman" w:cs="Arial"/>
          <w:i/>
          <w:noProof/>
          <w:szCs w:val="24"/>
        </w:rPr>
      </w:pPr>
    </w:p>
    <w:p w14:paraId="12694969" w14:textId="77777777" w:rsidR="007A3584" w:rsidRPr="00027ABF" w:rsidRDefault="007A3584" w:rsidP="007A3584">
      <w:pPr>
        <w:rPr>
          <w:rFonts w:eastAsia="Times New Roman" w:cs="Arial"/>
          <w:b/>
          <w:i/>
          <w:noProof/>
          <w:color w:val="FF0000"/>
          <w:szCs w:val="24"/>
        </w:rPr>
      </w:pPr>
      <w:r w:rsidRPr="00027ABF">
        <w:rPr>
          <w:rFonts w:eastAsia="Times New Roman" w:cs="Arial"/>
          <w:b/>
          <w:i/>
          <w:noProof/>
          <w:color w:val="FF0000"/>
          <w:szCs w:val="24"/>
          <w:u w:val="single"/>
        </w:rPr>
        <w:t>Þrýstiprófun þrýstilagna eða lagna undir miklu vatnsálagi (grunnvatn eða sjór)</w:t>
      </w:r>
    </w:p>
    <w:p w14:paraId="6C31EAF4" w14:textId="77777777" w:rsidR="007A3584" w:rsidRPr="00027ABF" w:rsidRDefault="007A3584" w:rsidP="007A3584">
      <w:pPr>
        <w:rPr>
          <w:rFonts w:eastAsia="Times New Roman" w:cs="Arial"/>
          <w:i/>
          <w:noProof/>
          <w:color w:val="FF0000"/>
          <w:szCs w:val="24"/>
        </w:rPr>
      </w:pPr>
      <w:r w:rsidRPr="00027ABF">
        <w:rPr>
          <w:rFonts w:eastAsia="Times New Roman" w:cs="Arial"/>
          <w:i/>
          <w:noProof/>
          <w:color w:val="FF0000"/>
          <w:szCs w:val="24"/>
        </w:rPr>
        <w:t xml:space="preserve"># (ATH alltaf að hafa samráð við verkkaupa um hvort eigi að þrýstiprófa sjálfrennslislagnir og hvernig þrýstiprófun skal háttað ef hennar er krafist. </w:t>
      </w:r>
    </w:p>
    <w:p w14:paraId="520F7A1E" w14:textId="77777777" w:rsidR="007A3584" w:rsidRPr="00027ABF" w:rsidRDefault="007A3584" w:rsidP="007A3584">
      <w:pPr>
        <w:rPr>
          <w:rFonts w:eastAsia="Times New Roman" w:cs="Arial"/>
          <w:i/>
          <w:noProof/>
          <w:color w:val="FF0000"/>
          <w:szCs w:val="24"/>
        </w:rPr>
      </w:pPr>
      <w:r w:rsidRPr="00027ABF">
        <w:rPr>
          <w:rFonts w:eastAsia="Times New Roman" w:cs="Arial"/>
          <w:i/>
          <w:noProof/>
          <w:color w:val="FF0000"/>
          <w:szCs w:val="24"/>
        </w:rPr>
        <w:t>Ef lögn skal þrýstiprófa skal taka fram í útboðsgögnum hvernig þrýstiprófun skal háttað, hvort prófa skuli öll brunnbil („skærpet og specielt kontrolniveau“ skv. staðlinum DS 455 “ Norm for tæthed af afløbssystemer i jord</w:t>
      </w:r>
      <w:r w:rsidRPr="00027ABF" w:rsidDel="00833092">
        <w:rPr>
          <w:rFonts w:eastAsia="Times New Roman" w:cs="Arial"/>
          <w:i/>
          <w:noProof/>
          <w:color w:val="FF0000"/>
          <w:szCs w:val="24"/>
        </w:rPr>
        <w:t xml:space="preserve"> </w:t>
      </w:r>
      <w:r w:rsidRPr="00027ABF">
        <w:rPr>
          <w:rFonts w:eastAsia="Times New Roman" w:cs="Arial"/>
          <w:i/>
          <w:noProof/>
          <w:color w:val="FF0000"/>
          <w:szCs w:val="24"/>
        </w:rPr>
        <w:t>”) eða hvort taka eigi stikkprufur („normalt kontrolniveau“ skv. DS 455). Þrýstilagnir á alltaf að þrýstiprófa sbr. kafla 3.3.1)#</w:t>
      </w:r>
    </w:p>
    <w:p w14:paraId="36CCA4E5" w14:textId="77777777" w:rsidR="007A3584" w:rsidRPr="00027ABF" w:rsidRDefault="007A3584" w:rsidP="007A3584">
      <w:pPr>
        <w:rPr>
          <w:rFonts w:eastAsia="Times New Roman" w:cs="Arial"/>
          <w:i/>
          <w:noProof/>
          <w:color w:val="FF0000"/>
          <w:szCs w:val="24"/>
        </w:rPr>
      </w:pPr>
      <w:r w:rsidRPr="00027ABF">
        <w:rPr>
          <w:rFonts w:eastAsia="Times New Roman" w:cs="Arial"/>
          <w:i/>
          <w:noProof/>
          <w:color w:val="FF0000"/>
          <w:szCs w:val="24"/>
        </w:rPr>
        <w:t>Að lokinni lagningu þrýstilagna eða lagna sem eru undir miklu vatnsálagi skal verktaki þrýstiprófa þær með vatni. Þrýstiprófun er framkvæmd á eftirfarandi hátt:</w:t>
      </w:r>
    </w:p>
    <w:p w14:paraId="63DEB06B" w14:textId="77777777" w:rsidR="007A3584" w:rsidRPr="00027ABF" w:rsidRDefault="007A3584" w:rsidP="007A3584">
      <w:pPr>
        <w:rPr>
          <w:rFonts w:eastAsia="Times New Roman" w:cs="Arial"/>
          <w:i/>
          <w:noProof/>
          <w:color w:val="FF0000"/>
          <w:szCs w:val="24"/>
        </w:rPr>
      </w:pPr>
      <w:r w:rsidRPr="00027ABF">
        <w:rPr>
          <w:rFonts w:eastAsia="Times New Roman" w:cs="Arial"/>
          <w:i/>
          <w:noProof/>
          <w:color w:val="FF0000"/>
          <w:szCs w:val="24"/>
        </w:rPr>
        <w:t>Þrýstiprófa skal eins langa kafla í einu og hægt er.  Koma skal fyrir þéttingum í báðum endum þess kafla sem er þrýstiprófaður og skorða þannig að ekki leki með þeim.</w:t>
      </w:r>
    </w:p>
    <w:p w14:paraId="7122E0CB" w14:textId="77777777" w:rsidR="007A3584" w:rsidRPr="00027ABF" w:rsidRDefault="007A3584" w:rsidP="007A3584">
      <w:pPr>
        <w:rPr>
          <w:rFonts w:eastAsia="Times New Roman" w:cs="Arial"/>
          <w:i/>
          <w:noProof/>
          <w:color w:val="FF0000"/>
          <w:szCs w:val="24"/>
        </w:rPr>
      </w:pPr>
      <w:r w:rsidRPr="00027ABF">
        <w:rPr>
          <w:rFonts w:eastAsia="Times New Roman" w:cs="Arial"/>
          <w:i/>
          <w:noProof/>
          <w:color w:val="FF0000"/>
          <w:szCs w:val="24"/>
        </w:rPr>
        <w:t>Fyrst er lögnin fyllt af vatni upp í hæð sem er #1,3*þrýstiklassi lagnarinnar (ef um er að ræða þrýstilögn)  1,3*mesta fyrirsjáanlega vatnsálag (ef  um er að ræða lagnir undir miklu vatnsálagi)#.</w:t>
      </w:r>
    </w:p>
    <w:p w14:paraId="6216C979" w14:textId="77777777" w:rsidR="007A3584" w:rsidRPr="00027ABF" w:rsidRDefault="007A3584" w:rsidP="007A3584">
      <w:pPr>
        <w:rPr>
          <w:rFonts w:eastAsia="Times New Roman" w:cs="Arial"/>
          <w:i/>
          <w:noProof/>
          <w:color w:val="FF0000"/>
          <w:szCs w:val="24"/>
        </w:rPr>
      </w:pPr>
      <w:r w:rsidRPr="00027ABF">
        <w:rPr>
          <w:rFonts w:eastAsia="Times New Roman" w:cs="Arial"/>
          <w:i/>
          <w:noProof/>
          <w:color w:val="FF0000"/>
          <w:szCs w:val="24"/>
        </w:rPr>
        <w:t>Þessi vatnsþrýstingur er látinn standa í 12 klst til að láta lögnina jafna sig og til að fá stöðugt hitastig.</w:t>
      </w:r>
    </w:p>
    <w:p w14:paraId="1F3C1F5E" w14:textId="77777777" w:rsidR="007A3584" w:rsidRPr="00027ABF" w:rsidRDefault="007A3584" w:rsidP="007A3584">
      <w:pPr>
        <w:rPr>
          <w:rFonts w:eastAsia="Times New Roman" w:cs="Arial"/>
          <w:i/>
          <w:noProof/>
          <w:color w:val="FF0000"/>
          <w:szCs w:val="24"/>
        </w:rPr>
      </w:pPr>
      <w:r w:rsidRPr="00027ABF">
        <w:rPr>
          <w:rFonts w:eastAsia="Times New Roman" w:cs="Arial"/>
          <w:i/>
          <w:noProof/>
          <w:color w:val="FF0000"/>
          <w:szCs w:val="24"/>
        </w:rPr>
        <w:t xml:space="preserve">Síðan fer hin eiginlega prófun fram.  Vatni er bætt við til að ná ofangreindum prófunarþrýstingi.  Síðan er fylgst með og vatni bætt við í 10 mínútur til að halda uppi þrýstingi.  Þetta viðbótarvatnsmagn, sem bætist við á 10 mínútna tímabili, skal mæla nákvæmlega.   Leyfilegt viðbótarvatnsmagn er: </w:t>
      </w:r>
    </w:p>
    <w:p w14:paraId="608C2F04" w14:textId="77777777" w:rsidR="007A3584" w:rsidRPr="00027ABF" w:rsidRDefault="007A3584" w:rsidP="007A3584">
      <w:pPr>
        <w:rPr>
          <w:rFonts w:eastAsia="Times New Roman" w:cs="Arial"/>
          <w:i/>
          <w:noProof/>
          <w:color w:val="FF0000"/>
          <w:szCs w:val="24"/>
        </w:rPr>
      </w:pPr>
      <w:r w:rsidRPr="00027ABF">
        <w:rPr>
          <w:rFonts w:eastAsia="Times New Roman" w:cs="Arial"/>
          <w:i/>
          <w:noProof/>
          <w:color w:val="FF0000"/>
          <w:szCs w:val="24"/>
        </w:rPr>
        <w:t>Vl = h*L*0,015*d</w:t>
      </w:r>
    </w:p>
    <w:p w14:paraId="7CF48C6F" w14:textId="77777777" w:rsidR="007A3584" w:rsidRPr="00027ABF" w:rsidRDefault="007A3584" w:rsidP="007A3584">
      <w:pPr>
        <w:rPr>
          <w:rFonts w:eastAsia="Times New Roman" w:cs="Arial"/>
          <w:i/>
          <w:noProof/>
          <w:color w:val="FF0000"/>
          <w:szCs w:val="24"/>
        </w:rPr>
      </w:pPr>
      <w:r w:rsidRPr="00027ABF">
        <w:rPr>
          <w:rFonts w:eastAsia="Times New Roman" w:cs="Arial"/>
          <w:i/>
          <w:noProof/>
          <w:color w:val="FF0000"/>
          <w:szCs w:val="24"/>
        </w:rPr>
        <w:t>Vl =vatnsmagn í lítrum</w:t>
      </w:r>
    </w:p>
    <w:p w14:paraId="4CBC7250" w14:textId="77777777" w:rsidR="007A3584" w:rsidRPr="00027ABF" w:rsidRDefault="007A3584" w:rsidP="007A3584">
      <w:pPr>
        <w:rPr>
          <w:rFonts w:eastAsia="Times New Roman" w:cs="Arial"/>
          <w:i/>
          <w:noProof/>
          <w:color w:val="FF0000"/>
          <w:szCs w:val="24"/>
        </w:rPr>
      </w:pPr>
      <w:r w:rsidRPr="00027ABF">
        <w:rPr>
          <w:rFonts w:eastAsia="Times New Roman" w:cs="Arial"/>
          <w:i/>
          <w:noProof/>
          <w:color w:val="FF0000"/>
          <w:szCs w:val="24"/>
        </w:rPr>
        <w:t>h = þrýstihæð prófunarvatns í m</w:t>
      </w:r>
    </w:p>
    <w:p w14:paraId="747A47CB" w14:textId="77777777" w:rsidR="007A3584" w:rsidRPr="00027ABF" w:rsidRDefault="007A3584" w:rsidP="007A3584">
      <w:pPr>
        <w:rPr>
          <w:rFonts w:eastAsia="Times New Roman" w:cs="Arial"/>
          <w:i/>
          <w:noProof/>
          <w:color w:val="FF0000"/>
          <w:szCs w:val="24"/>
        </w:rPr>
      </w:pPr>
      <w:r w:rsidRPr="00027ABF">
        <w:rPr>
          <w:rFonts w:eastAsia="Times New Roman" w:cs="Arial"/>
          <w:i/>
          <w:noProof/>
          <w:color w:val="FF0000"/>
          <w:szCs w:val="24"/>
        </w:rPr>
        <w:t>L = lengd prófunarhluta lagnarinnar í m</w:t>
      </w:r>
    </w:p>
    <w:p w14:paraId="122123B2" w14:textId="77777777" w:rsidR="007A3584" w:rsidRPr="00027ABF" w:rsidRDefault="007A3584" w:rsidP="007A3584">
      <w:pPr>
        <w:rPr>
          <w:rFonts w:eastAsia="Times New Roman" w:cs="Arial"/>
          <w:i/>
          <w:noProof/>
          <w:color w:val="FF0000"/>
          <w:szCs w:val="24"/>
        </w:rPr>
      </w:pPr>
      <w:r w:rsidRPr="00027ABF">
        <w:rPr>
          <w:rFonts w:eastAsia="Times New Roman" w:cs="Arial"/>
          <w:i/>
          <w:noProof/>
          <w:color w:val="FF0000"/>
          <w:szCs w:val="24"/>
        </w:rPr>
        <w:t>d = innra þvermál lagnarinnar í m</w:t>
      </w:r>
    </w:p>
    <w:p w14:paraId="1C631B57" w14:textId="77777777" w:rsidR="007A3584" w:rsidRPr="00027ABF" w:rsidRDefault="007A3584" w:rsidP="007A3584">
      <w:pPr>
        <w:rPr>
          <w:rFonts w:eastAsia="Times New Roman" w:cs="Arial"/>
          <w:i/>
          <w:noProof/>
          <w:color w:val="FF0000"/>
          <w:szCs w:val="24"/>
        </w:rPr>
      </w:pPr>
      <w:r w:rsidRPr="00027ABF">
        <w:rPr>
          <w:rFonts w:eastAsia="Times New Roman" w:cs="Arial"/>
          <w:i/>
          <w:noProof/>
          <w:color w:val="FF0000"/>
          <w:szCs w:val="24"/>
        </w:rPr>
        <w:t>Leki er skilgreindur þannig að viðbótarvatnsmagn fari yfir leyfileg mörk skv. formúlunni hér fyrir ofan.</w:t>
      </w:r>
    </w:p>
    <w:p w14:paraId="211C8A83" w14:textId="77777777" w:rsidR="007A3584" w:rsidRPr="00027ABF" w:rsidRDefault="007A3584" w:rsidP="007A3584">
      <w:pPr>
        <w:rPr>
          <w:rFonts w:eastAsia="Times New Roman" w:cs="Arial"/>
          <w:i/>
          <w:noProof/>
          <w:color w:val="FF0000"/>
          <w:szCs w:val="24"/>
        </w:rPr>
      </w:pPr>
      <w:r w:rsidRPr="00027ABF">
        <w:rPr>
          <w:rFonts w:eastAsia="Times New Roman" w:cs="Arial"/>
          <w:i/>
          <w:noProof/>
          <w:color w:val="FF0000"/>
          <w:szCs w:val="24"/>
        </w:rPr>
        <w:t>Þessi aðferð byggir á staðlinum DS  455 “Norm for tæthed af afløbssystemer i jord</w:t>
      </w:r>
      <w:r w:rsidRPr="00027ABF" w:rsidDel="00833092">
        <w:rPr>
          <w:rFonts w:eastAsia="Times New Roman" w:cs="Arial"/>
          <w:i/>
          <w:noProof/>
          <w:color w:val="FF0000"/>
          <w:szCs w:val="24"/>
        </w:rPr>
        <w:t xml:space="preserve"> </w:t>
      </w:r>
      <w:r w:rsidRPr="00027ABF">
        <w:rPr>
          <w:rFonts w:eastAsia="Times New Roman" w:cs="Arial"/>
          <w:i/>
          <w:noProof/>
          <w:color w:val="FF0000"/>
          <w:szCs w:val="24"/>
        </w:rPr>
        <w:t>”og er vísað í þann staðal um nánari lýsingu á aðferðinni.</w:t>
      </w:r>
    </w:p>
    <w:p w14:paraId="5EFA7604" w14:textId="77777777" w:rsidR="007A3584" w:rsidRPr="00027ABF" w:rsidRDefault="007A3584" w:rsidP="007A3584">
      <w:pPr>
        <w:rPr>
          <w:rFonts w:eastAsia="Times New Roman" w:cs="Arial"/>
          <w:i/>
          <w:noProof/>
          <w:color w:val="FF0000"/>
          <w:szCs w:val="24"/>
        </w:rPr>
      </w:pPr>
      <w:r w:rsidRPr="00027ABF">
        <w:rPr>
          <w:rFonts w:eastAsia="Times New Roman" w:cs="Arial"/>
          <w:i/>
          <w:noProof/>
          <w:color w:val="FF0000"/>
          <w:szCs w:val="24"/>
        </w:rPr>
        <w:t xml:space="preserve">Komi fram leki skal verktaki í samráði við eftirlitsaðila verkkaupa lagfæra það sem er ábótavant og endurtaka þrýstiprófun á eigin kostnað. </w:t>
      </w:r>
    </w:p>
    <w:p w14:paraId="498E5AA8" w14:textId="77777777" w:rsidR="007A3584" w:rsidRPr="00027ABF" w:rsidRDefault="007A3584" w:rsidP="007A3584">
      <w:pPr>
        <w:rPr>
          <w:rFonts w:eastAsia="Times New Roman" w:cs="Arial"/>
          <w:i/>
          <w:noProof/>
          <w:color w:val="FF0000"/>
          <w:szCs w:val="24"/>
        </w:rPr>
      </w:pPr>
      <w:r w:rsidRPr="00027ABF">
        <w:rPr>
          <w:rFonts w:eastAsia="Times New Roman" w:cs="Arial"/>
          <w:i/>
          <w:noProof/>
          <w:color w:val="FF0000"/>
          <w:szCs w:val="24"/>
        </w:rPr>
        <w:t>Verkkaupi leggur verktaka ekki til vatn til prófunar. Þegar lögnin er tæmd skal þess gætt að það valdi ekki tjóni á verkinu eða umhverfisspjöllum.</w:t>
      </w:r>
    </w:p>
    <w:p w14:paraId="7538CBC0" w14:textId="77777777" w:rsidR="007A3584" w:rsidRPr="00027ABF" w:rsidRDefault="007A3584" w:rsidP="007A3584">
      <w:pPr>
        <w:spacing w:after="0"/>
        <w:rPr>
          <w:rFonts w:eastAsia="Times New Roman" w:cs="Arial"/>
          <w:b/>
          <w:i/>
          <w:noProof/>
          <w:color w:val="FF0000"/>
          <w:szCs w:val="24"/>
        </w:rPr>
      </w:pPr>
      <w:r w:rsidRPr="00027ABF">
        <w:rPr>
          <w:rFonts w:eastAsia="Times New Roman" w:cs="Arial"/>
          <w:b/>
          <w:i/>
          <w:noProof/>
          <w:color w:val="FF0000"/>
          <w:szCs w:val="24"/>
        </w:rPr>
        <w:t>Magntölur og uppgjör:</w:t>
      </w:r>
    </w:p>
    <w:p w14:paraId="1EED7419" w14:textId="77777777" w:rsidR="007A3584" w:rsidRPr="00027ABF" w:rsidRDefault="007A3584" w:rsidP="007A3584">
      <w:pPr>
        <w:rPr>
          <w:rFonts w:eastAsia="Times New Roman" w:cs="Arial"/>
          <w:i/>
          <w:noProof/>
          <w:color w:val="FF0000"/>
          <w:szCs w:val="24"/>
        </w:rPr>
      </w:pPr>
      <w:r w:rsidRPr="00027ABF">
        <w:rPr>
          <w:rFonts w:eastAsia="Times New Roman" w:cs="Arial"/>
          <w:i/>
          <w:noProof/>
          <w:color w:val="FF0000"/>
          <w:szCs w:val="24"/>
        </w:rPr>
        <w:t xml:space="preserve">Fyrir þrýstiprófun er greitt ákveðið verð á </w:t>
      </w:r>
      <w:r w:rsidRPr="00027ABF">
        <w:rPr>
          <w:rFonts w:eastAsia="Times New Roman" w:cs="Arial"/>
          <w:i/>
          <w:iCs/>
          <w:noProof/>
          <w:color w:val="FF0000"/>
          <w:szCs w:val="24"/>
        </w:rPr>
        <w:t>lengdarmetra</w:t>
      </w:r>
      <w:r w:rsidRPr="00027ABF">
        <w:rPr>
          <w:rFonts w:eastAsia="Times New Roman" w:cs="Arial"/>
          <w:i/>
          <w:noProof/>
          <w:color w:val="FF0000"/>
          <w:szCs w:val="24"/>
        </w:rPr>
        <w:t xml:space="preserve"> eftir stærð lagna. Þurfi að </w:t>
      </w:r>
      <w:r w:rsidRPr="00027ABF">
        <w:rPr>
          <w:rFonts w:eastAsia="Times New Roman" w:cs="Arial"/>
          <w:i/>
          <w:iCs/>
          <w:noProof/>
          <w:color w:val="FF0000"/>
          <w:szCs w:val="24"/>
        </w:rPr>
        <w:t>endurtaka</w:t>
      </w:r>
      <w:r w:rsidRPr="00027ABF">
        <w:rPr>
          <w:rFonts w:eastAsia="Times New Roman" w:cs="Arial"/>
          <w:i/>
          <w:noProof/>
          <w:color w:val="FF0000"/>
          <w:szCs w:val="24"/>
        </w:rPr>
        <w:t xml:space="preserve"> þrýstiprófun vegna leka verður ekki greitt fyrir þá prófun.#</w:t>
      </w:r>
    </w:p>
    <w:p w14:paraId="168B9390" w14:textId="77777777" w:rsidR="007A3584" w:rsidRPr="00027ABF" w:rsidRDefault="007A3584" w:rsidP="007A3584">
      <w:pPr>
        <w:rPr>
          <w:rFonts w:eastAsia="Times New Roman" w:cs="Arial"/>
          <w:i/>
          <w:noProof/>
          <w:color w:val="FF0000"/>
          <w:szCs w:val="24"/>
        </w:rPr>
      </w:pPr>
      <w:r w:rsidRPr="00027ABF">
        <w:rPr>
          <w:rFonts w:eastAsia="Times New Roman" w:cs="Arial"/>
          <w:i/>
          <w:iCs/>
          <w:noProof/>
          <w:color w:val="FF0000"/>
          <w:szCs w:val="24"/>
        </w:rPr>
        <w:t>Innifalið</w:t>
      </w:r>
      <w:r w:rsidRPr="00027ABF">
        <w:rPr>
          <w:rFonts w:eastAsia="Times New Roman" w:cs="Arial"/>
          <w:i/>
          <w:noProof/>
          <w:color w:val="FF0000"/>
          <w:szCs w:val="24"/>
        </w:rPr>
        <w:t xml:space="preserve"> í </w:t>
      </w:r>
      <w:r w:rsidRPr="00027ABF">
        <w:rPr>
          <w:rFonts w:eastAsia="Times New Roman" w:cs="Arial"/>
          <w:i/>
          <w:iCs/>
          <w:noProof/>
          <w:color w:val="FF0000"/>
          <w:szCs w:val="24"/>
        </w:rPr>
        <w:t>einingarverði</w:t>
      </w:r>
      <w:r w:rsidRPr="00027ABF">
        <w:rPr>
          <w:rFonts w:eastAsia="Times New Roman" w:cs="Arial"/>
          <w:i/>
          <w:noProof/>
          <w:color w:val="FF0000"/>
          <w:szCs w:val="24"/>
        </w:rPr>
        <w:t xml:space="preserve"> skal vera allur kostnaður við efni, vinnu og tæki sem þarf til að ljúka verkliðnum, m.a. </w:t>
      </w:r>
      <w:r w:rsidRPr="00027ABF">
        <w:rPr>
          <w:rFonts w:eastAsia="Times New Roman" w:cs="Arial"/>
          <w:i/>
          <w:iCs/>
          <w:noProof/>
          <w:color w:val="FF0000"/>
          <w:szCs w:val="24"/>
        </w:rPr>
        <w:t>lokun rörenda, vatnsöflun</w:t>
      </w:r>
      <w:r w:rsidRPr="00027ABF">
        <w:rPr>
          <w:rFonts w:eastAsia="Times New Roman" w:cs="Arial"/>
          <w:i/>
          <w:noProof/>
          <w:color w:val="FF0000"/>
          <w:szCs w:val="24"/>
        </w:rPr>
        <w:t xml:space="preserve"> og tæming á lögn</w:t>
      </w:r>
    </w:p>
    <w:p w14:paraId="03A8C2CC" w14:textId="77777777" w:rsidR="007A3584" w:rsidRPr="0063118C" w:rsidRDefault="007A3584" w:rsidP="007A3584">
      <w:pPr>
        <w:pStyle w:val="Heading3"/>
        <w:rPr>
          <w:rFonts w:eastAsia="Times New Roman"/>
        </w:rPr>
      </w:pPr>
      <w:bookmarkStart w:id="275" w:name="_Toc192599441"/>
      <w:bookmarkStart w:id="276" w:name="_Toc232150429"/>
      <w:r w:rsidRPr="0063118C">
        <w:rPr>
          <w:rFonts w:eastAsia="Times New Roman"/>
        </w:rPr>
        <w:lastRenderedPageBreak/>
        <w:t>Myndbandsupptökur</w:t>
      </w:r>
      <w:bookmarkEnd w:id="275"/>
      <w:bookmarkEnd w:id="276"/>
    </w:p>
    <w:p w14:paraId="7C45CA85" w14:textId="77777777" w:rsidR="007A3584" w:rsidRDefault="007A3584" w:rsidP="007A3584">
      <w:pPr>
        <w:widowControl w:val="0"/>
        <w:spacing w:after="200"/>
        <w:rPr>
          <w:rFonts w:eastAsia="Times New Roman" w:cs="Arial"/>
          <w:noProof/>
        </w:rPr>
      </w:pPr>
      <w:r w:rsidRPr="4A06E308">
        <w:rPr>
          <w:rFonts w:eastAsia="Times New Roman" w:cs="Arial"/>
          <w:noProof/>
        </w:rPr>
        <w:t>Verktaki skal mynda allar fráveitulagnir  að innan a.m.k. þrisvar sinnum. Eftirlitsaðili verkkaupa skal hafa tækifæri til að vera viðstaddur allar myndatökur og einnig skal hann fá allar myndbandsupptökurnar til yfirferðar.</w:t>
      </w:r>
    </w:p>
    <w:p w14:paraId="1C775C49" w14:textId="77777777" w:rsidR="007A3584" w:rsidRPr="0063118C" w:rsidRDefault="007A3584" w:rsidP="007A3584">
      <w:pPr>
        <w:widowControl w:val="0"/>
        <w:spacing w:after="200"/>
        <w:rPr>
          <w:rFonts w:eastAsia="Times New Roman" w:cs="Arial"/>
          <w:b/>
          <w:bCs/>
          <w:noProof/>
        </w:rPr>
      </w:pPr>
      <w:r w:rsidRPr="4A06E308">
        <w:rPr>
          <w:rFonts w:eastAsia="Times New Roman" w:cs="Arial"/>
          <w:b/>
          <w:bCs/>
          <w:noProof/>
        </w:rPr>
        <w:t xml:space="preserve">Ávallt skal skila afriti af öllum myndatökum til eftirlits og verkkaupa . Verkkaupi sér um að senda myndanir til landupplýsingateymis Veitna t.d. með hlekk á netfangið </w:t>
      </w:r>
      <w:hyperlink r:id="rId34" w:history="1">
        <w:r w:rsidRPr="4A06E308">
          <w:rPr>
            <w:rStyle w:val="Hyperlink"/>
            <w:rFonts w:eastAsia="Times New Roman" w:cs="Arial"/>
            <w:b/>
            <w:bCs/>
            <w:noProof/>
          </w:rPr>
          <w:t>landupplysingar@veitur.is</w:t>
        </w:r>
      </w:hyperlink>
      <w:r w:rsidRPr="4A06E308">
        <w:rPr>
          <w:rFonts w:eastAsia="Times New Roman" w:cs="Arial"/>
          <w:b/>
          <w:bCs/>
          <w:noProof/>
        </w:rPr>
        <w:t xml:space="preserve"> </w:t>
      </w:r>
    </w:p>
    <w:p w14:paraId="2A1C1BB0" w14:textId="77777777" w:rsidR="007A3584" w:rsidRPr="0063118C" w:rsidRDefault="007A3584" w:rsidP="007A3584">
      <w:pPr>
        <w:widowControl w:val="0"/>
        <w:spacing w:after="200"/>
        <w:rPr>
          <w:rFonts w:eastAsia="Times New Roman" w:cs="Arial"/>
          <w:noProof/>
          <w:szCs w:val="20"/>
        </w:rPr>
      </w:pPr>
      <w:r w:rsidRPr="0063118C">
        <w:rPr>
          <w:rFonts w:eastAsia="Times New Roman" w:cs="Arial"/>
          <w:noProof/>
          <w:szCs w:val="20"/>
        </w:rPr>
        <w:t>Lagnir skulu vera lausar við óhreinindi s.s. möl eða fitu við myndun</w:t>
      </w:r>
      <w:r w:rsidRPr="0063118C">
        <w:rPr>
          <w:rFonts w:eastAsia="Times New Roman" w:cs="Arial"/>
          <w:noProof/>
          <w:color w:val="C00000"/>
          <w:szCs w:val="20"/>
        </w:rPr>
        <w:t xml:space="preserve"> </w:t>
      </w:r>
      <w:r w:rsidRPr="51049B82">
        <w:rPr>
          <w:rFonts w:eastAsia="Times New Roman" w:cs="Arial"/>
          <w:noProof/>
          <w:szCs w:val="20"/>
        </w:rPr>
        <w:t>og vera lausar við polla og vatnsuppistöður í lagnaköflum vegna sigs.</w:t>
      </w:r>
      <w:r w:rsidRPr="0063118C">
        <w:rPr>
          <w:rFonts w:eastAsia="Times New Roman" w:cs="Arial"/>
          <w:noProof/>
          <w:szCs w:val="20"/>
        </w:rPr>
        <w:t xml:space="preserve"> </w:t>
      </w:r>
      <w:r w:rsidRPr="51049B82">
        <w:rPr>
          <w:rFonts w:eastAsia="Times New Roman" w:cs="Arial"/>
          <w:b/>
          <w:bCs/>
          <w:noProof/>
          <w:szCs w:val="20"/>
        </w:rPr>
        <w:t xml:space="preserve">Alltaf skal hreinsa lagnir fyrir myndatöku. </w:t>
      </w:r>
    </w:p>
    <w:p w14:paraId="135EE723" w14:textId="77777777" w:rsidR="007A3584" w:rsidRDefault="007A3584" w:rsidP="007A3584">
      <w:pPr>
        <w:widowControl w:val="0"/>
        <w:spacing w:after="200"/>
        <w:rPr>
          <w:rFonts w:eastAsia="Times New Roman" w:cs="Arial"/>
          <w:noProof/>
        </w:rPr>
      </w:pPr>
      <w:r w:rsidRPr="658C4546">
        <w:rPr>
          <w:rFonts w:eastAsia="Times New Roman" w:cs="Arial"/>
          <w:b/>
          <w:bCs/>
          <w:noProof/>
        </w:rPr>
        <w:t xml:space="preserve">Fyrsta myndataka skal fara fram þegar búið er að fylla og þjappa lágmarksfyllingu a.m.k. 300 mm yfir lögn. </w:t>
      </w:r>
      <w:r w:rsidRPr="658C4546">
        <w:rPr>
          <w:rFonts w:eastAsia="Times New Roman" w:cs="Arial"/>
          <w:noProof/>
        </w:rPr>
        <w:t>Verktaki skal skila myndbandsupptöku af lögnum til eftirlitsaðila verkkaupa strax að lokinni myndatöku, þannig að nægur tími gefist til að meta lagnirnar og lagfæra skemmdir, ef einhverjar eru.</w:t>
      </w:r>
    </w:p>
    <w:p w14:paraId="3AD5E608" w14:textId="77777777" w:rsidR="007A3584" w:rsidRPr="0063118C" w:rsidRDefault="007A3584" w:rsidP="007A3584">
      <w:pPr>
        <w:widowControl w:val="0"/>
        <w:spacing w:after="200"/>
        <w:rPr>
          <w:rFonts w:eastAsia="Times New Roman" w:cs="Arial"/>
          <w:noProof/>
          <w:szCs w:val="20"/>
        </w:rPr>
      </w:pPr>
      <w:r w:rsidRPr="0063118C">
        <w:rPr>
          <w:rFonts w:eastAsia="Times New Roman" w:cs="Arial"/>
          <w:noProof/>
          <w:szCs w:val="20"/>
        </w:rPr>
        <w:t xml:space="preserve">Önnur myndatakan skal fara fram þegar búið er að fylla og þjappa að fullu yfir lagnir og yfirborð er tilbúið undir mulning eða annan sambærilegan yfirborðsfrágang. Verktaki skal skila myndbandsupptöku af lögnum til eftirlitsaðila verkkaupa strax að lokinni myndatöku, þannig að nægur tími gefist til að meta lagnirnar og lagfæra skemmdir, ef einhverjar eru, áður en gengið er frá yfirborði. </w:t>
      </w:r>
    </w:p>
    <w:p w14:paraId="3AE6A336" w14:textId="77777777" w:rsidR="007A3584" w:rsidRPr="0063118C" w:rsidRDefault="007A3584" w:rsidP="007A3584">
      <w:pPr>
        <w:widowControl w:val="0"/>
        <w:spacing w:after="200"/>
        <w:rPr>
          <w:rFonts w:eastAsia="Times New Roman" w:cs="Arial"/>
          <w:noProof/>
          <w:szCs w:val="24"/>
        </w:rPr>
      </w:pPr>
      <w:r w:rsidRPr="0063118C">
        <w:rPr>
          <w:rFonts w:eastAsia="Times New Roman" w:cs="Arial"/>
          <w:noProof/>
          <w:szCs w:val="24"/>
        </w:rPr>
        <w:t>Eftirlitsaðili verkkaupa skilar verktaka niðurstöðum úr yfirferð myndbandsupptaka eigi síðar en þremur virkum dögum eftir að hann fær þær í hendur. Ef skemmdir koma í ljós við myndun lagna skal verktaki lagfæra skemmdir samkvæmt fyrirmælum eftirlitsaðila verkkaupa og mynda aftur. Ekki er heimilt að nota partfóðrun í viðgerðir.</w:t>
      </w:r>
    </w:p>
    <w:p w14:paraId="3D103472" w14:textId="77777777" w:rsidR="007A3584" w:rsidRPr="0063118C" w:rsidRDefault="007A3584" w:rsidP="007A3584">
      <w:pPr>
        <w:widowControl w:val="0"/>
        <w:spacing w:after="200"/>
        <w:rPr>
          <w:rFonts w:eastAsia="Times New Roman" w:cs="Arial"/>
          <w:noProof/>
          <w:szCs w:val="20"/>
        </w:rPr>
      </w:pPr>
      <w:r w:rsidRPr="0063118C">
        <w:rPr>
          <w:rFonts w:eastAsia="Times New Roman" w:cs="Arial"/>
          <w:noProof/>
          <w:szCs w:val="20"/>
        </w:rPr>
        <w:t xml:space="preserve">Þriðja myndatakan skal fara fram fyrir ábyrgðarúttekt. Verktaki skal skila myndbandsupptöku af lögnum til eftirlitsaðila verkkaupa viku áður en ábyrgðarúttekt fer fram og skulu þær ekki vera eldri en tveggja vikna. </w:t>
      </w:r>
    </w:p>
    <w:p w14:paraId="31B8CD7C" w14:textId="77777777" w:rsidR="007A3584" w:rsidRPr="0063118C" w:rsidRDefault="007A3584" w:rsidP="007A3584">
      <w:pPr>
        <w:widowControl w:val="0"/>
        <w:spacing w:after="200"/>
        <w:rPr>
          <w:rFonts w:eastAsia="Times New Roman" w:cs="Arial"/>
          <w:noProof/>
          <w:szCs w:val="24"/>
        </w:rPr>
      </w:pPr>
      <w:r w:rsidRPr="0063118C">
        <w:rPr>
          <w:rFonts w:eastAsia="Times New Roman" w:cs="Arial"/>
          <w:noProof/>
          <w:szCs w:val="24"/>
        </w:rPr>
        <w:t xml:space="preserve">Verktryggingu verður ekki aflétt nema allar myndbandsupptökur liggi fyrir og viðgerð hefur verið framkvæmd, ef um slíkt er að ræða. </w:t>
      </w:r>
    </w:p>
    <w:p w14:paraId="19AFE03F" w14:textId="77777777" w:rsidR="007A3584" w:rsidRPr="0063118C" w:rsidRDefault="007A3584" w:rsidP="007A3584">
      <w:pPr>
        <w:rPr>
          <w:rFonts w:eastAsia="Calibri" w:cs="Arial"/>
        </w:rPr>
      </w:pPr>
      <w:r w:rsidRPr="0063118C">
        <w:rPr>
          <w:rFonts w:eastAsia="Calibri" w:cs="Arial"/>
        </w:rPr>
        <w:t xml:space="preserve">Raunástand kerfisins, sérstaklega skemmdir, skal mynda nákvæmlega en athygli er vakin á því að verktaki á ekki að skrá skemmdir í töflur eða með öðrum hætti heldur einungis að afhenda upptökur að verki loknu til eftirlitsaðila verkkaupa. </w:t>
      </w:r>
    </w:p>
    <w:p w14:paraId="0B3A8E55" w14:textId="2D8671D2" w:rsidR="007A3584" w:rsidRPr="0063118C" w:rsidRDefault="007A3584" w:rsidP="007A3584">
      <w:pPr>
        <w:widowControl w:val="0"/>
        <w:spacing w:after="200"/>
        <w:rPr>
          <w:rFonts w:eastAsia="Arial" w:cs="Arial"/>
          <w:szCs w:val="20"/>
        </w:rPr>
      </w:pPr>
      <w:r w:rsidRPr="0678D652">
        <w:rPr>
          <w:rFonts w:eastAsia="Times New Roman" w:cs="Arial"/>
          <w:noProof/>
        </w:rPr>
        <w:t>Myndatökum skal skila á stafrænu formi. Tryggja skal hæfilegt ljósmagn miðað við stærð lagnar, þannig að myndataka verði skýr. Tryggja skal að lagnir séu lausar við óhreinindi, vatnsaga og gufu á meðan á myndatöku stendur.</w:t>
      </w:r>
      <w:r w:rsidRPr="22DB6B29">
        <w:rPr>
          <w:rFonts w:eastAsia="Times New Roman" w:cs="Arial"/>
          <w:noProof/>
        </w:rPr>
        <w:t xml:space="preserve"> </w:t>
      </w:r>
      <w:r w:rsidRPr="0098232F">
        <w:t>Mynda skal öll samskeyti vel allan hringin</w:t>
      </w:r>
      <w:r w:rsidR="0098232F">
        <w:t>n.</w:t>
      </w:r>
    </w:p>
    <w:p w14:paraId="60730441" w14:textId="77777777" w:rsidR="007A3584" w:rsidRPr="0063118C" w:rsidRDefault="007A3584" w:rsidP="007A3584">
      <w:pPr>
        <w:widowControl w:val="0"/>
        <w:spacing w:after="200"/>
        <w:rPr>
          <w:rFonts w:eastAsia="Times New Roman" w:cs="Arial"/>
          <w:noProof/>
          <w:szCs w:val="24"/>
        </w:rPr>
      </w:pPr>
      <w:r w:rsidRPr="0063118C">
        <w:rPr>
          <w:rFonts w:eastAsia="Times New Roman" w:cs="Arial"/>
          <w:noProof/>
          <w:szCs w:val="24"/>
        </w:rPr>
        <w:t>Eftirfarandi upplýsingar skulu koma fram á myndum (á skjá):</w:t>
      </w:r>
    </w:p>
    <w:p w14:paraId="3777265A" w14:textId="77777777" w:rsidR="007A3584" w:rsidRPr="0063118C" w:rsidRDefault="007A3584" w:rsidP="007A3584">
      <w:pPr>
        <w:numPr>
          <w:ilvl w:val="0"/>
          <w:numId w:val="34"/>
        </w:numPr>
        <w:spacing w:after="200"/>
        <w:ind w:left="360"/>
        <w:contextualSpacing/>
        <w:rPr>
          <w:rFonts w:eastAsia="Calibri" w:cs="Arial"/>
        </w:rPr>
      </w:pPr>
      <w:r w:rsidRPr="0063118C">
        <w:rPr>
          <w:rFonts w:eastAsia="Calibri" w:cs="Arial"/>
          <w:szCs w:val="20"/>
        </w:rPr>
        <w:t>Heiti verks.</w:t>
      </w:r>
    </w:p>
    <w:p w14:paraId="71072462" w14:textId="77777777" w:rsidR="007A3584" w:rsidRPr="0063118C" w:rsidRDefault="007A3584" w:rsidP="007A3584">
      <w:pPr>
        <w:numPr>
          <w:ilvl w:val="0"/>
          <w:numId w:val="34"/>
        </w:numPr>
        <w:spacing w:after="200"/>
        <w:ind w:left="360"/>
        <w:contextualSpacing/>
        <w:rPr>
          <w:rFonts w:eastAsia="Calibri" w:cs="Arial"/>
        </w:rPr>
      </w:pPr>
      <w:r w:rsidRPr="0063118C">
        <w:rPr>
          <w:rFonts w:eastAsia="Calibri" w:cs="Arial"/>
          <w:szCs w:val="20"/>
        </w:rPr>
        <w:t>Heiti verktaka verksins.</w:t>
      </w:r>
    </w:p>
    <w:p w14:paraId="3A0BADB3" w14:textId="77777777" w:rsidR="007A3584" w:rsidRPr="0063118C" w:rsidRDefault="007A3584" w:rsidP="007A3584">
      <w:pPr>
        <w:numPr>
          <w:ilvl w:val="0"/>
          <w:numId w:val="34"/>
        </w:numPr>
        <w:spacing w:after="200"/>
        <w:ind w:left="360"/>
        <w:contextualSpacing/>
        <w:rPr>
          <w:rFonts w:eastAsia="Calibri" w:cs="Arial"/>
        </w:rPr>
      </w:pPr>
      <w:r w:rsidRPr="0063118C">
        <w:rPr>
          <w:rFonts w:eastAsia="Calibri" w:cs="Arial"/>
          <w:szCs w:val="20"/>
        </w:rPr>
        <w:t>Dagsetning og tími myndatöku.</w:t>
      </w:r>
    </w:p>
    <w:p w14:paraId="6D138DA8" w14:textId="77777777" w:rsidR="007A3584" w:rsidRPr="0063118C" w:rsidRDefault="007A3584" w:rsidP="007A3584">
      <w:pPr>
        <w:numPr>
          <w:ilvl w:val="0"/>
          <w:numId w:val="34"/>
        </w:numPr>
        <w:spacing w:after="200"/>
        <w:ind w:left="360"/>
        <w:contextualSpacing/>
        <w:rPr>
          <w:rFonts w:eastAsia="Calibri" w:cs="Arial"/>
        </w:rPr>
      </w:pPr>
      <w:r w:rsidRPr="0063118C">
        <w:rPr>
          <w:rFonts w:eastAsia="Calibri" w:cs="Arial"/>
          <w:szCs w:val="20"/>
        </w:rPr>
        <w:t>Heiti upphafsbrunns og endabrunns (t.d. S04-S03).</w:t>
      </w:r>
    </w:p>
    <w:p w14:paraId="222E59DF" w14:textId="77777777" w:rsidR="007A3584" w:rsidRPr="0063118C" w:rsidRDefault="007A3584" w:rsidP="007A3584">
      <w:pPr>
        <w:numPr>
          <w:ilvl w:val="0"/>
          <w:numId w:val="34"/>
        </w:numPr>
        <w:spacing w:after="200"/>
        <w:ind w:left="360"/>
        <w:contextualSpacing/>
        <w:rPr>
          <w:rFonts w:eastAsia="Calibri" w:cs="Arial"/>
        </w:rPr>
      </w:pPr>
      <w:r w:rsidRPr="0063118C">
        <w:rPr>
          <w:rFonts w:eastAsia="Calibri" w:cs="Arial"/>
          <w:szCs w:val="20"/>
        </w:rPr>
        <w:t>Lengd frá upphafsbrunni (í metrum).</w:t>
      </w:r>
    </w:p>
    <w:p w14:paraId="673A92F5" w14:textId="77777777" w:rsidR="007A3584" w:rsidRPr="0063118C" w:rsidRDefault="007A3584" w:rsidP="007A3584">
      <w:pPr>
        <w:numPr>
          <w:ilvl w:val="0"/>
          <w:numId w:val="34"/>
        </w:numPr>
        <w:spacing w:after="200"/>
        <w:ind w:left="360"/>
        <w:contextualSpacing/>
        <w:rPr>
          <w:rFonts w:eastAsia="Calibri" w:cs="Arial"/>
        </w:rPr>
      </w:pPr>
      <w:r w:rsidRPr="0063118C">
        <w:rPr>
          <w:rFonts w:eastAsia="Calibri" w:cs="Arial"/>
          <w:szCs w:val="20"/>
        </w:rPr>
        <w:t>Stærð lagnar.</w:t>
      </w:r>
    </w:p>
    <w:p w14:paraId="4D249DC4" w14:textId="77777777" w:rsidR="007A3584" w:rsidRPr="0063118C" w:rsidRDefault="007A3584" w:rsidP="007A3584">
      <w:pPr>
        <w:numPr>
          <w:ilvl w:val="0"/>
          <w:numId w:val="34"/>
        </w:numPr>
        <w:spacing w:after="200"/>
        <w:ind w:left="360"/>
        <w:contextualSpacing/>
        <w:rPr>
          <w:rFonts w:eastAsia="Calibri" w:cs="Arial"/>
        </w:rPr>
      </w:pPr>
      <w:r w:rsidRPr="0063118C">
        <w:rPr>
          <w:rFonts w:eastAsia="Calibri" w:cs="Arial"/>
          <w:szCs w:val="20"/>
        </w:rPr>
        <w:t xml:space="preserve">Halli lagnar í % ( + eða -). </w:t>
      </w:r>
    </w:p>
    <w:p w14:paraId="10C53D1A" w14:textId="77777777" w:rsidR="007A3584" w:rsidRDefault="007A3584" w:rsidP="007A3584">
      <w:pPr>
        <w:widowControl w:val="0"/>
        <w:spacing w:after="200"/>
        <w:rPr>
          <w:rFonts w:eastAsia="Times New Roman" w:cs="Arial"/>
          <w:noProof/>
          <w:szCs w:val="24"/>
        </w:rPr>
      </w:pPr>
    </w:p>
    <w:p w14:paraId="79C5BA33" w14:textId="77777777" w:rsidR="007A3584" w:rsidRPr="0063118C" w:rsidRDefault="007A3584" w:rsidP="007A3584">
      <w:pPr>
        <w:widowControl w:val="0"/>
        <w:spacing w:after="200"/>
        <w:rPr>
          <w:rFonts w:eastAsia="Times New Roman" w:cs="Arial"/>
          <w:noProof/>
          <w:szCs w:val="24"/>
        </w:rPr>
      </w:pPr>
      <w:r w:rsidRPr="0063118C">
        <w:rPr>
          <w:rFonts w:eastAsia="Times New Roman" w:cs="Arial"/>
          <w:noProof/>
          <w:szCs w:val="24"/>
        </w:rPr>
        <w:t>Merkja skal nöfn myndskeiða þannig að fyrst komi númerið á brunninum þar sem farið er niður með myndavélina, þá bandstrik og svo nafn þess brunns sem stefnt er að og loks ddmmáá-n, þannig: xxxxx-yyyyyy-ddmmáá-n, þar sem n er hlaupandi númer ef fleiri en eitt myndskeið er tekið á sömu lögn á sama degi. Ekki má blanda saman óskildum verkum á sama diski/minnislykli.</w:t>
      </w:r>
    </w:p>
    <w:p w14:paraId="318539BA" w14:textId="77777777" w:rsidR="007A3584" w:rsidRPr="0063118C" w:rsidRDefault="007A3584" w:rsidP="007A3584">
      <w:pPr>
        <w:spacing w:after="0"/>
        <w:rPr>
          <w:rFonts w:eastAsia="Times New Roman" w:cs="Arial"/>
          <w:b/>
          <w:i/>
          <w:noProof/>
          <w:szCs w:val="24"/>
        </w:rPr>
      </w:pPr>
      <w:r w:rsidRPr="51049B82">
        <w:rPr>
          <w:rFonts w:eastAsia="Times New Roman" w:cs="Arial"/>
          <w:b/>
          <w:bCs/>
          <w:i/>
          <w:iCs/>
          <w:noProof/>
          <w:szCs w:val="20"/>
        </w:rPr>
        <w:t>Magntölur og uppgjör:</w:t>
      </w:r>
    </w:p>
    <w:p w14:paraId="5F047081" w14:textId="77777777" w:rsidR="007A3584" w:rsidRPr="00D90307" w:rsidRDefault="007A3584" w:rsidP="007A3584">
      <w:pPr>
        <w:rPr>
          <w:rFonts w:eastAsia="Times New Roman" w:cs="Arial"/>
          <w:i/>
          <w:iCs/>
          <w:noProof/>
          <w:szCs w:val="20"/>
        </w:rPr>
      </w:pPr>
      <w:r w:rsidRPr="00D90307">
        <w:rPr>
          <w:rFonts w:eastAsia="Times New Roman" w:cs="Arial"/>
          <w:i/>
          <w:iCs/>
          <w:noProof/>
          <w:szCs w:val="20"/>
        </w:rPr>
        <w:t>Greitt er verð á lengdarmetra fyrir myndatöku eftir að búið er að fylla og þjappa lágmarksfyllingu yfir lögn.</w:t>
      </w:r>
    </w:p>
    <w:p w14:paraId="485D0032" w14:textId="77777777" w:rsidR="007A3584" w:rsidRPr="0063118C" w:rsidRDefault="007A3584" w:rsidP="007A3584">
      <w:pPr>
        <w:rPr>
          <w:rFonts w:eastAsia="Times New Roman" w:cs="Arial"/>
          <w:i/>
          <w:noProof/>
          <w:szCs w:val="24"/>
        </w:rPr>
      </w:pPr>
      <w:r w:rsidRPr="0063118C">
        <w:rPr>
          <w:rFonts w:eastAsia="Times New Roman" w:cs="Arial"/>
          <w:i/>
          <w:noProof/>
          <w:szCs w:val="24"/>
        </w:rPr>
        <w:lastRenderedPageBreak/>
        <w:t>Greitt er verð á lengdarmetra fyrir myndatöku eftir að búið er að fylla og þjappa að fullu yfir lagnir.</w:t>
      </w:r>
    </w:p>
    <w:p w14:paraId="32DD5741" w14:textId="77777777" w:rsidR="007A3584" w:rsidRPr="0063118C" w:rsidRDefault="007A3584" w:rsidP="007A3584">
      <w:pPr>
        <w:rPr>
          <w:rFonts w:eastAsia="Times New Roman" w:cs="Arial"/>
          <w:i/>
          <w:iCs/>
          <w:noProof/>
        </w:rPr>
      </w:pPr>
      <w:r w:rsidRPr="327D0DB5">
        <w:rPr>
          <w:rFonts w:eastAsia="Times New Roman" w:cs="Arial"/>
          <w:i/>
          <w:iCs/>
          <w:noProof/>
        </w:rPr>
        <w:t>Greitt er verð á lengarmetra fyrir myndatöku ábyrgðarúttektar.  Innifalið í einingarverði skal vera allur kostnaður við efni, vinnu og tæki sem þarf til að ljúka verkliðnum þ.m.t. hreinsanir. Greitt er eftir framvindu.</w:t>
      </w:r>
    </w:p>
    <w:p w14:paraId="70693153" w14:textId="77777777" w:rsidR="007A3584" w:rsidRDefault="007A3584" w:rsidP="007A3584">
      <w:pPr>
        <w:jc w:val="left"/>
        <w:rPr>
          <w:rFonts w:cs="Arial"/>
          <w:b/>
          <w:i/>
          <w:caps/>
          <w:noProof/>
          <w:snapToGrid w:val="0"/>
          <w:spacing w:val="10"/>
          <w:szCs w:val="20"/>
        </w:rPr>
      </w:pPr>
      <w:r w:rsidRPr="327D0DB5">
        <w:rPr>
          <w:rFonts w:eastAsia="Times New Roman" w:cs="Arial"/>
          <w:i/>
          <w:iCs/>
          <w:noProof/>
        </w:rPr>
        <w:t>Aðrar myndatökur greiðast af verktaka.</w:t>
      </w:r>
      <w:r>
        <w:br w:type="page"/>
      </w:r>
    </w:p>
    <w:p w14:paraId="0E963FC1" w14:textId="77777777" w:rsidR="007A3584" w:rsidRPr="006015C3" w:rsidRDefault="007A3584" w:rsidP="007A3584">
      <w:pPr>
        <w:pStyle w:val="Heading2"/>
      </w:pPr>
      <w:bookmarkStart w:id="277" w:name="_Toc232150430"/>
      <w:r w:rsidRPr="006015C3">
        <w:lastRenderedPageBreak/>
        <w:t>Kaldavatnslagnir</w:t>
      </w:r>
      <w:bookmarkEnd w:id="225"/>
      <w:bookmarkEnd w:id="277"/>
    </w:p>
    <w:p w14:paraId="351899AB" w14:textId="77777777" w:rsidR="007A3584" w:rsidRPr="006015C3" w:rsidRDefault="007A3584" w:rsidP="007A3584">
      <w:pPr>
        <w:pStyle w:val="Heading3"/>
        <w:spacing w:before="240"/>
        <w:ind w:left="141"/>
        <w:rPr>
          <w:rFonts w:cs="Arial"/>
          <w:szCs w:val="20"/>
        </w:rPr>
      </w:pPr>
      <w:bookmarkStart w:id="278" w:name="_Ref39485838"/>
      <w:bookmarkStart w:id="279" w:name="_Toc121131709"/>
      <w:bookmarkStart w:id="280" w:name="_Toc232150431"/>
      <w:r w:rsidRPr="006015C3">
        <w:rPr>
          <w:rFonts w:eastAsia="Arial" w:cs="Arial"/>
          <w:szCs w:val="20"/>
        </w:rPr>
        <w:t>Almennt</w:t>
      </w:r>
      <w:bookmarkEnd w:id="278"/>
      <w:bookmarkEnd w:id="279"/>
      <w:bookmarkEnd w:id="280"/>
    </w:p>
    <w:p w14:paraId="0BCC04B3" w14:textId="77777777" w:rsidR="007A3584" w:rsidRPr="006015C3" w:rsidRDefault="007A3584" w:rsidP="007A3584">
      <w:pPr>
        <w:pStyle w:val="Texti0"/>
        <w:rPr>
          <w:rFonts w:eastAsia="Arial" w:cs="Arial"/>
          <w:color w:val="FF0000"/>
        </w:rPr>
      </w:pPr>
      <w:r w:rsidRPr="006015C3">
        <w:rPr>
          <w:rFonts w:eastAsia="Arial" w:cs="Arial"/>
          <w:color w:val="FF0000"/>
        </w:rPr>
        <w:t>#A Starfsfólk Veitna sér um að leggja kaldavatnslagnir. Inni á lóðum leggur verktaki ídráttarrör fyrir kaldavatnslagnir en verkkaupi dregur kaldavatnslagnirnar í ídráttarrörin og sér um tengingar.#</w:t>
      </w:r>
    </w:p>
    <w:p w14:paraId="2CDCF6C2" w14:textId="77777777" w:rsidR="007A3584" w:rsidRPr="006015C3" w:rsidRDefault="007A3584" w:rsidP="007A3584">
      <w:pPr>
        <w:pStyle w:val="Texti0"/>
        <w:rPr>
          <w:rFonts w:eastAsia="Arial" w:cs="Arial"/>
          <w:color w:val="FF0000"/>
        </w:rPr>
      </w:pPr>
      <w:r w:rsidRPr="006015C3">
        <w:rPr>
          <w:rFonts w:eastAsia="Arial" w:cs="Arial"/>
          <w:color w:val="FF0000"/>
        </w:rPr>
        <w:t>#B Verktaki skal leggja allar kaldavatnslagnir og ganga frá tengistykkjum, lokum og brunahönum.  Verktaki skal annast alla suðuvinnu, þ.m.t. að leggja til nauðsynleg tæki og aðra samsetningarvinnu.#</w:t>
      </w:r>
    </w:p>
    <w:p w14:paraId="33F33F01" w14:textId="77777777" w:rsidR="007A3584" w:rsidRDefault="007A3584" w:rsidP="007A3584">
      <w:pPr>
        <w:pStyle w:val="Texti0"/>
        <w:rPr>
          <w:rFonts w:eastAsia="Arial" w:cs="Arial"/>
        </w:rPr>
      </w:pPr>
      <w:r w:rsidRPr="006015C3">
        <w:rPr>
          <w:rFonts w:eastAsia="Arial" w:cs="Arial"/>
        </w:rPr>
        <w:t xml:space="preserve">Verktaki skal gæta þess vandlega að rör séu hrein að innanverðu þegar þeim er lokað og að engir aðskotahlutir verði þar eftir.  </w:t>
      </w:r>
    </w:p>
    <w:p w14:paraId="15C4CAA1" w14:textId="77777777" w:rsidR="007A3584" w:rsidRPr="00FA1B9D" w:rsidRDefault="007A3584" w:rsidP="007A3584">
      <w:pPr>
        <w:rPr>
          <w:b/>
          <w:bCs/>
        </w:rPr>
      </w:pPr>
      <w:r w:rsidRPr="00ED633F">
        <w:rPr>
          <w:b/>
          <w:bCs/>
          <w:color w:val="00B050"/>
        </w:rPr>
        <w:t>Verk</w:t>
      </w:r>
      <w:r>
        <w:rPr>
          <w:b/>
          <w:bCs/>
          <w:color w:val="00B050"/>
        </w:rPr>
        <w:t>kaupi útvegar pípur, tengistykki, loka, fittings, brunnlok, varúðarborða, bolta, rær og skinnur, og annað efni tekið fram í hönnun.</w:t>
      </w:r>
    </w:p>
    <w:p w14:paraId="399E3DFB" w14:textId="77777777" w:rsidR="007A3584" w:rsidRPr="004B4F7D" w:rsidRDefault="007A3584" w:rsidP="007A3584">
      <w:pPr>
        <w:rPr>
          <w:rFonts w:eastAsia="Arial" w:cs="Arial"/>
        </w:rPr>
      </w:pPr>
      <w:r w:rsidRPr="004B4F7D">
        <w:rPr>
          <w:rFonts w:eastAsia="Arial" w:cs="Arial"/>
          <w:sz w:val="19"/>
          <w:szCs w:val="19"/>
        </w:rPr>
        <w:t>Skola þarf út allar lagnir, skv. kröfum Veitna.</w:t>
      </w:r>
    </w:p>
    <w:p w14:paraId="06BCA891" w14:textId="77777777" w:rsidR="007A3584" w:rsidRPr="006015C3" w:rsidRDefault="007A3584" w:rsidP="007A3584">
      <w:pPr>
        <w:pStyle w:val="Texti0"/>
        <w:rPr>
          <w:rFonts w:eastAsia="Arial" w:cs="Arial"/>
          <w:b/>
        </w:rPr>
      </w:pPr>
      <w:r w:rsidRPr="006015C3">
        <w:rPr>
          <w:rFonts w:eastAsia="Arial" w:cs="Arial"/>
          <w:b/>
        </w:rPr>
        <w:t xml:space="preserve">Aldrei má skilja við opna rörenda þegar farið er frá vinnustað. </w:t>
      </w:r>
    </w:p>
    <w:p w14:paraId="0E9B891D" w14:textId="77777777" w:rsidR="007A3584" w:rsidRPr="006015C3" w:rsidRDefault="007A3584" w:rsidP="007A3584">
      <w:pPr>
        <w:pStyle w:val="Texti0"/>
        <w:rPr>
          <w:rFonts w:eastAsia="Arial" w:cs="Arial"/>
          <w:color w:val="FF0000"/>
        </w:rPr>
      </w:pPr>
      <w:r w:rsidRPr="5FCDCDEB">
        <w:rPr>
          <w:rFonts w:eastAsia="Arial" w:cs="Arial"/>
          <w:color w:val="FF0000"/>
        </w:rPr>
        <w:t>#Hönnuður bætir hér</w:t>
      </w:r>
      <w:r w:rsidRPr="006015C3">
        <w:rPr>
          <w:rFonts w:eastAsia="Arial" w:cs="Arial"/>
          <w:color w:val="FF0000"/>
        </w:rPr>
        <w:t xml:space="preserve"> við upplýsingum um </w:t>
      </w:r>
      <w:r>
        <w:rPr>
          <w:rFonts w:eastAsia="Arial" w:cs="Arial"/>
          <w:color w:val="FF0000"/>
        </w:rPr>
        <w:t xml:space="preserve">í hvaða viku ársinns </w:t>
      </w:r>
      <w:r w:rsidRPr="006015C3">
        <w:rPr>
          <w:rFonts w:eastAsia="Arial" w:cs="Arial"/>
          <w:color w:val="FF0000"/>
        </w:rPr>
        <w:t xml:space="preserve"> tengingar við núverandi kerfi </w:t>
      </w:r>
      <w:r>
        <w:rPr>
          <w:rFonts w:eastAsia="Arial" w:cs="Arial"/>
          <w:color w:val="FF0000"/>
        </w:rPr>
        <w:t>eiga að fara fram</w:t>
      </w:r>
      <w:r w:rsidRPr="006015C3">
        <w:rPr>
          <w:rFonts w:eastAsia="Arial" w:cs="Arial"/>
          <w:color w:val="FF0000"/>
        </w:rPr>
        <w:t xml:space="preserve"> </w:t>
      </w:r>
      <w:r>
        <w:rPr>
          <w:rFonts w:eastAsia="Arial" w:cs="Arial"/>
          <w:color w:val="FF0000"/>
        </w:rPr>
        <w:t>með tilliti til</w:t>
      </w:r>
      <w:r w:rsidRPr="006015C3">
        <w:rPr>
          <w:rFonts w:eastAsia="Arial" w:cs="Arial"/>
          <w:color w:val="FF0000"/>
        </w:rPr>
        <w:t xml:space="preserve"> fyrirvara á  </w:t>
      </w:r>
      <w:r w:rsidRPr="5FCDCDEB">
        <w:rPr>
          <w:rFonts w:eastAsia="Arial" w:cs="Arial"/>
          <w:color w:val="FF0000"/>
        </w:rPr>
        <w:t>undirbúning lokunnar</w:t>
      </w:r>
      <w:r w:rsidRPr="006015C3">
        <w:rPr>
          <w:rFonts w:eastAsia="Arial" w:cs="Arial"/>
          <w:color w:val="FF0000"/>
        </w:rPr>
        <w:t xml:space="preserve">. </w:t>
      </w:r>
      <w:r>
        <w:rPr>
          <w:rFonts w:eastAsia="Arial" w:cs="Arial"/>
          <w:color w:val="FF0000"/>
        </w:rPr>
        <w:t>Fyrirvari fyrir tengingu við núverandi kerfi skal vera að lágmarki 10 dagar,</w:t>
      </w:r>
      <w:r w:rsidRPr="006015C3">
        <w:rPr>
          <w:rFonts w:eastAsia="Arial" w:cs="Arial"/>
          <w:color w:val="FF0000"/>
        </w:rPr>
        <w:t xml:space="preserve"> og ef um er að ræða viðkvæma notendur eins og heilbrigðisstofnanir, læknamiðstöðvar, sundlaugar o.s.fr</w:t>
      </w:r>
      <w:r>
        <w:rPr>
          <w:rFonts w:eastAsia="Arial" w:cs="Arial"/>
          <w:color w:val="FF0000"/>
        </w:rPr>
        <w:t>v</w:t>
      </w:r>
      <w:r w:rsidRPr="006015C3">
        <w:rPr>
          <w:rFonts w:eastAsia="Arial" w:cs="Arial"/>
          <w:color w:val="FF0000"/>
        </w:rPr>
        <w:t>. getur nauðsynlegur fyrirvari verið enn lengri#</w:t>
      </w:r>
    </w:p>
    <w:p w14:paraId="7FE7C71E" w14:textId="77777777" w:rsidR="007A3584" w:rsidRPr="006015C3" w:rsidRDefault="007A3584" w:rsidP="007A3584">
      <w:pPr>
        <w:pStyle w:val="Texti0"/>
        <w:rPr>
          <w:rFonts w:eastAsia="Arial" w:cs="Arial"/>
        </w:rPr>
      </w:pPr>
      <w:r w:rsidRPr="222A7064">
        <w:rPr>
          <w:rFonts w:eastAsia="Arial" w:cs="Arial"/>
        </w:rPr>
        <w:t>Þar sem tengja þarf við virk kerfi munu starfsfólk Veitna sjá um tengingar. Verktaki skal gera verkkaupa grein fyrir áætlunum um tengingar við virk kerfi og þeim ráðstöfunum sem gera þarf vegna þeirra áður en tenging er fyrirhuguð. Fyrirvari fyrir tengingu skal vera að lágmarki 10 dagar.</w:t>
      </w:r>
      <w:r w:rsidRPr="222A7064">
        <w:rPr>
          <w:rFonts w:cs="Arial"/>
        </w:rPr>
        <w:t xml:space="preserve"> </w:t>
      </w:r>
    </w:p>
    <w:p w14:paraId="79CEC2D4" w14:textId="77777777" w:rsidR="007A3584" w:rsidRDefault="007A3584" w:rsidP="007A3584">
      <w:pPr>
        <w:pStyle w:val="Texti0"/>
        <w:rPr>
          <w:rFonts w:eastAsia="Arial"/>
        </w:rPr>
      </w:pPr>
      <w:r w:rsidRPr="5FCDCDEB">
        <w:rPr>
          <w:rFonts w:eastAsia="Arial"/>
        </w:rPr>
        <w:t xml:space="preserve">Nýjar lagnir 400mm í þvermál og stærri verða myndaðar af verkkaupa og skal verktaki óska eftir myndatöku við </w:t>
      </w:r>
      <w:r>
        <w:rPr>
          <w:rFonts w:eastAsia="Arial"/>
        </w:rPr>
        <w:t>eftirlitsaðila</w:t>
      </w:r>
      <w:r w:rsidRPr="5FCDCDEB">
        <w:rPr>
          <w:rFonts w:eastAsia="Arial"/>
        </w:rPr>
        <w:t xml:space="preserve"> með að minnsta kosti 3 virkra daga fyrirvara. Reynist óhreinindi eða aðskotahlutir vera innan í lögnum skal hreinsa þær og skola út á kostnað verktaka.</w:t>
      </w:r>
    </w:p>
    <w:p w14:paraId="0C1545D1" w14:textId="77777777" w:rsidR="007A3584" w:rsidRPr="00D37054" w:rsidRDefault="007A3584" w:rsidP="007A3584">
      <w:pPr>
        <w:pStyle w:val="Texti0"/>
        <w:rPr>
          <w:rFonts w:eastAsia="Arial"/>
        </w:rPr>
      </w:pPr>
      <w:r w:rsidRPr="5FCDCDEB">
        <w:rPr>
          <w:rFonts w:eastAsia="Arial"/>
        </w:rPr>
        <w:t xml:space="preserve">Verktaka er óheimilt að fylla yfir kaldavatnslagnir áður en </w:t>
      </w:r>
      <w:r>
        <w:rPr>
          <w:rFonts w:eastAsia="Arial"/>
        </w:rPr>
        <w:t>eftirlitsaðili</w:t>
      </w:r>
      <w:r w:rsidRPr="5FCDCDEB">
        <w:rPr>
          <w:rFonts w:eastAsia="Arial"/>
        </w:rPr>
        <w:t xml:space="preserve"> verkkaupa hefur innmælt lagnir og staðfest að úttekt á lagnavinnu og þrýstiprófun hefur farið fram. Ef fyllt er yfir lagnir án staðfestingar </w:t>
      </w:r>
      <w:r>
        <w:rPr>
          <w:rFonts w:eastAsia="Arial"/>
        </w:rPr>
        <w:t>eftirlitsaðila</w:t>
      </w:r>
      <w:r w:rsidRPr="5FCDCDEB">
        <w:rPr>
          <w:rFonts w:eastAsia="Arial"/>
        </w:rPr>
        <w:t xml:space="preserve"> um ofangreint getur verktaki þurft að grafa aftur upp lagnir á sinn kostnað.</w:t>
      </w:r>
    </w:p>
    <w:p w14:paraId="27240DB6" w14:textId="77777777" w:rsidR="007A3584" w:rsidRPr="006015C3" w:rsidRDefault="007A3584" w:rsidP="007A3584">
      <w:pPr>
        <w:pStyle w:val="Heading3"/>
      </w:pPr>
      <w:bookmarkStart w:id="281" w:name="_Toc232150432"/>
      <w:r w:rsidRPr="006015C3">
        <w:rPr>
          <w:rFonts w:eastAsia="Arial"/>
        </w:rPr>
        <w:t>Kaldavatnslagnir úr plasti</w:t>
      </w:r>
      <w:bookmarkEnd w:id="281"/>
      <w:r w:rsidRPr="006015C3">
        <w:rPr>
          <w:rFonts w:eastAsia="Arial"/>
        </w:rPr>
        <w:t xml:space="preserve"> </w:t>
      </w:r>
    </w:p>
    <w:p w14:paraId="2D2ECE18" w14:textId="77777777" w:rsidR="007A3584" w:rsidRPr="006015C3" w:rsidRDefault="007A3584" w:rsidP="007A3584">
      <w:pPr>
        <w:rPr>
          <w:rFonts w:eastAsia="Arial" w:cs="Arial"/>
        </w:rPr>
      </w:pPr>
      <w:r w:rsidRPr="006015C3">
        <w:rPr>
          <w:rFonts w:eastAsia="Arial" w:cs="Arial"/>
        </w:rPr>
        <w:t xml:space="preserve">Verði verktaki var við galla á kaldavatnsrörum skal hann gera </w:t>
      </w:r>
      <w:r>
        <w:rPr>
          <w:rFonts w:eastAsia="Arial" w:cs="Arial"/>
        </w:rPr>
        <w:t xml:space="preserve">eftirlitsaðila </w:t>
      </w:r>
      <w:r w:rsidRPr="006015C3">
        <w:rPr>
          <w:rFonts w:eastAsia="Arial" w:cs="Arial"/>
        </w:rPr>
        <w:t>viðvart og fá ákvörðun um hvað skal gera áður en hann leggur þau eða fyllir að þeim. Ef rispa eða skemmd á kaldavatnsröri  er</w:t>
      </w:r>
    </w:p>
    <w:p w14:paraId="77A5336D" w14:textId="77777777" w:rsidR="007A3584" w:rsidRPr="006015C3" w:rsidRDefault="007A3584" w:rsidP="007A3584">
      <w:pPr>
        <w:pStyle w:val="Texti0"/>
        <w:rPr>
          <w:rFonts w:eastAsia="Arial" w:cs="Arial"/>
        </w:rPr>
      </w:pPr>
      <w:r w:rsidRPr="006015C3">
        <w:rPr>
          <w:rFonts w:eastAsia="Arial" w:cs="Arial"/>
        </w:rPr>
        <w:t>dýpri en sem nemur 10% af veggþykkt rörs er óheimilt að nota það. Skafa skal brúnir rispunnar sléttar áður en dýpt hennar er mæld með skíðmáli. Ef rispa er undir 10% af þykkt rörsins, skal skafa rispuna þannig að hvassar brúnir sjáist ekki.</w:t>
      </w:r>
    </w:p>
    <w:p w14:paraId="17B2CC18" w14:textId="77777777" w:rsidR="007A3584" w:rsidRPr="006015C3" w:rsidRDefault="007A3584" w:rsidP="007A3584">
      <w:pPr>
        <w:pStyle w:val="Texti0"/>
        <w:rPr>
          <w:rFonts w:eastAsia="Arial" w:cs="Arial"/>
        </w:rPr>
      </w:pPr>
      <w:r w:rsidRPr="006015C3">
        <w:rPr>
          <w:rFonts w:eastAsia="Arial" w:cs="Arial"/>
        </w:rPr>
        <w:t xml:space="preserve">Þegar skurður hefur verið undirbúinn og </w:t>
      </w:r>
      <w:r w:rsidRPr="5FCDCDEB">
        <w:rPr>
          <w:rFonts w:eastAsia="Arial" w:cs="Arial"/>
        </w:rPr>
        <w:t>eftirlit</w:t>
      </w:r>
      <w:r>
        <w:rPr>
          <w:rFonts w:eastAsia="Arial" w:cs="Arial"/>
        </w:rPr>
        <w:t>saðili</w:t>
      </w:r>
      <w:r w:rsidRPr="5FCDCDEB">
        <w:rPr>
          <w:rFonts w:eastAsia="Arial" w:cs="Arial"/>
        </w:rPr>
        <w:t xml:space="preserve"> </w:t>
      </w:r>
      <w:r w:rsidRPr="006015C3">
        <w:rPr>
          <w:rFonts w:eastAsia="Arial" w:cs="Arial"/>
        </w:rPr>
        <w:t xml:space="preserve">verkkaupa hefur tekið hann út </w:t>
      </w:r>
      <w:r w:rsidRPr="5FCDCDEB">
        <w:rPr>
          <w:rFonts w:eastAsia="Arial" w:cs="Arial"/>
        </w:rPr>
        <w:t xml:space="preserve">og staðfest að lagning megi hefjast, </w:t>
      </w:r>
      <w:r w:rsidRPr="006015C3">
        <w:rPr>
          <w:rFonts w:eastAsia="Arial" w:cs="Arial"/>
        </w:rPr>
        <w:t xml:space="preserve">getur verktaki byrjað að leggja kaldavatnslagnir.  </w:t>
      </w:r>
    </w:p>
    <w:p w14:paraId="414C72FC" w14:textId="77777777" w:rsidR="007A3584" w:rsidRPr="006015C3" w:rsidRDefault="007A3584" w:rsidP="007A3584">
      <w:pPr>
        <w:pStyle w:val="Texti0"/>
        <w:rPr>
          <w:rFonts w:eastAsia="Arial" w:cs="Arial"/>
        </w:rPr>
      </w:pPr>
      <w:r w:rsidRPr="006015C3">
        <w:rPr>
          <w:rFonts w:eastAsia="Arial" w:cs="Arial"/>
        </w:rPr>
        <w:t xml:space="preserve">Varðandi samsetningu plaströra vísast til leiðbeininga framleiðanda. </w:t>
      </w:r>
    </w:p>
    <w:p w14:paraId="2CE40537" w14:textId="77777777" w:rsidR="007A3584" w:rsidRPr="00D37054" w:rsidRDefault="007A3584" w:rsidP="007A3584">
      <w:pPr>
        <w:rPr>
          <w:rFonts w:eastAsia="Arial" w:cs="Arial"/>
          <w:color w:val="5B9AD5"/>
          <w:sz w:val="19"/>
          <w:szCs w:val="19"/>
        </w:rPr>
      </w:pPr>
      <w:r w:rsidRPr="006015C3">
        <w:rPr>
          <w:rFonts w:eastAsia="Arial" w:cs="Arial"/>
        </w:rPr>
        <w:t>Að jafnaði eru öll rör 32 - 75 mm sett saman með koparfittings</w:t>
      </w:r>
      <w:r w:rsidRPr="5FCDCDEB">
        <w:rPr>
          <w:rFonts w:eastAsia="Arial" w:cs="Arial"/>
        </w:rPr>
        <w:t xml:space="preserve"> eða rafsuðumúffum</w:t>
      </w:r>
      <w:r w:rsidRPr="006015C3">
        <w:rPr>
          <w:rFonts w:eastAsia="Arial" w:cs="Arial"/>
        </w:rPr>
        <w:t xml:space="preserve"> en rör &gt; Ø75 mm soðin saman með spegilsuðu . Fyrir rafsuðu skal skafa eða hefla suðuendann en ekki nota smergelpappír. </w:t>
      </w:r>
      <w:r w:rsidRPr="5FCDCDEB">
        <w:rPr>
          <w:rFonts w:eastAsia="Arial" w:cs="Arial"/>
          <w:noProof/>
          <w:sz w:val="19"/>
          <w:szCs w:val="19"/>
        </w:rPr>
        <w:t xml:space="preserve">Hefla eða skafa skal rörendana 1cm út fyrir samsetninguna svo að það sjáist eftir samsetningu. </w:t>
      </w:r>
      <w:r w:rsidRPr="260F73D3">
        <w:rPr>
          <w:rFonts w:eastAsia="Arial" w:cs="Arial"/>
          <w:noProof/>
          <w:sz w:val="19"/>
          <w:szCs w:val="19"/>
        </w:rPr>
        <w:t>Einnig</w:t>
      </w:r>
      <w:r w:rsidRPr="5FCDCDEB">
        <w:rPr>
          <w:rFonts w:eastAsia="Arial" w:cs="Arial"/>
          <w:noProof/>
          <w:sz w:val="19"/>
          <w:szCs w:val="19"/>
        </w:rPr>
        <w:t xml:space="preserve"> skal merkja á pípuna enda rafsuðumúffu áður en soðið er. </w:t>
      </w:r>
      <w:r w:rsidRPr="006015C3">
        <w:rPr>
          <w:rFonts w:eastAsia="Arial" w:cs="Arial"/>
        </w:rPr>
        <w:t xml:space="preserve">Jafnframt skal tryggja að suðufletir séu bæði þurrir og hreinir, þ.e. lausir við vökva, olíu og önnur óhreinindi. Nota skal hreinan og þurran léttan klút til að </w:t>
      </w:r>
      <w:r w:rsidRPr="00BD03E1">
        <w:rPr>
          <w:rStyle w:val="TextiChar0"/>
          <w:rFonts w:eastAsia="Arial"/>
        </w:rPr>
        <w:t>hreinsa yfirborðið. Sem hreinsiefni er mælt með að nota minnst 96% Ísóprópýl alkahól (Ísóprópanól), sem er án annarra íblöndunarefna en vatns. Við spegilsuðu er skilyrði að fara eftir suðutöflu viðkomandi suðuvélar. Við samsetningu með suðu skal verktaki nota vélar sem skrá suðuskýrslu sem afhendist verkkaupa.</w:t>
      </w:r>
      <w:r w:rsidRPr="00BD03E1">
        <w:rPr>
          <w:rStyle w:val="TextiChar0"/>
          <w:rFonts w:eastAsia="Calibri"/>
        </w:rPr>
        <w:t xml:space="preserve"> </w:t>
      </w:r>
      <w:r w:rsidRPr="00BD03E1">
        <w:rPr>
          <w:rStyle w:val="TextiChar0"/>
          <w:rFonts w:eastAsia="Arial"/>
        </w:rPr>
        <w:t>Við samsetningu með rafsuðutengjum skal einungis nota rafsuðutengi í sama SDR flokki og pípurnar eru nema að framleiðandi tengjanna leyfi annað. Við suðu á rörum 75mm og smærri eða þar sem hætta er á hreyfingu á samsetningu t.d á pípum sem koma á keflum skal nota þar til gerðar röraþvingur á samsetninguna til að tryggja að ekki komi hreyfing á samsetninguna á meðan á suðu og kólnun stendur.</w:t>
      </w:r>
    </w:p>
    <w:p w14:paraId="42A8D663" w14:textId="77777777" w:rsidR="007A3584" w:rsidRPr="006015C3" w:rsidRDefault="007A3584" w:rsidP="007A3584">
      <w:pPr>
        <w:pStyle w:val="Texti0"/>
      </w:pPr>
      <w:r w:rsidRPr="006015C3">
        <w:lastRenderedPageBreak/>
        <w:t>Verktaki skal leggja kaldavatnslagnir í stærðum Ø32-63mm í ídráttarrörum, sjá nánar á teikningum. Þvermál ídráttarröra skal ávallt vera tveimur stærðarflokkum stærra en viðkomandi kaldavatnslagnir skv. eftirfarandi töflu.</w:t>
      </w:r>
    </w:p>
    <w:p w14:paraId="623571C6" w14:textId="77777777" w:rsidR="007A3584" w:rsidRPr="00796B0E" w:rsidRDefault="007A3584" w:rsidP="007A3584">
      <w:pPr>
        <w:pStyle w:val="Caption"/>
        <w:keepNext/>
        <w:jc w:val="left"/>
        <w:rPr>
          <w:rFonts w:ascii="Arial" w:hAnsi="Arial" w:cs="Arial"/>
          <w:color w:val="auto"/>
        </w:rPr>
      </w:pPr>
      <w:r w:rsidRPr="00796B0E">
        <w:rPr>
          <w:rFonts w:ascii="Arial" w:hAnsi="Arial" w:cs="Arial"/>
          <w:color w:val="auto"/>
        </w:rPr>
        <w:t xml:space="preserve">Tafla </w:t>
      </w:r>
      <w:r>
        <w:rPr>
          <w:rFonts w:ascii="Arial" w:hAnsi="Arial" w:cs="Arial"/>
          <w:color w:val="auto"/>
        </w:rPr>
        <w:t>10</w:t>
      </w:r>
      <w:r w:rsidRPr="00796B0E">
        <w:rPr>
          <w:rFonts w:ascii="Arial" w:hAnsi="Arial" w:cs="Arial"/>
          <w:color w:val="auto"/>
        </w:rPr>
        <w:t>: Upplýsingar um kaldavatnslagnir og tilheyrandi ídráttarrör</w:t>
      </w:r>
    </w:p>
    <w:tbl>
      <w:tblPr>
        <w:tblStyle w:val="TableGrid"/>
        <w:tblW w:w="0" w:type="auto"/>
        <w:tblLook w:val="04A0" w:firstRow="1" w:lastRow="0" w:firstColumn="1" w:lastColumn="0" w:noHBand="0" w:noVBand="1"/>
      </w:tblPr>
      <w:tblGrid>
        <w:gridCol w:w="1129"/>
        <w:gridCol w:w="1843"/>
        <w:gridCol w:w="1134"/>
        <w:gridCol w:w="1843"/>
      </w:tblGrid>
      <w:tr w:rsidR="007A3584" w:rsidRPr="006015C3" w14:paraId="5697EB5F" w14:textId="77777777" w:rsidTr="00707D5B">
        <w:tc>
          <w:tcPr>
            <w:tcW w:w="2972" w:type="dxa"/>
            <w:gridSpan w:val="2"/>
          </w:tcPr>
          <w:p w14:paraId="375AA2A8" w14:textId="77777777" w:rsidR="007A3584" w:rsidRPr="006015C3" w:rsidRDefault="007A3584" w:rsidP="00707D5B">
            <w:pPr>
              <w:pStyle w:val="Texti0"/>
            </w:pPr>
            <w:r w:rsidRPr="006015C3">
              <w:t>Kaldavatnslagnir</w:t>
            </w:r>
          </w:p>
        </w:tc>
        <w:tc>
          <w:tcPr>
            <w:tcW w:w="2977" w:type="dxa"/>
            <w:gridSpan w:val="2"/>
          </w:tcPr>
          <w:p w14:paraId="2B1EC5D3" w14:textId="77777777" w:rsidR="007A3584" w:rsidRPr="006015C3" w:rsidRDefault="007A3584" w:rsidP="00707D5B">
            <w:pPr>
              <w:pStyle w:val="Texti0"/>
              <w:jc w:val="left"/>
            </w:pPr>
            <w:r w:rsidRPr="006015C3">
              <w:t>Ídráttarrör</w:t>
            </w:r>
          </w:p>
        </w:tc>
      </w:tr>
      <w:tr w:rsidR="007A3584" w:rsidRPr="006015C3" w14:paraId="7029F601" w14:textId="77777777" w:rsidTr="00707D5B">
        <w:tc>
          <w:tcPr>
            <w:tcW w:w="1129" w:type="dxa"/>
          </w:tcPr>
          <w:p w14:paraId="1D2D6C70" w14:textId="77777777" w:rsidR="007A3584" w:rsidRPr="006015C3" w:rsidRDefault="007A3584" w:rsidP="00707D5B">
            <w:pPr>
              <w:pStyle w:val="Texti0"/>
            </w:pPr>
            <w:r w:rsidRPr="006015C3">
              <w:t>Stærð</w:t>
            </w:r>
          </w:p>
        </w:tc>
        <w:tc>
          <w:tcPr>
            <w:tcW w:w="1843" w:type="dxa"/>
          </w:tcPr>
          <w:p w14:paraId="72A5BEC1" w14:textId="77777777" w:rsidR="007A3584" w:rsidRPr="006015C3" w:rsidRDefault="007A3584" w:rsidP="00707D5B">
            <w:pPr>
              <w:pStyle w:val="Texti0"/>
              <w:jc w:val="left"/>
            </w:pPr>
            <w:r w:rsidRPr="006015C3">
              <w:t>Kröfur um efnisþykkt</w:t>
            </w:r>
          </w:p>
        </w:tc>
        <w:tc>
          <w:tcPr>
            <w:tcW w:w="1134" w:type="dxa"/>
          </w:tcPr>
          <w:p w14:paraId="5B93E98C" w14:textId="77777777" w:rsidR="007A3584" w:rsidRPr="006015C3" w:rsidRDefault="007A3584" w:rsidP="00707D5B">
            <w:pPr>
              <w:pStyle w:val="Texti0"/>
            </w:pPr>
            <w:r w:rsidRPr="006015C3">
              <w:t>Stærð</w:t>
            </w:r>
          </w:p>
        </w:tc>
        <w:tc>
          <w:tcPr>
            <w:tcW w:w="1843" w:type="dxa"/>
          </w:tcPr>
          <w:p w14:paraId="54738E61" w14:textId="77777777" w:rsidR="007A3584" w:rsidRPr="006015C3" w:rsidRDefault="007A3584" w:rsidP="00707D5B">
            <w:pPr>
              <w:pStyle w:val="Texti0"/>
              <w:jc w:val="left"/>
            </w:pPr>
            <w:r w:rsidRPr="006015C3">
              <w:t>Kröfur um efnisþykkt</w:t>
            </w:r>
          </w:p>
        </w:tc>
      </w:tr>
      <w:tr w:rsidR="007A3584" w:rsidRPr="006015C3" w14:paraId="51A5D58F" w14:textId="77777777" w:rsidTr="00707D5B">
        <w:trPr>
          <w:trHeight w:val="170"/>
        </w:trPr>
        <w:tc>
          <w:tcPr>
            <w:tcW w:w="1129" w:type="dxa"/>
          </w:tcPr>
          <w:p w14:paraId="14CF6B3E" w14:textId="77777777" w:rsidR="007A3584" w:rsidRPr="006015C3" w:rsidRDefault="007A3584" w:rsidP="00707D5B">
            <w:pPr>
              <w:pStyle w:val="Texti0"/>
            </w:pPr>
            <w:r w:rsidRPr="006015C3">
              <w:t>Ø32 mm</w:t>
            </w:r>
          </w:p>
        </w:tc>
        <w:tc>
          <w:tcPr>
            <w:tcW w:w="1843" w:type="dxa"/>
          </w:tcPr>
          <w:p w14:paraId="7451EC22" w14:textId="77777777" w:rsidR="007A3584" w:rsidRPr="006015C3" w:rsidRDefault="007A3584" w:rsidP="00707D5B">
            <w:pPr>
              <w:pStyle w:val="Texti0"/>
            </w:pPr>
            <w:r w:rsidRPr="006015C3">
              <w:t>SDR 11</w:t>
            </w:r>
          </w:p>
        </w:tc>
        <w:tc>
          <w:tcPr>
            <w:tcW w:w="1134" w:type="dxa"/>
          </w:tcPr>
          <w:p w14:paraId="05DCC08D" w14:textId="77777777" w:rsidR="007A3584" w:rsidRPr="006015C3" w:rsidRDefault="007A3584" w:rsidP="00707D5B">
            <w:pPr>
              <w:pStyle w:val="Texti0"/>
            </w:pPr>
            <w:r w:rsidRPr="006015C3">
              <w:t>Ø50 mm</w:t>
            </w:r>
          </w:p>
        </w:tc>
        <w:tc>
          <w:tcPr>
            <w:tcW w:w="1843" w:type="dxa"/>
          </w:tcPr>
          <w:p w14:paraId="00D39FCB" w14:textId="77777777" w:rsidR="007A3584" w:rsidRPr="006015C3" w:rsidRDefault="007A3584" w:rsidP="00707D5B">
            <w:pPr>
              <w:pStyle w:val="Texti0"/>
            </w:pPr>
            <w:r w:rsidRPr="006015C3">
              <w:t>SDR 17</w:t>
            </w:r>
          </w:p>
        </w:tc>
      </w:tr>
      <w:tr w:rsidR="007A3584" w:rsidRPr="006015C3" w14:paraId="2EE81A9D" w14:textId="77777777" w:rsidTr="00707D5B">
        <w:trPr>
          <w:trHeight w:val="170"/>
        </w:trPr>
        <w:tc>
          <w:tcPr>
            <w:tcW w:w="1129" w:type="dxa"/>
          </w:tcPr>
          <w:p w14:paraId="61FEAC3C" w14:textId="77777777" w:rsidR="007A3584" w:rsidRPr="006015C3" w:rsidRDefault="007A3584" w:rsidP="00707D5B">
            <w:pPr>
              <w:pStyle w:val="Texti0"/>
            </w:pPr>
            <w:r w:rsidRPr="006015C3">
              <w:t>Ø40 mm</w:t>
            </w:r>
          </w:p>
        </w:tc>
        <w:tc>
          <w:tcPr>
            <w:tcW w:w="1843" w:type="dxa"/>
          </w:tcPr>
          <w:p w14:paraId="02226493" w14:textId="77777777" w:rsidR="007A3584" w:rsidRPr="006015C3" w:rsidRDefault="007A3584" w:rsidP="00707D5B">
            <w:pPr>
              <w:pStyle w:val="Texti0"/>
            </w:pPr>
            <w:r w:rsidRPr="006015C3">
              <w:t>SDR 11</w:t>
            </w:r>
          </w:p>
        </w:tc>
        <w:tc>
          <w:tcPr>
            <w:tcW w:w="1134" w:type="dxa"/>
          </w:tcPr>
          <w:p w14:paraId="7C7908A8" w14:textId="77777777" w:rsidR="007A3584" w:rsidRPr="006015C3" w:rsidRDefault="007A3584" w:rsidP="00707D5B">
            <w:pPr>
              <w:pStyle w:val="Texti0"/>
            </w:pPr>
            <w:r w:rsidRPr="006015C3">
              <w:t>Ø63 mm</w:t>
            </w:r>
          </w:p>
        </w:tc>
        <w:tc>
          <w:tcPr>
            <w:tcW w:w="1843" w:type="dxa"/>
          </w:tcPr>
          <w:p w14:paraId="4A4E0A25" w14:textId="77777777" w:rsidR="007A3584" w:rsidRPr="006015C3" w:rsidRDefault="007A3584" w:rsidP="00707D5B">
            <w:pPr>
              <w:pStyle w:val="Texti0"/>
            </w:pPr>
            <w:r w:rsidRPr="006015C3">
              <w:t>SDR 17</w:t>
            </w:r>
          </w:p>
        </w:tc>
      </w:tr>
      <w:tr w:rsidR="007A3584" w:rsidRPr="006015C3" w14:paraId="6188C043" w14:textId="77777777" w:rsidTr="00707D5B">
        <w:trPr>
          <w:trHeight w:val="170"/>
        </w:trPr>
        <w:tc>
          <w:tcPr>
            <w:tcW w:w="1129" w:type="dxa"/>
          </w:tcPr>
          <w:p w14:paraId="1951C577" w14:textId="77777777" w:rsidR="007A3584" w:rsidRPr="006015C3" w:rsidRDefault="007A3584" w:rsidP="00707D5B">
            <w:pPr>
              <w:pStyle w:val="Texti0"/>
            </w:pPr>
            <w:r w:rsidRPr="006015C3">
              <w:t>Ø50 mm</w:t>
            </w:r>
          </w:p>
        </w:tc>
        <w:tc>
          <w:tcPr>
            <w:tcW w:w="1843" w:type="dxa"/>
          </w:tcPr>
          <w:p w14:paraId="71112432" w14:textId="77777777" w:rsidR="007A3584" w:rsidRPr="006015C3" w:rsidRDefault="007A3584" w:rsidP="00707D5B">
            <w:pPr>
              <w:pStyle w:val="Texti0"/>
            </w:pPr>
            <w:r w:rsidRPr="006015C3">
              <w:t>SDR 11</w:t>
            </w:r>
          </w:p>
        </w:tc>
        <w:tc>
          <w:tcPr>
            <w:tcW w:w="1134" w:type="dxa"/>
          </w:tcPr>
          <w:p w14:paraId="39A67452" w14:textId="77777777" w:rsidR="007A3584" w:rsidRPr="006015C3" w:rsidRDefault="007A3584" w:rsidP="00707D5B">
            <w:pPr>
              <w:pStyle w:val="Texti0"/>
            </w:pPr>
            <w:r w:rsidRPr="006015C3">
              <w:t>Ø75 mm</w:t>
            </w:r>
          </w:p>
        </w:tc>
        <w:tc>
          <w:tcPr>
            <w:tcW w:w="1843" w:type="dxa"/>
          </w:tcPr>
          <w:p w14:paraId="41C945D4" w14:textId="77777777" w:rsidR="007A3584" w:rsidRPr="006015C3" w:rsidRDefault="007A3584" w:rsidP="00707D5B">
            <w:pPr>
              <w:pStyle w:val="Texti0"/>
            </w:pPr>
            <w:r w:rsidRPr="006015C3">
              <w:t>SDR 17</w:t>
            </w:r>
          </w:p>
        </w:tc>
      </w:tr>
      <w:tr w:rsidR="007A3584" w:rsidRPr="006015C3" w14:paraId="1B60D344" w14:textId="77777777" w:rsidTr="00707D5B">
        <w:trPr>
          <w:trHeight w:val="322"/>
        </w:trPr>
        <w:tc>
          <w:tcPr>
            <w:tcW w:w="1129" w:type="dxa"/>
          </w:tcPr>
          <w:p w14:paraId="5644B9E8" w14:textId="77777777" w:rsidR="007A3584" w:rsidRPr="006015C3" w:rsidRDefault="007A3584" w:rsidP="00707D5B">
            <w:pPr>
              <w:pStyle w:val="Texti0"/>
            </w:pPr>
            <w:r w:rsidRPr="006015C3">
              <w:t>Ø63 mm</w:t>
            </w:r>
          </w:p>
        </w:tc>
        <w:tc>
          <w:tcPr>
            <w:tcW w:w="1843" w:type="dxa"/>
          </w:tcPr>
          <w:p w14:paraId="259CE4E1" w14:textId="77777777" w:rsidR="007A3584" w:rsidRPr="006015C3" w:rsidRDefault="007A3584" w:rsidP="00707D5B">
            <w:pPr>
              <w:pStyle w:val="Texti0"/>
            </w:pPr>
            <w:r w:rsidRPr="006015C3">
              <w:t>SDR 11</w:t>
            </w:r>
          </w:p>
        </w:tc>
        <w:tc>
          <w:tcPr>
            <w:tcW w:w="1134" w:type="dxa"/>
          </w:tcPr>
          <w:p w14:paraId="0F055F49" w14:textId="77777777" w:rsidR="007A3584" w:rsidRPr="006015C3" w:rsidRDefault="007A3584" w:rsidP="00707D5B">
            <w:pPr>
              <w:pStyle w:val="Texti0"/>
            </w:pPr>
            <w:r w:rsidRPr="006015C3">
              <w:t>Ø</w:t>
            </w:r>
            <w:r>
              <w:t>110</w:t>
            </w:r>
            <w:r w:rsidRPr="006015C3">
              <w:t xml:space="preserve"> mm</w:t>
            </w:r>
          </w:p>
        </w:tc>
        <w:tc>
          <w:tcPr>
            <w:tcW w:w="1843" w:type="dxa"/>
          </w:tcPr>
          <w:p w14:paraId="5C253B4D" w14:textId="77777777" w:rsidR="007A3584" w:rsidRPr="006015C3" w:rsidRDefault="007A3584" w:rsidP="00707D5B">
            <w:pPr>
              <w:pStyle w:val="Texti0"/>
              <w:keepNext/>
            </w:pPr>
            <w:r w:rsidRPr="006015C3">
              <w:t>SDR 17</w:t>
            </w:r>
          </w:p>
        </w:tc>
      </w:tr>
    </w:tbl>
    <w:p w14:paraId="6C958675" w14:textId="77777777" w:rsidR="007A3584" w:rsidRPr="006015C3" w:rsidRDefault="007A3584" w:rsidP="007A3584">
      <w:pPr>
        <w:pStyle w:val="Texti0"/>
        <w:rPr>
          <w:rFonts w:eastAsia="Arial" w:cs="Arial"/>
        </w:rPr>
      </w:pPr>
    </w:p>
    <w:p w14:paraId="3F541D88" w14:textId="77777777" w:rsidR="007A3584" w:rsidRPr="006015C3" w:rsidRDefault="007A3584" w:rsidP="007A3584">
      <w:pPr>
        <w:pStyle w:val="Texti0"/>
        <w:rPr>
          <w:rFonts w:eastAsia="Arial" w:cs="Arial"/>
        </w:rPr>
      </w:pPr>
      <w:r w:rsidRPr="006015C3">
        <w:rPr>
          <w:rFonts w:eastAsia="Arial" w:cs="Arial"/>
        </w:rPr>
        <w:t>Vakin er athygli á formbreytingu og lengingu plaströra í sól og hita skv. leiðbeiningum framleiðanda.</w:t>
      </w:r>
    </w:p>
    <w:p w14:paraId="18FDBAF5" w14:textId="77777777" w:rsidR="007A3584" w:rsidRPr="006015C3" w:rsidRDefault="007A3584" w:rsidP="007A3584">
      <w:pPr>
        <w:pStyle w:val="Texti0"/>
        <w:rPr>
          <w:rFonts w:eastAsia="Arial" w:cs="Arial"/>
        </w:rPr>
      </w:pPr>
      <w:r w:rsidRPr="006015C3">
        <w:rPr>
          <w:rFonts w:eastAsia="Arial" w:cs="Arial"/>
        </w:rPr>
        <w:t xml:space="preserve">Utan um loka og tengistykki, skal setja þolplast með lágmarksþykkt 0,2 mm, sem skarast að lágmarki einn fjórða úr hring. Ganga skal frá plastinu þannig að það hreyfist ekki þegar sandur er settur yfir, t.d. með sérstöku </w:t>
      </w:r>
      <w:r w:rsidRPr="5FCDCDEB">
        <w:rPr>
          <w:rFonts w:eastAsia="Arial" w:cs="Arial"/>
        </w:rPr>
        <w:t>einangrunarlímbandi</w:t>
      </w:r>
      <w:r w:rsidRPr="006015C3">
        <w:rPr>
          <w:rFonts w:eastAsia="Arial" w:cs="Arial"/>
        </w:rPr>
        <w:t xml:space="preserve"> eða </w:t>
      </w:r>
      <w:r w:rsidRPr="5FCDCDEB">
        <w:rPr>
          <w:rFonts w:eastAsia="Arial" w:cs="Arial"/>
        </w:rPr>
        <w:t>dragböndum</w:t>
      </w:r>
      <w:r w:rsidRPr="006015C3">
        <w:rPr>
          <w:rFonts w:eastAsia="Arial" w:cs="Arial"/>
        </w:rPr>
        <w:t>.</w:t>
      </w:r>
    </w:p>
    <w:p w14:paraId="58FA0698" w14:textId="77777777" w:rsidR="007A3584" w:rsidRPr="006015C3" w:rsidRDefault="007A3584" w:rsidP="007A3584">
      <w:pPr>
        <w:pStyle w:val="Texti0"/>
        <w:rPr>
          <w:rFonts w:eastAsia="Arial" w:cs="Arial"/>
        </w:rPr>
      </w:pPr>
      <w:r w:rsidRPr="006015C3">
        <w:rPr>
          <w:rFonts w:eastAsia="Arial" w:cs="Arial"/>
        </w:rPr>
        <w:t xml:space="preserve">Vakin er athygli á uppdrifshættu röra á framkvæmdastigi, </w:t>
      </w:r>
      <w:r w:rsidRPr="006015C3">
        <w:rPr>
          <w:rFonts w:eastAsia="Calibri" w:cs="Arial"/>
        </w:rPr>
        <w:t>t.d. ef skurður fyllist af vatni</w:t>
      </w:r>
      <w:r w:rsidRPr="006015C3">
        <w:rPr>
          <w:rFonts w:eastAsia="Arial" w:cs="Arial"/>
        </w:rPr>
        <w:t xml:space="preserve">. </w:t>
      </w:r>
    </w:p>
    <w:p w14:paraId="0ADBDAE6" w14:textId="77777777" w:rsidR="007A3584" w:rsidRPr="006015C3" w:rsidRDefault="007A3584" w:rsidP="007A3584">
      <w:pPr>
        <w:pStyle w:val="TextinPara"/>
        <w:rPr>
          <w:rFonts w:eastAsia="Arial"/>
          <w:b/>
          <w:i/>
        </w:rPr>
      </w:pPr>
      <w:r w:rsidRPr="006015C3">
        <w:rPr>
          <w:rFonts w:eastAsia="Arial"/>
          <w:b/>
          <w:i/>
        </w:rPr>
        <w:t>Magntölur og uppgjör:</w:t>
      </w:r>
    </w:p>
    <w:p w14:paraId="2F696FB0" w14:textId="77777777" w:rsidR="007A3584" w:rsidRPr="006015C3" w:rsidRDefault="007A3584" w:rsidP="007A3584">
      <w:pPr>
        <w:pStyle w:val="TextinPara"/>
        <w:rPr>
          <w:rFonts w:eastAsia="Arial"/>
          <w:i/>
        </w:rPr>
      </w:pPr>
      <w:r w:rsidRPr="006015C3">
        <w:rPr>
          <w:rFonts w:eastAsia="Arial"/>
          <w:i/>
        </w:rPr>
        <w:t xml:space="preserve">Greitt er einingarverð fyrir hvern metra af kaldavatnsröri úr plasti  og skipt niður eftir sverleika röra. Innifalið í einingarverði skal vera allur kostnaður við vinnu og tæki sem þarf til að ljúka verkliðnum, m.a. suður á plaströrum, allar samsetningar, niðurlögn, plöstun utan um loka og tengistykki, þrýstiprófun og útskolun. Ekki er greitt sérstaklega fyrir vinnu við </w:t>
      </w:r>
      <w:r w:rsidRPr="5FCDCDEB">
        <w:rPr>
          <w:rFonts w:eastAsia="Arial"/>
          <w:i/>
          <w:iCs/>
        </w:rPr>
        <w:t>lagningu ídráttarröra heldur skal það innifalið í einingarverði lagnar</w:t>
      </w:r>
      <w:r w:rsidRPr="006015C3">
        <w:rPr>
          <w:rFonts w:eastAsia="Arial"/>
          <w:i/>
        </w:rPr>
        <w:t xml:space="preserve">.  </w:t>
      </w:r>
    </w:p>
    <w:p w14:paraId="7AEE8D5F" w14:textId="77777777" w:rsidR="007A3584" w:rsidRPr="006015C3" w:rsidRDefault="007A3584" w:rsidP="007A3584">
      <w:pPr>
        <w:pStyle w:val="Heading3"/>
        <w:rPr>
          <w:rFonts w:eastAsia="Arial"/>
        </w:rPr>
      </w:pPr>
      <w:bookmarkStart w:id="282" w:name="_Toc232150433"/>
      <w:r w:rsidRPr="006015C3">
        <w:rPr>
          <w:rFonts w:eastAsia="Arial"/>
        </w:rPr>
        <w:t>Kaldavatnslagnir úr Ductile</w:t>
      </w:r>
      <w:bookmarkEnd w:id="282"/>
    </w:p>
    <w:p w14:paraId="2CB27EEF" w14:textId="77777777" w:rsidR="007A3584" w:rsidRPr="0011714A" w:rsidRDefault="007A3584" w:rsidP="007A3584">
      <w:pPr>
        <w:spacing w:after="200"/>
        <w:rPr>
          <w:rFonts w:eastAsia="Arial" w:cs="Arial"/>
          <w:noProof/>
          <w:color w:val="FF0000"/>
          <w:sz w:val="19"/>
          <w:szCs w:val="19"/>
        </w:rPr>
      </w:pPr>
      <w:r w:rsidRPr="0011714A">
        <w:rPr>
          <w:rFonts w:eastAsia="Arial" w:cs="Arial"/>
          <w:noProof/>
          <w:color w:val="FF0000"/>
          <w:sz w:val="19"/>
          <w:szCs w:val="19"/>
        </w:rPr>
        <w:t>#Ef notaðar eru læstar samsetningar:#</w:t>
      </w:r>
    </w:p>
    <w:p w14:paraId="56BC4F65" w14:textId="77777777" w:rsidR="007A3584" w:rsidRPr="006015C3" w:rsidRDefault="007A3584" w:rsidP="007A3584">
      <w:pPr>
        <w:spacing w:line="257" w:lineRule="auto"/>
        <w:rPr>
          <w:rFonts w:eastAsia="Arial" w:cs="Arial"/>
          <w:noProof/>
          <w:sz w:val="19"/>
          <w:szCs w:val="19"/>
        </w:rPr>
      </w:pPr>
      <w:r w:rsidRPr="5FCDCDEB">
        <w:rPr>
          <w:rFonts w:eastAsia="Arial" w:cs="Arial"/>
          <w:noProof/>
          <w:sz w:val="19"/>
          <w:szCs w:val="19"/>
        </w:rPr>
        <w:t xml:space="preserve">Ductile pípurnar sem notaðar verða til verksins koma með læstum samsetningum sem koma í stað fyrir steyptar festur. Allar samsetningar á nýjum rörum og tengistykkjum eru með læstum samskeytum en þar sem tengingar eru við eldri lagnir eða önnur lagnaefni þarf að smíða eða steypa festu skv. verkteikningum. Við samsetningu röra skal fara eftir leiðbeiningum framleiðanda sem verkkaupi afhendir verktaka. </w:t>
      </w:r>
    </w:p>
    <w:p w14:paraId="113EB4DB" w14:textId="77777777" w:rsidR="007A3584" w:rsidRPr="00F91420" w:rsidRDefault="007A3584" w:rsidP="007A3584">
      <w:pPr>
        <w:spacing w:line="257" w:lineRule="auto"/>
        <w:rPr>
          <w:rStyle w:val="TextiChar0"/>
          <w:rFonts w:eastAsia="Arial"/>
        </w:rPr>
      </w:pPr>
      <w:r w:rsidRPr="006015C3">
        <w:rPr>
          <w:rFonts w:eastAsia="Arial" w:cs="Arial"/>
        </w:rPr>
        <w:t xml:space="preserve">Verði verktaki var við galla á Ductilerörum skal hann gera </w:t>
      </w:r>
      <w:r>
        <w:rPr>
          <w:rFonts w:eastAsia="Arial" w:cs="Arial"/>
        </w:rPr>
        <w:t>eftirlitsaðila</w:t>
      </w:r>
      <w:r w:rsidRPr="006015C3">
        <w:rPr>
          <w:rFonts w:eastAsia="Arial" w:cs="Arial"/>
        </w:rPr>
        <w:t xml:space="preserve"> viðvart og fá ákvörðun um hvað skal gera áður en hann leggur þau eða fyllir að þeim. </w:t>
      </w:r>
      <w:r w:rsidRPr="000B2F38">
        <w:rPr>
          <w:rFonts w:eastAsia="Arial" w:cs="Arial"/>
          <w:color w:val="FF0000"/>
        </w:rPr>
        <w:t>#</w:t>
      </w:r>
      <w:r w:rsidRPr="000B2F38">
        <w:rPr>
          <w:rStyle w:val="TextiChar0"/>
          <w:rFonts w:eastAsia="Arial"/>
          <w:color w:val="FF0000"/>
        </w:rPr>
        <w:t>Ef skemmdir verða á steypuhúð innan í pípunum þarf verktaki að loka skemmdinni samkvæmt leiðbeiningum framleiðanda. Bert járn og aðrar skemmdir á yfirborðshúð þarf að grunna og mála samkvæmt leiðbeiningum framleiðanda röranna. Verkkaupi afhendir verktaka viðgerðarefni sem samþykkt er af framleiðanda og viðurkennt fyrir neysluvatnslagnir.</w:t>
      </w:r>
      <w:r>
        <w:rPr>
          <w:rStyle w:val="TextiChar0"/>
          <w:rFonts w:eastAsia="Arial"/>
          <w:color w:val="FF0000"/>
        </w:rPr>
        <w:t>#</w:t>
      </w:r>
      <w:r w:rsidRPr="000B2F38">
        <w:rPr>
          <w:rStyle w:val="TextiChar0"/>
          <w:rFonts w:eastAsia="Arial"/>
          <w:color w:val="FF0000"/>
        </w:rPr>
        <w:t xml:space="preserve">  </w:t>
      </w:r>
    </w:p>
    <w:p w14:paraId="2DACDCE6" w14:textId="77777777" w:rsidR="007A3584" w:rsidRPr="006015C3" w:rsidRDefault="007A3584" w:rsidP="007A3584">
      <w:pPr>
        <w:pStyle w:val="Texti0"/>
        <w:rPr>
          <w:rFonts w:eastAsia="Arial" w:cs="Arial"/>
        </w:rPr>
      </w:pPr>
      <w:r w:rsidRPr="006015C3">
        <w:rPr>
          <w:rFonts w:eastAsia="Arial" w:cs="Arial"/>
        </w:rPr>
        <w:t xml:space="preserve">Þegar rör eru lögð skal moka </w:t>
      </w:r>
      <w:r w:rsidRPr="5FCDCDEB">
        <w:rPr>
          <w:rFonts w:eastAsia="Arial" w:cs="Arial"/>
        </w:rPr>
        <w:t xml:space="preserve">undan </w:t>
      </w:r>
      <w:r w:rsidRPr="006015C3">
        <w:rPr>
          <w:rFonts w:eastAsia="Arial" w:cs="Arial"/>
        </w:rPr>
        <w:t>múffum þannig að rörin liggi örugglega á belgnum. Verktaki skal fjarlægja spýtukubba undan belgnum hafi þeir verið notaðir við samsetningu.  Við lagningu röra eru gerðar eftirfarandi kröfur:</w:t>
      </w:r>
    </w:p>
    <w:p w14:paraId="5BA324E4" w14:textId="77777777" w:rsidR="007A3584" w:rsidRPr="006015C3" w:rsidRDefault="007A3584" w:rsidP="007A3584">
      <w:pPr>
        <w:pStyle w:val="ListParagraph"/>
        <w:numPr>
          <w:ilvl w:val="0"/>
          <w:numId w:val="35"/>
        </w:numPr>
        <w:spacing w:after="200" w:line="240" w:lineRule="auto"/>
        <w:ind w:left="709" w:hanging="283"/>
        <w:rPr>
          <w:rFonts w:cs="Arial"/>
        </w:rPr>
      </w:pPr>
      <w:r w:rsidRPr="006015C3">
        <w:rPr>
          <w:rFonts w:eastAsia="Arial" w:cs="Arial"/>
        </w:rPr>
        <w:t>Hæðarkóti á röri má víkja mest +/- 50 mm frá uppgefinni hæð.</w:t>
      </w:r>
    </w:p>
    <w:p w14:paraId="1CCB27A8" w14:textId="77777777" w:rsidR="007A3584" w:rsidRPr="006015C3" w:rsidRDefault="007A3584" w:rsidP="007A3584">
      <w:pPr>
        <w:spacing w:line="257" w:lineRule="auto"/>
        <w:rPr>
          <w:rFonts w:eastAsia="Arial" w:cs="Arial"/>
        </w:rPr>
      </w:pPr>
      <w:r w:rsidRPr="006015C3">
        <w:rPr>
          <w:rFonts w:eastAsia="Arial" w:cs="Arial"/>
        </w:rPr>
        <w:t xml:space="preserve">Horn milli tveggja röra skal mest vera </w:t>
      </w:r>
      <w:r w:rsidRPr="5FCDCDEB">
        <w:rPr>
          <w:rFonts w:eastAsia="Arial" w:cs="Arial"/>
        </w:rPr>
        <w:t>#</w:t>
      </w:r>
      <w:r w:rsidRPr="006015C3">
        <w:rPr>
          <w:rFonts w:eastAsia="Arial" w:cs="Arial"/>
        </w:rPr>
        <w:t>2</w:t>
      </w:r>
      <w:r w:rsidRPr="5FCDCDEB">
        <w:rPr>
          <w:rFonts w:eastAsia="Arial" w:cs="Arial"/>
        </w:rPr>
        <w:t xml:space="preserve">° </w:t>
      </w:r>
      <w:r w:rsidRPr="5FCDCDEB">
        <w:rPr>
          <w:rFonts w:eastAsia="Arial" w:cs="Arial"/>
          <w:color w:val="FF0000"/>
          <w:sz w:val="19"/>
          <w:szCs w:val="19"/>
        </w:rPr>
        <w:t>(misjafnt eftir tegundum. Hönnuður setur inn í samræmi við leiðbeiningar framleiðanda)#</w:t>
      </w:r>
      <w:r w:rsidRPr="5FCDCDEB">
        <w:rPr>
          <w:rFonts w:eastAsia="Arial" w:cs="Arial"/>
          <w:sz w:val="19"/>
          <w:szCs w:val="19"/>
        </w:rPr>
        <w:t>.</w:t>
      </w:r>
    </w:p>
    <w:p w14:paraId="38BD0FEE" w14:textId="77777777" w:rsidR="007A3584" w:rsidRPr="006015C3" w:rsidRDefault="007A3584" w:rsidP="007A3584">
      <w:pPr>
        <w:pStyle w:val="ListParagraph"/>
        <w:numPr>
          <w:ilvl w:val="0"/>
          <w:numId w:val="35"/>
        </w:numPr>
        <w:spacing w:after="200" w:line="240" w:lineRule="auto"/>
        <w:ind w:left="709" w:hanging="283"/>
        <w:rPr>
          <w:rFonts w:cs="Arial"/>
        </w:rPr>
      </w:pPr>
      <w:r w:rsidRPr="006015C3">
        <w:rPr>
          <w:rFonts w:eastAsia="Arial" w:cs="Arial"/>
        </w:rPr>
        <w:t>Leggja skal lagnir eftir teiknaðri miðlínu, þannig að frávik verði aldrei meira en +/- 50 mm.</w:t>
      </w:r>
    </w:p>
    <w:p w14:paraId="4818E445" w14:textId="77777777" w:rsidR="007A3584" w:rsidRPr="00A90EC7" w:rsidRDefault="007A3584" w:rsidP="007A3584">
      <w:pPr>
        <w:rPr>
          <w:rStyle w:val="TextiChar0"/>
          <w:rFonts w:eastAsia="Arial"/>
        </w:rPr>
      </w:pPr>
      <w:r w:rsidRPr="006015C3">
        <w:rPr>
          <w:rFonts w:eastAsia="Arial" w:cs="Arial"/>
        </w:rPr>
        <w:t xml:space="preserve">Ductilerör eru múffurör tengd saman með gúmmíhringjum. Áður en hringurinn er settur í múffuna skal hreinsa múffuna vel, skafa lásinn í múffunni sem er fyrir gúmmíhringinn og athuga hvort einhverjir aðskotahlutir séu í rörinu. Athuga skal gúmmíhringinn vel, m.a. hvort hann sé heill, áður en hann er </w:t>
      </w:r>
      <w:r w:rsidRPr="006015C3">
        <w:rPr>
          <w:rFonts w:eastAsia="Arial" w:cs="Arial"/>
        </w:rPr>
        <w:lastRenderedPageBreak/>
        <w:t xml:space="preserve">settur á sinn stað í múffuna. </w:t>
      </w:r>
      <w:r w:rsidRPr="5FCDCDEB">
        <w:rPr>
          <w:rFonts w:eastAsia="Arial" w:cs="Arial"/>
          <w:noProof/>
          <w:sz w:val="19"/>
          <w:szCs w:val="19"/>
        </w:rPr>
        <w:t xml:space="preserve">Gengið skal úr skugga um að gúmmíhringur sitji réttur í múffunni áður en rör eru sett saman. </w:t>
      </w:r>
      <w:r w:rsidRPr="006015C3">
        <w:rPr>
          <w:rFonts w:eastAsia="Arial" w:cs="Arial"/>
        </w:rPr>
        <w:t>Síðan er sett sérstök sápa eða sleipiefni, sem verkkaupi afhendir, á hringinn og enda rörs og rörunum síðan þrýst saman með viðeigandi áhöldum. Alls ekki skal setja sápu eða sleipiefni undir gúmmíhringinn. Merkja skal múffusamsetningar með varanlegri merkingu þannig að það sjáist ef rör gengur út úr múffunni. Eftir samsetningu nota meðfylgjandi þynnumáli (föler) til að mæla hvort hringur sé á réttum stað.</w:t>
      </w:r>
      <w:r w:rsidRPr="5FCDCDEB">
        <w:rPr>
          <w:rFonts w:eastAsia="Arial" w:cs="Arial"/>
        </w:rPr>
        <w:t xml:space="preserve"> </w:t>
      </w:r>
      <w:r w:rsidRPr="00A90EC7">
        <w:rPr>
          <w:rStyle w:val="TextiChar0"/>
          <w:rFonts w:eastAsia="Arial"/>
        </w:rPr>
        <w:t>Athygli skal vakin á því þegar tengt er við fyrirliggjandi ductile lagnir að múffusamskeyti geta verið fyrir aðra tegund af gúmmíhringjum. Verktaki fær viðeigandi gúmmíhringi afhenda frá verkkaupa.</w:t>
      </w:r>
    </w:p>
    <w:p w14:paraId="7DF9F77D" w14:textId="77777777" w:rsidR="007A3584" w:rsidRPr="006015C3" w:rsidRDefault="007A3584" w:rsidP="007A3584">
      <w:pPr>
        <w:spacing w:after="200"/>
        <w:rPr>
          <w:rFonts w:eastAsia="Arial" w:cs="Arial"/>
          <w:sz w:val="19"/>
          <w:szCs w:val="19"/>
        </w:rPr>
      </w:pPr>
      <w:r w:rsidRPr="006015C3">
        <w:rPr>
          <w:rFonts w:eastAsia="Arial" w:cs="Arial"/>
        </w:rPr>
        <w:t xml:space="preserve">Sérstaklega skal athuga að tengistaðir óhreinkist ekki á meðan á tengingu stendur. Ef skera þarf rör í lengd skal það gert með sérstökum hringskera eða slípirokk. Tryggja þarf að skurður sé hornréttur á rörið. Rúnna (fasa) skal sárið með sama fláa og er á upprunalega rörinu, til að gúmmíhringur skemmist ekki við það að rörin séu sett saman. </w:t>
      </w:r>
      <w:r w:rsidRPr="5FCDCDEB">
        <w:rPr>
          <w:rFonts w:eastAsia="Arial" w:cs="Arial"/>
          <w:noProof/>
          <w:sz w:val="19"/>
          <w:szCs w:val="19"/>
        </w:rPr>
        <w:t xml:space="preserve">Vakin er athygli á því að framleiðendur ductile röra sérframleiða rör sem ætluð eru fyrir að vera skorin í sundur og eru þau merkt sem slík samkvæmt leiðbeiningum framleiðanda. </w:t>
      </w:r>
    </w:p>
    <w:p w14:paraId="79988119" w14:textId="77777777" w:rsidR="007A3584" w:rsidRPr="0011714A" w:rsidRDefault="007A3584" w:rsidP="007A3584">
      <w:pPr>
        <w:spacing w:after="200"/>
        <w:rPr>
          <w:rFonts w:eastAsia="Arial" w:cs="Arial"/>
          <w:szCs w:val="20"/>
        </w:rPr>
      </w:pPr>
      <w:r w:rsidRPr="0011714A">
        <w:rPr>
          <w:rFonts w:eastAsia="Arial" w:cs="Arial"/>
          <w:noProof/>
          <w:szCs w:val="20"/>
        </w:rPr>
        <w:t>Verktaki skal fara eftir leiðbeiningum framleiðanda um lagningu og meðferð röranna og nota einungis viðurkenndar aðferðir og búnað til þess. Áður en framkvæmd hefst þá skal verktaki vera búinn að kynna sér leiðbeiningarnar. Pípurnar sem notaðar eru í verkið eru af gerð #Hér setur hönnuður inn upplýsingar um tegund lagnaefnis# og nálgast má leiðbeiningar á #Hér setur hönnuður inn vefslóð á leiðbeiningar eða tilvísun í fylgiskjöl#.</w:t>
      </w:r>
    </w:p>
    <w:p w14:paraId="6A9DA4AD" w14:textId="77777777" w:rsidR="007A3584" w:rsidRPr="006015C3" w:rsidRDefault="007A3584" w:rsidP="007A3584">
      <w:pPr>
        <w:pStyle w:val="Texti0"/>
        <w:rPr>
          <w:rFonts w:eastAsia="Arial" w:cs="Arial"/>
        </w:rPr>
      </w:pPr>
      <w:r w:rsidRPr="006015C3">
        <w:rPr>
          <w:rFonts w:eastAsia="Arial" w:cs="Arial"/>
        </w:rPr>
        <w:t xml:space="preserve"> Verktaki skal gæta þess vandlega að rörin séu hrein þegar þeim er lokað og að engir aðskotahlutir verði þar eftir.  </w:t>
      </w:r>
    </w:p>
    <w:p w14:paraId="3CC35FC8" w14:textId="77777777" w:rsidR="007A3584" w:rsidRPr="006015C3" w:rsidRDefault="007A3584" w:rsidP="007A3584">
      <w:pPr>
        <w:pStyle w:val="Texti0"/>
        <w:rPr>
          <w:rFonts w:eastAsia="Arial" w:cs="Arial"/>
        </w:rPr>
      </w:pPr>
      <w:r w:rsidRPr="006015C3">
        <w:rPr>
          <w:rFonts w:eastAsia="Arial" w:cs="Arial"/>
        </w:rPr>
        <w:t xml:space="preserve">Utan um ductilerör, loka og tengistykki, skal setja þolplast með lágmarksþykkt 0,2 mm, sem skarast að lágmarki einn fjórða úr hring. Áður en tengistykki eru vafin með plasti skal bera vistvæna </w:t>
      </w:r>
      <w:r w:rsidRPr="5FCDCDEB">
        <w:rPr>
          <w:rFonts w:eastAsia="Arial" w:cs="Arial"/>
        </w:rPr>
        <w:t xml:space="preserve">ryðvarnarfeiti </w:t>
      </w:r>
      <w:r w:rsidRPr="006015C3">
        <w:rPr>
          <w:rFonts w:eastAsia="Arial" w:cs="Arial"/>
        </w:rPr>
        <w:t xml:space="preserve">á bolta og bera á stálfleti. Ganga skal frá plastinu þannig að það hreyfist ekki þegar sandur er settur yfir, t.d. með sérstöku </w:t>
      </w:r>
      <w:r w:rsidRPr="5FCDCDEB">
        <w:rPr>
          <w:rFonts w:eastAsia="Arial" w:cs="Arial"/>
        </w:rPr>
        <w:t>einangrunarlímbandi</w:t>
      </w:r>
      <w:r w:rsidRPr="006015C3">
        <w:rPr>
          <w:rFonts w:eastAsia="Arial" w:cs="Arial"/>
        </w:rPr>
        <w:t xml:space="preserve"> eða </w:t>
      </w:r>
      <w:r w:rsidRPr="5FCDCDEB">
        <w:rPr>
          <w:rFonts w:eastAsia="Arial" w:cs="Arial"/>
        </w:rPr>
        <w:t>dragböndum</w:t>
      </w:r>
      <w:r w:rsidRPr="006015C3">
        <w:rPr>
          <w:rFonts w:eastAsia="Arial" w:cs="Arial"/>
        </w:rPr>
        <w:t>.</w:t>
      </w:r>
    </w:p>
    <w:p w14:paraId="2E3E5AD1" w14:textId="77777777" w:rsidR="007A3584" w:rsidRPr="006015C3" w:rsidRDefault="007A3584" w:rsidP="007A3584">
      <w:pPr>
        <w:pStyle w:val="Texti0"/>
        <w:rPr>
          <w:rFonts w:eastAsia="Arial" w:cs="Arial"/>
        </w:rPr>
      </w:pPr>
      <w:r w:rsidRPr="006015C3">
        <w:rPr>
          <w:rFonts w:eastAsia="Arial" w:cs="Arial"/>
        </w:rPr>
        <w:t>Vakin er athygli á uppdrifshættu ductileröra á framkvæmdastigi, t.d. ef skurður fyllist af vatni.</w:t>
      </w:r>
    </w:p>
    <w:p w14:paraId="292ED1A1" w14:textId="77777777" w:rsidR="007A3584" w:rsidRPr="006015C3" w:rsidRDefault="007A3584" w:rsidP="007A3584">
      <w:pPr>
        <w:pStyle w:val="TextinPara"/>
        <w:rPr>
          <w:rFonts w:eastAsia="Arial"/>
          <w:b/>
          <w:i/>
        </w:rPr>
      </w:pPr>
      <w:r w:rsidRPr="006015C3">
        <w:rPr>
          <w:rFonts w:eastAsia="Arial"/>
          <w:b/>
          <w:i/>
        </w:rPr>
        <w:t>Magntölur og uppgjör:</w:t>
      </w:r>
    </w:p>
    <w:p w14:paraId="042CCED4" w14:textId="77777777" w:rsidR="007A3584" w:rsidRPr="006015C3" w:rsidRDefault="007A3584" w:rsidP="007A3584">
      <w:pPr>
        <w:pStyle w:val="TextinPara"/>
        <w:rPr>
          <w:rFonts w:eastAsia="Arial"/>
          <w:i/>
        </w:rPr>
      </w:pPr>
      <w:r w:rsidRPr="006015C3">
        <w:rPr>
          <w:rFonts w:eastAsia="Arial"/>
          <w:i/>
        </w:rPr>
        <w:t xml:space="preserve">Greitt er einingarverð fyrir hvern metra af kaldavatnsröri úr ductile og skipt niður eftir sverleika röra. Innifalið í einingarverði skal vera allur kostnaður við efni, vinnu og tæki sem þarf til að ljúka verkliðnum, m.a.  </w:t>
      </w:r>
      <w:r w:rsidRPr="5FCDCDEB">
        <w:rPr>
          <w:rFonts w:eastAsia="Arial"/>
          <w:i/>
          <w:iCs/>
        </w:rPr>
        <w:t>niðurlögn, skurði og fösun röra</w:t>
      </w:r>
      <w:r w:rsidRPr="006015C3">
        <w:rPr>
          <w:rFonts w:eastAsia="Arial"/>
          <w:i/>
        </w:rPr>
        <w:t>, allar samsetningar,</w:t>
      </w:r>
      <w:r w:rsidRPr="006015C3">
        <w:rPr>
          <w:rFonts w:eastAsia="Arial"/>
          <w:i/>
          <w:iCs/>
        </w:rPr>
        <w:t xml:space="preserve"> </w:t>
      </w:r>
      <w:r w:rsidRPr="006015C3">
        <w:rPr>
          <w:rFonts w:eastAsia="Arial"/>
          <w:i/>
        </w:rPr>
        <w:t xml:space="preserve">plöstun utan um ductilerör, loka og tengistykki, þrýstiprófun og útskolun.   </w:t>
      </w:r>
    </w:p>
    <w:p w14:paraId="46075D7A" w14:textId="77777777" w:rsidR="007A3584" w:rsidRPr="006015C3" w:rsidRDefault="007A3584" w:rsidP="007A3584">
      <w:pPr>
        <w:pStyle w:val="Heading3"/>
        <w:spacing w:before="240"/>
        <w:ind w:left="141"/>
        <w:rPr>
          <w:rFonts w:cs="Arial"/>
          <w:szCs w:val="20"/>
        </w:rPr>
      </w:pPr>
      <w:bookmarkStart w:id="283" w:name="_Toc121131711"/>
      <w:bookmarkStart w:id="284" w:name="_Toc232150434"/>
      <w:r w:rsidRPr="006015C3">
        <w:rPr>
          <w:rFonts w:eastAsia="Arial" w:cs="Arial"/>
          <w:szCs w:val="20"/>
        </w:rPr>
        <w:t>Brunahanar</w:t>
      </w:r>
      <w:bookmarkEnd w:id="283"/>
      <w:bookmarkEnd w:id="284"/>
    </w:p>
    <w:p w14:paraId="2399EF95" w14:textId="77777777" w:rsidR="007A3584" w:rsidRPr="006015C3" w:rsidRDefault="007A3584" w:rsidP="007A3584">
      <w:pPr>
        <w:pStyle w:val="Texti0"/>
        <w:rPr>
          <w:rFonts w:eastAsia="Arial" w:cs="Arial"/>
          <w:color w:val="FF0000"/>
        </w:rPr>
      </w:pPr>
      <w:r w:rsidRPr="006015C3">
        <w:rPr>
          <w:rFonts w:eastAsia="Arial" w:cs="Arial"/>
          <w:color w:val="FF0000"/>
        </w:rPr>
        <w:t>#A Verktaki sér um jarðvinnu á hvern uppsettan brunahana sem verkkaupi settur upp.#</w:t>
      </w:r>
    </w:p>
    <w:p w14:paraId="6388EDEF" w14:textId="77777777" w:rsidR="007A3584" w:rsidRPr="006015C3" w:rsidRDefault="007A3584" w:rsidP="007A3584">
      <w:pPr>
        <w:pStyle w:val="Texti0"/>
        <w:rPr>
          <w:rFonts w:eastAsia="Arial" w:cs="Arial"/>
          <w:color w:val="FF0000"/>
        </w:rPr>
      </w:pPr>
      <w:r w:rsidRPr="006015C3">
        <w:rPr>
          <w:rFonts w:eastAsia="Arial" w:cs="Arial"/>
          <w:color w:val="FF0000"/>
        </w:rPr>
        <w:t xml:space="preserve">#B Verktaki skal ganga frá brunahana samkvæmt staðalsniðum Veitna.#  </w:t>
      </w:r>
    </w:p>
    <w:p w14:paraId="171CDC9E" w14:textId="35C27612" w:rsidR="007A3584" w:rsidRPr="006015C3" w:rsidRDefault="007A3584" w:rsidP="007A3584">
      <w:pPr>
        <w:pStyle w:val="Texti0"/>
        <w:rPr>
          <w:rFonts w:eastAsia="Arial" w:cs="Arial"/>
        </w:rPr>
      </w:pPr>
      <w:r w:rsidRPr="006015C3">
        <w:rPr>
          <w:rFonts w:eastAsia="Arial" w:cs="Arial"/>
        </w:rPr>
        <w:t xml:space="preserve">Brunahanar þeir sem settir verða upp, eru með sjálftæmingu og skal verktaki setja minnst hálfan rúmmetra af 20-40 mm drenmöl undir og umhverfis neðri hluta brunahanans. Yfir drenmölina og undir brunahanaendann skal setja jarðvegsdúk áður en fyllt er að brunahananum með fíngerðara efni.  Brunahaninn skal standa á ásetuhellu og vera lóðréttur, og sá frágangur samþykktur af </w:t>
      </w:r>
      <w:r>
        <w:rPr>
          <w:rFonts w:eastAsia="Arial" w:cs="Arial"/>
        </w:rPr>
        <w:t>eftirlitsaðila</w:t>
      </w:r>
      <w:r w:rsidRPr="5FCDCDEB">
        <w:rPr>
          <w:rFonts w:eastAsia="Arial" w:cs="Arial"/>
        </w:rPr>
        <w:t>.</w:t>
      </w:r>
      <w:r w:rsidRPr="006015C3">
        <w:rPr>
          <w:rFonts w:eastAsia="Arial" w:cs="Arial"/>
        </w:rPr>
        <w:t xml:space="preserve"> Ennfremur skal tryggja að brunahani sé lóðréttur áður en gengið er frá yfirborði. Brunahani skal vera samþykktur af </w:t>
      </w:r>
      <w:r>
        <w:rPr>
          <w:rFonts w:eastAsia="Arial" w:cs="Arial"/>
        </w:rPr>
        <w:t xml:space="preserve">eftirlitsaðila </w:t>
      </w:r>
      <w:r w:rsidRPr="006015C3">
        <w:rPr>
          <w:rFonts w:eastAsia="Arial" w:cs="Arial"/>
        </w:rPr>
        <w:t xml:space="preserve">áður en gengið er frá yfirborði. Brunahani sem hallar meira en 1° frá lóðréttu verður grafinn upp og lagfærður á kostnað verktaka. Brunahana skal hæðarsetja þannig að brotflangs sé 50 – 100 mm yfir endanlegu yfirborði, sjá leiðbeinandi staðalsnið </w:t>
      </w:r>
      <w:r w:rsidR="001C2B58">
        <w:rPr>
          <w:rFonts w:eastAsia="Arial" w:cs="Arial"/>
        </w:rPr>
        <w:t>LBE-5899</w:t>
      </w:r>
      <w:r w:rsidRPr="006015C3">
        <w:rPr>
          <w:rFonts w:eastAsia="Arial" w:cs="Arial"/>
        </w:rPr>
        <w:t xml:space="preserve">.  Í flestum tilfellum er þá um 1350 mm ofan á ásetuhellu frá endanlegu yfirborði. Flangstengin við brunahana skal vera soðin með rafsuðumúffu. </w:t>
      </w:r>
    </w:p>
    <w:p w14:paraId="4948575D" w14:textId="77777777" w:rsidR="007A3584" w:rsidRPr="006015C3" w:rsidRDefault="007A3584" w:rsidP="007A3584">
      <w:pPr>
        <w:pStyle w:val="TextinPara"/>
        <w:rPr>
          <w:rFonts w:eastAsia="Arial"/>
          <w:b/>
          <w:i/>
        </w:rPr>
      </w:pPr>
      <w:r w:rsidRPr="006015C3">
        <w:rPr>
          <w:rFonts w:eastAsia="Arial"/>
          <w:b/>
          <w:i/>
        </w:rPr>
        <w:t>Magntölur og uppgjör:</w:t>
      </w:r>
    </w:p>
    <w:p w14:paraId="774C6CF0" w14:textId="77777777" w:rsidR="007A3584" w:rsidRPr="006015C3" w:rsidRDefault="007A3584" w:rsidP="007A3584">
      <w:pPr>
        <w:pStyle w:val="TextinPara"/>
        <w:rPr>
          <w:rFonts w:eastAsia="Arial"/>
          <w:i/>
        </w:rPr>
      </w:pPr>
      <w:r w:rsidRPr="006015C3">
        <w:rPr>
          <w:rFonts w:eastAsia="Arial"/>
          <w:i/>
        </w:rPr>
        <w:t xml:space="preserve">Greitt er ákveðið einingarverð fyrir hvern brunahana. Innifalið í einingarverði skal vera allur kostnaður við efni, vinnu og tæki sem þarf til að ljúka verkliðnum, m.a viðbótar jarðvinna, lekaprófun, og uppsetning brunahanans.   </w:t>
      </w:r>
    </w:p>
    <w:p w14:paraId="49FC3171" w14:textId="77777777" w:rsidR="007A3584" w:rsidRPr="006015C3" w:rsidRDefault="007A3584" w:rsidP="007A3584">
      <w:pPr>
        <w:pStyle w:val="Heading3"/>
        <w:spacing w:before="240"/>
        <w:ind w:left="141"/>
        <w:rPr>
          <w:rFonts w:cs="Arial"/>
          <w:szCs w:val="20"/>
        </w:rPr>
      </w:pPr>
      <w:bookmarkStart w:id="285" w:name="_Toc121131712"/>
      <w:bookmarkStart w:id="286" w:name="_Toc232150435"/>
      <w:r w:rsidRPr="006015C3">
        <w:rPr>
          <w:rFonts w:eastAsia="Arial" w:cs="Arial"/>
          <w:szCs w:val="20"/>
        </w:rPr>
        <w:t>Lokar og spindlar</w:t>
      </w:r>
      <w:bookmarkEnd w:id="285"/>
      <w:bookmarkEnd w:id="286"/>
    </w:p>
    <w:p w14:paraId="6B01986F" w14:textId="77777777" w:rsidR="007A3584" w:rsidRPr="006015C3" w:rsidRDefault="007A3584" w:rsidP="007A3584">
      <w:pPr>
        <w:pStyle w:val="Texti0"/>
        <w:rPr>
          <w:rFonts w:eastAsia="Arial" w:cs="Arial"/>
          <w:color w:val="FF0000"/>
        </w:rPr>
      </w:pPr>
      <w:r w:rsidRPr="006015C3">
        <w:rPr>
          <w:rFonts w:eastAsia="Arial" w:cs="Arial"/>
          <w:color w:val="FF0000"/>
        </w:rPr>
        <w:t xml:space="preserve">#A Verktaki skal koma fyrir spindilframlengingu á </w:t>
      </w:r>
      <w:r w:rsidRPr="5FCDCDEB">
        <w:rPr>
          <w:rFonts w:eastAsia="Arial" w:cs="Arial"/>
          <w:color w:val="FF0000"/>
        </w:rPr>
        <w:t xml:space="preserve">loka </w:t>
      </w:r>
      <w:r w:rsidRPr="006015C3">
        <w:rPr>
          <w:rFonts w:eastAsia="Arial" w:cs="Arial"/>
          <w:color w:val="FF0000"/>
        </w:rPr>
        <w:t>upp í yfirborð og þess vandlega gætt að spindlar haldist lóðréttir</w:t>
      </w:r>
      <w:r w:rsidRPr="5FCDCDEB">
        <w:rPr>
          <w:rFonts w:eastAsia="Arial" w:cs="Arial"/>
          <w:color w:val="FF0000"/>
        </w:rPr>
        <w:t xml:space="preserve"> og liggi ekki utan í fóðurröri</w:t>
      </w:r>
      <w:r w:rsidRPr="006015C3">
        <w:rPr>
          <w:rFonts w:eastAsia="Arial" w:cs="Arial"/>
          <w:color w:val="FF0000"/>
        </w:rPr>
        <w:t>, þegar fyllt er að þeim. Starfsfólk Veitna sér um að leggja dreifikerfi en verktaki kemur fyrir spindilframlengingu.#</w:t>
      </w:r>
    </w:p>
    <w:p w14:paraId="3741D91B" w14:textId="77777777" w:rsidR="007A3584" w:rsidRPr="006015C3" w:rsidRDefault="007A3584" w:rsidP="007A3584">
      <w:pPr>
        <w:pStyle w:val="Texti0"/>
        <w:rPr>
          <w:rFonts w:eastAsia="Arial" w:cs="Arial"/>
          <w:color w:val="FF0000"/>
        </w:rPr>
      </w:pPr>
      <w:r w:rsidRPr="006015C3">
        <w:rPr>
          <w:rFonts w:eastAsia="Arial" w:cs="Arial"/>
          <w:color w:val="FF0000"/>
        </w:rPr>
        <w:lastRenderedPageBreak/>
        <w:t xml:space="preserve">#B Verktaki skal setja loka á kaldavatnslagnir og koma fyrir spindilframlengingu upp í yfirborð og þess skal vandlega gætt að spindlar haldist lóðréttir og liggi ekki utan í fóðurröri þegar fyllt er að þeim. Utan um renniloka á kaldavatnslagnir skal setja byggingaplast sem fest er með </w:t>
      </w:r>
      <w:r w:rsidRPr="5FCDCDEB">
        <w:rPr>
          <w:rFonts w:eastAsia="Arial" w:cs="Arial"/>
          <w:color w:val="FF0000"/>
        </w:rPr>
        <w:t>einangrunarlímbandi</w:t>
      </w:r>
      <w:r w:rsidRPr="006015C3">
        <w:rPr>
          <w:rFonts w:eastAsia="Arial" w:cs="Arial"/>
          <w:color w:val="FF0000"/>
        </w:rPr>
        <w:t xml:space="preserve"> eða </w:t>
      </w:r>
      <w:r w:rsidRPr="5FCDCDEB">
        <w:rPr>
          <w:rFonts w:eastAsia="Arial" w:cs="Arial"/>
          <w:color w:val="FF0000"/>
        </w:rPr>
        <w:t>dragböndum</w:t>
      </w:r>
      <w:r w:rsidRPr="006015C3">
        <w:rPr>
          <w:rFonts w:eastAsia="Arial" w:cs="Arial"/>
          <w:color w:val="FF0000"/>
        </w:rPr>
        <w:t xml:space="preserve"> þannig að það hreyfist ekki þegar sandur er settur yfir. #</w:t>
      </w:r>
    </w:p>
    <w:p w14:paraId="7432A12B" w14:textId="77777777" w:rsidR="007A3584" w:rsidRPr="006015C3" w:rsidRDefault="007A3584" w:rsidP="007A3584">
      <w:pPr>
        <w:rPr>
          <w:rFonts w:eastAsia="Arial" w:cs="Arial"/>
        </w:rPr>
      </w:pPr>
      <w:r w:rsidRPr="006015C3">
        <w:rPr>
          <w:rFonts w:eastAsia="Arial" w:cs="Arial"/>
        </w:rPr>
        <w:t xml:space="preserve">Verktaki skal upplýsa </w:t>
      </w:r>
      <w:r>
        <w:rPr>
          <w:rFonts w:eastAsia="Arial" w:cs="Arial"/>
        </w:rPr>
        <w:t>eftirlitsaðila</w:t>
      </w:r>
      <w:r w:rsidRPr="006015C3">
        <w:rPr>
          <w:rFonts w:eastAsia="Arial" w:cs="Arial"/>
        </w:rPr>
        <w:t xml:space="preserve"> um fjarlægð frá spindilenda á renniloka upp í efra borð malbiks/hellna auk staðsetningu þeirra t.d. á yfirlitsmynd. Skal það gert með góðum fyrirvara (að lágmarki</w:t>
      </w:r>
      <w:r>
        <w:rPr>
          <w:rFonts w:eastAsia="Arial" w:cs="Arial"/>
        </w:rPr>
        <w:t xml:space="preserve"> </w:t>
      </w:r>
      <w:r w:rsidRPr="006015C3">
        <w:rPr>
          <w:rFonts w:eastAsia="Arial" w:cs="Arial"/>
        </w:rPr>
        <w:t xml:space="preserve">þriggja daga) þannig að </w:t>
      </w:r>
      <w:r>
        <w:rPr>
          <w:rFonts w:eastAsia="Arial" w:cs="Arial"/>
        </w:rPr>
        <w:t xml:space="preserve">verkkaupa gefist </w:t>
      </w:r>
      <w:r w:rsidRPr="006015C3">
        <w:rPr>
          <w:rFonts w:eastAsia="Arial" w:cs="Arial"/>
        </w:rPr>
        <w:t>nægjanlegur tími til að smíða spindilframlengingu eftir máli.</w:t>
      </w:r>
    </w:p>
    <w:p w14:paraId="555DEFF2" w14:textId="10328516" w:rsidR="007A3584" w:rsidRPr="006015C3" w:rsidRDefault="007A3584" w:rsidP="007A3584">
      <w:pPr>
        <w:pStyle w:val="Texti0"/>
        <w:rPr>
          <w:rFonts w:eastAsia="Arial" w:cs="Arial"/>
        </w:rPr>
      </w:pPr>
      <w:r w:rsidRPr="006015C3">
        <w:rPr>
          <w:rFonts w:eastAsia="Arial" w:cs="Arial"/>
        </w:rPr>
        <w:t xml:space="preserve">Verktaki skal tengja spindilframlengingu við spindil lokans og festa með 6 mm bolta og ró, sjá leiðbeinandi staðalsnið </w:t>
      </w:r>
      <w:r w:rsidR="001C2B58">
        <w:rPr>
          <w:rFonts w:eastAsia="Arial" w:cs="Arial"/>
        </w:rPr>
        <w:t>LBE-5899</w:t>
      </w:r>
      <w:r w:rsidRPr="006015C3">
        <w:rPr>
          <w:rFonts w:eastAsia="Arial" w:cs="Arial"/>
        </w:rPr>
        <w:t xml:space="preserve">.   </w:t>
      </w:r>
    </w:p>
    <w:p w14:paraId="0FCB048A" w14:textId="4A519132" w:rsidR="007A3584" w:rsidRPr="006015C3" w:rsidRDefault="007A3584" w:rsidP="007A3584">
      <w:pPr>
        <w:pStyle w:val="Texti0"/>
        <w:rPr>
          <w:rFonts w:eastAsia="Arial" w:cs="Arial"/>
        </w:rPr>
      </w:pPr>
      <w:r w:rsidRPr="006015C3">
        <w:rPr>
          <w:rFonts w:eastAsia="Arial" w:cs="Arial"/>
        </w:rPr>
        <w:t xml:space="preserve">Í yfirborði skal verktaki ganga frá stopphanaloki og fylgir þeim undirlagshella.  Eftir að þjöppun götufyllingar er lokið, skal verktaki koma undirlagshellunni fyrir í réttri hæð, þannig að efri brún stopphanaloksins verði í malbiksyfirborði, sjá leiðbeinandi staðalsnið </w:t>
      </w:r>
      <w:r w:rsidR="001C2B58">
        <w:rPr>
          <w:rFonts w:eastAsia="Arial" w:cs="Arial"/>
        </w:rPr>
        <w:t>LBE-5899</w:t>
      </w:r>
      <w:r w:rsidRPr="006015C3">
        <w:rPr>
          <w:rFonts w:eastAsia="Arial" w:cs="Arial"/>
        </w:rPr>
        <w:t xml:space="preserve">. </w:t>
      </w:r>
    </w:p>
    <w:p w14:paraId="7A79CBA4" w14:textId="77777777" w:rsidR="007A3584" w:rsidRPr="006015C3" w:rsidRDefault="007A3584" w:rsidP="007A3584">
      <w:pPr>
        <w:pStyle w:val="TextinPara"/>
        <w:rPr>
          <w:rFonts w:eastAsia="Arial"/>
          <w:b/>
          <w:i/>
        </w:rPr>
      </w:pPr>
      <w:r w:rsidRPr="006015C3">
        <w:rPr>
          <w:rFonts w:eastAsia="Arial"/>
          <w:b/>
          <w:i/>
        </w:rPr>
        <w:t>Magntölur og uppgjör:</w:t>
      </w:r>
    </w:p>
    <w:p w14:paraId="2D86448C" w14:textId="77777777" w:rsidR="007A3584" w:rsidRPr="006015C3" w:rsidRDefault="007A3584" w:rsidP="007A3584">
      <w:pPr>
        <w:pStyle w:val="TextinPara"/>
        <w:rPr>
          <w:rFonts w:eastAsia="Arial"/>
          <w:i/>
        </w:rPr>
      </w:pPr>
      <w:r w:rsidRPr="006015C3">
        <w:rPr>
          <w:rFonts w:eastAsia="Arial"/>
          <w:i/>
        </w:rPr>
        <w:t xml:space="preserve">Greitt er ákveðið verð </w:t>
      </w:r>
      <w:r w:rsidRPr="006015C3">
        <w:rPr>
          <w:rFonts w:eastAsia="Arial"/>
          <w:i/>
          <w:color w:val="FF0000"/>
        </w:rPr>
        <w:t>#A) fyrir spindilframlengingu og stopphanalok# #B) fyrir uppsetningu og frágang á rennilokum með spindilframlengingu og stopphanaloki.#</w:t>
      </w:r>
    </w:p>
    <w:p w14:paraId="13006CFA" w14:textId="77777777" w:rsidR="007A3584" w:rsidRPr="006015C3" w:rsidRDefault="007A3584" w:rsidP="007A3584">
      <w:pPr>
        <w:pStyle w:val="TextinPara"/>
        <w:rPr>
          <w:rFonts w:eastAsia="Arial"/>
          <w:i/>
        </w:rPr>
      </w:pPr>
      <w:r w:rsidRPr="006015C3">
        <w:rPr>
          <w:rFonts w:eastAsia="Arial"/>
          <w:i/>
        </w:rPr>
        <w:t>Innifalið er öll vinna og flutningur sem nauðsynlegur er til að fullgera verkþáttinn.</w:t>
      </w:r>
    </w:p>
    <w:p w14:paraId="12617C8E" w14:textId="77777777" w:rsidR="007A3584" w:rsidRPr="006015C3" w:rsidRDefault="007A3584" w:rsidP="007A3584">
      <w:pPr>
        <w:pStyle w:val="Heading3"/>
        <w:spacing w:before="240"/>
        <w:ind w:left="141"/>
        <w:rPr>
          <w:rFonts w:eastAsia="Arial" w:cs="Arial"/>
          <w:szCs w:val="20"/>
        </w:rPr>
      </w:pPr>
      <w:bookmarkStart w:id="287" w:name="_Toc121131713"/>
      <w:bookmarkStart w:id="288" w:name="_Toc232150436"/>
      <w:r w:rsidRPr="006015C3">
        <w:rPr>
          <w:rFonts w:eastAsia="Arial" w:cs="Arial"/>
          <w:szCs w:val="20"/>
        </w:rPr>
        <w:t>Festur á kaldavatnslagnir</w:t>
      </w:r>
      <w:bookmarkEnd w:id="287"/>
      <w:bookmarkEnd w:id="288"/>
    </w:p>
    <w:p w14:paraId="40F3FCDF" w14:textId="77777777" w:rsidR="007A3584" w:rsidRPr="006015C3" w:rsidRDefault="007A3584" w:rsidP="007A3584">
      <w:pPr>
        <w:pStyle w:val="Heading4"/>
        <w:spacing w:before="240"/>
        <w:rPr>
          <w:rFonts w:cs="Arial"/>
        </w:rPr>
      </w:pPr>
      <w:bookmarkStart w:id="289" w:name="_Toc232150437"/>
      <w:r w:rsidRPr="006015C3">
        <w:rPr>
          <w:rFonts w:eastAsia="Arial" w:cs="Arial"/>
        </w:rPr>
        <w:t>Staðsteypt festa</w:t>
      </w:r>
      <w:bookmarkEnd w:id="289"/>
      <w:r w:rsidRPr="006015C3">
        <w:rPr>
          <w:rFonts w:eastAsia="Arial" w:cs="Arial"/>
        </w:rPr>
        <w:t xml:space="preserve"> </w:t>
      </w:r>
    </w:p>
    <w:p w14:paraId="6B38D412" w14:textId="77777777" w:rsidR="007A3584" w:rsidRPr="006015C3" w:rsidRDefault="007A3584" w:rsidP="007A3584">
      <w:pPr>
        <w:pStyle w:val="Texti0"/>
        <w:rPr>
          <w:rFonts w:eastAsia="Arial" w:cs="Arial"/>
        </w:rPr>
      </w:pPr>
      <w:r w:rsidRPr="006015C3">
        <w:rPr>
          <w:rFonts w:eastAsia="Arial" w:cs="Arial"/>
        </w:rPr>
        <w:t xml:space="preserve">Eftir að lagnir hafa verið lagðar og áður en þrýstiprófun og útskolun fer fram, þá skal verktaki ganga frá þar sem þörf krefur og í samræmi við </w:t>
      </w:r>
      <w:r w:rsidRPr="5FCDCDEB">
        <w:rPr>
          <w:rFonts w:eastAsia="Arial" w:cs="Arial"/>
        </w:rPr>
        <w:t>verkteikningar</w:t>
      </w:r>
      <w:r w:rsidRPr="006015C3">
        <w:rPr>
          <w:rFonts w:eastAsia="Arial" w:cs="Arial"/>
        </w:rPr>
        <w:t>, festum/viðspyrnum við hnébeygjur</w:t>
      </w:r>
      <w:r w:rsidRPr="5FCDCDEB">
        <w:rPr>
          <w:rFonts w:eastAsia="Arial" w:cs="Arial"/>
        </w:rPr>
        <w:t>,</w:t>
      </w:r>
      <w:r w:rsidRPr="006015C3">
        <w:rPr>
          <w:rFonts w:eastAsia="Arial" w:cs="Arial"/>
        </w:rPr>
        <w:t xml:space="preserve"> greiningar á rörum. Einnig skal fylla að þeim þannig að öruggt sé að rör gangi ekki í sundur við þrýstiprófun lagnar.  </w:t>
      </w:r>
    </w:p>
    <w:p w14:paraId="7E2CA74D" w14:textId="77777777" w:rsidR="007A3584" w:rsidRPr="006015C3" w:rsidRDefault="007A3584" w:rsidP="007A3584">
      <w:pPr>
        <w:pStyle w:val="Texti0"/>
        <w:rPr>
          <w:rFonts w:eastAsia="Arial" w:cs="Arial"/>
        </w:rPr>
      </w:pPr>
      <w:r w:rsidRPr="006015C3">
        <w:rPr>
          <w:rFonts w:eastAsia="Arial" w:cs="Arial"/>
        </w:rPr>
        <w:t>Nota skal steinsteypu með styrkleikaflokk</w:t>
      </w:r>
      <w:r>
        <w:rPr>
          <w:rFonts w:eastAsia="Arial" w:cs="Arial"/>
        </w:rPr>
        <w:t xml:space="preserve"> </w:t>
      </w:r>
      <w:r w:rsidRPr="005701D6">
        <w:rPr>
          <w:rFonts w:eastAsia="Arial"/>
          <w:color w:val="FA0000"/>
          <w:highlight w:val="cyan"/>
        </w:rPr>
        <w:t>#Hönnuður setur hér inn kröfur#</w:t>
      </w:r>
    </w:p>
    <w:p w14:paraId="121B436A" w14:textId="77777777" w:rsidR="007A3584" w:rsidRPr="006015C3" w:rsidRDefault="007A3584" w:rsidP="007A3584">
      <w:r w:rsidRPr="006015C3">
        <w:t xml:space="preserve">Steypa í festu þarf að ná ákveðnum styrk áður en þrýstiprófun getur farið fram.  </w:t>
      </w:r>
      <w:r>
        <w:t xml:space="preserve">Hönnuður setur inn lágmarkstíma fyrir hörðnun </w:t>
      </w:r>
      <w:r w:rsidRPr="006015C3">
        <w:t>miðað við frostfrítt veðurfar.</w:t>
      </w:r>
    </w:p>
    <w:p w14:paraId="3AF5F886" w14:textId="77777777" w:rsidR="007A3584" w:rsidRPr="006015C3" w:rsidRDefault="007A3584" w:rsidP="007A3584">
      <w:pPr>
        <w:pStyle w:val="TextinPara"/>
        <w:rPr>
          <w:rFonts w:eastAsia="Arial"/>
          <w:b/>
          <w:i/>
        </w:rPr>
      </w:pPr>
      <w:r w:rsidRPr="006015C3">
        <w:rPr>
          <w:rFonts w:eastAsia="Arial"/>
          <w:b/>
          <w:i/>
        </w:rPr>
        <w:t>Magntölur og uppgjör:</w:t>
      </w:r>
    </w:p>
    <w:p w14:paraId="094BFD4E" w14:textId="77777777" w:rsidR="007A3584" w:rsidRPr="006015C3" w:rsidRDefault="007A3584" w:rsidP="007A3584">
      <w:pPr>
        <w:pStyle w:val="TextinPara"/>
        <w:rPr>
          <w:rFonts w:eastAsia="Arial"/>
          <w:i/>
        </w:rPr>
      </w:pPr>
      <w:r w:rsidRPr="006015C3">
        <w:rPr>
          <w:rFonts w:eastAsia="Arial"/>
          <w:i/>
        </w:rPr>
        <w:t>Greitt er ákveðið einingarverð fyrir hverja festu. Í einingarverði skal vera innifalinn allur kostnaður við festu</w:t>
      </w:r>
      <w:r w:rsidRPr="006015C3">
        <w:rPr>
          <w:rFonts w:eastAsia="Arial"/>
          <w:i/>
          <w:color w:val="4472C4" w:themeColor="accent1"/>
        </w:rPr>
        <w:t xml:space="preserve"> </w:t>
      </w:r>
      <w:r w:rsidRPr="006015C3">
        <w:rPr>
          <w:rFonts w:eastAsia="Arial"/>
          <w:i/>
        </w:rPr>
        <w:t xml:space="preserve">sem ekki er innifalinn í öðrum einingarverðum, m.a. víbrun, álagsprófun, </w:t>
      </w:r>
      <w:r w:rsidRPr="5FCDCDEB">
        <w:rPr>
          <w:rFonts w:eastAsia="Arial"/>
          <w:i/>
          <w:iCs/>
        </w:rPr>
        <w:t xml:space="preserve">efni, </w:t>
      </w:r>
      <w:r w:rsidRPr="006015C3">
        <w:rPr>
          <w:rFonts w:eastAsia="Arial"/>
          <w:i/>
        </w:rPr>
        <w:t xml:space="preserve">mót, </w:t>
      </w:r>
      <w:r w:rsidRPr="006015C3">
        <w:rPr>
          <w:rFonts w:eastAsia="Arial"/>
          <w:i/>
          <w:color w:val="FF0000"/>
        </w:rPr>
        <w:t>#járnbending#</w:t>
      </w:r>
      <w:r w:rsidRPr="006015C3">
        <w:rPr>
          <w:rFonts w:eastAsia="Arial"/>
          <w:i/>
        </w:rPr>
        <w:t xml:space="preserve">, </w:t>
      </w:r>
      <w:r w:rsidRPr="5FCDCDEB">
        <w:rPr>
          <w:rFonts w:eastAsia="Arial"/>
          <w:i/>
          <w:iCs/>
        </w:rPr>
        <w:t xml:space="preserve">suðuvinna#, </w:t>
      </w:r>
      <w:r w:rsidRPr="006015C3">
        <w:rPr>
          <w:rFonts w:eastAsia="Arial"/>
          <w:i/>
        </w:rPr>
        <w:t>steypa og viðbótarjarðvinna.</w:t>
      </w:r>
    </w:p>
    <w:p w14:paraId="43415DE5" w14:textId="77777777" w:rsidR="007A3584" w:rsidRPr="006015C3" w:rsidRDefault="007A3584" w:rsidP="007A3584">
      <w:pPr>
        <w:pStyle w:val="Heading4"/>
        <w:spacing w:before="240"/>
        <w:rPr>
          <w:rFonts w:cs="Arial"/>
          <w:b w:val="0"/>
          <w:color w:val="5B9AD5"/>
        </w:rPr>
      </w:pPr>
      <w:bookmarkStart w:id="290" w:name="_Toc232150438"/>
      <w:bookmarkStart w:id="291" w:name="_Hlk151126622"/>
      <w:r w:rsidRPr="006015C3">
        <w:rPr>
          <w:rFonts w:eastAsia="Calibri" w:cs="Arial"/>
        </w:rPr>
        <w:t>Bráðabirgða festur - flutningur</w:t>
      </w:r>
      <w:bookmarkEnd w:id="290"/>
    </w:p>
    <w:p w14:paraId="3DBBFBC0" w14:textId="77777777" w:rsidR="007A3584" w:rsidRPr="006015C3" w:rsidRDefault="007A3584" w:rsidP="007A3584">
      <w:pPr>
        <w:pStyle w:val="Texti0"/>
        <w:rPr>
          <w:rFonts w:eastAsia="Arial" w:cs="Arial"/>
        </w:rPr>
      </w:pPr>
      <w:r w:rsidRPr="006015C3">
        <w:rPr>
          <w:rFonts w:eastAsia="Arial" w:cs="Arial"/>
        </w:rPr>
        <w:t xml:space="preserve">Verkkaupi getur ákveðið að þrýstiprófa lagnir í áföngum. Notast er við forsteyptar 5 tonna festur sem verktaki sækir á lokað geymslusvæði Veitna </w:t>
      </w:r>
      <w:r w:rsidRPr="006015C3">
        <w:rPr>
          <w:rFonts w:eastAsia="Arial" w:cs="Arial"/>
          <w:color w:val="FF0000"/>
        </w:rPr>
        <w:t>#á Hólmsheiði#</w:t>
      </w:r>
      <w:r w:rsidRPr="006015C3">
        <w:rPr>
          <w:rFonts w:eastAsia="Arial" w:cs="Arial"/>
          <w:color w:val="4472C4" w:themeColor="accent1"/>
        </w:rPr>
        <w:t xml:space="preserve">. </w:t>
      </w:r>
      <w:r w:rsidRPr="5FCDCDEB">
        <w:rPr>
          <w:rFonts w:eastAsia="Arial" w:cs="Arial"/>
        </w:rPr>
        <w:t xml:space="preserve">Fulltrúi </w:t>
      </w:r>
      <w:r w:rsidRPr="006015C3">
        <w:rPr>
          <w:rFonts w:eastAsia="Arial" w:cs="Arial"/>
        </w:rPr>
        <w:t>Veitna sér um að hleypa verktaka inn á geymslusvæðið.</w:t>
      </w:r>
    </w:p>
    <w:p w14:paraId="6FB5BB41" w14:textId="77777777" w:rsidR="007A3584" w:rsidRPr="006015C3" w:rsidRDefault="007A3584" w:rsidP="007A3584">
      <w:pPr>
        <w:pStyle w:val="TextinPara"/>
        <w:rPr>
          <w:rFonts w:eastAsia="Arial"/>
          <w:b/>
          <w:i/>
        </w:rPr>
      </w:pPr>
      <w:r w:rsidRPr="006015C3">
        <w:rPr>
          <w:rFonts w:eastAsia="Arial"/>
          <w:b/>
          <w:i/>
        </w:rPr>
        <w:t>Magntölur og uppgjör:</w:t>
      </w:r>
    </w:p>
    <w:p w14:paraId="29DDA9E5" w14:textId="77777777" w:rsidR="007A3584" w:rsidRPr="00D37054" w:rsidRDefault="007A3584" w:rsidP="007A3584">
      <w:r w:rsidRPr="006015C3">
        <w:rPr>
          <w:rFonts w:eastAsia="Arial"/>
          <w:i/>
        </w:rPr>
        <w:t>Greitt er ákveðið verð fyrir flutning að verkstað og fyrir flutning til baka</w:t>
      </w:r>
      <w:r w:rsidRPr="006015C3">
        <w:rPr>
          <w:rFonts w:eastAsia="Arial"/>
          <w:i/>
          <w:color w:val="4472C4" w:themeColor="accent1"/>
        </w:rPr>
        <w:t xml:space="preserve"> </w:t>
      </w:r>
      <w:r w:rsidRPr="006015C3">
        <w:rPr>
          <w:rFonts w:eastAsia="Arial"/>
          <w:i/>
          <w:color w:val="FF0000"/>
        </w:rPr>
        <w:t xml:space="preserve">#á Hólmsheiði# </w:t>
      </w:r>
      <w:r w:rsidRPr="006015C3">
        <w:rPr>
          <w:rFonts w:eastAsia="Arial"/>
          <w:i/>
        </w:rPr>
        <w:t>að notkun lokinni. Innifalið skal vera öll tæki og vinna sem þarf til að klára verkliðinn, þar á meðal akstur, krani eða önnur tæki til hífinga og mannskapur.</w:t>
      </w:r>
      <w:r w:rsidRPr="5FCDCDEB">
        <w:rPr>
          <w:rFonts w:eastAsia="Arial"/>
          <w:i/>
          <w:iCs/>
        </w:rPr>
        <w:t xml:space="preserve"> </w:t>
      </w:r>
      <w:r w:rsidRPr="5FCDCDEB">
        <w:rPr>
          <w:rFonts w:eastAsia="Arial" w:cs="Arial"/>
          <w:i/>
          <w:iCs/>
          <w:noProof/>
          <w:sz w:val="19"/>
          <w:szCs w:val="19"/>
        </w:rPr>
        <w:t>Ekki er greitt fyrir flutning innan framkvæmdasvæðis.</w:t>
      </w:r>
    </w:p>
    <w:p w14:paraId="37CB84A4" w14:textId="77777777" w:rsidR="007A3584" w:rsidRPr="006015C3" w:rsidRDefault="007A3584" w:rsidP="007A3584">
      <w:pPr>
        <w:pStyle w:val="Heading4"/>
        <w:spacing w:before="240"/>
        <w:rPr>
          <w:rFonts w:cs="Arial"/>
          <w:b w:val="0"/>
          <w:color w:val="5B9AD5"/>
        </w:rPr>
      </w:pPr>
      <w:bookmarkStart w:id="292" w:name="_Toc232150439"/>
      <w:bookmarkEnd w:id="291"/>
      <w:r w:rsidRPr="006015C3">
        <w:rPr>
          <w:rFonts w:eastAsia="Calibri" w:cs="Arial"/>
        </w:rPr>
        <w:t>Bráðabirgða festur – uppsetning</w:t>
      </w:r>
      <w:bookmarkEnd w:id="292"/>
    </w:p>
    <w:p w14:paraId="15AC683D" w14:textId="77777777" w:rsidR="007A3584" w:rsidRPr="006015C3" w:rsidRDefault="007A3584" w:rsidP="007A3584">
      <w:pPr>
        <w:spacing w:after="200"/>
        <w:rPr>
          <w:rFonts w:eastAsia="Arial" w:cs="Arial"/>
        </w:rPr>
      </w:pPr>
      <w:r w:rsidRPr="006015C3">
        <w:rPr>
          <w:rFonts w:eastAsia="Arial" w:cs="Arial"/>
        </w:rPr>
        <w:t xml:space="preserve">Undir festuna skal koma a.m.k. 50 cm lag af þjöppuðu burðarlagi. Staðsetning festu skal ákveðin í samráði við </w:t>
      </w:r>
      <w:r>
        <w:rPr>
          <w:rFonts w:eastAsia="Arial" w:cs="Arial"/>
        </w:rPr>
        <w:t>eftirlitsaðila</w:t>
      </w:r>
      <w:r w:rsidRPr="006015C3">
        <w:rPr>
          <w:rFonts w:eastAsia="Arial" w:cs="Arial"/>
        </w:rPr>
        <w:t xml:space="preserve">. </w:t>
      </w:r>
      <w:r w:rsidRPr="5FCDCDEB">
        <w:rPr>
          <w:rFonts w:eastAsia="Arial" w:cs="Arial"/>
        </w:rPr>
        <w:t xml:space="preserve">Verkkaupi útvegar </w:t>
      </w:r>
      <w:r w:rsidRPr="5FCDCDEB">
        <w:rPr>
          <w:rFonts w:eastAsia="Arial" w:cs="Arial"/>
          <w:noProof/>
          <w:sz w:val="19"/>
          <w:szCs w:val="19"/>
        </w:rPr>
        <w:t xml:space="preserve"> blindhólk fyrir þrýstiprófunina en verktaki kemur honum fyrir á enda lagnar ásamt því að útvega og ganga frá spyrnum á milli blindhólks og festu. Áður en þrýstingi er hleypt á lögnina skal beita áætluðum endakrafti með tjakk á milli steins og blindhólks skv. fyrirmælum hönnuðar</w:t>
      </w:r>
      <w:r w:rsidRPr="5FCDCDEB">
        <w:rPr>
          <w:rFonts w:eastAsia="Arial" w:cs="Arial"/>
        </w:rPr>
        <w:t>.</w:t>
      </w:r>
    </w:p>
    <w:p w14:paraId="1227ABC7" w14:textId="77777777" w:rsidR="007A3584" w:rsidRPr="006015C3" w:rsidRDefault="007A3584" w:rsidP="007A3584">
      <w:pPr>
        <w:pStyle w:val="TextinPara"/>
        <w:rPr>
          <w:rFonts w:eastAsia="Arial"/>
          <w:b/>
          <w:i/>
        </w:rPr>
      </w:pPr>
      <w:r w:rsidRPr="006015C3">
        <w:rPr>
          <w:rFonts w:eastAsia="Arial"/>
          <w:b/>
          <w:i/>
        </w:rPr>
        <w:t>Magntölur og uppgjör:</w:t>
      </w:r>
    </w:p>
    <w:p w14:paraId="16F5ACF0" w14:textId="77777777" w:rsidR="007A3584" w:rsidRPr="006015C3" w:rsidRDefault="007A3584" w:rsidP="007A3584">
      <w:pPr>
        <w:pStyle w:val="TextinPara"/>
        <w:rPr>
          <w:rFonts w:eastAsia="Arial"/>
          <w:i/>
        </w:rPr>
      </w:pPr>
      <w:r w:rsidRPr="006015C3">
        <w:rPr>
          <w:rFonts w:eastAsia="Arial"/>
          <w:i/>
        </w:rPr>
        <w:t>Greitt er verð pr. stykki á niðurkominni festu á þjappaða grúsarfyllingu. Innifalið í verði eru öll tæki, vinna og jarðefni sem þarf til að ljúka verkliðnum.</w:t>
      </w:r>
    </w:p>
    <w:p w14:paraId="69F83D24" w14:textId="77777777" w:rsidR="007A3584" w:rsidRPr="00B83A71" w:rsidRDefault="007A3584" w:rsidP="007A3584">
      <w:pPr>
        <w:pStyle w:val="Heading3"/>
        <w:spacing w:before="240"/>
        <w:ind w:left="141"/>
        <w:rPr>
          <w:rFonts w:eastAsia="Arial" w:cs="Arial"/>
          <w:szCs w:val="20"/>
        </w:rPr>
      </w:pPr>
      <w:bookmarkStart w:id="293" w:name="_Toc121131714"/>
      <w:bookmarkStart w:id="294" w:name="_Toc232150440"/>
      <w:r w:rsidRPr="006015C3">
        <w:rPr>
          <w:rFonts w:eastAsia="Arial" w:cs="Arial"/>
          <w:szCs w:val="20"/>
        </w:rPr>
        <w:t>Þrýstiprófun</w:t>
      </w:r>
      <w:bookmarkEnd w:id="293"/>
      <w:r>
        <w:rPr>
          <w:rFonts w:eastAsia="Arial" w:cs="Arial"/>
          <w:szCs w:val="20"/>
        </w:rPr>
        <w:t xml:space="preserve"> og Útskolun</w:t>
      </w:r>
      <w:bookmarkEnd w:id="294"/>
    </w:p>
    <w:p w14:paraId="734E72A1" w14:textId="77777777" w:rsidR="007A3584" w:rsidRDefault="007A3584" w:rsidP="007A3584">
      <w:pPr>
        <w:pStyle w:val="Texti0"/>
        <w:rPr>
          <w:rFonts w:eastAsia="Arial"/>
        </w:rPr>
      </w:pPr>
      <w:bookmarkStart w:id="295" w:name="_Toc437525979"/>
      <w:r w:rsidRPr="5FCDCDEB">
        <w:rPr>
          <w:rFonts w:eastAsia="Arial"/>
        </w:rPr>
        <w:t xml:space="preserve">Verktaki skal þrýstiprófa </w:t>
      </w:r>
      <w:r>
        <w:rPr>
          <w:rFonts w:eastAsia="Arial"/>
        </w:rPr>
        <w:t xml:space="preserve">og skola út </w:t>
      </w:r>
      <w:r w:rsidRPr="5FCDCDEB">
        <w:rPr>
          <w:rFonts w:eastAsia="Arial"/>
        </w:rPr>
        <w:t xml:space="preserve">lagnir í hæfilega stórum áföngum. Áfangaskipting skal ákveðin </w:t>
      </w:r>
      <w:r>
        <w:rPr>
          <w:rFonts w:eastAsia="Arial"/>
        </w:rPr>
        <w:t xml:space="preserve">samkvæmt </w:t>
      </w:r>
      <w:r w:rsidRPr="5FCDCDEB">
        <w:rPr>
          <w:rFonts w:eastAsia="Arial"/>
        </w:rPr>
        <w:t xml:space="preserve">forskrift hönnuðar. </w:t>
      </w:r>
    </w:p>
    <w:p w14:paraId="2390818D" w14:textId="77777777" w:rsidR="007A3584" w:rsidRPr="00E96591" w:rsidRDefault="007A3584" w:rsidP="007A3584">
      <w:pPr>
        <w:pStyle w:val="Texti0"/>
        <w:rPr>
          <w:rFonts w:eastAsia="Arial"/>
        </w:rPr>
      </w:pPr>
      <w:r w:rsidRPr="00BB30B0">
        <w:lastRenderedPageBreak/>
        <w:t>Þrýstiprófun skal hafa farið fram áður en útskolun hefst</w:t>
      </w:r>
      <w:r>
        <w:t>.</w:t>
      </w:r>
    </w:p>
    <w:p w14:paraId="79C6C9D2" w14:textId="77777777" w:rsidR="007A3584" w:rsidRPr="008061D2" w:rsidRDefault="007A3584" w:rsidP="007A3584">
      <w:pPr>
        <w:rPr>
          <w:u w:val="single"/>
        </w:rPr>
      </w:pPr>
      <w:r w:rsidRPr="008061D2">
        <w:rPr>
          <w:u w:val="single"/>
        </w:rPr>
        <w:t>Þrýstiprófun</w:t>
      </w:r>
    </w:p>
    <w:p w14:paraId="5A39880E" w14:textId="77777777" w:rsidR="007A3584" w:rsidRPr="00514DAB" w:rsidRDefault="007A3584" w:rsidP="007A3584">
      <w:pPr>
        <w:rPr>
          <w:color w:val="FF0000"/>
        </w:rPr>
      </w:pPr>
      <w:r w:rsidRPr="00655B6A">
        <w:rPr>
          <w:color w:val="FF0000"/>
          <w:highlight w:val="yellow"/>
        </w:rPr>
        <w:t xml:space="preserve">#Hér skal hönnuður setja inn nauðsynlega áfangaskiptingu fyrir </w:t>
      </w:r>
      <w:r>
        <w:rPr>
          <w:color w:val="FF0000"/>
          <w:highlight w:val="yellow"/>
        </w:rPr>
        <w:t>þ</w:t>
      </w:r>
      <w:r w:rsidRPr="00655B6A">
        <w:rPr>
          <w:color w:val="FF0000"/>
          <w:highlight w:val="yellow"/>
        </w:rPr>
        <w:t>rýstiprófun #</w:t>
      </w:r>
    </w:p>
    <w:p w14:paraId="6C256A35" w14:textId="77777777" w:rsidR="007A3584" w:rsidRDefault="007A3584" w:rsidP="007A3584">
      <w:pPr>
        <w:pStyle w:val="Texti0"/>
      </w:pPr>
      <w:r w:rsidRPr="5FCDCDEB">
        <w:rPr>
          <w:rFonts w:eastAsia="Arial"/>
        </w:rPr>
        <w:t xml:space="preserve">Þrýstiprófanir skal ávallt framkvæma í viðurvist </w:t>
      </w:r>
      <w:r w:rsidRPr="0002733E">
        <w:rPr>
          <w:rFonts w:eastAsia="Arial"/>
          <w:highlight w:val="cyan"/>
        </w:rPr>
        <w:t>eftirlitsaðila verkkaupa</w:t>
      </w:r>
      <w:r w:rsidRPr="5FCDCDEB">
        <w:rPr>
          <w:rFonts w:eastAsia="Arial"/>
        </w:rPr>
        <w:t xml:space="preserve"> sem skráset</w:t>
      </w:r>
      <w:r>
        <w:rPr>
          <w:rFonts w:eastAsia="Arial"/>
        </w:rPr>
        <w:t>ur</w:t>
      </w:r>
      <w:r w:rsidRPr="5FCDCDEB">
        <w:rPr>
          <w:rFonts w:eastAsia="Arial"/>
        </w:rPr>
        <w:t xml:space="preserve"> mæligildi og niðurstöður þrýstiprófunar. Komi fram leki í kerfinu skal verktaki lagfæra það sem er ábótavant á sinn kostnað og endurtaka þrýstiprófun. </w:t>
      </w:r>
      <w:r>
        <w:rPr>
          <w:rFonts w:eastAsia="Arial"/>
        </w:rPr>
        <w:t>Eftirlitsaðili</w:t>
      </w:r>
      <w:r w:rsidRPr="5FCDCDEB">
        <w:rPr>
          <w:rFonts w:eastAsia="Arial"/>
        </w:rPr>
        <w:t xml:space="preserve"> verkkaupa tilkynnir fulltrúa Veitna að verkhlutinn sé tilbúinn til þrýstiprófunar, með minnst þriggja daga fyrirvara</w:t>
      </w:r>
      <w:r>
        <w:rPr>
          <w:rFonts w:eastAsia="Arial"/>
        </w:rPr>
        <w:t>.</w:t>
      </w:r>
    </w:p>
    <w:p w14:paraId="72686D62" w14:textId="77777777" w:rsidR="007A3584" w:rsidRDefault="007A3584" w:rsidP="007A3584">
      <w:pPr>
        <w:pStyle w:val="Texti0"/>
        <w:rPr>
          <w:rFonts w:eastAsia="Arial"/>
        </w:rPr>
      </w:pPr>
      <w:r w:rsidRPr="0678D652">
        <w:rPr>
          <w:rFonts w:eastAsia="Arial"/>
        </w:rPr>
        <w:t xml:space="preserve">Þrýstiprófanir lagna skulu framkvæmdar samkvæmt staðli </w:t>
      </w:r>
      <w:r w:rsidRPr="0678D652">
        <w:rPr>
          <w:rFonts w:eastAsia="Arial"/>
          <w:u w:val="single"/>
        </w:rPr>
        <w:t>ÍST EN805:2025</w:t>
      </w:r>
      <w:r w:rsidRPr="0678D652">
        <w:rPr>
          <w:rFonts w:eastAsia="Arial"/>
        </w:rPr>
        <w:t xml:space="preserve"> kafli </w:t>
      </w:r>
      <w:r w:rsidRPr="0678D652">
        <w:rPr>
          <w:rFonts w:eastAsia="Arial"/>
          <w:strike/>
        </w:rPr>
        <w:t>11.3</w:t>
      </w:r>
      <w:r w:rsidRPr="20A5D802">
        <w:rPr>
          <w:rFonts w:eastAsia="Arial"/>
          <w:strike/>
        </w:rPr>
        <w:t xml:space="preserve"> </w:t>
      </w:r>
      <w:r w:rsidRPr="20A5D802">
        <w:rPr>
          <w:rFonts w:ascii="Segoe UI" w:eastAsia="Segoe UI" w:hAnsi="Segoe UI" w:cs="Segoe UI"/>
          <w:color w:val="FFFFFF" w:themeColor="background1"/>
          <w:sz w:val="21"/>
          <w:szCs w:val="21"/>
        </w:rPr>
        <w:t>10.3</w:t>
      </w:r>
      <w:r w:rsidRPr="20A5D802">
        <w:rPr>
          <w:rFonts w:eastAsia="Arial"/>
        </w:rPr>
        <w:t>.</w:t>
      </w:r>
      <w:r w:rsidRPr="0678D652">
        <w:rPr>
          <w:rFonts w:eastAsia="Arial"/>
        </w:rPr>
        <w:t xml:space="preserve"> og í samræmi við leiðbeiningar framleiðanda. Við þrýstiprófun plastlagna skal farið eftir viðauka </w:t>
      </w:r>
      <w:r w:rsidRPr="0678D652">
        <w:rPr>
          <w:rFonts w:eastAsia="Arial"/>
          <w:strike/>
        </w:rPr>
        <w:t xml:space="preserve">A.27 </w:t>
      </w:r>
      <w:r w:rsidRPr="20A5D802">
        <w:rPr>
          <w:rFonts w:ascii="Segoe UI" w:eastAsia="Segoe UI" w:hAnsi="Segoe UI" w:cs="Segoe UI"/>
          <w:color w:val="FFFFFF" w:themeColor="background1"/>
          <w:sz w:val="21"/>
          <w:szCs w:val="21"/>
        </w:rPr>
        <w:t>A24</w:t>
      </w:r>
      <w:r w:rsidRPr="20A5D802">
        <w:t xml:space="preserve"> </w:t>
      </w:r>
      <w:r w:rsidRPr="0678D652">
        <w:rPr>
          <w:rFonts w:eastAsia="Arial"/>
        </w:rPr>
        <w:t xml:space="preserve">í sama staðli. </w:t>
      </w:r>
    </w:p>
    <w:p w14:paraId="2B394BCD" w14:textId="77777777" w:rsidR="007A3584" w:rsidRDefault="007A3584" w:rsidP="007A3584">
      <w:pPr>
        <w:pStyle w:val="Texti0"/>
        <w:rPr>
          <w:rFonts w:eastAsia="Arial"/>
        </w:rPr>
      </w:pPr>
      <w:r w:rsidRPr="5FCDCDEB">
        <w:rPr>
          <w:rFonts w:eastAsia="Arial"/>
        </w:rPr>
        <w:t xml:space="preserve">Mikilvægt er að hafa í huga að hitastigsbreytingar geta haft veruleg áhrif á gæði þrýstiprófunar plastlagna og er því ætlast til að búið sé að sanda yfir lögn áður en þrýstiprófun hefst. Leyfilegt er að hafa samskeyti sjáanleg vegna sjónskoðunar. </w:t>
      </w:r>
    </w:p>
    <w:p w14:paraId="501DD369" w14:textId="77777777" w:rsidR="007A3584" w:rsidRPr="00B83A71" w:rsidRDefault="007A3584" w:rsidP="007A3584">
      <w:pPr>
        <w:pStyle w:val="Texti0"/>
        <w:rPr>
          <w:rFonts w:eastAsia="Arial"/>
        </w:rPr>
      </w:pPr>
      <w:r w:rsidRPr="5FCDCDEB">
        <w:rPr>
          <w:rFonts w:eastAsia="Arial"/>
        </w:rPr>
        <w:t>Ef einhver prófunarliður fellur þá er nauðsynlegt að endurtaka alla prófunarliðina.</w:t>
      </w:r>
    </w:p>
    <w:p w14:paraId="2344381E" w14:textId="77777777" w:rsidR="007A3584" w:rsidRDefault="007A3584" w:rsidP="007A3584">
      <w:pPr>
        <w:pStyle w:val="Texti0"/>
      </w:pPr>
      <w:r w:rsidRPr="5FCDCDEB">
        <w:rPr>
          <w:rFonts w:eastAsia="Arial"/>
        </w:rPr>
        <w:t xml:space="preserve">Ávallt skal miðað við að þrýstingur sé mældur við þann enda lagnar sem liggur lægra í landi. Við þrýstiprófun skal einungis notast við vatn og búnað sem uppfyllir hreinlætis og heilbrigðiskröfur fyrir matvæli. Einungis skal nota vatn úr dreifikerfi Veitna til þrýstiprófana en verktaki útvegar sjálfur allan búnað til að ná upp og viðhalda þrýstingi við þrýstiprófanir. Verktaki skal tryggja að í lagnakerfinu sé hvergi innilokað loft, aðskotahlutir eða óhreinindi sem geta haft áhrif á þrýstiprófunina. </w:t>
      </w:r>
    </w:p>
    <w:p w14:paraId="0B2989A1" w14:textId="77777777" w:rsidR="007A3584" w:rsidRDefault="007A3584" w:rsidP="007A3584">
      <w:pPr>
        <w:pStyle w:val="Texti0"/>
        <w:rPr>
          <w:rFonts w:eastAsia="Arial"/>
        </w:rPr>
      </w:pPr>
      <w:r w:rsidRPr="5FCDCDEB">
        <w:rPr>
          <w:rFonts w:eastAsia="Arial"/>
        </w:rPr>
        <w:t xml:space="preserve">Þar sem nýjar lagnir tengjast eldri lagnakerfum og prófunarþrýstingur er hærri en kerfisþrýstingur, skal tryggt að lokað sé á milli kerfa áður en fullur prófunarþrýstingur er settur á nýja lagnakerfið. Prófunarþrýstingur skal </w:t>
      </w:r>
      <w:r w:rsidRPr="00574C3C">
        <w:rPr>
          <w:rFonts w:eastAsia="Arial"/>
        </w:rPr>
        <w:t xml:space="preserve">vera </w:t>
      </w:r>
      <w:r w:rsidRPr="00574C3C">
        <w:rPr>
          <w:rFonts w:eastAsia="Arial"/>
          <w:color w:val="FA0000"/>
        </w:rPr>
        <w:t>#Hönnuður setur hér inn prófunarþrýsting í #</w:t>
      </w:r>
      <w:r w:rsidRPr="00574C3C">
        <w:rPr>
          <w:rFonts w:eastAsia="Arial"/>
        </w:rPr>
        <w:t xml:space="preserve"> bar.</w:t>
      </w:r>
    </w:p>
    <w:p w14:paraId="539197D7" w14:textId="77777777" w:rsidR="007A3584" w:rsidRPr="00CB2069" w:rsidRDefault="007A3584" w:rsidP="007A3584">
      <w:pPr>
        <w:pStyle w:val="Texti0"/>
        <w:rPr>
          <w:rFonts w:eastAsia="Arial"/>
        </w:rPr>
      </w:pPr>
      <w:r w:rsidRPr="5FCDCDEB">
        <w:rPr>
          <w:rFonts w:eastAsia="Arial"/>
        </w:rPr>
        <w:t>Við þrýstiprófanir á ductile rörum eða þar sem nýtt kerfi tengist eldra kerfi með lausum samskeytum skal tryggt að þrýstimælir og loki til útskolunar séu ekki staðsettir beint við enda lagnar heldur skal í slíkum tilvikum tengja plastlögn við endann svo unnt sé að lesa af mælum, dæla upp þrýsting eða skola út úr lögn fyrir ofan skurðbakka. Tryggja skal að búið sé að fergja lögn á milli samtenginga og að gengið hafi verið tryggilega frá festum og tengistykkjum. Steyptar festur skulu vera búnar að ná nægjanlegum styrkleika áður en þrýstingur er settur á lögn. Múffur skulu vera sýnilegar fyrir sjónskoðun. Engin vinna skal fara fram í skurði á meðan þrýstiprófun stendur önnur en skoðun á samskeytum. Að lokinni þrýstiprófun tekur eftirlit</w:t>
      </w:r>
      <w:r>
        <w:rPr>
          <w:rFonts w:eastAsia="Arial"/>
        </w:rPr>
        <w:t>saðili</w:t>
      </w:r>
      <w:r w:rsidRPr="5FCDCDEB">
        <w:rPr>
          <w:rFonts w:eastAsia="Arial"/>
        </w:rPr>
        <w:t xml:space="preserve"> saman niðurstöður þrýstiprófunar og sendir úttektarskýrslu á verkkaupa.</w:t>
      </w:r>
    </w:p>
    <w:p w14:paraId="137AEF58" w14:textId="77777777" w:rsidR="007A3584" w:rsidRDefault="007A3584" w:rsidP="007A3584">
      <w:pPr>
        <w:pStyle w:val="Texti0"/>
        <w:rPr>
          <w:rFonts w:eastAsia="Arial"/>
        </w:rPr>
      </w:pPr>
      <w:r w:rsidRPr="5FCDCDEB">
        <w:rPr>
          <w:rFonts w:eastAsia="Arial"/>
        </w:rPr>
        <w:t xml:space="preserve">Eftir að lagnir hafa verið lagðar skal undirbúa þrýstiprófanir með því að fylla og þjappa minnst </w:t>
      </w:r>
      <w:r w:rsidRPr="5FCDCDEB">
        <w:rPr>
          <w:rFonts w:eastAsia="Arial"/>
          <w:color w:val="FA0000"/>
        </w:rPr>
        <w:t>#Hönnuður tilgreinir nauðsynlega fyllingu</w:t>
      </w:r>
      <w:r>
        <w:rPr>
          <w:rFonts w:eastAsia="Arial"/>
          <w:color w:val="FA0000"/>
        </w:rPr>
        <w:t xml:space="preserve"> í cm</w:t>
      </w:r>
      <w:r w:rsidRPr="5FCDCDEB">
        <w:rPr>
          <w:rFonts w:eastAsia="Arial"/>
          <w:color w:val="FA0000"/>
        </w:rPr>
        <w:t>#</w:t>
      </w:r>
      <w:r w:rsidRPr="5FCDCDEB">
        <w:rPr>
          <w:rFonts w:eastAsia="Arial"/>
        </w:rPr>
        <w:t xml:space="preserve"> yfir þær með sandi, þó þannig að allar múffur og tengingar séu óþaktar og sjáist vel. Þess skal vandlega gætt að grófir oddhvassir steinar liggi hvergi að lögnum. </w:t>
      </w:r>
      <w:r>
        <w:rPr>
          <w:rFonts w:eastAsia="Arial"/>
        </w:rPr>
        <w:t>Eftirlitsaðili</w:t>
      </w:r>
      <w:r w:rsidRPr="5FCDCDEB">
        <w:rPr>
          <w:rFonts w:eastAsia="Arial"/>
        </w:rPr>
        <w:t xml:space="preserve"> og verkstjóri verktaka skulu ganga úr skugga um að rétt sé fyllt að pípunni áður en þrýstiprófun fer fram.</w:t>
      </w:r>
    </w:p>
    <w:p w14:paraId="6E3CCD72" w14:textId="77777777" w:rsidR="007A3584" w:rsidRDefault="007A3584" w:rsidP="007A3584">
      <w:pPr>
        <w:pStyle w:val="Texti0"/>
        <w:rPr>
          <w:rFonts w:eastAsia="Arial"/>
        </w:rPr>
      </w:pPr>
      <w:r w:rsidRPr="5FCDCDEB">
        <w:rPr>
          <w:rFonts w:eastAsia="Arial"/>
        </w:rPr>
        <w:t>Ef vart verður við hreyfingar á samskeytum, festum eða leka á einhverju stigi þrýstiprófunar þá skal taka þrýstinginn af lögninni, framkvæma nauðsynlegar lagfæringar og endurtaka þrýstiprófun.</w:t>
      </w:r>
    </w:p>
    <w:p w14:paraId="2DA27D62" w14:textId="77777777" w:rsidR="007A3584" w:rsidRPr="00574C3C" w:rsidRDefault="007A3584" w:rsidP="007A3584">
      <w:pPr>
        <w:rPr>
          <w:u w:val="single"/>
        </w:rPr>
      </w:pPr>
      <w:r w:rsidRPr="00574C3C">
        <w:rPr>
          <w:u w:val="single"/>
        </w:rPr>
        <w:t>Útskolun</w:t>
      </w:r>
    </w:p>
    <w:p w14:paraId="4DB0F2E4" w14:textId="77777777" w:rsidR="007A3584" w:rsidRPr="00574C3C" w:rsidRDefault="007A3584" w:rsidP="007A3584">
      <w:pPr>
        <w:pStyle w:val="Texti0"/>
        <w:rPr>
          <w:rFonts w:eastAsia="Arial" w:cs="Arial"/>
        </w:rPr>
      </w:pPr>
      <w:r w:rsidRPr="00574C3C">
        <w:rPr>
          <w:rFonts w:eastAsia="Arial" w:cs="Arial"/>
        </w:rPr>
        <w:t xml:space="preserve">Verktaki skal skola út lagnir áður en þær tengjast við virk kerfi. Verktaki skal sjá um að skolvatn hafi greiða framrás frá röraenda, þannig að ekki sé hætta á að óhreint vatn safnist fyrir í skurðinum og renni í lögnina að nýju eftir útskolun.  </w:t>
      </w:r>
    </w:p>
    <w:p w14:paraId="1862E9F3" w14:textId="77777777" w:rsidR="007A3584" w:rsidRPr="00574C3C" w:rsidRDefault="007A3584" w:rsidP="007A3584">
      <w:pPr>
        <w:rPr>
          <w:rFonts w:eastAsia="Arial" w:cs="Arial"/>
        </w:rPr>
      </w:pPr>
      <w:r w:rsidRPr="00574C3C">
        <w:rPr>
          <w:rFonts w:eastAsia="Arial" w:cs="Arial"/>
          <w:sz w:val="19"/>
          <w:szCs w:val="19"/>
        </w:rPr>
        <w:t>Verktaki þarf að gera ráð fyrir að verkkaupi taki vatnssýni úr lögnum áður en því er hleypt inn á dreifikerfi veitunnar til að tryggja gæði neysluvatns en búast má við að niðurstöður liggi fyrir eftir tvo virka daga frá sýnatöku. Ef sýntaka leiðir í ljós að vatnsgæðum sé ábótavant vegna óhreininda í lögnum ber verktaki kostnað af útskolun/hreinsun og síðari sýnatökum.</w:t>
      </w:r>
    </w:p>
    <w:p w14:paraId="25B5CFF1" w14:textId="77777777" w:rsidR="007A3584" w:rsidRPr="00574C3C" w:rsidRDefault="007A3584" w:rsidP="007A3584">
      <w:pPr>
        <w:pStyle w:val="Texti0"/>
        <w:rPr>
          <w:rFonts w:eastAsia="Arial" w:cs="Arial"/>
        </w:rPr>
      </w:pPr>
      <w:r w:rsidRPr="00574C3C">
        <w:rPr>
          <w:rFonts w:eastAsia="Arial" w:cs="Arial"/>
          <w:color w:val="FF0000"/>
        </w:rPr>
        <w:t xml:space="preserve"># Þarf að skoða hvernig aðgangur að vatni er og skrifa inn í verklýsingu hvernig reiknað er með að verktaki komist í vatn og hleypi vatni frá sér. </w:t>
      </w:r>
      <w:r>
        <w:rPr>
          <w:rFonts w:eastAsia="Arial" w:cs="Arial"/>
          <w:color w:val="FF0000"/>
        </w:rPr>
        <w:t>Er aðgangur að vatni eða þyrfti að fá tankbíl á staðin?</w:t>
      </w:r>
      <w:r w:rsidRPr="00574C3C">
        <w:rPr>
          <w:rFonts w:eastAsia="Arial" w:cs="Arial"/>
          <w:color w:val="FF0000"/>
        </w:rPr>
        <w:t>#</w:t>
      </w:r>
    </w:p>
    <w:p w14:paraId="4AF72106" w14:textId="77777777" w:rsidR="007A3584" w:rsidRPr="001767C8" w:rsidRDefault="007A3584" w:rsidP="007A3584">
      <w:pPr>
        <w:rPr>
          <w:color w:val="FF0000"/>
        </w:rPr>
      </w:pPr>
      <w:r w:rsidRPr="00574C3C">
        <w:rPr>
          <w:color w:val="FF0000"/>
        </w:rPr>
        <w:lastRenderedPageBreak/>
        <w:t>#Hér skal hönnuður setja inn tengistaði, áfangaskiptingu fyrir útskolun og rennslistíma. Ráðlagt er að viðhalda skolun í a.m.k. 10 mínútur fyrir hverja 100 m lögn, eða þar vatn er tært og laus við öll sýnileg óhreinindi. #</w:t>
      </w:r>
    </w:p>
    <w:p w14:paraId="05BAC02B" w14:textId="77777777" w:rsidR="007A3584" w:rsidRPr="006015C3" w:rsidRDefault="007A3584" w:rsidP="007A3584">
      <w:pPr>
        <w:pStyle w:val="Texti0"/>
        <w:spacing w:after="0"/>
        <w:rPr>
          <w:sz w:val="24"/>
        </w:rPr>
      </w:pPr>
      <w:r w:rsidRPr="006015C3">
        <w:rPr>
          <w:rFonts w:eastAsia="Arial"/>
          <w:b/>
          <w:i/>
          <w:szCs w:val="20"/>
        </w:rPr>
        <w:t>Magntölur og uppgjör:</w:t>
      </w:r>
      <w:r w:rsidRPr="006015C3">
        <w:rPr>
          <w:sz w:val="24"/>
        </w:rPr>
        <w:t xml:space="preserve"> </w:t>
      </w:r>
    </w:p>
    <w:p w14:paraId="686AF50E" w14:textId="77777777" w:rsidR="007A3584" w:rsidRDefault="007A3584" w:rsidP="007A3584">
      <w:pPr>
        <w:pStyle w:val="Texti0"/>
        <w:rPr>
          <w:rFonts w:eastAsia="Arial"/>
          <w:i/>
          <w:szCs w:val="20"/>
        </w:rPr>
      </w:pPr>
      <w:r w:rsidRPr="006015C3">
        <w:rPr>
          <w:rFonts w:eastAsia="Arial"/>
          <w:i/>
          <w:szCs w:val="20"/>
        </w:rPr>
        <w:t>Ekki er greitt sérstaklega fyrir þrýstiprófun. Allur kostnaður skal innifalinn</w:t>
      </w:r>
      <w:r w:rsidRPr="006015C3">
        <w:rPr>
          <w:rFonts w:eastAsia="Calibri"/>
          <w:i/>
          <w:szCs w:val="20"/>
        </w:rPr>
        <w:t xml:space="preserve"> í </w:t>
      </w:r>
      <w:r w:rsidRPr="006015C3">
        <w:rPr>
          <w:rFonts w:eastAsia="Arial"/>
          <w:i/>
          <w:szCs w:val="20"/>
        </w:rPr>
        <w:t>einingaverðum lagna.</w:t>
      </w:r>
    </w:p>
    <w:p w14:paraId="6A480635" w14:textId="77777777" w:rsidR="007A3584" w:rsidRPr="001767C8" w:rsidRDefault="007A3584" w:rsidP="007A3584">
      <w:pPr>
        <w:pStyle w:val="Texti0"/>
        <w:rPr>
          <w:rFonts w:eastAsia="Arial"/>
          <w:i/>
          <w:szCs w:val="20"/>
        </w:rPr>
      </w:pPr>
      <w:r w:rsidRPr="00574C3C">
        <w:rPr>
          <w:rFonts w:eastAsia="Arial"/>
          <w:i/>
          <w:szCs w:val="20"/>
        </w:rPr>
        <w:t>Ekki er greitt sérstaklega fyrir útskolun. Allur kostnaður skal innifalinn</w:t>
      </w:r>
      <w:r w:rsidRPr="00574C3C">
        <w:rPr>
          <w:rFonts w:eastAsia="Calibri"/>
          <w:i/>
          <w:szCs w:val="20"/>
        </w:rPr>
        <w:t xml:space="preserve"> í </w:t>
      </w:r>
      <w:r w:rsidRPr="00574C3C">
        <w:rPr>
          <w:rFonts w:eastAsia="Arial"/>
          <w:i/>
          <w:szCs w:val="20"/>
        </w:rPr>
        <w:t>einingaverðum lagna.</w:t>
      </w:r>
    </w:p>
    <w:p w14:paraId="6822FD36" w14:textId="77777777" w:rsidR="007A3584" w:rsidRPr="008A0432" w:rsidRDefault="007A3584" w:rsidP="007A3584">
      <w:pPr>
        <w:pStyle w:val="Heading3"/>
      </w:pPr>
      <w:bookmarkStart w:id="296" w:name="_Toc232150441"/>
      <w:r w:rsidRPr="008A0432">
        <w:t>Nýjar heimlagnir</w:t>
      </w:r>
      <w:bookmarkEnd w:id="295"/>
      <w:bookmarkEnd w:id="296"/>
    </w:p>
    <w:p w14:paraId="2158F848" w14:textId="77777777" w:rsidR="007A3584" w:rsidRPr="008A0432" w:rsidRDefault="007A3584" w:rsidP="007A3584">
      <w:pPr>
        <w:spacing w:after="0"/>
        <w:textAlignment w:val="baseline"/>
        <w:rPr>
          <w:lang w:eastAsia="is-IS"/>
        </w:rPr>
      </w:pPr>
      <w:r w:rsidRPr="008A0432">
        <w:rPr>
          <w:lang w:eastAsia="is-IS"/>
        </w:rPr>
        <w:t>Ídráttarrör fyrir heimlagnir skulu lögð órofin frá götuæð og inn í inntaksrými.  Verktaki skal sjá um að koma fyrir ídráttarrörum inn í inntaksrými.</w:t>
      </w:r>
    </w:p>
    <w:p w14:paraId="6D3998B4" w14:textId="77777777" w:rsidR="007A3584" w:rsidRPr="008C339E" w:rsidRDefault="007A3584" w:rsidP="007A3584">
      <w:pPr>
        <w:spacing w:after="0"/>
        <w:textAlignment w:val="baseline"/>
        <w:rPr>
          <w:rFonts w:cstheme="minorHAnsi"/>
          <w:lang w:eastAsia="is-IS"/>
        </w:rPr>
      </w:pPr>
      <w:r w:rsidRPr="008A0432">
        <w:rPr>
          <w:rFonts w:cstheme="minorHAnsi"/>
          <w:lang w:eastAsia="is-IS"/>
        </w:rPr>
        <w:t>Inntök í hús eru annað hvort inn úr vegg eða</w:t>
      </w:r>
      <w:r w:rsidRPr="008C339E">
        <w:rPr>
          <w:rFonts w:cstheme="minorHAnsi"/>
          <w:lang w:eastAsia="is-IS"/>
        </w:rPr>
        <w:t xml:space="preserve"> upp úr gólfi. Kaupandi eða hönnuður sker úr um hvaða gerð er notuð á hverjum stað og er nánari útfærsla sýnd á teikningum.  </w:t>
      </w:r>
    </w:p>
    <w:p w14:paraId="55A41438" w14:textId="77777777" w:rsidR="007A3584" w:rsidRPr="008C339E" w:rsidRDefault="007A3584" w:rsidP="007A3584">
      <w:pPr>
        <w:spacing w:after="0"/>
        <w:textAlignment w:val="baseline"/>
        <w:rPr>
          <w:rFonts w:cstheme="minorHAnsi"/>
          <w:lang w:eastAsia="is-IS"/>
        </w:rPr>
      </w:pPr>
    </w:p>
    <w:p w14:paraId="12A898AA" w14:textId="77777777" w:rsidR="007A3584" w:rsidRPr="007427EE" w:rsidRDefault="007A3584" w:rsidP="007A3584">
      <w:pPr>
        <w:pStyle w:val="Texti0"/>
        <w:rPr>
          <w:b/>
          <w:bCs/>
        </w:rPr>
      </w:pPr>
      <w:r w:rsidRPr="5CA8EE3D">
        <w:rPr>
          <w:b/>
          <w:bCs/>
        </w:rPr>
        <w:t>Inntak í gegnum vegg </w:t>
      </w:r>
    </w:p>
    <w:p w14:paraId="68F56FF2" w14:textId="77777777" w:rsidR="007A3584" w:rsidRDefault="007A3584" w:rsidP="007A3584">
      <w:pPr>
        <w:spacing w:after="0"/>
        <w:textAlignment w:val="baseline"/>
        <w:rPr>
          <w:lang w:eastAsia="is-IS"/>
        </w:rPr>
      </w:pPr>
      <w:r w:rsidRPr="5CA8EE3D">
        <w:rPr>
          <w:lang w:eastAsia="is-IS"/>
        </w:rPr>
        <w:t>Húseigandi á að vera búin að gera gat í vegg sem er að lágmarki 20mm víðara en utanmál ídráttarrörs. Hreinsa skal allt ryk úr gati og þurrka gat áður en rör er dregið í.  Draga skal rör í gatið með fjarlægðar klossum þannig að það sé í miðju gati.</w:t>
      </w:r>
    </w:p>
    <w:p w14:paraId="2AD48DFA" w14:textId="77777777" w:rsidR="007A3584" w:rsidRDefault="007A3584" w:rsidP="007A3584">
      <w:pPr>
        <w:spacing w:after="0"/>
        <w:textAlignment w:val="baseline"/>
        <w:rPr>
          <w:lang w:eastAsia="is-IS"/>
        </w:rPr>
      </w:pPr>
      <w:r w:rsidRPr="5CA8EE3D">
        <w:rPr>
          <w:lang w:eastAsia="is-IS"/>
        </w:rPr>
        <w:t>Brjóta skal spöng við efri brún borgats utanvert þannig að úttak rörs sé beygt í mjúkri beygju við frágang þéttinga.</w:t>
      </w:r>
    </w:p>
    <w:p w14:paraId="37577B59" w14:textId="1FF37D0E" w:rsidR="007A3584" w:rsidRPr="008C339E" w:rsidRDefault="007A3584" w:rsidP="007A3584">
      <w:pPr>
        <w:spacing w:after="0"/>
        <w:textAlignment w:val="baseline"/>
        <w:rPr>
          <w:lang w:eastAsia="is-IS"/>
        </w:rPr>
      </w:pPr>
      <w:r w:rsidRPr="008C339E">
        <w:rPr>
          <w:lang w:eastAsia="is-IS"/>
        </w:rPr>
        <w:t xml:space="preserve">Beygja á röri við ytri brún veggjar skal gefa röri möguleika á að setjast í borfar við þjöppun jarðvegs yfir rör utanhúss.  Alla efnisafganga skal fjarlægja. Fylgja skal teikningum heimlagna vatnsveitu </w:t>
      </w:r>
      <w:r w:rsidR="001C2B58">
        <w:rPr>
          <w:lang w:eastAsia="is-IS"/>
        </w:rPr>
        <w:t>LBE-7339</w:t>
      </w:r>
      <w:r>
        <w:rPr>
          <w:lang w:eastAsia="is-IS"/>
        </w:rPr>
        <w:t>.</w:t>
      </w:r>
    </w:p>
    <w:p w14:paraId="3223E2C5" w14:textId="77777777" w:rsidR="007A3584" w:rsidRPr="008C339E" w:rsidRDefault="007A3584" w:rsidP="007A3584">
      <w:pPr>
        <w:spacing w:after="0"/>
        <w:textAlignment w:val="baseline"/>
        <w:rPr>
          <w:rFonts w:cstheme="minorHAnsi"/>
          <w:b/>
          <w:bCs/>
          <w:lang w:eastAsia="is-IS"/>
        </w:rPr>
      </w:pPr>
    </w:p>
    <w:p w14:paraId="25BF6673" w14:textId="77777777" w:rsidR="007A3584" w:rsidRPr="007427EE" w:rsidRDefault="007A3584" w:rsidP="007A3584">
      <w:pPr>
        <w:pStyle w:val="Texti0"/>
        <w:rPr>
          <w:b/>
          <w:bCs/>
        </w:rPr>
      </w:pPr>
      <w:r w:rsidRPr="5CA8EE3D">
        <w:rPr>
          <w:b/>
          <w:bCs/>
        </w:rPr>
        <w:t>Inntak í gegnum vegg og gólf </w:t>
      </w:r>
    </w:p>
    <w:p w14:paraId="3ACA1D2C" w14:textId="77777777" w:rsidR="007A3584" w:rsidRDefault="007A3584" w:rsidP="007A3584">
      <w:pPr>
        <w:spacing w:after="0"/>
        <w:textAlignment w:val="baseline"/>
        <w:rPr>
          <w:lang w:eastAsia="is-IS"/>
        </w:rPr>
      </w:pPr>
      <w:r w:rsidRPr="5CA8EE3D">
        <w:rPr>
          <w:lang w:eastAsia="is-IS"/>
        </w:rPr>
        <w:t>Þegar ídráttarrör inntaks kemur upp úr gólfi skal Verktaki bora gat á sökkulvegg undir gólfi og í gegnum gólfplötu innan við vegg, þetta er gert af húseiganda í nýbyggingum.</w:t>
      </w:r>
    </w:p>
    <w:p w14:paraId="76CE0130" w14:textId="77777777" w:rsidR="007A3584" w:rsidRPr="008C339E" w:rsidRDefault="007A3584" w:rsidP="007A3584">
      <w:pPr>
        <w:spacing w:after="0"/>
        <w:textAlignment w:val="baseline"/>
        <w:rPr>
          <w:lang w:eastAsia="is-IS"/>
        </w:rPr>
      </w:pPr>
      <w:r w:rsidRPr="2348B0CC">
        <w:rPr>
          <w:lang w:eastAsia="is-IS"/>
        </w:rPr>
        <w:t>Verktaki kemur ídráttarröri inntaks fyrir. Brjóta skal spöng við efri brún borgats utanvert þannig að úttak rörs sé beygt í mjúkri beygju við frágang þéttinga.  Beygja á röri við ytri brún veggjar skal gefa röri möguleika á að setjast í borfar við þjöppun jarðvegs yfir rör utanhúss. Gæta skal að beygjuradíus rörs sé nægur til að ekki komi brot á það undir gólfplötu við frágang. Múrbrot og alla efnisafganga skal fjarlægja. Ekki er steypt í gat í sökkulvegg.</w:t>
      </w:r>
    </w:p>
    <w:p w14:paraId="58109755" w14:textId="77777777" w:rsidR="007A3584" w:rsidRPr="008C339E" w:rsidRDefault="007A3584" w:rsidP="007A3584">
      <w:pPr>
        <w:spacing w:after="0"/>
        <w:textAlignment w:val="baseline"/>
        <w:rPr>
          <w:lang w:eastAsia="is-IS"/>
        </w:rPr>
      </w:pPr>
    </w:p>
    <w:p w14:paraId="0F8A6C54" w14:textId="77777777" w:rsidR="007A3584" w:rsidRDefault="007A3584" w:rsidP="007A3584">
      <w:pPr>
        <w:spacing w:after="0"/>
        <w:textAlignment w:val="baseline"/>
        <w:rPr>
          <w:lang w:eastAsia="is-IS"/>
        </w:rPr>
      </w:pPr>
      <w:r w:rsidRPr="5CA8EE3D">
        <w:rPr>
          <w:lang w:eastAsia="is-IS"/>
        </w:rPr>
        <w:t>Þegar ídráttarröri er ýtt í gegnum borgat skal endi lokaður til að ekki komi óhreinindi inn í lögn.</w:t>
      </w:r>
    </w:p>
    <w:p w14:paraId="4C6A7AD4" w14:textId="77777777" w:rsidR="007A3584" w:rsidRPr="008C339E" w:rsidRDefault="007A3584" w:rsidP="007A3584">
      <w:pPr>
        <w:spacing w:after="0"/>
        <w:textAlignment w:val="baseline"/>
        <w:rPr>
          <w:lang w:eastAsia="is-IS"/>
        </w:rPr>
      </w:pPr>
      <w:r w:rsidRPr="5CA8EE3D">
        <w:rPr>
          <w:lang w:eastAsia="is-IS"/>
        </w:rPr>
        <w:t>Utanhúss skal ætíð hafa rörenda lokaða fram að tenginu við aðrar lagnir.  Innanhúss skal Verktaki ganga snyrtilega frá rörenda og skal endi ná minnst 100 mm inn</w:t>
      </w:r>
      <w:r>
        <w:rPr>
          <w:lang w:eastAsia="is-IS"/>
        </w:rPr>
        <w:t xml:space="preserve"> </w:t>
      </w:r>
      <w:r w:rsidRPr="5CA8EE3D">
        <w:rPr>
          <w:lang w:eastAsia="is-IS"/>
        </w:rPr>
        <w:t>fyrir útvegg eða 500 mm upp úr gólfplötu eftir því sem við á.</w:t>
      </w:r>
      <w:r>
        <w:rPr>
          <w:lang w:eastAsia="is-IS"/>
        </w:rPr>
        <w:t xml:space="preserve"> </w:t>
      </w:r>
      <w:r w:rsidRPr="572985A2">
        <w:rPr>
          <w:lang w:eastAsia="is-IS"/>
        </w:rPr>
        <w:t>Loka skal endum ídráttarröra með plastloki. Heimæðin er síðan dreginn í ídráttarrörið og tengd við vatnsveitugrind, húseigandi gengur frá gryfju og gólfi í nýbyggingum.</w:t>
      </w:r>
    </w:p>
    <w:p w14:paraId="2BF6E637" w14:textId="77777777" w:rsidR="007A3584" w:rsidRPr="008C339E" w:rsidRDefault="007A3584" w:rsidP="007A3584">
      <w:pPr>
        <w:spacing w:after="0"/>
        <w:textAlignment w:val="baseline"/>
        <w:rPr>
          <w:rFonts w:cstheme="minorHAnsi"/>
          <w:lang w:eastAsia="is-IS"/>
        </w:rPr>
      </w:pPr>
    </w:p>
    <w:p w14:paraId="39EAA598" w14:textId="3C823A75" w:rsidR="007A3584" w:rsidRDefault="007A3584" w:rsidP="007A3584">
      <w:pPr>
        <w:spacing w:after="0"/>
        <w:textAlignment w:val="baseline"/>
        <w:rPr>
          <w:lang w:eastAsia="is-IS"/>
        </w:rPr>
      </w:pPr>
      <w:r w:rsidRPr="572985A2">
        <w:rPr>
          <w:lang w:eastAsia="is-IS"/>
        </w:rPr>
        <w:t>Verktaki skal ganga vel um í húsum íbúa og ávallt þrífa vel eftir sig</w:t>
      </w:r>
      <w:r>
        <w:rPr>
          <w:lang w:eastAsia="is-IS"/>
        </w:rPr>
        <w:t xml:space="preserve">. </w:t>
      </w:r>
      <w:r w:rsidRPr="572985A2">
        <w:rPr>
          <w:lang w:eastAsia="is-IS"/>
        </w:rPr>
        <w:t xml:space="preserve">Fylgja skal </w:t>
      </w:r>
      <w:r>
        <w:rPr>
          <w:lang w:eastAsia="is-IS"/>
        </w:rPr>
        <w:t>staðalteikningu</w:t>
      </w:r>
      <w:r w:rsidRPr="572985A2">
        <w:rPr>
          <w:lang w:eastAsia="is-IS"/>
        </w:rPr>
        <w:t xml:space="preserve"> heimlagna vatnsveitu </w:t>
      </w:r>
      <w:r w:rsidR="001C2B58">
        <w:rPr>
          <w:lang w:eastAsia="is-IS"/>
        </w:rPr>
        <w:t>LBE-7339</w:t>
      </w:r>
      <w:r w:rsidRPr="572985A2">
        <w:rPr>
          <w:lang w:eastAsia="is-IS"/>
        </w:rPr>
        <w:t>.</w:t>
      </w:r>
    </w:p>
    <w:p w14:paraId="79DF9B58" w14:textId="77777777" w:rsidR="007A3584" w:rsidRDefault="007A3584" w:rsidP="007A3584">
      <w:pPr>
        <w:spacing w:after="0"/>
        <w:textAlignment w:val="baseline"/>
        <w:rPr>
          <w:lang w:eastAsia="is-IS"/>
        </w:rPr>
      </w:pPr>
      <w:r w:rsidRPr="00A467CC">
        <w:rPr>
          <w:lang w:eastAsia="is-IS"/>
        </w:rPr>
        <w:t>Víða er hætta á vatnsþrýstingi vegna jarðvatnsstöðu og skal sérstaklega tryggt að þéttiefni uppfylli slíkar kröfur og frágangur sé faglegur í samræmi við ýtrustu kröfur framleiðanda þéttiefnisins um hreinsun og meðhöndlun grunnefna og límflata.</w:t>
      </w:r>
    </w:p>
    <w:p w14:paraId="12578B16" w14:textId="77777777" w:rsidR="007A3584" w:rsidRPr="00A467CC" w:rsidRDefault="007A3584" w:rsidP="007A3584">
      <w:pPr>
        <w:spacing w:after="0"/>
        <w:textAlignment w:val="baseline"/>
        <w:rPr>
          <w:lang w:eastAsia="is-IS"/>
        </w:rPr>
      </w:pPr>
    </w:p>
    <w:p w14:paraId="437F983E" w14:textId="77777777" w:rsidR="007A3584" w:rsidRPr="006015C3" w:rsidRDefault="007A3584" w:rsidP="007A3584">
      <w:pPr>
        <w:pStyle w:val="TextinPara"/>
        <w:rPr>
          <w:rFonts w:eastAsia="Arial"/>
          <w:b/>
          <w:i/>
        </w:rPr>
      </w:pPr>
      <w:r w:rsidRPr="006015C3">
        <w:rPr>
          <w:rFonts w:eastAsia="Arial"/>
          <w:b/>
          <w:i/>
        </w:rPr>
        <w:t>Magntölur og uppgjör:</w:t>
      </w:r>
    </w:p>
    <w:p w14:paraId="110066C8" w14:textId="77777777" w:rsidR="007A3584" w:rsidRPr="006015C3" w:rsidRDefault="007A3584" w:rsidP="007A3584">
      <w:pPr>
        <w:pStyle w:val="TextinPara"/>
        <w:rPr>
          <w:rFonts w:eastAsia="Calibri"/>
          <w:i/>
        </w:rPr>
      </w:pPr>
      <w:r w:rsidRPr="006015C3">
        <w:rPr>
          <w:rFonts w:eastAsia="Arial"/>
          <w:i/>
        </w:rPr>
        <w:t>Greitt er ákveðið einingarverð fyrir hvert inntak eftir gerð. Innifalið í einingarverði skal vera allur kostnaður við efni, vinnu og tæki sem þarf til að ljúka verkliðnum.</w:t>
      </w:r>
    </w:p>
    <w:p w14:paraId="5773BB7B" w14:textId="77777777" w:rsidR="007A3584" w:rsidRPr="006015C3" w:rsidRDefault="007A3584" w:rsidP="007A3584">
      <w:pPr>
        <w:pStyle w:val="Heading3"/>
      </w:pPr>
      <w:bookmarkStart w:id="297" w:name="_Toc437525980"/>
      <w:bookmarkStart w:id="298" w:name="_Toc232150442"/>
      <w:r w:rsidRPr="006015C3">
        <w:t>Endurnýjun heimlagna</w:t>
      </w:r>
      <w:bookmarkEnd w:id="297"/>
      <w:bookmarkEnd w:id="298"/>
      <w:r w:rsidRPr="006015C3">
        <w:t xml:space="preserve"> </w:t>
      </w:r>
    </w:p>
    <w:p w14:paraId="0DEC39B3" w14:textId="77777777" w:rsidR="007A3584" w:rsidRDefault="007A3584" w:rsidP="007A3584">
      <w:pPr>
        <w:spacing w:after="0"/>
        <w:rPr>
          <w:rFonts w:eastAsia="Arial"/>
        </w:rPr>
      </w:pPr>
      <w:r w:rsidRPr="5CA8EE3D">
        <w:rPr>
          <w:rFonts w:eastAsia="Arial"/>
        </w:rPr>
        <w:t>Endurnýja skal heimlagnir í hús eins og sýnt er á teikningu</w:t>
      </w:r>
      <w:r>
        <w:rPr>
          <w:rFonts w:eastAsia="Arial"/>
        </w:rPr>
        <w:t xml:space="preserve">. </w:t>
      </w:r>
      <w:r w:rsidRPr="5CA8EE3D">
        <w:rPr>
          <w:rFonts w:eastAsia="Arial"/>
        </w:rPr>
        <w:t xml:space="preserve">Ekki skal bora fyrir inntaki á nýjum stað ef hægt er að fara inn á gamla staðnum nema með samþykki </w:t>
      </w:r>
      <w:r w:rsidRPr="5CA8EE3D">
        <w:rPr>
          <w:lang w:eastAsia="is-IS"/>
        </w:rPr>
        <w:t>Kaupanda</w:t>
      </w:r>
      <w:r w:rsidRPr="5CA8EE3D">
        <w:rPr>
          <w:rFonts w:eastAsia="Arial"/>
        </w:rPr>
        <w:t>.</w:t>
      </w:r>
    </w:p>
    <w:p w14:paraId="3A6E3D9A" w14:textId="77777777" w:rsidR="007A3584" w:rsidRDefault="007A3584" w:rsidP="007A3584">
      <w:pPr>
        <w:spacing w:after="0"/>
        <w:rPr>
          <w:rFonts w:eastAsia="Arial"/>
        </w:rPr>
      </w:pPr>
      <w:r w:rsidRPr="5CA8EE3D">
        <w:rPr>
          <w:rFonts w:eastAsia="Arial"/>
        </w:rPr>
        <w:t>Ef inntaksstað er breytt þarf Verktakinn að grafa niður á gamla inntakið við húsvegg, aftengja, fjarlægja inntak og steypa í gatið.</w:t>
      </w:r>
    </w:p>
    <w:p w14:paraId="323E11EA" w14:textId="77777777" w:rsidR="007A3584" w:rsidRPr="008C339E" w:rsidRDefault="007A3584" w:rsidP="007A3584">
      <w:pPr>
        <w:spacing w:after="0"/>
        <w:rPr>
          <w:rFonts w:eastAsia="Arial"/>
        </w:rPr>
      </w:pPr>
      <w:r w:rsidRPr="572985A2">
        <w:rPr>
          <w:rFonts w:eastAsia="Arial"/>
        </w:rPr>
        <w:t xml:space="preserve">Ef inntak er sett á nýjan stað skal fylgja verklýsingu um nýjar heimlagnir en húseigandi þarf ekki að sjá um að bora göt, brjóta veggi eða að steypa í göt  þegar Veitur taka upp á því að endurnýja lagnir.  </w:t>
      </w:r>
      <w:r w:rsidRPr="572985A2">
        <w:rPr>
          <w:rFonts w:eastAsia="Arial"/>
        </w:rPr>
        <w:lastRenderedPageBreak/>
        <w:t>Kjarnabora skal gat sem er a.m.k. 20 mm víðara en utan mál ídráttarrörs eða hlífðarkápu þegar farið beint í gegnum vegg.</w:t>
      </w:r>
    </w:p>
    <w:p w14:paraId="1242171A" w14:textId="77777777" w:rsidR="007A3584" w:rsidRPr="008C339E" w:rsidRDefault="007A3584" w:rsidP="007A3584">
      <w:pPr>
        <w:spacing w:after="0"/>
        <w:rPr>
          <w:rFonts w:eastAsia="Arial"/>
        </w:rPr>
      </w:pPr>
    </w:p>
    <w:p w14:paraId="0C7CF2CD" w14:textId="77777777" w:rsidR="007A3584" w:rsidRDefault="007A3584" w:rsidP="007A3584">
      <w:pPr>
        <w:spacing w:after="200"/>
        <w:rPr>
          <w:rFonts w:eastAsia="Arial"/>
        </w:rPr>
      </w:pPr>
      <w:r w:rsidRPr="5CA8EE3D">
        <w:rPr>
          <w:rFonts w:eastAsia="Arial"/>
        </w:rPr>
        <w:t>Áður en kjarnaborað er fyrir ídráttarröri skal Verktaki afla sér upplýsinga um það hvort aðrar lagnir séu í gólfi eða vegg þar sem bora á.</w:t>
      </w:r>
    </w:p>
    <w:p w14:paraId="307B5859" w14:textId="77777777" w:rsidR="007A3584" w:rsidRPr="008C339E" w:rsidRDefault="007A3584" w:rsidP="007A3584">
      <w:pPr>
        <w:spacing w:after="200"/>
      </w:pPr>
      <w:r w:rsidRPr="572985A2">
        <w:rPr>
          <w:rFonts w:eastAsia="Arial"/>
        </w:rPr>
        <w:t>Skal hann sýna fyllstu aðgát við borun og gæta þess að valda ekki tjóni á lögnum.  Við borun skal Verktaki gæta þess að brjóta ekki úr veggjum þegar borinn gengur út. Tryggt skal við framkvæmd að ekki verði skemmdir á frágangsþáttum einangrunar og þéttinga sem rofin eru með kjarnaborun.</w:t>
      </w:r>
    </w:p>
    <w:p w14:paraId="06F918D1" w14:textId="77777777" w:rsidR="007A3584" w:rsidRDefault="007A3584" w:rsidP="007A3584">
      <w:pPr>
        <w:spacing w:after="200"/>
      </w:pPr>
      <w:r w:rsidRPr="572985A2">
        <w:rPr>
          <w:rFonts w:eastAsia="Arial"/>
        </w:rPr>
        <w:t>Verktaki skal ganga frá lögnum í gegnum vegg og upp úr gólfi með því að fylgja teik</w:t>
      </w:r>
      <w:r w:rsidRPr="008C339E">
        <w:t>n</w:t>
      </w:r>
      <w:r w:rsidRPr="572985A2">
        <w:rPr>
          <w:rFonts w:eastAsia="Arial"/>
        </w:rPr>
        <w:t>ingum um frágang heimlagna í inntaksrýmum</w:t>
      </w:r>
      <w:r>
        <w:t>.</w:t>
      </w:r>
    </w:p>
    <w:p w14:paraId="1D39AC2C" w14:textId="77777777" w:rsidR="007A3584" w:rsidRPr="006015C3" w:rsidRDefault="007A3584" w:rsidP="007A3584">
      <w:pPr>
        <w:pStyle w:val="TextinPara"/>
        <w:rPr>
          <w:b/>
          <w:i/>
        </w:rPr>
      </w:pPr>
      <w:r w:rsidRPr="006015C3">
        <w:rPr>
          <w:b/>
          <w:i/>
        </w:rPr>
        <w:t>Magntölur og uppgjör:</w:t>
      </w:r>
    </w:p>
    <w:p w14:paraId="488EC7D6" w14:textId="77777777" w:rsidR="007A3584" w:rsidRPr="006015C3" w:rsidRDefault="007A3584" w:rsidP="007A3584">
      <w:pPr>
        <w:pStyle w:val="TextinPara"/>
        <w:rPr>
          <w:i/>
        </w:rPr>
      </w:pPr>
      <w:r w:rsidRPr="006015C3">
        <w:rPr>
          <w:i/>
        </w:rPr>
        <w:t>Greitt er ákveðið einingarverð fyrir hvert inntak eftir gerð. Innifalið í einingarverði skal vera allur kostnaður við efni, vinnu og tæki sem þarf til að ljúka verkliðnum.</w:t>
      </w:r>
    </w:p>
    <w:p w14:paraId="28952AE5" w14:textId="77777777" w:rsidR="007A3584" w:rsidRPr="006015C3" w:rsidRDefault="007A3584" w:rsidP="007A3584">
      <w:pPr>
        <w:pStyle w:val="TextinPara"/>
        <w:rPr>
          <w:i/>
        </w:rPr>
      </w:pPr>
      <w:r w:rsidRPr="006015C3">
        <w:rPr>
          <w:i/>
        </w:rPr>
        <w:t>Greitt er sérstaklega fyrir að grafa niður á inntak sem afleggst og aftengja það. Innifalið í  einingarverði skal vera innifalinn allur kostnaður við verkið,  m.a. að grafa niður á inntakið, brjóta inntaksrör úr vegg og steypa í gatið.</w:t>
      </w:r>
    </w:p>
    <w:p w14:paraId="7D9B57F9" w14:textId="77777777" w:rsidR="007A3584" w:rsidRPr="006015C3" w:rsidRDefault="007A3584" w:rsidP="007A3584">
      <w:pPr>
        <w:pStyle w:val="Heading3"/>
      </w:pPr>
      <w:bookmarkStart w:id="299" w:name="_Toc437525981"/>
      <w:bookmarkStart w:id="300" w:name="_Toc232150443"/>
      <w:r w:rsidRPr="006015C3">
        <w:t>Ótengdar heimlagnir</w:t>
      </w:r>
      <w:bookmarkEnd w:id="299"/>
      <w:bookmarkEnd w:id="300"/>
    </w:p>
    <w:p w14:paraId="4B8AE1EB" w14:textId="77777777" w:rsidR="007A3584" w:rsidRDefault="007A3584" w:rsidP="007A3584">
      <w:pPr>
        <w:rPr>
          <w:rFonts w:eastAsia="Times New Roman" w:cs="Arial"/>
          <w:noProof/>
          <w:szCs w:val="24"/>
        </w:rPr>
      </w:pPr>
      <w:r w:rsidRPr="00A27029">
        <w:rPr>
          <w:rFonts w:eastAsia="Times New Roman" w:cs="Arial"/>
          <w:noProof/>
          <w:szCs w:val="24"/>
        </w:rPr>
        <w:t>Heimlagnaenda vatnsveitu skal leggja a.m.k. 1,5 m inn fyrir lóðamörk. Heimlagnaendi skal enda með ásoðnu blindloki.</w:t>
      </w:r>
    </w:p>
    <w:p w14:paraId="2A09D4F5" w14:textId="77777777" w:rsidR="007A3584" w:rsidRPr="00DF5BF3" w:rsidRDefault="007A3584" w:rsidP="007A3584">
      <w:pPr>
        <w:rPr>
          <w:rFonts w:eastAsia="Times New Roman" w:cs="Arial"/>
          <w:noProof/>
          <w:color w:val="FF0000"/>
          <w:szCs w:val="24"/>
        </w:rPr>
      </w:pPr>
      <w:r w:rsidRPr="008925B4">
        <w:rPr>
          <w:rFonts w:eastAsia="Times New Roman" w:cs="Arial"/>
          <w:noProof/>
          <w:color w:val="FF0000"/>
          <w:szCs w:val="24"/>
        </w:rPr>
        <w:t>Nái byggingarreitur út að lóðarmörkum skal leggja að hnitasettum punkti skv. teikningum.</w:t>
      </w:r>
    </w:p>
    <w:p w14:paraId="563B73A6" w14:textId="77777777" w:rsidR="007A3584" w:rsidRPr="006015C3" w:rsidRDefault="007A3584" w:rsidP="007A3584">
      <w:pPr>
        <w:pStyle w:val="TextinPara"/>
        <w:rPr>
          <w:b/>
          <w:i/>
        </w:rPr>
      </w:pPr>
      <w:r w:rsidRPr="006015C3">
        <w:rPr>
          <w:b/>
          <w:i/>
        </w:rPr>
        <w:t>Magntölur og uppgjör:</w:t>
      </w:r>
    </w:p>
    <w:p w14:paraId="41D08D6F" w14:textId="77777777" w:rsidR="007A3584" w:rsidRPr="006015C3" w:rsidRDefault="007A3584" w:rsidP="007A3584">
      <w:pPr>
        <w:pStyle w:val="TextinPara"/>
        <w:rPr>
          <w:i/>
        </w:rPr>
      </w:pPr>
      <w:r w:rsidRPr="006015C3">
        <w:rPr>
          <w:i/>
        </w:rPr>
        <w:t>Greitt er ákveðið einingarverð fyrir hverja fullfrágengna heimlögn. Innifalið í einingarverði fyrir ótengdar heimlagnir skal vera allur kostnaður við efni, vinnu og tæki sem þarf til að ljúka verkliðnum.</w:t>
      </w:r>
    </w:p>
    <w:p w14:paraId="78CEA4E7" w14:textId="77777777" w:rsidR="007A3584" w:rsidRPr="006015C3" w:rsidRDefault="007A3584" w:rsidP="007A3584">
      <w:pPr>
        <w:pStyle w:val="Heading3"/>
        <w:spacing w:before="240"/>
        <w:ind w:left="141"/>
        <w:rPr>
          <w:rFonts w:eastAsia="Arial" w:cs="Arial"/>
          <w:szCs w:val="20"/>
        </w:rPr>
      </w:pPr>
      <w:bookmarkStart w:id="301" w:name="_Toc121131716"/>
      <w:bookmarkStart w:id="302" w:name="_Toc232150444"/>
      <w:r w:rsidRPr="006015C3">
        <w:rPr>
          <w:rFonts w:eastAsia="Arial" w:cs="Arial"/>
          <w:szCs w:val="20"/>
        </w:rPr>
        <w:t>Bráðabirgðatengingar</w:t>
      </w:r>
      <w:bookmarkEnd w:id="301"/>
      <w:bookmarkEnd w:id="302"/>
    </w:p>
    <w:p w14:paraId="2A9919FF" w14:textId="77777777" w:rsidR="007A3584" w:rsidRPr="006015C3" w:rsidRDefault="007A3584" w:rsidP="007A3584">
      <w:pPr>
        <w:pStyle w:val="Texti0"/>
        <w:rPr>
          <w:rFonts w:eastAsia="Arial" w:cs="Arial"/>
          <w:color w:val="FF0000"/>
        </w:rPr>
      </w:pPr>
      <w:r w:rsidRPr="006015C3">
        <w:rPr>
          <w:rFonts w:eastAsia="Arial" w:cs="Arial"/>
          <w:color w:val="FF0000"/>
        </w:rPr>
        <w:t>#A (Lýsa skal verklagi við bráðabirgðatengingar í hverju verki fyrir sig )#</w:t>
      </w:r>
    </w:p>
    <w:p w14:paraId="4E870AA7" w14:textId="77777777" w:rsidR="007A3584" w:rsidRPr="006015C3" w:rsidRDefault="007A3584" w:rsidP="007A3584">
      <w:pPr>
        <w:pStyle w:val="Texti0"/>
        <w:rPr>
          <w:rFonts w:eastAsia="Arial" w:cs="Arial"/>
          <w:color w:val="FF0000"/>
        </w:rPr>
      </w:pPr>
      <w:r w:rsidRPr="006015C3">
        <w:rPr>
          <w:rFonts w:eastAsia="Arial" w:cs="Arial"/>
          <w:color w:val="FF0000"/>
        </w:rPr>
        <w:t xml:space="preserve">#B Ekki er gert ráð fyrir að verktaki þurfi að leggja bráðabirgðalagnir í verkinu og hafi því núverandi lagnir í rekstri meðan nýjar lagnir eru lagðar. Í vissum tilvikum gæti þurft að tengja heimæðar inni á lóðum við stofnlögn utan lóðar til bráðabirgða. Slíkt þarf ávallt að gera í </w:t>
      </w:r>
      <w:r>
        <w:rPr>
          <w:rFonts w:eastAsia="Arial" w:cs="Arial"/>
          <w:color w:val="FF0000"/>
        </w:rPr>
        <w:t>samráði</w:t>
      </w:r>
      <w:r w:rsidRPr="006015C3">
        <w:rPr>
          <w:rFonts w:eastAsia="Arial" w:cs="Arial"/>
          <w:color w:val="FF0000"/>
        </w:rPr>
        <w:t xml:space="preserve"> við </w:t>
      </w:r>
      <w:r>
        <w:rPr>
          <w:rFonts w:eastAsia="Arial" w:cs="Arial"/>
          <w:color w:val="FF0000"/>
        </w:rPr>
        <w:t>verkkaupa</w:t>
      </w:r>
      <w:r w:rsidRPr="006015C3">
        <w:rPr>
          <w:rFonts w:eastAsia="Arial" w:cs="Arial"/>
          <w:color w:val="FF0000"/>
        </w:rPr>
        <w:t>. Starfsfólk Veitna sér um allar tengingar við núverandi kerfi.#</w:t>
      </w:r>
    </w:p>
    <w:p w14:paraId="2DB0794B" w14:textId="77777777" w:rsidR="007A3584" w:rsidRPr="006015C3" w:rsidRDefault="007A3584" w:rsidP="007A3584">
      <w:pPr>
        <w:pStyle w:val="TextinPara"/>
        <w:rPr>
          <w:rFonts w:eastAsia="Arial"/>
          <w:b/>
          <w:i/>
        </w:rPr>
      </w:pPr>
      <w:r w:rsidRPr="006015C3">
        <w:rPr>
          <w:rFonts w:eastAsia="Arial"/>
          <w:b/>
          <w:i/>
        </w:rPr>
        <w:t>Magntölur og uppgjör:</w:t>
      </w:r>
    </w:p>
    <w:p w14:paraId="6629F6CE" w14:textId="77777777" w:rsidR="007A3584" w:rsidRPr="006015C3" w:rsidRDefault="007A3584" w:rsidP="007A3584">
      <w:pPr>
        <w:rPr>
          <w:rFonts w:eastAsia="Arial"/>
          <w:i/>
        </w:rPr>
      </w:pPr>
      <w:r w:rsidRPr="006015C3">
        <w:rPr>
          <w:rFonts w:eastAsia="Arial"/>
          <w:i/>
        </w:rPr>
        <w:t>Greitt er ákveðið heildarverð fyrir allar tengingar á lögnum sem tengdar eru til bráðabirgða og þær bráðabirgðalagnir sem lagðar eru í verkinu. Innifalið í verði skal vera allt efni og vinna.</w:t>
      </w:r>
    </w:p>
    <w:p w14:paraId="72EE1E64" w14:textId="77777777" w:rsidR="007A3584" w:rsidRPr="00F80467" w:rsidRDefault="007A3584" w:rsidP="007A3584">
      <w:pPr>
        <w:pStyle w:val="Heading3"/>
      </w:pPr>
      <w:bookmarkStart w:id="303" w:name="_Toc232150445"/>
      <w:r w:rsidRPr="00F80467">
        <w:t>Fjarlægja eldri lagnir</w:t>
      </w:r>
      <w:bookmarkEnd w:id="303"/>
    </w:p>
    <w:p w14:paraId="3410CF33" w14:textId="77777777" w:rsidR="007A3584" w:rsidRPr="006644E5" w:rsidRDefault="007A3584" w:rsidP="007A3584">
      <w:pPr>
        <w:pStyle w:val="Texti0"/>
        <w:rPr>
          <w:rFonts w:eastAsia="Arial" w:cs="Arial"/>
        </w:rPr>
      </w:pPr>
      <w:r w:rsidRPr="006644E5">
        <w:rPr>
          <w:rFonts w:eastAsia="Arial" w:cs="Arial"/>
        </w:rPr>
        <w:t xml:space="preserve">Allar lagnir sem koma í ljós við gröft og afleggjast samkvæmt teikningum eða að beiðni </w:t>
      </w:r>
      <w:r>
        <w:rPr>
          <w:rFonts w:eastAsia="Arial" w:cs="Arial"/>
        </w:rPr>
        <w:t>eftirlitsaðila</w:t>
      </w:r>
      <w:r w:rsidRPr="006644E5">
        <w:rPr>
          <w:rFonts w:eastAsia="Arial" w:cs="Arial"/>
        </w:rPr>
        <w:t>, skal fjarlægja og farga á viðurkenndum urðunarstað.</w:t>
      </w:r>
    </w:p>
    <w:p w14:paraId="03E9AE86" w14:textId="77777777" w:rsidR="007A3584" w:rsidRPr="006644E5" w:rsidRDefault="007A3584" w:rsidP="007A3584">
      <w:pPr>
        <w:pStyle w:val="TextinPara"/>
        <w:rPr>
          <w:rFonts w:eastAsia="Arial"/>
          <w:b/>
          <w:i/>
        </w:rPr>
      </w:pPr>
      <w:r w:rsidRPr="006644E5">
        <w:rPr>
          <w:rFonts w:eastAsia="Arial"/>
          <w:b/>
          <w:i/>
        </w:rPr>
        <w:t>Magntölur og uppgjör:</w:t>
      </w:r>
    </w:p>
    <w:p w14:paraId="36D8F9BC" w14:textId="77777777" w:rsidR="007A3584" w:rsidRDefault="007A3584" w:rsidP="007A3584">
      <w:pPr>
        <w:pStyle w:val="Texti0"/>
        <w:rPr>
          <w:rFonts w:eastAsia="Arial"/>
        </w:rPr>
      </w:pPr>
      <w:r w:rsidRPr="006644E5">
        <w:rPr>
          <w:rFonts w:eastAsia="Arial"/>
        </w:rPr>
        <w:t>Greitt er ákveðið verð á lengdarmetra þeirra lagna sem eru fjarlægðar. Innifalið í einingarverði skal vera allt til að fullgera verkþáttinn samkvæmt verklýsingu.</w:t>
      </w:r>
    </w:p>
    <w:p w14:paraId="3CF17DD5" w14:textId="77777777" w:rsidR="007A3584" w:rsidRPr="0034011A" w:rsidRDefault="007A3584" w:rsidP="007A3584">
      <w:pPr>
        <w:pStyle w:val="Heading3"/>
      </w:pPr>
      <w:bookmarkStart w:id="304" w:name="_Toc232150446"/>
      <w:r w:rsidRPr="0034011A">
        <w:t>Frágangur á aflögðum lagnaendum</w:t>
      </w:r>
      <w:bookmarkEnd w:id="304"/>
    </w:p>
    <w:p w14:paraId="17753ABC" w14:textId="77777777" w:rsidR="007A3584" w:rsidRPr="0034011A" w:rsidRDefault="007A3584" w:rsidP="007A3584">
      <w:pPr>
        <w:spacing w:line="257" w:lineRule="auto"/>
        <w:rPr>
          <w:rFonts w:eastAsia="Arial" w:cs="Arial"/>
          <w:szCs w:val="20"/>
        </w:rPr>
      </w:pPr>
      <w:r w:rsidRPr="0034011A">
        <w:rPr>
          <w:rFonts w:eastAsia="Arial" w:cs="Arial"/>
          <w:szCs w:val="20"/>
        </w:rPr>
        <w:t xml:space="preserve">Öllum endum á aflögðum lögnum sem eftir verða í jörðu skal lokað tryggilega og varanlega svo ekki verði síðar sig á jarðvegi. Nota má eftirfarandi aðferðir við frágang en annar frágangur sem verktaki kann að leggja til skal háður samþykki </w:t>
      </w:r>
      <w:r>
        <w:rPr>
          <w:rFonts w:eastAsia="Arial" w:cs="Arial"/>
          <w:szCs w:val="20"/>
        </w:rPr>
        <w:t>eftirlitsaðila</w:t>
      </w:r>
      <w:r w:rsidRPr="0034011A">
        <w:rPr>
          <w:rFonts w:eastAsia="Arial" w:cs="Arial"/>
          <w:szCs w:val="20"/>
        </w:rPr>
        <w:t>:</w:t>
      </w:r>
    </w:p>
    <w:p w14:paraId="075AF66C" w14:textId="77777777" w:rsidR="007A3584" w:rsidRPr="0034011A" w:rsidRDefault="007A3584" w:rsidP="007A3584">
      <w:pPr>
        <w:pStyle w:val="ListParagraph"/>
        <w:numPr>
          <w:ilvl w:val="0"/>
          <w:numId w:val="40"/>
        </w:numPr>
        <w:spacing w:after="0"/>
        <w:rPr>
          <w:rFonts w:eastAsia="Arial" w:cs="Arial"/>
          <w:szCs w:val="20"/>
        </w:rPr>
      </w:pPr>
      <w:r w:rsidRPr="0034011A">
        <w:rPr>
          <w:rFonts w:eastAsia="Arial" w:cs="Arial"/>
          <w:szCs w:val="20"/>
        </w:rPr>
        <w:t>Boltaður blindflangs</w:t>
      </w:r>
    </w:p>
    <w:p w14:paraId="47AC4295" w14:textId="77777777" w:rsidR="007A3584" w:rsidRPr="0034011A" w:rsidRDefault="007A3584" w:rsidP="007A3584">
      <w:pPr>
        <w:pStyle w:val="ListParagraph"/>
        <w:numPr>
          <w:ilvl w:val="0"/>
          <w:numId w:val="40"/>
        </w:numPr>
        <w:spacing w:after="0"/>
        <w:rPr>
          <w:rFonts w:eastAsia="Arial" w:cs="Arial"/>
          <w:szCs w:val="20"/>
        </w:rPr>
      </w:pPr>
      <w:r w:rsidRPr="0034011A">
        <w:rPr>
          <w:rFonts w:eastAsia="Arial" w:cs="Arial"/>
          <w:szCs w:val="20"/>
        </w:rPr>
        <w:t>Ásoðið blindlok</w:t>
      </w:r>
    </w:p>
    <w:p w14:paraId="3683348F" w14:textId="77777777" w:rsidR="007A3584" w:rsidRDefault="007A3584" w:rsidP="007A3584">
      <w:pPr>
        <w:pStyle w:val="ListParagraph"/>
        <w:numPr>
          <w:ilvl w:val="0"/>
          <w:numId w:val="40"/>
        </w:numPr>
        <w:spacing w:after="0"/>
        <w:rPr>
          <w:rFonts w:eastAsia="Arial" w:cs="Arial"/>
          <w:szCs w:val="20"/>
        </w:rPr>
      </w:pPr>
      <w:r w:rsidRPr="0034011A">
        <w:rPr>
          <w:rFonts w:eastAsia="Arial" w:cs="Arial"/>
          <w:szCs w:val="20"/>
        </w:rPr>
        <w:t>Steinsteypa</w:t>
      </w:r>
    </w:p>
    <w:p w14:paraId="62841109" w14:textId="77777777" w:rsidR="007A3584" w:rsidRDefault="007A3584" w:rsidP="007A3584">
      <w:pPr>
        <w:pStyle w:val="ListParagraph"/>
        <w:spacing w:after="0"/>
        <w:rPr>
          <w:rFonts w:eastAsia="Arial" w:cs="Arial"/>
          <w:szCs w:val="20"/>
        </w:rPr>
      </w:pPr>
    </w:p>
    <w:p w14:paraId="7F8E8438" w14:textId="77777777" w:rsidR="007A3584" w:rsidRPr="0034011A" w:rsidRDefault="007A3584" w:rsidP="007A3584">
      <w:pPr>
        <w:pStyle w:val="ListParagraph"/>
        <w:spacing w:after="0"/>
        <w:rPr>
          <w:rFonts w:eastAsia="Arial" w:cs="Arial"/>
          <w:szCs w:val="20"/>
        </w:rPr>
      </w:pPr>
    </w:p>
    <w:p w14:paraId="19736583" w14:textId="77777777" w:rsidR="007A3584" w:rsidRPr="0034011A" w:rsidRDefault="007A3584" w:rsidP="007A3584">
      <w:pPr>
        <w:spacing w:after="0"/>
        <w:rPr>
          <w:rFonts w:eastAsia="Arial" w:cs="Arial"/>
          <w:b/>
          <w:bCs/>
          <w:i/>
          <w:iCs/>
          <w:szCs w:val="20"/>
        </w:rPr>
      </w:pPr>
      <w:r w:rsidRPr="0034011A">
        <w:rPr>
          <w:rFonts w:eastAsia="Arial" w:cs="Arial"/>
          <w:b/>
          <w:bCs/>
          <w:i/>
          <w:iCs/>
          <w:szCs w:val="20"/>
        </w:rPr>
        <w:t>Magntölur og uppgjör:</w:t>
      </w:r>
    </w:p>
    <w:p w14:paraId="7B0A0E28" w14:textId="77777777" w:rsidR="007A3584" w:rsidRPr="0034011A" w:rsidRDefault="007A3584" w:rsidP="007A3584">
      <w:pPr>
        <w:spacing w:line="257" w:lineRule="auto"/>
        <w:rPr>
          <w:rFonts w:eastAsia="Arial" w:cs="Arial"/>
          <w:i/>
          <w:szCs w:val="20"/>
        </w:rPr>
      </w:pPr>
      <w:r w:rsidRPr="0034011A">
        <w:rPr>
          <w:rFonts w:eastAsia="Arial" w:cs="Arial"/>
          <w:i/>
          <w:iCs/>
          <w:szCs w:val="20"/>
        </w:rPr>
        <w:t>Ekki er greitt sérstaklega fyrir lokun lagnaenda heldur skal það innifalið í einingarverðum fyrir lagnavinnu.</w:t>
      </w:r>
    </w:p>
    <w:p w14:paraId="4BCDFDE1" w14:textId="77777777" w:rsidR="007A3584" w:rsidRPr="00F80467" w:rsidRDefault="007A3584" w:rsidP="007A3584">
      <w:pPr>
        <w:pStyle w:val="Heading3"/>
      </w:pPr>
      <w:bookmarkStart w:id="305" w:name="_Toc232150447"/>
      <w:r w:rsidRPr="00F80467">
        <w:t>Afleggja brunahana</w:t>
      </w:r>
      <w:bookmarkEnd w:id="305"/>
    </w:p>
    <w:p w14:paraId="38918990" w14:textId="77777777" w:rsidR="007A3584" w:rsidRPr="006644E5" w:rsidRDefault="007A3584" w:rsidP="007A3584">
      <w:pPr>
        <w:pStyle w:val="Texti0"/>
        <w:rPr>
          <w:rFonts w:cs="Arial"/>
        </w:rPr>
      </w:pPr>
      <w:r w:rsidRPr="006644E5">
        <w:rPr>
          <w:rFonts w:cs="Arial"/>
        </w:rPr>
        <w:t xml:space="preserve">Afleggja skal brunahana samkvæmt teikningum. Upplýsa skal </w:t>
      </w:r>
      <w:r>
        <w:rPr>
          <w:rFonts w:cs="Arial"/>
        </w:rPr>
        <w:t>eftirlitsaðila</w:t>
      </w:r>
      <w:r w:rsidRPr="006644E5">
        <w:rPr>
          <w:rFonts w:cs="Arial"/>
        </w:rPr>
        <w:t xml:space="preserve"> með að lágmarki 3ja daga fyrirvara áður enbrunahani er aflagður til að hægt sé að upplýsa viðkomandi slökkvilið.  Verktaki skal aftengja brunahana frá loka sem tengist brunahana. Verktaki grefur síðan frá brunahana og fjarlægir hann. Verktaki fyllir svæðið með þjappaðri grús. Flytja skal brunahanann á lager Veitna, eða þangað sem </w:t>
      </w:r>
      <w:r>
        <w:rPr>
          <w:rFonts w:cs="Arial"/>
        </w:rPr>
        <w:t>eftirlitsaðili</w:t>
      </w:r>
      <w:r w:rsidRPr="006644E5">
        <w:rPr>
          <w:rFonts w:cs="Arial"/>
        </w:rPr>
        <w:t xml:space="preserve"> verkkaupa segir til um.</w:t>
      </w:r>
    </w:p>
    <w:p w14:paraId="42573793" w14:textId="77777777" w:rsidR="007A3584" w:rsidRPr="006644E5" w:rsidRDefault="007A3584" w:rsidP="007A3584">
      <w:pPr>
        <w:pStyle w:val="TextinPara"/>
        <w:rPr>
          <w:b/>
          <w:i/>
        </w:rPr>
      </w:pPr>
      <w:r w:rsidRPr="006644E5">
        <w:rPr>
          <w:b/>
          <w:i/>
        </w:rPr>
        <w:t>Magntölur og uppgjör:</w:t>
      </w:r>
    </w:p>
    <w:p w14:paraId="26FBC936" w14:textId="77777777" w:rsidR="007A3584" w:rsidRPr="006015C3" w:rsidRDefault="007A3584" w:rsidP="007A3584">
      <w:pPr>
        <w:pStyle w:val="TextinPara"/>
        <w:rPr>
          <w:i/>
        </w:rPr>
      </w:pPr>
      <w:r w:rsidRPr="006644E5">
        <w:rPr>
          <w:i/>
        </w:rPr>
        <w:t>Greitt er heildarverð fyrir að afleggja brunahana, fylla í svæðið með grús og flytja brunahana á lager Veitna.</w:t>
      </w:r>
    </w:p>
    <w:p w14:paraId="2462E90C" w14:textId="77777777" w:rsidR="007A3584" w:rsidRDefault="007A3584" w:rsidP="007A3584">
      <w:pPr>
        <w:jc w:val="left"/>
        <w:rPr>
          <w:rFonts w:cs="Arial"/>
          <w:b/>
          <w:i/>
          <w:caps/>
          <w:noProof/>
          <w:snapToGrid w:val="0"/>
          <w:spacing w:val="10"/>
          <w:szCs w:val="20"/>
        </w:rPr>
      </w:pPr>
      <w:bookmarkStart w:id="306" w:name="_Toc121131718"/>
      <w:r>
        <w:br w:type="page"/>
      </w:r>
    </w:p>
    <w:p w14:paraId="01932F54" w14:textId="77777777" w:rsidR="007A3584" w:rsidRPr="006015C3" w:rsidRDefault="007A3584" w:rsidP="007A3584">
      <w:pPr>
        <w:pStyle w:val="Heading2"/>
      </w:pPr>
      <w:bookmarkStart w:id="307" w:name="_Toc232150448"/>
      <w:r w:rsidRPr="006015C3">
        <w:lastRenderedPageBreak/>
        <w:t>Hitaveita</w:t>
      </w:r>
      <w:bookmarkEnd w:id="306"/>
      <w:bookmarkEnd w:id="307"/>
    </w:p>
    <w:p w14:paraId="068B6550" w14:textId="77777777" w:rsidR="007A3584" w:rsidRPr="006015C3" w:rsidRDefault="007A3584" w:rsidP="007A3584">
      <w:pPr>
        <w:pStyle w:val="Heading3"/>
        <w:spacing w:before="240"/>
        <w:ind w:left="141"/>
        <w:rPr>
          <w:rFonts w:cs="Arial"/>
          <w:szCs w:val="20"/>
        </w:rPr>
      </w:pPr>
      <w:bookmarkStart w:id="308" w:name="_Ref390328046"/>
      <w:bookmarkStart w:id="309" w:name="_Toc390930597"/>
      <w:bookmarkStart w:id="310" w:name="_Toc434507582"/>
      <w:bookmarkStart w:id="311" w:name="_Toc121131719"/>
      <w:bookmarkStart w:id="312" w:name="_Toc159493837"/>
      <w:bookmarkStart w:id="313" w:name="_Toc232150449"/>
      <w:bookmarkStart w:id="314" w:name="_Toc121131732"/>
      <w:r w:rsidRPr="006015C3">
        <w:rPr>
          <w:rFonts w:cs="Arial"/>
          <w:szCs w:val="20"/>
        </w:rPr>
        <w:t>Einangruð stálrör</w:t>
      </w:r>
      <w:bookmarkEnd w:id="308"/>
      <w:bookmarkEnd w:id="309"/>
      <w:bookmarkEnd w:id="310"/>
      <w:bookmarkEnd w:id="311"/>
      <w:bookmarkEnd w:id="312"/>
      <w:bookmarkEnd w:id="313"/>
    </w:p>
    <w:p w14:paraId="2CBA5F98" w14:textId="77777777" w:rsidR="007A3584" w:rsidRPr="002F435F" w:rsidRDefault="007A3584" w:rsidP="007A3584">
      <w:pPr>
        <w:pStyle w:val="Texti0"/>
        <w:rPr>
          <w:b/>
          <w:bCs/>
          <w:u w:val="single"/>
        </w:rPr>
      </w:pPr>
      <w:r w:rsidRPr="002F435F">
        <w:rPr>
          <w:b/>
          <w:bCs/>
          <w:u w:val="single"/>
        </w:rPr>
        <w:t>Almennt</w:t>
      </w:r>
    </w:p>
    <w:p w14:paraId="04F20BAB" w14:textId="77777777" w:rsidR="007A3584" w:rsidRDefault="007A3584" w:rsidP="007A3584">
      <w:pPr>
        <w:pStyle w:val="Texti0"/>
        <w:rPr>
          <w:rFonts w:cs="Arial"/>
        </w:rPr>
      </w:pPr>
      <w:r w:rsidRPr="006015C3">
        <w:rPr>
          <w:rFonts w:cs="Arial"/>
        </w:rPr>
        <w:t xml:space="preserve">Verktaki kemur rörum fyrir í skurði, smeygir þéttihólk með krumphólkum  upp á rörenda, sýður saman, setur inn beygjur, T-stykki, minnkanir, loka og annað á rör sem sýnt er á teikningum. Séu opnir hólkar notaðir, oftast í stærðum </w:t>
      </w:r>
      <w:r>
        <w:rPr>
          <w:rFonts w:cs="Arial"/>
        </w:rPr>
        <w:t xml:space="preserve">250 </w:t>
      </w:r>
      <w:r w:rsidRPr="006015C3">
        <w:rPr>
          <w:rFonts w:cs="Arial"/>
        </w:rPr>
        <w:t xml:space="preserve">mm </w:t>
      </w:r>
      <w:r>
        <w:rPr>
          <w:rFonts w:cs="Arial"/>
        </w:rPr>
        <w:t xml:space="preserve">og yfir </w:t>
      </w:r>
      <w:r w:rsidRPr="006015C3">
        <w:rPr>
          <w:rFonts w:cs="Arial"/>
        </w:rPr>
        <w:t>er frágangur þeirra gerður eftirá.  Verktaki skal tryggja að ekki séu soðnir saman endar þar sem kápan nær ekki nógu langt fram. Almennt er miðað við að frá enda stálrörs að plastkápunni séu um 200 mm.</w:t>
      </w:r>
    </w:p>
    <w:p w14:paraId="54B65136" w14:textId="77777777" w:rsidR="007A3584" w:rsidRPr="00FA1B9D" w:rsidRDefault="007A3584" w:rsidP="007A3584">
      <w:pPr>
        <w:rPr>
          <w:b/>
          <w:bCs/>
        </w:rPr>
      </w:pPr>
      <w:r w:rsidRPr="3095C2E4">
        <w:rPr>
          <w:b/>
          <w:bCs/>
          <w:color w:val="00B050"/>
        </w:rPr>
        <w:t>Verktaki skal útvega hitaveitu efni , skv. Fylgiskjali A. HITAVEITUEFNI, SEM VERKTAKI ÚTVEGAR og greiðsluliðum í tilboðsskrá, að undanskildum lokum.</w:t>
      </w:r>
    </w:p>
    <w:p w14:paraId="71565BA5" w14:textId="77777777" w:rsidR="007A3584" w:rsidRPr="006015C3" w:rsidRDefault="007A3584" w:rsidP="007A3584">
      <w:pPr>
        <w:pStyle w:val="Texti0"/>
        <w:rPr>
          <w:rFonts w:cs="Arial"/>
        </w:rPr>
      </w:pPr>
      <w:r w:rsidRPr="006015C3">
        <w:rPr>
          <w:rFonts w:cs="Arial"/>
        </w:rPr>
        <w:t xml:space="preserve">Gæta skal þess að óhreinindi eða aðskotahlutir fari ekki inn í rör og verði eftir þegar þeim er lokað. Rör skulu ekki liggja opin í eða við skurði yfir nótt. Sé hreinsun röra áfátt skal verktaki hreinsa út úr rörum á sinn kostnað. Endar á rörum skulu ávallt vera lokaðir þegar ekki er unnið að samsetningu. </w:t>
      </w:r>
    </w:p>
    <w:p w14:paraId="1906B4FE" w14:textId="77777777" w:rsidR="007A3584" w:rsidRPr="006015C3" w:rsidRDefault="007A3584" w:rsidP="007A3584">
      <w:pPr>
        <w:pStyle w:val="Texti0"/>
        <w:rPr>
          <w:rFonts w:cs="Arial"/>
        </w:rPr>
      </w:pPr>
      <w:r w:rsidRPr="006015C3">
        <w:rPr>
          <w:rFonts w:cs="Arial"/>
        </w:rPr>
        <w:t>Verktaki skal lekaprófa allar lagnir skv. kafla um lekaprófanir.</w:t>
      </w:r>
    </w:p>
    <w:p w14:paraId="315A250E" w14:textId="77777777" w:rsidR="007A3584" w:rsidRPr="006015C3" w:rsidRDefault="007A3584" w:rsidP="007A3584">
      <w:pPr>
        <w:pStyle w:val="Texti0"/>
        <w:rPr>
          <w:rFonts w:cs="Arial"/>
        </w:rPr>
      </w:pPr>
      <w:r w:rsidRPr="006015C3">
        <w:rPr>
          <w:rFonts w:cs="Arial"/>
        </w:rPr>
        <w:t xml:space="preserve">Hitaveiturör, fittings og lokar, sem grafnir eru í jörð eru einangraðir með PUR eða PIR og varðir með plastkápu. Við flutning og alla meðhöndlun skal þess gætt að skemma ekki plastkápuna og merja ekki fasaða enda. Meðal annars skal nota breið bönd við hífingar röra. Hafi verktaki ekki reynslu í flutningi á hitaveiturörum skal leita ráðgjafar </w:t>
      </w:r>
      <w:r>
        <w:rPr>
          <w:rFonts w:cs="Arial"/>
        </w:rPr>
        <w:t>eftirlitsaðila</w:t>
      </w:r>
      <w:r w:rsidRPr="006015C3">
        <w:rPr>
          <w:rFonts w:cs="Arial"/>
        </w:rPr>
        <w:t xml:space="preserve"> verkkaupa. Nánari lýsing á meðferð lagnaefnis er í LAL-112. Allar skemmdir á plastkápu eru á ábyrgð  verktaka á meðan verk er unnið. </w:t>
      </w:r>
    </w:p>
    <w:p w14:paraId="6A4C4713" w14:textId="77777777" w:rsidR="007A3584" w:rsidRPr="006015C3" w:rsidRDefault="007A3584" w:rsidP="007A3584">
      <w:pPr>
        <w:pStyle w:val="Texti0"/>
        <w:rPr>
          <w:rFonts w:cs="Arial"/>
        </w:rPr>
      </w:pPr>
      <w:r w:rsidRPr="006015C3">
        <w:rPr>
          <w:rFonts w:cs="Arial"/>
        </w:rPr>
        <w:t xml:space="preserve">Gæta skal þess að lagnir hafi alltaf þenslumöguleika meðan á framkvæmd stendur. Koma skal í veg fyrir að plastkápan beyglist inn eða rispist. Komi slíkt fyrir skal fara með það eins og um samskeyti sé að ræða og hólkur settur yfir skemmdina. Í tilfellum sem þessum skal leita ráða hjá </w:t>
      </w:r>
      <w:r>
        <w:rPr>
          <w:rFonts w:cs="Arial"/>
        </w:rPr>
        <w:t>eftirlitsaðila</w:t>
      </w:r>
      <w:r w:rsidRPr="006015C3">
        <w:rPr>
          <w:rFonts w:cs="Arial"/>
        </w:rPr>
        <w:t xml:space="preserve"> verkkaupa. Öll vinna og efni í slíkar viðgerðir er á kostnað verktaka.</w:t>
      </w:r>
    </w:p>
    <w:p w14:paraId="0B4F9E90" w14:textId="77777777" w:rsidR="007A3584" w:rsidRPr="006015C3" w:rsidRDefault="007A3584" w:rsidP="007A3584">
      <w:pPr>
        <w:rPr>
          <w:rFonts w:eastAsia="Arial" w:cs="Arial"/>
          <w:color w:val="FF0000"/>
          <w:szCs w:val="20"/>
        </w:rPr>
      </w:pPr>
      <w:r w:rsidRPr="006015C3">
        <w:rPr>
          <w:rFonts w:eastAsia="Arial" w:cs="Arial"/>
          <w:color w:val="FF0000"/>
          <w:szCs w:val="20"/>
        </w:rPr>
        <w:t>#“Frávikskröfur í hitaveitu þarf að meta hvort eigi við.  Gera skal þessar kröfur a.m.k. þegar um stórar lagnir eru að ræða (&gt;DN300) og/eða flóknar tengingar.“#</w:t>
      </w:r>
    </w:p>
    <w:p w14:paraId="0882BB0E" w14:textId="77777777" w:rsidR="007A3584" w:rsidRPr="006015C3" w:rsidRDefault="007A3584" w:rsidP="007A3584">
      <w:pPr>
        <w:rPr>
          <w:rFonts w:eastAsia="Arial" w:cs="Arial"/>
          <w:color w:val="FF0000"/>
          <w:szCs w:val="20"/>
        </w:rPr>
      </w:pPr>
      <w:r w:rsidRPr="006015C3">
        <w:rPr>
          <w:rFonts w:eastAsia="Arial" w:cs="Arial"/>
          <w:color w:val="FF0000"/>
          <w:szCs w:val="20"/>
        </w:rPr>
        <w:t>#Til lagningar röra eru gerðar eftirfarandi kröfur:</w:t>
      </w:r>
    </w:p>
    <w:p w14:paraId="1A4EB92B" w14:textId="77777777" w:rsidR="007A3584" w:rsidRPr="006015C3" w:rsidRDefault="007A3584" w:rsidP="007A3584">
      <w:pPr>
        <w:pStyle w:val="ListParagraph"/>
        <w:numPr>
          <w:ilvl w:val="0"/>
          <w:numId w:val="36"/>
        </w:numPr>
        <w:spacing w:after="200" w:line="240" w:lineRule="auto"/>
        <w:rPr>
          <w:rFonts w:eastAsiaTheme="minorEastAsia"/>
          <w:color w:val="FF0000"/>
        </w:rPr>
      </w:pPr>
      <w:r w:rsidRPr="006015C3">
        <w:rPr>
          <w:rFonts w:ascii="Calibri" w:eastAsia="Calibri" w:hAnsi="Calibri" w:cs="Calibri"/>
          <w:color w:val="FF0000"/>
          <w:sz w:val="22"/>
        </w:rPr>
        <w:t>Hæðarkóti á röri má víkja mest +/- 50 mm frá uppgefinni hæð.</w:t>
      </w:r>
    </w:p>
    <w:p w14:paraId="5922591F" w14:textId="77777777" w:rsidR="007A3584" w:rsidRPr="006015C3" w:rsidRDefault="007A3584" w:rsidP="007A3584">
      <w:pPr>
        <w:pStyle w:val="ListParagraph"/>
        <w:numPr>
          <w:ilvl w:val="0"/>
          <w:numId w:val="36"/>
        </w:numPr>
        <w:spacing w:after="200" w:line="240" w:lineRule="auto"/>
        <w:rPr>
          <w:rFonts w:eastAsiaTheme="minorEastAsia"/>
          <w:color w:val="FF0000"/>
        </w:rPr>
      </w:pPr>
      <w:r w:rsidRPr="006015C3">
        <w:rPr>
          <w:rFonts w:ascii="Calibri" w:eastAsia="Calibri" w:hAnsi="Calibri" w:cs="Calibri"/>
          <w:color w:val="FF0000"/>
          <w:sz w:val="22"/>
        </w:rPr>
        <w:t xml:space="preserve">Suðubrot milli tveggja röra skal mest vera 2°.  </w:t>
      </w:r>
    </w:p>
    <w:p w14:paraId="15C1E470" w14:textId="77777777" w:rsidR="007A3584" w:rsidRPr="006015C3" w:rsidRDefault="007A3584" w:rsidP="007A3584">
      <w:pPr>
        <w:ind w:left="360"/>
        <w:rPr>
          <w:rFonts w:ascii="Calibri" w:eastAsia="Calibri" w:hAnsi="Calibri" w:cs="Calibri"/>
          <w:color w:val="FF0000"/>
        </w:rPr>
      </w:pPr>
      <w:r w:rsidRPr="006015C3">
        <w:rPr>
          <w:rFonts w:ascii="Calibri" w:eastAsia="Calibri" w:hAnsi="Calibri" w:cs="Calibri"/>
          <w:color w:val="FF0000"/>
        </w:rPr>
        <w:t>Leggja skal lagnir eftir teiknaðri miðlínu og uppgefnum hnitum, þannig að frávik verði aldrei meira en +/- 50 mm.#</w:t>
      </w:r>
    </w:p>
    <w:p w14:paraId="4A655EEC" w14:textId="77777777" w:rsidR="007A3584" w:rsidRPr="006015C3" w:rsidRDefault="007A3584" w:rsidP="007A3584">
      <w:pPr>
        <w:pStyle w:val="Fyrirsgnannumer"/>
      </w:pPr>
      <w:r w:rsidRPr="006015C3">
        <w:t>Röraefni</w:t>
      </w:r>
    </w:p>
    <w:p w14:paraId="2DF77374" w14:textId="77777777" w:rsidR="007A3584" w:rsidRPr="006015C3" w:rsidRDefault="007A3584" w:rsidP="007A3584">
      <w:pPr>
        <w:pStyle w:val="Texti0"/>
        <w:rPr>
          <w:rFonts w:cs="Arial"/>
        </w:rPr>
      </w:pPr>
      <w:r w:rsidRPr="006015C3">
        <w:rPr>
          <w:rFonts w:cs="Arial"/>
        </w:rPr>
        <w:t xml:space="preserve">Í hitaveitulagnir Veitna eru almennt notuð suðuhæf stálrör (P235 GH eða sambærilegt) í plastkápu einangruð  með PUR eða PIR frauði. Hlífðarkápur eru úr svörtu PEHD. Hitaveiturör eru framleidd samkvæmt EN253 en eftirfarandi staðlar gilda fyrir efni og vinnubrögð; </w:t>
      </w:r>
    </w:p>
    <w:tbl>
      <w:tblPr>
        <w:tblW w:w="0" w:type="auto"/>
        <w:tblCellSpacing w:w="0" w:type="dxa"/>
        <w:tblInd w:w="696" w:type="dxa"/>
        <w:tblCellMar>
          <w:top w:w="24" w:type="dxa"/>
          <w:left w:w="24" w:type="dxa"/>
          <w:bottom w:w="24" w:type="dxa"/>
          <w:right w:w="24" w:type="dxa"/>
        </w:tblCellMar>
        <w:tblLook w:val="04A0" w:firstRow="1" w:lastRow="0" w:firstColumn="1" w:lastColumn="0" w:noHBand="0" w:noVBand="1"/>
      </w:tblPr>
      <w:tblGrid>
        <w:gridCol w:w="1200"/>
        <w:gridCol w:w="7176"/>
      </w:tblGrid>
      <w:tr w:rsidR="007A3584" w:rsidRPr="006015C3" w14:paraId="445162AE" w14:textId="77777777" w:rsidTr="00707D5B">
        <w:trPr>
          <w:tblCellSpacing w:w="0" w:type="dxa"/>
        </w:trPr>
        <w:tc>
          <w:tcPr>
            <w:tcW w:w="1200" w:type="dxa"/>
          </w:tcPr>
          <w:p w14:paraId="0914FC51" w14:textId="77777777" w:rsidR="007A3584" w:rsidRPr="006015C3" w:rsidRDefault="007A3584" w:rsidP="00707D5B">
            <w:pPr>
              <w:pStyle w:val="TextinPara"/>
            </w:pPr>
            <w:r w:rsidRPr="006015C3">
              <w:t>EN 253</w:t>
            </w:r>
          </w:p>
        </w:tc>
        <w:tc>
          <w:tcPr>
            <w:tcW w:w="0" w:type="auto"/>
            <w:hideMark/>
          </w:tcPr>
          <w:p w14:paraId="0520545F" w14:textId="77777777" w:rsidR="007A3584" w:rsidRPr="006015C3" w:rsidRDefault="007A3584" w:rsidP="00707D5B">
            <w:pPr>
              <w:pStyle w:val="TextinPara"/>
            </w:pPr>
            <w:r w:rsidRPr="006015C3">
              <w:t>Einangruð rör fyrir hitaveitur</w:t>
            </w:r>
          </w:p>
        </w:tc>
      </w:tr>
      <w:tr w:rsidR="007A3584" w:rsidRPr="006015C3" w14:paraId="4A0CC8B4" w14:textId="77777777" w:rsidTr="00707D5B">
        <w:trPr>
          <w:tblCellSpacing w:w="0" w:type="dxa"/>
        </w:trPr>
        <w:tc>
          <w:tcPr>
            <w:tcW w:w="1200" w:type="dxa"/>
            <w:hideMark/>
          </w:tcPr>
          <w:p w14:paraId="01438076" w14:textId="77777777" w:rsidR="007A3584" w:rsidRPr="006015C3" w:rsidRDefault="007A3584" w:rsidP="00707D5B">
            <w:pPr>
              <w:pStyle w:val="TextinPara"/>
            </w:pPr>
            <w:r w:rsidRPr="006015C3">
              <w:t>EN 448</w:t>
            </w:r>
          </w:p>
        </w:tc>
        <w:tc>
          <w:tcPr>
            <w:tcW w:w="0" w:type="auto"/>
            <w:hideMark/>
          </w:tcPr>
          <w:p w14:paraId="15A3DAC7" w14:textId="77777777" w:rsidR="007A3584" w:rsidRPr="006015C3" w:rsidRDefault="007A3584" w:rsidP="00707D5B">
            <w:pPr>
              <w:pStyle w:val="TextinPara"/>
            </w:pPr>
            <w:r w:rsidRPr="006015C3">
              <w:t>Einangraðar fittings fyrir hitaveitulagnir</w:t>
            </w:r>
          </w:p>
        </w:tc>
      </w:tr>
      <w:tr w:rsidR="007A3584" w:rsidRPr="006015C3" w14:paraId="73F3968D" w14:textId="77777777" w:rsidTr="00707D5B">
        <w:trPr>
          <w:tblCellSpacing w:w="0" w:type="dxa"/>
        </w:trPr>
        <w:tc>
          <w:tcPr>
            <w:tcW w:w="1200" w:type="dxa"/>
            <w:hideMark/>
          </w:tcPr>
          <w:p w14:paraId="677C8083" w14:textId="77777777" w:rsidR="007A3584" w:rsidRPr="006015C3" w:rsidRDefault="007A3584" w:rsidP="00707D5B">
            <w:pPr>
              <w:pStyle w:val="TextinPara"/>
            </w:pPr>
            <w:r w:rsidRPr="006015C3">
              <w:t>EN 488</w:t>
            </w:r>
          </w:p>
        </w:tc>
        <w:tc>
          <w:tcPr>
            <w:tcW w:w="0" w:type="auto"/>
            <w:hideMark/>
          </w:tcPr>
          <w:p w14:paraId="2E5AFEF4" w14:textId="77777777" w:rsidR="007A3584" w:rsidRPr="006015C3" w:rsidRDefault="007A3584" w:rsidP="00707D5B">
            <w:pPr>
              <w:pStyle w:val="TextinPara"/>
            </w:pPr>
            <w:r w:rsidRPr="006015C3">
              <w:t>Einangraðir lokar</w:t>
            </w:r>
          </w:p>
        </w:tc>
      </w:tr>
      <w:tr w:rsidR="007A3584" w:rsidRPr="006015C3" w14:paraId="400C5FD8" w14:textId="77777777" w:rsidTr="00707D5B">
        <w:trPr>
          <w:tblCellSpacing w:w="0" w:type="dxa"/>
        </w:trPr>
        <w:tc>
          <w:tcPr>
            <w:tcW w:w="1200" w:type="dxa"/>
            <w:hideMark/>
          </w:tcPr>
          <w:p w14:paraId="62E39D1A" w14:textId="77777777" w:rsidR="007A3584" w:rsidRPr="006015C3" w:rsidRDefault="007A3584" w:rsidP="00707D5B">
            <w:pPr>
              <w:pStyle w:val="TextinPara"/>
            </w:pPr>
            <w:r w:rsidRPr="006015C3">
              <w:t>EN 489</w:t>
            </w:r>
          </w:p>
        </w:tc>
        <w:tc>
          <w:tcPr>
            <w:tcW w:w="0" w:type="auto"/>
            <w:hideMark/>
          </w:tcPr>
          <w:p w14:paraId="510ECE47" w14:textId="77777777" w:rsidR="007A3584" w:rsidRPr="006015C3" w:rsidRDefault="007A3584" w:rsidP="00707D5B">
            <w:pPr>
              <w:pStyle w:val="TextinPara"/>
            </w:pPr>
            <w:r w:rsidRPr="006015C3">
              <w:t>Samsetningar fyrir stálrör og plastkápu</w:t>
            </w:r>
          </w:p>
        </w:tc>
      </w:tr>
      <w:tr w:rsidR="007A3584" w:rsidRPr="006015C3" w14:paraId="57DE7ED0" w14:textId="77777777" w:rsidTr="00707D5B">
        <w:trPr>
          <w:tblCellSpacing w:w="0" w:type="dxa"/>
        </w:trPr>
        <w:tc>
          <w:tcPr>
            <w:tcW w:w="1200" w:type="dxa"/>
          </w:tcPr>
          <w:p w14:paraId="35C5CA72" w14:textId="77777777" w:rsidR="007A3584" w:rsidRPr="006015C3" w:rsidRDefault="007A3584" w:rsidP="00707D5B">
            <w:pPr>
              <w:pStyle w:val="TextinPara"/>
            </w:pPr>
            <w:r w:rsidRPr="006015C3">
              <w:rPr>
                <w:rFonts w:eastAsia="Arial"/>
              </w:rPr>
              <w:t>EN 15698-1</w:t>
            </w:r>
          </w:p>
        </w:tc>
        <w:tc>
          <w:tcPr>
            <w:tcW w:w="0" w:type="auto"/>
          </w:tcPr>
          <w:p w14:paraId="7FF43D3E" w14:textId="77777777" w:rsidR="007A3584" w:rsidRPr="006015C3" w:rsidRDefault="007A3584" w:rsidP="00707D5B">
            <w:pPr>
              <w:pStyle w:val="TextinPara"/>
            </w:pPr>
            <w:r w:rsidRPr="006015C3">
              <w:t>District heating pipes - Bonded twin pipe systems for directly buried hot water networks - Part 1: Factory made twin pipe assembly of steel service pipes, polyurethane thermal insulation and one casing of polyethylene</w:t>
            </w:r>
          </w:p>
        </w:tc>
      </w:tr>
      <w:tr w:rsidR="007A3584" w:rsidRPr="006015C3" w14:paraId="48A19622" w14:textId="77777777" w:rsidTr="00707D5B">
        <w:trPr>
          <w:tblCellSpacing w:w="0" w:type="dxa"/>
        </w:trPr>
        <w:tc>
          <w:tcPr>
            <w:tcW w:w="1200" w:type="dxa"/>
          </w:tcPr>
          <w:p w14:paraId="0DB3E52E" w14:textId="77777777" w:rsidR="007A3584" w:rsidRPr="006015C3" w:rsidRDefault="007A3584" w:rsidP="00707D5B">
            <w:pPr>
              <w:pStyle w:val="TextinPara"/>
              <w:rPr>
                <w:rFonts w:eastAsia="Arial"/>
              </w:rPr>
            </w:pPr>
            <w:r w:rsidRPr="006015C3">
              <w:rPr>
                <w:rFonts w:eastAsia="Arial"/>
              </w:rPr>
              <w:t>EN 15698-2</w:t>
            </w:r>
          </w:p>
        </w:tc>
        <w:tc>
          <w:tcPr>
            <w:tcW w:w="0" w:type="auto"/>
          </w:tcPr>
          <w:p w14:paraId="496BD39A" w14:textId="77777777" w:rsidR="007A3584" w:rsidRPr="006015C3" w:rsidRDefault="007A3584" w:rsidP="00707D5B">
            <w:pPr>
              <w:pStyle w:val="TextinPara"/>
            </w:pPr>
            <w:r w:rsidRPr="006015C3">
              <w:t>District heating pipes - Bonded twin pipe systems for directly buried hot water networks - Part 2: Factory made fitting and valve assemblies of steel service pipes, polyurethane thermal insulation and one casing of polyethylene</w:t>
            </w:r>
          </w:p>
        </w:tc>
      </w:tr>
    </w:tbl>
    <w:p w14:paraId="7A09725C" w14:textId="77777777" w:rsidR="007A3584" w:rsidRPr="006015C3" w:rsidRDefault="007A3584" w:rsidP="007A3584">
      <w:pPr>
        <w:spacing w:after="0" w:line="240" w:lineRule="auto"/>
        <w:rPr>
          <w:rFonts w:eastAsia="Times New Roman" w:cs="Arial"/>
          <w:szCs w:val="20"/>
        </w:rPr>
      </w:pPr>
    </w:p>
    <w:p w14:paraId="577535B9" w14:textId="77777777" w:rsidR="007A3584" w:rsidRPr="006015C3" w:rsidRDefault="007A3584" w:rsidP="007A3584">
      <w:pPr>
        <w:pStyle w:val="Texti0"/>
        <w:rPr>
          <w:rFonts w:cs="Arial"/>
        </w:rPr>
      </w:pPr>
      <w:r w:rsidRPr="006015C3">
        <w:rPr>
          <w:rFonts w:cs="Arial"/>
        </w:rPr>
        <w:t xml:space="preserve">Bjóðendum er bent á að kynna sér staðla er varða efnisgæði og vikmál. </w:t>
      </w:r>
    </w:p>
    <w:p w14:paraId="469ACF40" w14:textId="77777777" w:rsidR="007A3584" w:rsidRDefault="007A3584" w:rsidP="007A3584">
      <w:pPr>
        <w:jc w:val="left"/>
        <w:rPr>
          <w:rFonts w:eastAsia="Times New Roman" w:cs="Arial"/>
          <w:b/>
          <w:noProof/>
          <w:szCs w:val="24"/>
          <w:u w:val="single"/>
        </w:rPr>
      </w:pPr>
      <w:bookmarkStart w:id="315" w:name="_Toc483312780"/>
      <w:bookmarkStart w:id="316" w:name="_Toc481761356"/>
      <w:bookmarkStart w:id="317" w:name="_Toc476835213"/>
      <w:bookmarkStart w:id="318" w:name="_Hlk6567170"/>
    </w:p>
    <w:p w14:paraId="3C0DAA4F" w14:textId="77777777" w:rsidR="007A3584" w:rsidRPr="006015C3" w:rsidRDefault="007A3584" w:rsidP="007A3584">
      <w:pPr>
        <w:pStyle w:val="Fyrirsgnannumer"/>
      </w:pPr>
      <w:r w:rsidRPr="006015C3">
        <w:lastRenderedPageBreak/>
        <w:t>Undirbúningur fyrir suðu</w:t>
      </w:r>
      <w:bookmarkEnd w:id="315"/>
      <w:bookmarkEnd w:id="316"/>
      <w:bookmarkEnd w:id="317"/>
    </w:p>
    <w:p w14:paraId="734B6D4A" w14:textId="77777777" w:rsidR="007A3584" w:rsidRPr="006015C3" w:rsidRDefault="007A3584" w:rsidP="007A3584">
      <w:pPr>
        <w:pStyle w:val="Texti0"/>
        <w:rPr>
          <w:rFonts w:eastAsia="Arial"/>
        </w:rPr>
      </w:pPr>
      <w:r w:rsidRPr="117FE47C">
        <w:rPr>
          <w:rFonts w:eastAsia="Arial"/>
        </w:rPr>
        <w:t>Suðutákn og mál á suðum á teikningum eru í samræmi við ÍST EN ISO 2553:2019. Allar hringsuður pípna og tengistykkja eru stúfsuður og skulu endar pípna og tengjastykkja fasaðir í samræmi við það.</w:t>
      </w:r>
    </w:p>
    <w:p w14:paraId="2FACB2DC" w14:textId="77777777" w:rsidR="007A3584" w:rsidRPr="006015C3" w:rsidRDefault="007A3584" w:rsidP="007A3584">
      <w:pPr>
        <w:pStyle w:val="Texti0"/>
        <w:rPr>
          <w:rFonts w:eastAsia="Arial"/>
        </w:rPr>
      </w:pPr>
      <w:r w:rsidRPr="006015C3">
        <w:rPr>
          <w:rFonts w:eastAsia="Arial"/>
        </w:rPr>
        <w:t>Ef skorið er í sundur með logskurði skal slípa skurðarsárið hreint a.m.k. 3 mm inn í efnið.</w:t>
      </w:r>
    </w:p>
    <w:p w14:paraId="0F5668E2" w14:textId="77777777" w:rsidR="007A3584" w:rsidRPr="006015C3" w:rsidRDefault="007A3584" w:rsidP="007A3584">
      <w:pPr>
        <w:pStyle w:val="Texti0"/>
        <w:rPr>
          <w:rFonts w:eastAsia="Calibri"/>
        </w:rPr>
      </w:pPr>
      <w:r w:rsidRPr="006015C3">
        <w:rPr>
          <w:rFonts w:eastAsia="Arial"/>
        </w:rPr>
        <w:t>Fletir sem sjóða á saman skulu vera úr hreinum málmi, lausir við sýnilega galla, t.d. skillög eða galla frá skurði, a.m.k. 30 mm út frá suð</w:t>
      </w:r>
      <w:r w:rsidRPr="006015C3">
        <w:rPr>
          <w:rFonts w:eastAsia="Calibri"/>
        </w:rPr>
        <w:t>ubrúnum og lausir við ryð, olíu, feiti og/eða önnur aðskotaefni.</w:t>
      </w:r>
    </w:p>
    <w:p w14:paraId="01025A1B" w14:textId="77777777" w:rsidR="007A3584" w:rsidRPr="006015C3" w:rsidRDefault="007A3584" w:rsidP="007A3584">
      <w:pPr>
        <w:pStyle w:val="Texti0"/>
        <w:rPr>
          <w:rFonts w:eastAsia="Calibri"/>
        </w:rPr>
      </w:pPr>
      <w:r w:rsidRPr="117FE47C">
        <w:rPr>
          <w:rFonts w:eastAsia="Calibri"/>
        </w:rPr>
        <w:t xml:space="preserve">Áður en suðuvinna hefst skal verktaki leggja fram suðuáætlun og suðuferla gerða í samræmi við staðla og afhenda suðuferla (WPS), vottaða af viðurkenndum aðila, í samræmi við ÍST EN ISO 15612:2018 eða ÍST EN ISO 15614-1:2017 fyrir lagnir í jörðu og ÍST EN ISO 15614-1:2017 fyrir lagnir ofanjarðar. Einnig skal verktaki senda inn tilheyrandi prófunarskýrslur (WPQR) fyrir innsenda suðuferla. </w:t>
      </w:r>
    </w:p>
    <w:p w14:paraId="52477388" w14:textId="77777777" w:rsidR="007A3584" w:rsidRPr="006015C3" w:rsidRDefault="007A3584" w:rsidP="007A3584">
      <w:pPr>
        <w:pStyle w:val="Texti0"/>
        <w:rPr>
          <w:rFonts w:eastAsia="Calibri"/>
        </w:rPr>
      </w:pPr>
      <w:r w:rsidRPr="006015C3">
        <w:rPr>
          <w:rFonts w:eastAsia="Calibri"/>
        </w:rPr>
        <w:t xml:space="preserve">Suðuferla og prófunarskýrslur skal senda til umsagnar og samþykktar af </w:t>
      </w:r>
      <w:r>
        <w:rPr>
          <w:rFonts w:eastAsia="Calibri"/>
        </w:rPr>
        <w:t>eftirlitsaðila</w:t>
      </w:r>
      <w:r w:rsidRPr="006015C3">
        <w:rPr>
          <w:rFonts w:eastAsia="Calibri"/>
        </w:rPr>
        <w:t xml:space="preserve"> verkkaupa áður en suðuvinna hefst. </w:t>
      </w:r>
    </w:p>
    <w:p w14:paraId="1A280B51" w14:textId="77777777" w:rsidR="007A3584" w:rsidRPr="006015C3" w:rsidRDefault="007A3584" w:rsidP="007A3584">
      <w:pPr>
        <w:pStyle w:val="Texti0"/>
        <w:rPr>
          <w:rFonts w:eastAsia="Calibri"/>
        </w:rPr>
      </w:pPr>
      <w:r w:rsidRPr="117FE47C">
        <w:rPr>
          <w:rFonts w:eastAsia="Calibri"/>
        </w:rPr>
        <w:t xml:space="preserve">Tákn eða númer fyrir þær suðuaðferðir/-tækni og suðustöður sem beita á skulu vera skv. ÍST EN ISO 4063:2023 og ÍST EN ISO 6947:2019. </w:t>
      </w:r>
    </w:p>
    <w:p w14:paraId="0D46D861" w14:textId="77777777" w:rsidR="007A3584" w:rsidRPr="006015C3" w:rsidRDefault="007A3584" w:rsidP="007A3584">
      <w:pPr>
        <w:pStyle w:val="Texti0"/>
        <w:rPr>
          <w:rFonts w:eastAsia="Calibri"/>
        </w:rPr>
      </w:pPr>
      <w:r w:rsidRPr="006015C3">
        <w:rPr>
          <w:rFonts w:eastAsia="Calibri"/>
        </w:rPr>
        <w:t xml:space="preserve">Allt efni sem verktaki leggur til er háð samþykki </w:t>
      </w:r>
      <w:r>
        <w:rPr>
          <w:rFonts w:eastAsia="Calibri"/>
        </w:rPr>
        <w:t>eftirlitsaðila</w:t>
      </w:r>
      <w:r w:rsidRPr="006015C3">
        <w:rPr>
          <w:rFonts w:eastAsia="Calibri"/>
        </w:rPr>
        <w:t xml:space="preserve"> verkkaupa.</w:t>
      </w:r>
    </w:p>
    <w:p w14:paraId="71E7AC52" w14:textId="77777777" w:rsidR="007A3584" w:rsidRPr="006015C3" w:rsidRDefault="007A3584" w:rsidP="007A3584">
      <w:pPr>
        <w:pStyle w:val="Fyrirsgnannumer"/>
      </w:pPr>
      <w:bookmarkStart w:id="319" w:name="_Toc483312781"/>
      <w:bookmarkStart w:id="320" w:name="_Toc481761357"/>
      <w:bookmarkStart w:id="321" w:name="_Toc476835214"/>
      <w:r w:rsidRPr="006015C3">
        <w:t>Suðu</w:t>
      </w:r>
      <w:bookmarkEnd w:id="319"/>
      <w:bookmarkEnd w:id="320"/>
      <w:bookmarkEnd w:id="321"/>
      <w:r w:rsidRPr="006015C3">
        <w:t>fólk</w:t>
      </w:r>
    </w:p>
    <w:p w14:paraId="5FCAB0A3" w14:textId="40D1D24B" w:rsidR="007A3584" w:rsidRPr="006015C3" w:rsidRDefault="007A3584" w:rsidP="007A3584">
      <w:pPr>
        <w:pStyle w:val="Texti0"/>
        <w:rPr>
          <w:rFonts w:eastAsia="Calibri"/>
        </w:rPr>
      </w:pPr>
      <w:bookmarkStart w:id="322" w:name="_Hlk6324738"/>
      <w:r w:rsidRPr="2AF1030D">
        <w:rPr>
          <w:rFonts w:eastAsia="Calibri"/>
        </w:rPr>
        <w:t>Rafsuðuvinna skal eingöngu unnin af starfsfólki með hæfnisskírteini samkvæmt ÍST EN ISO 9606-1:201</w:t>
      </w:r>
      <w:r w:rsidR="0305AA5D" w:rsidRPr="2AF1030D">
        <w:rPr>
          <w:rFonts w:eastAsia="Calibri"/>
        </w:rPr>
        <w:t>7</w:t>
      </w:r>
      <w:r w:rsidRPr="2AF1030D">
        <w:rPr>
          <w:rFonts w:eastAsia="Calibri"/>
        </w:rPr>
        <w:t xml:space="preserve"> sem svarar til þeirra suðuferla (WPS) sem áformað er að nota fyrir hverja suðugerð. </w:t>
      </w:r>
      <w:bookmarkEnd w:id="322"/>
      <w:r w:rsidRPr="2AF1030D">
        <w:rPr>
          <w:rFonts w:eastAsia="Calibri"/>
        </w:rPr>
        <w:t xml:space="preserve">Ef beitt er sjálfvirkum eða hálfsjálfvirkum suðubúnaði skulu suðumenn/starfsmenn, sem vinna við þann búnað, hafa hlotið þjálfun og prófun á grundvelli ÍST EN ISO 14732:2025 og hafa gild réttindi. </w:t>
      </w:r>
    </w:p>
    <w:p w14:paraId="7DE737F3" w14:textId="77777777" w:rsidR="007A3584" w:rsidRPr="006015C3" w:rsidRDefault="007A3584" w:rsidP="007A3584">
      <w:pPr>
        <w:pStyle w:val="Texti0"/>
        <w:rPr>
          <w:rFonts w:eastAsia="Calibri"/>
        </w:rPr>
      </w:pPr>
      <w:r w:rsidRPr="006015C3">
        <w:rPr>
          <w:rFonts w:eastAsia="Calibri"/>
        </w:rPr>
        <w:t>Verktaki skal leggja fram lista yfir þá einstaklinga, sem vinna eiga verkið og afhenda afrit af gildum hæfnisskírteinum þeirra áður en þeir hefja störf.</w:t>
      </w:r>
    </w:p>
    <w:p w14:paraId="2A5A6435" w14:textId="77777777" w:rsidR="007A3584" w:rsidRPr="006015C3" w:rsidRDefault="007A3584" w:rsidP="007A3584">
      <w:pPr>
        <w:pStyle w:val="Fyrirsgnannumer"/>
      </w:pPr>
      <w:r w:rsidRPr="006015C3">
        <w:t>Framkvæmd suðu</w:t>
      </w:r>
    </w:p>
    <w:p w14:paraId="68C313B4" w14:textId="77777777" w:rsidR="007A3584" w:rsidRPr="006015C3" w:rsidRDefault="007A3584" w:rsidP="007A3584">
      <w:pPr>
        <w:pStyle w:val="Texti0"/>
        <w:rPr>
          <w:rFonts w:eastAsia="Calibri"/>
        </w:rPr>
      </w:pPr>
      <w:r w:rsidRPr="117FE47C">
        <w:rPr>
          <w:rFonts w:eastAsia="Calibri"/>
        </w:rPr>
        <w:t xml:space="preserve">Öll rafsuðuvinna skal vera unnin í samræmi við ÍST EN 1011-1:2019, -2:2001 og –3:2018 og í fullu samræmi við samþykkta suðuferla og verkgögn. Tryggja skal fulla gegnumsuðu og góða sambræðslu milli suðu- og grunnefnis. </w:t>
      </w:r>
    </w:p>
    <w:p w14:paraId="1ED7C10D" w14:textId="77777777" w:rsidR="007A3584" w:rsidRPr="006015C3" w:rsidRDefault="007A3584" w:rsidP="007A3584">
      <w:pPr>
        <w:pStyle w:val="Texti0"/>
        <w:rPr>
          <w:rFonts w:eastAsia="Calibri"/>
        </w:rPr>
      </w:pPr>
      <w:r w:rsidRPr="006015C3">
        <w:rPr>
          <w:rFonts w:eastAsia="Calibri"/>
        </w:rPr>
        <w:t xml:space="preserve">Verktaki skal nota viðeigandi suðuvír sem ætlaður er fyrir viðkomandi grunnefni og suðusamskeyti utanhúss í samræmi við teikningar og samþykktar suðuaðferðir (WPS). Verktaki skal vera fullviss um að suðuvír sé þurr og hafi verið geymdur á þurrum og heitum stað skv. leiðbeiningum framleiðanda. Ef vafi leikur á hvort raki sé í suðuvír skal hann bakaður við 350°C í tvær klukkustundir og eftir það skal hann ávallt geymdur í hitakassa. Þetta á sérstaklega við um suðuvinnu utanhúss. </w:t>
      </w:r>
    </w:p>
    <w:p w14:paraId="5615CF56" w14:textId="77777777" w:rsidR="007A3584" w:rsidRPr="006015C3" w:rsidRDefault="007A3584" w:rsidP="007A3584">
      <w:pPr>
        <w:pStyle w:val="Texti0"/>
        <w:rPr>
          <w:rFonts w:eastAsia="Calibri"/>
        </w:rPr>
      </w:pPr>
      <w:r w:rsidRPr="006015C3">
        <w:rPr>
          <w:rFonts w:eastAsia="Calibri"/>
        </w:rPr>
        <w:t>Verktaki skal tryggja að suðuvinna utanhúss sé unnin við viðunandi aðstæður og tryggja að raki og vindur hafi ekki áhrif á suðugæði. Ekki má sjóða ef stálið er rakt og ekki ef lofthiti er lægri en 3°C, nema viðeigandi ráðstafanir séu gerðar við suðuvinnuna, eins og t.d. að forhita efnið upp í 50 – 100°C, samkvæmt nánari lýsingu í suðferli verktaka. Suður skulu snyrtilega auðkenndar með vatnsþolnum lit, þannig að fram komi suðunúmer og auðkennisstafir suðumanns, sömu númer og sett eru inn í suðubókhald.</w:t>
      </w:r>
    </w:p>
    <w:p w14:paraId="1DBFF840" w14:textId="77777777" w:rsidR="007A3584" w:rsidRPr="006015C3" w:rsidRDefault="007A3584" w:rsidP="007A3584">
      <w:pPr>
        <w:pStyle w:val="Texti0"/>
        <w:rPr>
          <w:rFonts w:eastAsia="Calibri"/>
        </w:rPr>
      </w:pPr>
      <w:r w:rsidRPr="006015C3">
        <w:rPr>
          <w:rFonts w:eastAsia="Calibri"/>
        </w:rPr>
        <w:t>Áður en suðuvinna hefst skal verktaki hreinsa og slípa pípuenda svo tryggt sé að ekkert ryð eða önnur óhreinindi séu á suðuenda</w:t>
      </w:r>
    </w:p>
    <w:p w14:paraId="68A37934" w14:textId="77777777" w:rsidR="007A3584" w:rsidRPr="006015C3" w:rsidRDefault="007A3584" w:rsidP="007A3584">
      <w:pPr>
        <w:pStyle w:val="Fyrirsgnannumer"/>
      </w:pPr>
      <w:r w:rsidRPr="006015C3">
        <w:t>Suðuprófanir</w:t>
      </w:r>
    </w:p>
    <w:p w14:paraId="626DA471" w14:textId="77777777" w:rsidR="007A3584" w:rsidRPr="006015C3" w:rsidRDefault="007A3584" w:rsidP="007A3584">
      <w:pPr>
        <w:pStyle w:val="Texti0"/>
        <w:rPr>
          <w:rFonts w:eastAsia="Calibri"/>
        </w:rPr>
      </w:pPr>
      <w:r w:rsidRPr="117FE47C">
        <w:rPr>
          <w:rFonts w:eastAsia="Calibri"/>
        </w:rPr>
        <w:t xml:space="preserve">Suðueftirlit verktaka skal vera í höndum óháðra aðila (ekki starfsfólks verktaka) og vera í samræmi við ÍST EN 13480-5:2024, ÍST EN ISO 17637:2016, ÍST EN ISO 17640:2018, ÍST EN ISO 11666:2018, ÍST EN ISO 17636-1:2022 og 2:2022, og skal vera í höndum aðila með réttindi til skv. ÍST EN ISO 9712 :2021– Level 2. </w:t>
      </w:r>
    </w:p>
    <w:p w14:paraId="234A7A1D" w14:textId="77777777" w:rsidR="007A3584" w:rsidRPr="006015C3" w:rsidRDefault="007A3584" w:rsidP="007A3584">
      <w:pPr>
        <w:pStyle w:val="Texti0"/>
        <w:rPr>
          <w:rFonts w:eastAsia="Calibri"/>
        </w:rPr>
      </w:pPr>
      <w:r w:rsidRPr="006015C3">
        <w:rPr>
          <w:rFonts w:eastAsia="Calibri"/>
        </w:rPr>
        <w:t>Verktaki skal leggja fram úttektar- og skoðunarskýrslur í síðasta lagi viku áður en lekaprófun fer fram. Skýrslugerð skal vera í samræmi við viðurkenndar aðferðir ofangreindra staðla.</w:t>
      </w:r>
    </w:p>
    <w:p w14:paraId="7B3B760F" w14:textId="77777777" w:rsidR="007A3584" w:rsidRPr="006015C3" w:rsidRDefault="007A3584" w:rsidP="007A3584">
      <w:pPr>
        <w:pStyle w:val="Texti0"/>
        <w:rPr>
          <w:rFonts w:eastAsia="Calibri"/>
        </w:rPr>
      </w:pPr>
      <w:r w:rsidRPr="117FE47C">
        <w:rPr>
          <w:rFonts w:eastAsia="Calibri"/>
        </w:rPr>
        <w:t xml:space="preserve">Suður á pípum ofanjarðar skulu uppfylla gæðakröfur, sem gerðar eru fyrir </w:t>
      </w:r>
      <w:r w:rsidRPr="117FE47C">
        <w:rPr>
          <w:rFonts w:eastAsia="Calibri"/>
          <w:b/>
          <w:bCs/>
        </w:rPr>
        <w:t>flokk B</w:t>
      </w:r>
      <w:r w:rsidRPr="117FE47C">
        <w:rPr>
          <w:rFonts w:eastAsia="Calibri"/>
        </w:rPr>
        <w:t xml:space="preserve"> en fyrir suður á niður gröfnum pípum skulu suður uppfylla </w:t>
      </w:r>
      <w:r w:rsidRPr="117FE47C">
        <w:rPr>
          <w:rFonts w:eastAsia="Calibri"/>
          <w:b/>
          <w:bCs/>
        </w:rPr>
        <w:t>flokk C</w:t>
      </w:r>
      <w:r w:rsidRPr="117FE47C">
        <w:rPr>
          <w:rFonts w:eastAsia="Calibri"/>
        </w:rPr>
        <w:t xml:space="preserve"> til samræmis við ÍST EN ISO 5817:2023.</w:t>
      </w:r>
    </w:p>
    <w:p w14:paraId="332D2140" w14:textId="77777777" w:rsidR="007A3584" w:rsidRPr="006015C3" w:rsidRDefault="007A3584" w:rsidP="007A3584">
      <w:pPr>
        <w:pStyle w:val="Texti0"/>
        <w:rPr>
          <w:rFonts w:eastAsia="Calibri"/>
        </w:rPr>
      </w:pPr>
      <w:r w:rsidRPr="117FE47C">
        <w:rPr>
          <w:rFonts w:eastAsia="Calibri"/>
        </w:rPr>
        <w:lastRenderedPageBreak/>
        <w:t>Umfang prófana skal vera í samræmi ÍST EN 13480-5:2024.</w:t>
      </w:r>
    </w:p>
    <w:p w14:paraId="65615B35" w14:textId="77777777" w:rsidR="007A3584" w:rsidRPr="006015C3" w:rsidRDefault="007A3584" w:rsidP="007A3584">
      <w:pPr>
        <w:pStyle w:val="Texti0"/>
        <w:rPr>
          <w:rFonts w:eastAsia="Calibri"/>
        </w:rPr>
      </w:pPr>
      <w:r w:rsidRPr="006015C3">
        <w:rPr>
          <w:rFonts w:eastAsia="Calibri"/>
        </w:rPr>
        <w:t>Þær suður sem ekki er unnt að lekaprófa, þrýstingsprófa eða skoða við prófanir, skal röntgenmynda 100%.</w:t>
      </w:r>
    </w:p>
    <w:p w14:paraId="62F4DA9E" w14:textId="77777777" w:rsidR="007A3584" w:rsidRPr="006015C3" w:rsidRDefault="007A3584" w:rsidP="007A3584">
      <w:pPr>
        <w:pStyle w:val="Texti0"/>
        <w:rPr>
          <w:rFonts w:eastAsia="Calibri"/>
        </w:rPr>
      </w:pPr>
      <w:r w:rsidRPr="006015C3">
        <w:rPr>
          <w:rFonts w:eastAsia="Calibri"/>
        </w:rPr>
        <w:t xml:space="preserve">Til að koma í veg fyrir mistök í byrjun skal eftirfarandi aðferð notuð: </w:t>
      </w:r>
    </w:p>
    <w:p w14:paraId="6673BB7C" w14:textId="77777777" w:rsidR="007A3584" w:rsidRPr="006015C3" w:rsidRDefault="007A3584" w:rsidP="007A3584">
      <w:pPr>
        <w:pStyle w:val="Texti0"/>
        <w:rPr>
          <w:rFonts w:eastAsia="Calibri"/>
        </w:rPr>
      </w:pPr>
      <w:r w:rsidRPr="117FE47C">
        <w:rPr>
          <w:rFonts w:eastAsia="Calibri"/>
        </w:rPr>
        <w:t>Á fyrstu stigum framkvæmdar skal velja af handahófi eina eða fleiri suður, eftir stærð verkefnis, úr hverjum suðuhópi til að prófa. Í tilfelli pípusuða skal röntgenmynda a.m.k. eina af fyrstu suðum með 100% myndun. Í stærri verkum þar sem eru fleiri en 30 suður skal einnig röntgenmynda 25% af fyrstu 2-5 suðum úr hverjum suðuhópi. Þegar þessar forskoðanir hafa verið gerðar og suðugæði eru uppfyllt skal almennt prófa að lágmarki 5% af öllum suðum sem koma á eftir og sjónskoða allar suður 100%. Velja skal prófunarstaði m.t.t. suðuhópa og suðumanna samkvæmt ÍST EN 13480-5:2024, kafla 8.1.2. Suðuhópar skiptast í suðugerðir gerðar við mismunandi aðstæður og einnig þarf taka til greina ytri aðstæður eins og veðurfar, aðstöðu suðumanns og mismunandi suðumanna. Prófanir á suðum eru í hlutfalli af ummáli rörs, þ.e.a.s. lengd suðu.</w:t>
      </w:r>
    </w:p>
    <w:p w14:paraId="00EC66F5" w14:textId="77777777" w:rsidR="007A3584" w:rsidRPr="006015C3" w:rsidRDefault="007A3584" w:rsidP="007A3584">
      <w:pPr>
        <w:pStyle w:val="Texti0"/>
        <w:rPr>
          <w:rFonts w:eastAsia="Calibri"/>
        </w:rPr>
      </w:pPr>
      <w:r w:rsidRPr="117FE47C">
        <w:rPr>
          <w:rFonts w:eastAsia="Calibri"/>
        </w:rPr>
        <w:t>Komi fram gallar í suðum skulu  viðgerðir og viðbótarprófanir vera til samræmis við ÍST EN 13480-5:2024, í kafla 8.1.3.</w:t>
      </w:r>
    </w:p>
    <w:p w14:paraId="08366F7E" w14:textId="77777777" w:rsidR="007A3584" w:rsidRPr="006015C3" w:rsidRDefault="007A3584" w:rsidP="007A3584">
      <w:pPr>
        <w:numPr>
          <w:ilvl w:val="0"/>
          <w:numId w:val="37"/>
        </w:numPr>
        <w:spacing w:after="80" w:line="360" w:lineRule="auto"/>
        <w:contextualSpacing/>
        <w:rPr>
          <w:rFonts w:eastAsia="Calibri" w:cs="Arial"/>
          <w:szCs w:val="20"/>
        </w:rPr>
      </w:pPr>
      <w:r w:rsidRPr="006015C3">
        <w:rPr>
          <w:rFonts w:eastAsia="Calibri" w:cs="Arial"/>
          <w:szCs w:val="20"/>
        </w:rPr>
        <w:t>Prófa tvær sambærilegar suður fyrir hverja gallaða. Velja skal suður sem voru soðnar við sambærilegar aðstæður og skulu þær prófaðar með sömu prófunaraðferð.</w:t>
      </w:r>
    </w:p>
    <w:p w14:paraId="2B5FE7E1" w14:textId="77777777" w:rsidR="007A3584" w:rsidRPr="006015C3" w:rsidRDefault="007A3584" w:rsidP="007A3584">
      <w:pPr>
        <w:numPr>
          <w:ilvl w:val="0"/>
          <w:numId w:val="37"/>
        </w:numPr>
        <w:spacing w:after="80" w:line="360" w:lineRule="auto"/>
        <w:contextualSpacing/>
        <w:rPr>
          <w:rFonts w:eastAsia="Calibri" w:cs="Arial"/>
          <w:szCs w:val="20"/>
        </w:rPr>
      </w:pPr>
      <w:r w:rsidRPr="006015C3">
        <w:rPr>
          <w:rFonts w:eastAsia="Calibri" w:cs="Arial"/>
          <w:szCs w:val="20"/>
        </w:rPr>
        <w:t xml:space="preserve">Ef þessar viðbótarprófanir uppfylla kröfur verklýsingar, skal gera við þær gölluðu og framkvæma prófanir á viðgerðunum með sömu prófunaraðferð til staðfestingar á að viðgerðar suður uppfylli kröfur verklýsingar. </w:t>
      </w:r>
    </w:p>
    <w:p w14:paraId="194F5D13" w14:textId="77777777" w:rsidR="007A3584" w:rsidRPr="006015C3" w:rsidRDefault="007A3584" w:rsidP="007A3584">
      <w:pPr>
        <w:numPr>
          <w:ilvl w:val="0"/>
          <w:numId w:val="37"/>
        </w:numPr>
        <w:spacing w:after="80" w:line="360" w:lineRule="auto"/>
        <w:contextualSpacing/>
        <w:rPr>
          <w:rFonts w:eastAsia="Calibri" w:cs="Arial"/>
          <w:szCs w:val="20"/>
        </w:rPr>
      </w:pPr>
      <w:r w:rsidRPr="006015C3">
        <w:rPr>
          <w:rFonts w:eastAsia="Calibri" w:cs="Arial"/>
          <w:szCs w:val="20"/>
        </w:rPr>
        <w:t xml:space="preserve">Ef fram koma gallar í þessum viðbótarprófunum skal prófa tvær sambærilegar suður fyrir hverja gallaða á sama hátt með sömu prófunaraðferð. </w:t>
      </w:r>
    </w:p>
    <w:p w14:paraId="14B251D2" w14:textId="77777777" w:rsidR="007A3584" w:rsidRPr="006015C3" w:rsidRDefault="007A3584" w:rsidP="007A3584">
      <w:pPr>
        <w:numPr>
          <w:ilvl w:val="0"/>
          <w:numId w:val="37"/>
        </w:numPr>
        <w:spacing w:after="80" w:line="360" w:lineRule="auto"/>
        <w:contextualSpacing/>
        <w:rPr>
          <w:rFonts w:eastAsia="Calibri" w:cs="Arial"/>
          <w:szCs w:val="20"/>
        </w:rPr>
      </w:pPr>
      <w:r w:rsidRPr="006015C3">
        <w:rPr>
          <w:rFonts w:eastAsia="Calibri" w:cs="Arial"/>
          <w:szCs w:val="20"/>
        </w:rPr>
        <w:t>Ef fram koma gallar í þessum viðbótarprófunum eða komi fram gallar aftur eftir viðgerð í gölluðum suðum skal endurtaka sbr. lið c.</w:t>
      </w:r>
    </w:p>
    <w:p w14:paraId="17F9B20E" w14:textId="77777777" w:rsidR="007A3584" w:rsidRPr="006015C3" w:rsidRDefault="007A3584" w:rsidP="007A3584">
      <w:pPr>
        <w:pStyle w:val="ListParagraph"/>
        <w:numPr>
          <w:ilvl w:val="0"/>
          <w:numId w:val="37"/>
        </w:numPr>
        <w:spacing w:after="80" w:line="360" w:lineRule="auto"/>
        <w:rPr>
          <w:rFonts w:eastAsia="Calibri" w:cs="Arial"/>
          <w:szCs w:val="20"/>
        </w:rPr>
      </w:pPr>
      <w:r w:rsidRPr="006015C3">
        <w:rPr>
          <w:rFonts w:eastAsia="Calibri" w:cs="Arial"/>
          <w:szCs w:val="20"/>
        </w:rPr>
        <w:t>Ef fram koma gallar í þessum viðbótarprófunum skal prófa allar samsvarandi suður viðkomandi suðuhóps.</w:t>
      </w:r>
    </w:p>
    <w:p w14:paraId="61308D3A" w14:textId="77777777" w:rsidR="007A3584" w:rsidRPr="006015C3" w:rsidRDefault="007A3584" w:rsidP="007A3584">
      <w:pPr>
        <w:pStyle w:val="Texti0"/>
        <w:rPr>
          <w:rFonts w:eastAsia="Calibri"/>
        </w:rPr>
      </w:pPr>
      <w:r w:rsidRPr="006015C3">
        <w:rPr>
          <w:rFonts w:eastAsia="Calibri"/>
        </w:rPr>
        <w:t>Þegar suður eru valdar skulu þær valdar með tilliti til þess hvort  þær eru soðnar á verkstað eða á verkstæði.</w:t>
      </w:r>
    </w:p>
    <w:p w14:paraId="1EA6CCDE" w14:textId="77777777" w:rsidR="007A3584" w:rsidRPr="006015C3" w:rsidRDefault="007A3584" w:rsidP="007A3584">
      <w:pPr>
        <w:pStyle w:val="Texti0"/>
        <w:rPr>
          <w:rFonts w:eastAsia="Calibri"/>
        </w:rPr>
      </w:pPr>
      <w:r w:rsidRPr="006015C3">
        <w:rPr>
          <w:rFonts w:eastAsia="Calibri"/>
        </w:rPr>
        <w:t>Allan kostnað vegna suða sem standast ekki gæðakröfur, viðgerða á suðum og vinnu vegna endurmyndunar ber verktaki að fullu.</w:t>
      </w:r>
    </w:p>
    <w:p w14:paraId="000E13E7" w14:textId="77777777" w:rsidR="007A3584" w:rsidRPr="006015C3" w:rsidRDefault="007A3584" w:rsidP="007A3584">
      <w:pPr>
        <w:pStyle w:val="Texti0"/>
        <w:rPr>
          <w:rFonts w:eastAsia="Calibri"/>
        </w:rPr>
      </w:pPr>
      <w:r>
        <w:rPr>
          <w:rFonts w:eastAsia="Calibri"/>
        </w:rPr>
        <w:t>Eftirlitsaðili</w:t>
      </w:r>
      <w:r w:rsidRPr="006015C3">
        <w:rPr>
          <w:rFonts w:eastAsia="Calibri"/>
        </w:rPr>
        <w:t xml:space="preserve"> verkkaupa getur óskað eftir að verktaki geri suðuprófanir á stökum suðustöðum, þar með taldar röntgenmyndatökur.</w:t>
      </w:r>
    </w:p>
    <w:p w14:paraId="371E41B0" w14:textId="77777777" w:rsidR="007A3584" w:rsidRPr="006015C3" w:rsidRDefault="007A3584" w:rsidP="007A3584">
      <w:pPr>
        <w:pStyle w:val="Texti0"/>
        <w:rPr>
          <w:rFonts w:eastAsia="Calibri"/>
        </w:rPr>
      </w:pPr>
      <w:r w:rsidRPr="006015C3">
        <w:rPr>
          <w:rFonts w:eastAsia="Calibri"/>
        </w:rPr>
        <w:t xml:space="preserve">Verktaki skal í upphafi verks tilkynna hver sér um suðueftirlit og prófanir og leggja fram þau hæfnisskírteini og -vottorð sem krafist er í þessari lýsingu. Einnig skal verktaki leggja fram aðferðarlýsingu þar sem gert er ítarlega grein fyrir því hvernig suðueftirliti verður háttað. </w:t>
      </w:r>
    </w:p>
    <w:p w14:paraId="1ECABC55" w14:textId="77777777" w:rsidR="007A3584" w:rsidRPr="006015C3" w:rsidRDefault="007A3584" w:rsidP="007A3584">
      <w:pPr>
        <w:pStyle w:val="Texti0"/>
        <w:rPr>
          <w:rFonts w:eastAsia="Calibri"/>
        </w:rPr>
      </w:pPr>
      <w:r w:rsidRPr="006015C3">
        <w:rPr>
          <w:rFonts w:eastAsia="Calibri"/>
        </w:rPr>
        <w:t>Veitur áskilja sér rétt á að fá allar röntgenfilmur afhentar og geta í framhaldi fengið utanaðkomandi óháðan og viðurkenndan aðila til að yfirfara allar filmur til staðfestingar á gæðum myndatöku og einnig á mati prófunaraðila á suðugöllum. Einnig áskilja Veitur sér rétt til að láta framkvæma sínar eigin prófanir og geta krafist lagfæringar á suðum, ef suðugallar koma í ljós, á kostnað verktaka.</w:t>
      </w:r>
    </w:p>
    <w:p w14:paraId="62A7BD41" w14:textId="77777777" w:rsidR="007A3584" w:rsidRPr="006015C3" w:rsidRDefault="007A3584" w:rsidP="007A3584">
      <w:pPr>
        <w:pStyle w:val="Fyrirsgnannumer"/>
      </w:pPr>
      <w:bookmarkStart w:id="323" w:name="_Hlk6912683"/>
      <w:r w:rsidRPr="006015C3">
        <w:t>Suðubókhald</w:t>
      </w:r>
    </w:p>
    <w:p w14:paraId="58143F2D" w14:textId="77777777" w:rsidR="007A3584" w:rsidRPr="006015C3" w:rsidRDefault="007A3584" w:rsidP="007A3584">
      <w:pPr>
        <w:pStyle w:val="Texti0"/>
        <w:rPr>
          <w:rFonts w:eastAsia="Calibri"/>
        </w:rPr>
      </w:pPr>
      <w:r w:rsidRPr="006015C3">
        <w:rPr>
          <w:rFonts w:eastAsia="Calibri"/>
        </w:rPr>
        <w:t xml:space="preserve">Verktaki skal tilgreina ábyrgðarstjóra suðumála til </w:t>
      </w:r>
      <w:r>
        <w:rPr>
          <w:rFonts w:eastAsia="Calibri"/>
        </w:rPr>
        <w:t>eftirlitsaðila</w:t>
      </w:r>
      <w:r w:rsidRPr="006015C3">
        <w:rPr>
          <w:rFonts w:eastAsia="Calibri"/>
        </w:rPr>
        <w:t xml:space="preserve"> verkkaupa. Verktaki skal halda suðubókhald. Suðubókhald skal samanstanda af eyðublaði, þar sem fram koma nöfn, númer eða upphafsstafir suðumanna, númer suðu, númer prófunarskýrslu fyrir hverja suðu og viðkomandi suðuferill sem notaður var. Verktaki skal afhenda lagnateikningar þar sem fram koma númer og staðsetning suða. Verktaki merkir allar suður inn á afrit af vinnuteikningum frá verkkaupa með suðunúmeri. Suðubókhald skal innihalda prófunarskýrslu frá óháðum aðila. Suðubókhaldi skal skila til verkkaupa á stafrænu formi, skilmerkilega merktu verki í síðasta lagi 2 dögum áður en lekaprófun fer fram.</w:t>
      </w:r>
    </w:p>
    <w:bookmarkEnd w:id="318"/>
    <w:bookmarkEnd w:id="323"/>
    <w:p w14:paraId="1BC89603" w14:textId="77777777" w:rsidR="007A3584" w:rsidRPr="006015C3" w:rsidRDefault="007A3584" w:rsidP="007A3584">
      <w:pPr>
        <w:pStyle w:val="Fyrirsgnannumer"/>
        <w:rPr>
          <w:rFonts w:eastAsia="Calibri"/>
        </w:rPr>
      </w:pPr>
      <w:r w:rsidRPr="006015C3">
        <w:rPr>
          <w:rFonts w:eastAsia="Calibri"/>
        </w:rPr>
        <w:lastRenderedPageBreak/>
        <w:t>Lekapróf</w:t>
      </w:r>
    </w:p>
    <w:p w14:paraId="792FC3CF" w14:textId="77777777" w:rsidR="007A3584" w:rsidRPr="006015C3" w:rsidRDefault="007A3584" w:rsidP="007A3584">
      <w:pPr>
        <w:pStyle w:val="Texti0"/>
        <w:rPr>
          <w:rFonts w:eastAsia="Calibri"/>
        </w:rPr>
      </w:pPr>
      <w:r w:rsidRPr="117FE47C">
        <w:rPr>
          <w:rFonts w:eastAsia="Calibri"/>
        </w:rPr>
        <w:t xml:space="preserve">Lekaprófa skal lagnir samkvæmt ÍST EN 13941-2:2019+A1:2021 þegar að allar suður hafa verið sjónskoðaðar. Hægt er að sameina lekapróf með styrkprófi (þrýstingsprófi). Verktaki skal lekaprófa með lofti sem dælt er inn í pípurnar undir þrýstingi. Þrýstingur í pípum skal vera frá 0,02-0,05 MPa (0,2-0,5 bar) yfirþrýstingur meðan prófun fer fram. Lekaleit fer fram með því að úða á suður með viðurkenndu freyðiefni/sápu til lekaleitunar og athuga hvort loftbólur myndist við suður eða samskeyti. Ef einhverjar suður eru ekki sýnilegar skal þrýstingur standa í 8 klst. Ef allar suður eru sýnilegar þarf þrýstingur að standa í 2 klst. </w:t>
      </w:r>
    </w:p>
    <w:p w14:paraId="3877CA6B" w14:textId="77777777" w:rsidR="007A3584" w:rsidRDefault="007A3584" w:rsidP="007A3584">
      <w:pPr>
        <w:pStyle w:val="Texti0"/>
        <w:rPr>
          <w:rFonts w:eastAsia="Calibri"/>
        </w:rPr>
      </w:pPr>
      <w:r w:rsidRPr="006015C3">
        <w:rPr>
          <w:rFonts w:eastAsia="Calibri"/>
        </w:rPr>
        <w:t xml:space="preserve">Verktaki skal loka rörendum með klemmutengi og setja upp nauðsynlega þrýstingsmæla og öryggisbúnað vegna prófunarinnar. Við klemmutengið er þrýstiloft tengt með kúluloka, öryggisloka og </w:t>
      </w:r>
      <w:r>
        <w:rPr>
          <w:rFonts w:eastAsia="Calibri"/>
        </w:rPr>
        <w:t>Póstar</w:t>
      </w:r>
    </w:p>
    <w:p w14:paraId="669D4C33" w14:textId="77777777" w:rsidR="007A3584" w:rsidRPr="006015C3" w:rsidRDefault="007A3584" w:rsidP="007A3584">
      <w:pPr>
        <w:pStyle w:val="Texti0"/>
        <w:rPr>
          <w:rFonts w:eastAsia="Calibri"/>
        </w:rPr>
      </w:pPr>
      <w:r>
        <w:rPr>
          <w:rFonts w:eastAsia="Calibri"/>
        </w:rPr>
        <w:t>Pós</w:t>
      </w:r>
      <w:r w:rsidRPr="006015C3">
        <w:rPr>
          <w:rFonts w:eastAsia="Calibri"/>
        </w:rPr>
        <w:t xml:space="preserve">þrýstingsmæli. Þrýstingsmælir skal sýna þrýsting með 0,1 bar nákvæmni og sviði þannig að augljóst sé þegar óskgildi þrýstings er náð. </w:t>
      </w:r>
    </w:p>
    <w:p w14:paraId="3B813EDB" w14:textId="77777777" w:rsidR="007A3584" w:rsidRPr="006015C3" w:rsidRDefault="007A3584" w:rsidP="007A3584">
      <w:pPr>
        <w:pStyle w:val="Texti0"/>
        <w:rPr>
          <w:rFonts w:eastAsia="Calibri"/>
        </w:rPr>
      </w:pPr>
      <w:r w:rsidRPr="53F9E78B">
        <w:rPr>
          <w:rFonts w:eastAsia="Calibri"/>
        </w:rPr>
        <w:t xml:space="preserve">Þegar réttum þrýstingi er náð skal verktaki kalla til eftirlitsaðila sem sér um að úða á suðurnar viðurkenndu lekaleitar-sápuvatni á suðurnar. </w:t>
      </w:r>
    </w:p>
    <w:p w14:paraId="68553AD6" w14:textId="77777777" w:rsidR="007A3584" w:rsidRDefault="007A3584" w:rsidP="007A3584">
      <w:pPr>
        <w:spacing w:before="240" w:after="240"/>
        <w:rPr>
          <w:rFonts w:eastAsia="Arial" w:cs="Arial"/>
          <w:color w:val="4472C4" w:themeColor="accent1"/>
          <w:szCs w:val="20"/>
        </w:rPr>
      </w:pPr>
      <w:r w:rsidRPr="53F9E78B">
        <w:rPr>
          <w:rFonts w:eastAsia="Arial" w:cs="Arial"/>
          <w:color w:val="4472C4" w:themeColor="accent1"/>
          <w:szCs w:val="20"/>
        </w:rPr>
        <w:t>#Hreinsun hitaveitulagna á framkvæmdartíma#</w:t>
      </w:r>
    </w:p>
    <w:p w14:paraId="28BF176F" w14:textId="77777777" w:rsidR="007A3584" w:rsidRDefault="007A3584" w:rsidP="007A3584">
      <w:pPr>
        <w:spacing w:before="240" w:after="240"/>
        <w:rPr>
          <w:rFonts w:eastAsia="Arial" w:cs="Arial"/>
          <w:color w:val="4472C4" w:themeColor="accent1"/>
          <w:szCs w:val="20"/>
        </w:rPr>
      </w:pPr>
      <w:r w:rsidRPr="53F9E78B">
        <w:rPr>
          <w:rFonts w:eastAsia="Arial" w:cs="Arial"/>
          <w:color w:val="4472C4" w:themeColor="accent1"/>
          <w:szCs w:val="20"/>
        </w:rPr>
        <w:t>#Verktaki skal tryggja að hitaveitulagnir séu hreinar að innan á framkvæmdartíma. Hreinsun skal framkvæmd með hreinsunarsmúl sem keyrður er inn í opna lagnaenda, með sambærilegri aðferð og notuð er við hreinsun fráveitulagna.#</w:t>
      </w:r>
    </w:p>
    <w:p w14:paraId="45F2C22F" w14:textId="77777777" w:rsidR="007A3584" w:rsidRDefault="007A3584" w:rsidP="007A3584">
      <w:pPr>
        <w:spacing w:before="240" w:after="240"/>
        <w:rPr>
          <w:rFonts w:eastAsia="Arial" w:cs="Arial"/>
          <w:color w:val="4472C4" w:themeColor="accent1"/>
          <w:szCs w:val="20"/>
        </w:rPr>
      </w:pPr>
      <w:r w:rsidRPr="53F9E78B">
        <w:rPr>
          <w:rFonts w:eastAsia="Arial" w:cs="Arial"/>
          <w:color w:val="4472C4" w:themeColor="accent1"/>
          <w:szCs w:val="20"/>
        </w:rPr>
        <w:t>#Hreinsun má fara fram með vatni, lofti eða samblandi lofts og vatns. Hreinsun með lofti er talin heppileg aðferð á framkvæmdartíma þar sem hún dregur úr hættu á raka og setmyndun í lögninni.#</w:t>
      </w:r>
    </w:p>
    <w:p w14:paraId="0D105C25" w14:textId="77777777" w:rsidR="007A3584" w:rsidRDefault="007A3584" w:rsidP="007A3584">
      <w:pPr>
        <w:spacing w:before="240" w:after="240"/>
        <w:rPr>
          <w:rFonts w:eastAsia="Arial" w:cs="Arial"/>
          <w:color w:val="4472C4" w:themeColor="accent1"/>
          <w:szCs w:val="20"/>
        </w:rPr>
      </w:pPr>
      <w:r w:rsidRPr="53F9E78B">
        <w:rPr>
          <w:rFonts w:eastAsia="Arial" w:cs="Arial"/>
          <w:color w:val="4472C4" w:themeColor="accent1"/>
          <w:szCs w:val="20"/>
        </w:rPr>
        <w:t>#Hreinsa skal lagnir eftir hverja X metra af lagðri og samsettri lögn, auk þess sem hreinsun skal fara fram áður en lögn er tengd við núverandi kerfi og áður en lekaprófanir eða aðrar prófanir fara fram.#</w:t>
      </w:r>
    </w:p>
    <w:p w14:paraId="47ABAD77" w14:textId="77777777" w:rsidR="007A3584" w:rsidRDefault="007A3584" w:rsidP="007A3584">
      <w:pPr>
        <w:spacing w:before="240" w:after="240"/>
        <w:rPr>
          <w:rFonts w:eastAsia="Arial" w:cs="Arial"/>
          <w:color w:val="4472C4" w:themeColor="accent1"/>
          <w:szCs w:val="20"/>
        </w:rPr>
      </w:pPr>
      <w:r w:rsidRPr="53F9E78B">
        <w:rPr>
          <w:rFonts w:eastAsia="Arial" w:cs="Arial"/>
          <w:color w:val="4472C4" w:themeColor="accent1"/>
          <w:szCs w:val="20"/>
        </w:rPr>
        <w:t>#Ef hreinsun skilar ekki fullnægjandi árangri skal hún endurtekin þar til lögn telst hrein að dómi eftirlitsaðila. Verktaki ber ábyrgð á framkvæmd hreinsunar og telst hún innifalin í einingarverðum verksins.#</w:t>
      </w:r>
    </w:p>
    <w:p w14:paraId="202A86A6" w14:textId="77777777" w:rsidR="007A3584" w:rsidRPr="006015C3" w:rsidRDefault="007A3584" w:rsidP="007A3584">
      <w:pPr>
        <w:pStyle w:val="Texti0"/>
        <w:spacing w:after="0"/>
        <w:rPr>
          <w:rFonts w:cs="Arial"/>
          <w:b/>
          <w:bCs/>
          <w:u w:val="single"/>
        </w:rPr>
      </w:pPr>
      <w:r w:rsidRPr="53F9E78B">
        <w:rPr>
          <w:rFonts w:cs="Arial"/>
          <w:b/>
          <w:bCs/>
          <w:u w:val="single"/>
        </w:rPr>
        <w:t xml:space="preserve">Útskolun lagna </w:t>
      </w:r>
    </w:p>
    <w:p w14:paraId="1A7C4EAC" w14:textId="77777777" w:rsidR="007A3584" w:rsidRPr="006015C3" w:rsidRDefault="007A3584" w:rsidP="007A3584">
      <w:pPr>
        <w:pStyle w:val="Texti0"/>
        <w:rPr>
          <w:rFonts w:eastAsia="Arial" w:cs="Arial"/>
        </w:rPr>
      </w:pPr>
      <w:r w:rsidRPr="006015C3">
        <w:rPr>
          <w:rFonts w:eastAsia="Arial" w:cs="Arial"/>
        </w:rPr>
        <w:t xml:space="preserve">Verktaki skal skola út lagnir áður en þær tengjast við virk kerfi. Verktaki skal sjá um að skolvatn hafi greiða framrás frá röraenda, þannig að ekki sé hætta á að óhreint vatn safnist fyrir í skurðinum og renni í lögnina að nýju eftir útskolun. </w:t>
      </w:r>
    </w:p>
    <w:p w14:paraId="2DE2D116" w14:textId="77777777" w:rsidR="007A3584" w:rsidRPr="00022758" w:rsidRDefault="007A3584" w:rsidP="007A3584">
      <w:pPr>
        <w:pStyle w:val="Texti0"/>
        <w:rPr>
          <w:rFonts w:eastAsia="Arial" w:cs="Arial"/>
          <w:color w:val="FF0000"/>
        </w:rPr>
      </w:pPr>
      <w:r w:rsidRPr="006015C3">
        <w:rPr>
          <w:rFonts w:eastAsia="Arial" w:cs="Arial"/>
          <w:color w:val="FF0000"/>
        </w:rPr>
        <w:t xml:space="preserve">#Þarf að skoða hvernig aðgangur að vatni er og skrifa inn í verklýsingu hvernig reiknað er með að </w:t>
      </w:r>
      <w:r w:rsidRPr="00022758">
        <w:rPr>
          <w:rFonts w:eastAsia="Arial" w:cs="Arial"/>
          <w:color w:val="FF0000"/>
        </w:rPr>
        <w:t>verktaki komist í vatn og hleypi vatni frá sér.#</w:t>
      </w:r>
    </w:p>
    <w:p w14:paraId="717C0019" w14:textId="77777777" w:rsidR="007A3584" w:rsidRDefault="007A3584" w:rsidP="007A3584">
      <w:pPr>
        <w:rPr>
          <w:color w:val="FF0000"/>
        </w:rPr>
      </w:pPr>
      <w:r w:rsidRPr="00022758">
        <w:rPr>
          <w:color w:val="FF0000"/>
        </w:rPr>
        <w:t xml:space="preserve">#Hér skal hönnuður setja inn tengistaði, áfangaskiptingu fyrir útskolun og rennslistíma. Ráðlagt er að viðhalda skolun </w:t>
      </w:r>
      <w:r>
        <w:rPr>
          <w:color w:val="FF0000"/>
        </w:rPr>
        <w:t xml:space="preserve">þar til </w:t>
      </w:r>
      <w:r w:rsidRPr="00022758">
        <w:rPr>
          <w:color w:val="FF0000"/>
        </w:rPr>
        <w:t>vatn er tært og laus við öll sýnileg óhreinindi. #</w:t>
      </w:r>
    </w:p>
    <w:p w14:paraId="3D1CA762" w14:textId="77777777" w:rsidR="007A3584" w:rsidRPr="006015C3" w:rsidRDefault="007A3584" w:rsidP="007A3584">
      <w:pPr>
        <w:pStyle w:val="Texti0"/>
        <w:rPr>
          <w:rFonts w:eastAsia="Arial" w:cs="Arial"/>
          <w:color w:val="FF0000"/>
        </w:rPr>
      </w:pPr>
      <w:r w:rsidRPr="5FCDCDEB">
        <w:rPr>
          <w:rFonts w:eastAsia="Arial" w:cs="Arial"/>
          <w:color w:val="FF0000"/>
        </w:rPr>
        <w:t>#Hönnuður bætir hér</w:t>
      </w:r>
      <w:r w:rsidRPr="006015C3">
        <w:rPr>
          <w:rFonts w:eastAsia="Arial" w:cs="Arial"/>
          <w:color w:val="FF0000"/>
        </w:rPr>
        <w:t xml:space="preserve"> við upplýsingum um</w:t>
      </w:r>
      <w:r>
        <w:rPr>
          <w:rFonts w:eastAsia="Arial" w:cs="Arial"/>
          <w:color w:val="FF0000"/>
        </w:rPr>
        <w:t xml:space="preserve"> í hvaða viku ársinns </w:t>
      </w:r>
      <w:r w:rsidRPr="006015C3">
        <w:rPr>
          <w:rFonts w:eastAsia="Arial" w:cs="Arial"/>
          <w:color w:val="FF0000"/>
        </w:rPr>
        <w:t xml:space="preserve"> tengingar við núverandi kerfi</w:t>
      </w:r>
      <w:r>
        <w:rPr>
          <w:rFonts w:eastAsia="Arial" w:cs="Arial"/>
          <w:color w:val="FF0000"/>
        </w:rPr>
        <w:t xml:space="preserve"> eiga að fara fram</w:t>
      </w:r>
      <w:r w:rsidRPr="006015C3">
        <w:rPr>
          <w:rFonts w:eastAsia="Arial" w:cs="Arial"/>
          <w:color w:val="FF0000"/>
        </w:rPr>
        <w:t xml:space="preserve"> </w:t>
      </w:r>
      <w:r>
        <w:rPr>
          <w:rFonts w:eastAsia="Arial" w:cs="Arial"/>
          <w:color w:val="FF0000"/>
        </w:rPr>
        <w:t xml:space="preserve">með tilliti til </w:t>
      </w:r>
      <w:r w:rsidRPr="006015C3">
        <w:rPr>
          <w:rFonts w:eastAsia="Arial" w:cs="Arial"/>
          <w:color w:val="FF0000"/>
        </w:rPr>
        <w:t xml:space="preserve">fyrirvara á  </w:t>
      </w:r>
      <w:r w:rsidRPr="5FCDCDEB">
        <w:rPr>
          <w:rFonts w:eastAsia="Arial" w:cs="Arial"/>
          <w:color w:val="FF0000"/>
        </w:rPr>
        <w:t>undirbúning lokunnar</w:t>
      </w:r>
      <w:r w:rsidRPr="006015C3">
        <w:rPr>
          <w:rFonts w:eastAsia="Arial" w:cs="Arial"/>
          <w:color w:val="FF0000"/>
        </w:rPr>
        <w:t xml:space="preserve">. </w:t>
      </w:r>
      <w:r>
        <w:rPr>
          <w:rFonts w:eastAsia="Arial" w:cs="Arial"/>
          <w:color w:val="FF0000"/>
        </w:rPr>
        <w:t>Fyrirvari fyrir tengingu við núverandi kerfi skal vera að lágmarki 10 dagar,</w:t>
      </w:r>
      <w:r w:rsidRPr="006015C3">
        <w:rPr>
          <w:rFonts w:eastAsia="Arial" w:cs="Arial"/>
          <w:color w:val="FF0000"/>
        </w:rPr>
        <w:t xml:space="preserve"> og ef um er að ræða viðkvæma notendur eins og heilbrigðisstofnanir, læknamiðstöðvar, sundlaugar o.s.fr</w:t>
      </w:r>
      <w:r>
        <w:rPr>
          <w:rFonts w:eastAsia="Arial" w:cs="Arial"/>
          <w:color w:val="FF0000"/>
        </w:rPr>
        <w:t>v</w:t>
      </w:r>
      <w:r w:rsidRPr="006015C3">
        <w:rPr>
          <w:rFonts w:eastAsia="Arial" w:cs="Arial"/>
          <w:color w:val="FF0000"/>
        </w:rPr>
        <w:t>. getur nauðsynlegur fyrirvari verið enn lengri#</w:t>
      </w:r>
    </w:p>
    <w:p w14:paraId="0F4E2E73" w14:textId="77777777" w:rsidR="007A3584" w:rsidRDefault="007A3584" w:rsidP="007A3584">
      <w:pPr>
        <w:pStyle w:val="Texti0"/>
        <w:rPr>
          <w:rFonts w:cs="Arial"/>
        </w:rPr>
      </w:pPr>
      <w:r w:rsidRPr="222A7064">
        <w:rPr>
          <w:rFonts w:eastAsia="Arial" w:cs="Arial"/>
        </w:rPr>
        <w:t>Þar sem tengja þarf við virk kerfi munu starfsfólk Veitna sjá um tengingar. Verktaki skal gera verkkaupa grein fyrir áætlunum um tengingar við virk kerfi og þeim ráðstöfunum sem gera þarf vegna þeirra áður en tenging er fyrirhuguð. Fyrirvari fyrir tengingu skal vera að lágmarki 10 dagar.</w:t>
      </w:r>
      <w:r w:rsidRPr="222A7064">
        <w:rPr>
          <w:rFonts w:cs="Arial"/>
        </w:rPr>
        <w:t xml:space="preserve"> </w:t>
      </w:r>
      <w:r w:rsidRPr="006015C3">
        <w:rPr>
          <w:rFonts w:cs="Arial"/>
        </w:rPr>
        <w:t>Við tengingar á virkum hitaveitulögnum skal gera ráð fyrir að það geti tekið tíma að tæma lagnir og að lokar á lögnum séu ekki alveg þéttir.</w:t>
      </w:r>
    </w:p>
    <w:p w14:paraId="4558AF12" w14:textId="77777777" w:rsidR="007A3584" w:rsidRPr="00174D92" w:rsidRDefault="007A3584" w:rsidP="007A3584"/>
    <w:p w14:paraId="76410F57" w14:textId="77777777" w:rsidR="007A3584" w:rsidRPr="00022758" w:rsidRDefault="007A3584" w:rsidP="007A3584">
      <w:pPr>
        <w:pStyle w:val="Texti0"/>
        <w:rPr>
          <w:rFonts w:cs="Arial"/>
          <w:b/>
          <w:color w:val="FF0000"/>
          <w:u w:val="single"/>
        </w:rPr>
      </w:pPr>
      <w:r w:rsidRPr="00022758">
        <w:rPr>
          <w:rFonts w:cs="Arial"/>
          <w:b/>
          <w:color w:val="FF0000"/>
          <w:u w:val="single"/>
        </w:rPr>
        <w:t>#Frágangur vegna þverana ræsi, skurða og vatnsfarvega:</w:t>
      </w:r>
    </w:p>
    <w:p w14:paraId="38F67996" w14:textId="77777777" w:rsidR="007A3584" w:rsidRPr="006015C3" w:rsidRDefault="007A3584" w:rsidP="007A3584">
      <w:pPr>
        <w:pStyle w:val="Texti0"/>
        <w:rPr>
          <w:rFonts w:cs="Arial"/>
          <w:color w:val="FF0000"/>
        </w:rPr>
      </w:pPr>
      <w:r w:rsidRPr="00022758">
        <w:rPr>
          <w:rFonts w:cs="Arial"/>
          <w:color w:val="FF0000"/>
        </w:rPr>
        <w:t xml:space="preserve">Í báðum endum ídráttarrörs og með 3 m millibili á hlífðarkápu hitaveitulagnar skal koma fyrir plasthólkum til varnar hlífðarkápu. Einnig skal setja frauðplötur umhverfis hitaveitulögnina þar sem hún kemur út úr </w:t>
      </w:r>
      <w:r w:rsidRPr="00022758">
        <w:rPr>
          <w:rFonts w:cs="Arial"/>
          <w:color w:val="FF0000"/>
        </w:rPr>
        <w:lastRenderedPageBreak/>
        <w:t>ídráttarrörinu. Festa skal plasthólka og þenslupúða tryggilega með plastböndum</w:t>
      </w:r>
      <w:r w:rsidRPr="006015C3">
        <w:rPr>
          <w:rFonts w:cs="Arial"/>
          <w:color w:val="FF0000"/>
        </w:rPr>
        <w:t>/girði.#</w:t>
      </w:r>
    </w:p>
    <w:p w14:paraId="62A3486E" w14:textId="77777777" w:rsidR="007A3584" w:rsidRPr="006015C3" w:rsidRDefault="007A3584" w:rsidP="007A3584">
      <w:pPr>
        <w:pStyle w:val="TextinPara"/>
        <w:rPr>
          <w:b/>
          <w:i/>
        </w:rPr>
      </w:pPr>
      <w:r w:rsidRPr="006015C3">
        <w:rPr>
          <w:b/>
          <w:i/>
        </w:rPr>
        <w:t>Magntölur og uppgjör:</w:t>
      </w:r>
    </w:p>
    <w:p w14:paraId="2D1E951B" w14:textId="77777777" w:rsidR="007A3584" w:rsidRPr="006015C3" w:rsidRDefault="007A3584" w:rsidP="007A3584">
      <w:pPr>
        <w:pStyle w:val="TextinPara"/>
        <w:rPr>
          <w:i/>
        </w:rPr>
      </w:pPr>
      <w:r w:rsidRPr="006015C3">
        <w:rPr>
          <w:i/>
        </w:rPr>
        <w:t>Greitt er ákveðið einingarverð fyrir hvern lengdarmetra lagnar og skipt niður eftir stærð lagna. Innifalið í einingarverði er m.a. niðurlögn, að koma fyrir þéttihólkum og krumpmúffum á samskeytum eftir því sem við á, að skera rörenda saman, að forvinna einangruð rör til vegþverana og ganga frá rörum fyrir frágang á samskeytum þeirra, útskolun og allt annað sem þarf til að fullgera verkið.</w:t>
      </w:r>
    </w:p>
    <w:p w14:paraId="094AEAEE" w14:textId="77777777" w:rsidR="007A3584" w:rsidRPr="006015C3" w:rsidRDefault="007A3584" w:rsidP="007A3584">
      <w:pPr>
        <w:pStyle w:val="TextinPara"/>
        <w:rPr>
          <w:i/>
          <w:iCs/>
        </w:rPr>
      </w:pPr>
      <w:r w:rsidRPr="006015C3">
        <w:rPr>
          <w:i/>
        </w:rPr>
        <w:t>Greitt er ákveðið einingaverð fyrir hverja suðu/samsetningu. Innifalið í einingaverði er m.a. suðuvír, suða, prófanir, aðstoð við prófanir, brot á suðusamskeytum og fastar suður</w:t>
      </w:r>
      <w:r w:rsidRPr="006015C3">
        <w:rPr>
          <w:i/>
          <w:iCs/>
        </w:rPr>
        <w:t xml:space="preserve">. </w:t>
      </w:r>
    </w:p>
    <w:p w14:paraId="1A234FD4" w14:textId="77777777" w:rsidR="007A3584" w:rsidRPr="006015C3" w:rsidRDefault="007A3584" w:rsidP="007A3584">
      <w:pPr>
        <w:pStyle w:val="Heading3"/>
        <w:spacing w:before="240"/>
        <w:ind w:left="141"/>
        <w:rPr>
          <w:rFonts w:cs="Arial"/>
          <w:szCs w:val="20"/>
        </w:rPr>
      </w:pPr>
      <w:bookmarkStart w:id="324" w:name="_Toc390930600"/>
      <w:bookmarkStart w:id="325" w:name="_Ref391016657"/>
      <w:bookmarkStart w:id="326" w:name="_Toc434507585"/>
      <w:bookmarkStart w:id="327" w:name="_Toc121131720"/>
      <w:bookmarkStart w:id="328" w:name="_Toc159493841"/>
      <w:bookmarkStart w:id="329" w:name="_Toc232150450"/>
      <w:r w:rsidRPr="006015C3">
        <w:rPr>
          <w:rFonts w:cs="Arial"/>
          <w:szCs w:val="20"/>
        </w:rPr>
        <w:t>Einangruð PEX rör</w:t>
      </w:r>
      <w:bookmarkEnd w:id="324"/>
      <w:bookmarkEnd w:id="325"/>
      <w:bookmarkEnd w:id="326"/>
      <w:bookmarkEnd w:id="327"/>
      <w:bookmarkEnd w:id="328"/>
      <w:bookmarkEnd w:id="329"/>
    </w:p>
    <w:p w14:paraId="57BA47AA" w14:textId="77777777" w:rsidR="007A3584" w:rsidRPr="00792E5F" w:rsidRDefault="007A3584" w:rsidP="007A3584">
      <w:pPr>
        <w:pStyle w:val="Texti0"/>
        <w:rPr>
          <w:b/>
          <w:bCs/>
          <w:u w:val="single"/>
        </w:rPr>
      </w:pPr>
      <w:r w:rsidRPr="00792E5F">
        <w:rPr>
          <w:b/>
          <w:bCs/>
          <w:u w:val="single"/>
        </w:rPr>
        <w:t>Almennt</w:t>
      </w:r>
    </w:p>
    <w:p w14:paraId="205C21D2" w14:textId="77777777" w:rsidR="007A3584" w:rsidRPr="006015C3" w:rsidRDefault="007A3584" w:rsidP="007A3584">
      <w:pPr>
        <w:pStyle w:val="Texti0"/>
        <w:rPr>
          <w:rFonts w:cs="Arial"/>
        </w:rPr>
      </w:pPr>
      <w:r w:rsidRPr="006015C3">
        <w:rPr>
          <w:rFonts w:cs="Arial"/>
        </w:rPr>
        <w:t>Verktaki skal leggja lagnir úr PUR-foreinangruðum PEX-rörum í heildreginni PE-kápu samkvæmt teikningum. PEX-rör eru sett saman með sérgerðum pressutengjum. Verktaki skal ganga frá öllum samsetningum. Greinistykki og inntakshné eru PUR-foreinangruð stálstykki í PE-kápu. Á alla enda greinistykkja skal sjóða stál/PEX-tengi (suðutengi). Spindillokar eru PUR-einangraðir í PE-kápu og á enda þeirra skal sjóða stál/PEX-tengi.</w:t>
      </w:r>
    </w:p>
    <w:p w14:paraId="098A3FB2" w14:textId="77777777" w:rsidR="007A3584" w:rsidRPr="006015C3" w:rsidRDefault="007A3584" w:rsidP="007A3584">
      <w:pPr>
        <w:pStyle w:val="Texti0"/>
        <w:rPr>
          <w:rFonts w:cs="Arial"/>
        </w:rPr>
      </w:pPr>
      <w:bookmarkStart w:id="330" w:name="_Toc104115386"/>
      <w:r w:rsidRPr="006015C3">
        <w:rPr>
          <w:rFonts w:cs="Arial"/>
        </w:rPr>
        <w:t xml:space="preserve">Starfsfólk verktaka skal hafa menntun af að vinna við samsetningar á hitaveiturörum og hafa sótt námskeið í því sambandi, sem haldin hafa verið á vegum Samorku eða sambærileg námskeið sem </w:t>
      </w:r>
      <w:r>
        <w:rPr>
          <w:rFonts w:cs="Arial"/>
        </w:rPr>
        <w:t>eftirlitsaðili</w:t>
      </w:r>
      <w:r w:rsidRPr="006015C3">
        <w:rPr>
          <w:rFonts w:cs="Arial"/>
        </w:rPr>
        <w:t xml:space="preserve"> verk</w:t>
      </w:r>
      <w:r>
        <w:rPr>
          <w:rFonts w:cs="Arial"/>
        </w:rPr>
        <w:t>k</w:t>
      </w:r>
      <w:r w:rsidRPr="006015C3">
        <w:rPr>
          <w:rFonts w:cs="Arial"/>
        </w:rPr>
        <w:t>aup</w:t>
      </w:r>
      <w:r>
        <w:rPr>
          <w:rFonts w:cs="Arial"/>
        </w:rPr>
        <w:t>a</w:t>
      </w:r>
      <w:r w:rsidRPr="006015C3">
        <w:rPr>
          <w:rFonts w:cs="Arial"/>
        </w:rPr>
        <w:t xml:space="preserve"> samþykkir og fengið leiðbeiningar frá söluaðila samsetninganna.</w:t>
      </w:r>
    </w:p>
    <w:p w14:paraId="17BA514E" w14:textId="77777777" w:rsidR="007A3584" w:rsidRPr="006015C3" w:rsidRDefault="007A3584" w:rsidP="007A3584">
      <w:pPr>
        <w:pStyle w:val="Texti0"/>
        <w:rPr>
          <w:rFonts w:cs="Arial"/>
          <w:b/>
          <w:u w:val="single"/>
        </w:rPr>
      </w:pPr>
      <w:r w:rsidRPr="006015C3">
        <w:rPr>
          <w:rFonts w:cs="Arial"/>
          <w:b/>
          <w:u w:val="single"/>
        </w:rPr>
        <w:t>PEX-</w:t>
      </w:r>
      <w:bookmarkEnd w:id="330"/>
      <w:r w:rsidRPr="006015C3">
        <w:rPr>
          <w:rFonts w:cs="Arial"/>
          <w:b/>
          <w:u w:val="single"/>
        </w:rPr>
        <w:t>búnaður</w:t>
      </w:r>
      <w:r w:rsidRPr="00D37054">
        <w:rPr>
          <w:rFonts w:cs="Arial"/>
          <w:b/>
        </w:rPr>
        <w:tab/>
      </w:r>
    </w:p>
    <w:p w14:paraId="61CDD54E" w14:textId="77777777" w:rsidR="007A3584" w:rsidRPr="00E4017F" w:rsidRDefault="007A3584" w:rsidP="007A3584">
      <w:pPr>
        <w:rPr>
          <w:rFonts w:cs="Arial"/>
        </w:rPr>
      </w:pPr>
      <w:r w:rsidRPr="006015C3">
        <w:rPr>
          <w:rFonts w:cs="Arial"/>
        </w:rPr>
        <w:t>PEX-tengi, PEX-suðutengi, PEX-nipplar o.fl. eru pressutengi til samsetningar á PEX-rörum. Sérstök pressutæki þarf til þessarar tengivinnu. Þau skulu viðurkennd af framleiðanda þess PEX-lagnaefnis sem unnið er með.  PEX-tengi í nafnmálum 22 mm - 40 mm eru pressuð með handpressu, en PEX-tengi í nafnmálum 50 mm - 75 mm eru pressuð saman með vökvapressu. Verktaki skal útvega sér þann búnað sem þarf til PEX-samsetninga. Unnt er að kaupa eða leigja slíkan búnað hjá söluaðilum.</w:t>
      </w:r>
    </w:p>
    <w:p w14:paraId="307D057A" w14:textId="77777777" w:rsidR="007A3584" w:rsidRPr="00792E5F" w:rsidRDefault="007A3584" w:rsidP="007A3584">
      <w:pPr>
        <w:pStyle w:val="Texti0"/>
        <w:rPr>
          <w:b/>
          <w:bCs/>
          <w:u w:val="single"/>
        </w:rPr>
      </w:pPr>
      <w:r w:rsidRPr="00792E5F">
        <w:rPr>
          <w:b/>
          <w:bCs/>
          <w:u w:val="single"/>
        </w:rPr>
        <w:t xml:space="preserve">PEX- Lagnavinna </w:t>
      </w:r>
    </w:p>
    <w:p w14:paraId="4747E1A0" w14:textId="77777777" w:rsidR="007A3584" w:rsidRPr="006015C3" w:rsidRDefault="007A3584" w:rsidP="007A3584">
      <w:pPr>
        <w:pStyle w:val="Texti0"/>
        <w:rPr>
          <w:rFonts w:cs="Arial"/>
        </w:rPr>
      </w:pPr>
      <w:r w:rsidRPr="006015C3">
        <w:rPr>
          <w:rFonts w:cs="Arial"/>
        </w:rPr>
        <w:t xml:space="preserve">Við útlagningu PEX-röra skal nota rúlluvagn. Ekki má draga PEX-rör eftir yfirborði.  Öllum endum PEX-röra skal loka með þar til gerðum plastlokum til varnar því að sandur, grús og önnur óhreinindi komist inn í rörin. Lokun skal fara fram strax og rör hefur verið tekið í sundur. Á þetta við hvort heldur sem rörið er á geymslusvæði, útlagt á skurðbakka eða eftir niðurlagningu í skurð. Vanti plastlok skal lokunin fara fram með plastbandi (tape).  </w:t>
      </w:r>
    </w:p>
    <w:p w14:paraId="2BA79BD5" w14:textId="77777777" w:rsidR="007A3584" w:rsidRPr="006015C3" w:rsidRDefault="007A3584" w:rsidP="007A3584">
      <w:pPr>
        <w:pStyle w:val="Texti0"/>
        <w:rPr>
          <w:rFonts w:cs="Arial"/>
        </w:rPr>
      </w:pPr>
      <w:r w:rsidRPr="006015C3">
        <w:rPr>
          <w:rFonts w:cs="Arial"/>
        </w:rPr>
        <w:t xml:space="preserve">Eftir að PEX-rör hafa verið pressuð saman með PEX-tengjum skal verktaki lekaprófa samsetningarnar.  Lekaprófun skal gera með lofti undir 0,5 kg/cm2 yfirþrýstingi og með sápulegi og skal </w:t>
      </w:r>
      <w:r>
        <w:rPr>
          <w:rFonts w:cs="Arial"/>
        </w:rPr>
        <w:t>eftirlitsaðili</w:t>
      </w:r>
      <w:r w:rsidRPr="006015C3">
        <w:rPr>
          <w:rFonts w:cs="Arial"/>
        </w:rPr>
        <w:t xml:space="preserve"> verkkaupa vera viðstaddur lekaprófanir. Endurtaka skal lekaprófun þar sem gallar hafa komið fram og verið bættir.</w:t>
      </w:r>
    </w:p>
    <w:p w14:paraId="5811F2A6" w14:textId="77777777" w:rsidR="007A3584" w:rsidRPr="006015C3" w:rsidRDefault="007A3584" w:rsidP="007A3584">
      <w:pPr>
        <w:pStyle w:val="Texti0"/>
        <w:rPr>
          <w:rFonts w:cs="Arial"/>
        </w:rPr>
      </w:pPr>
      <w:r w:rsidRPr="006015C3">
        <w:rPr>
          <w:rFonts w:cs="Arial"/>
        </w:rPr>
        <w:t>Vinna við PEX rör skal ekki framkvæmd í frosti nema með sérstöku samþykki verkkaupa.</w:t>
      </w:r>
    </w:p>
    <w:p w14:paraId="4396B3F4" w14:textId="77777777" w:rsidR="007A3584" w:rsidRPr="006015C3" w:rsidRDefault="007A3584" w:rsidP="007A3584">
      <w:pPr>
        <w:pStyle w:val="Texti0"/>
        <w:rPr>
          <w:rFonts w:cs="Arial"/>
        </w:rPr>
      </w:pPr>
      <w:r w:rsidRPr="006015C3">
        <w:rPr>
          <w:rFonts w:cs="Arial"/>
        </w:rPr>
        <w:t>Verktaki skal gæta þess að rör séu hrein að innan þegar þau eru sett saman og engir aðskotahlutir inni í þeim.</w:t>
      </w:r>
    </w:p>
    <w:p w14:paraId="078275D4" w14:textId="77777777" w:rsidR="007A3584" w:rsidRPr="006015C3" w:rsidRDefault="007A3584" w:rsidP="007A3584">
      <w:pPr>
        <w:pStyle w:val="Texti0"/>
        <w:rPr>
          <w:rFonts w:eastAsia="Arial" w:cs="Arial"/>
        </w:rPr>
      </w:pPr>
      <w:r w:rsidRPr="006015C3">
        <w:rPr>
          <w:rFonts w:eastAsia="Arial" w:cs="Arial"/>
        </w:rPr>
        <w:t xml:space="preserve">Verktaki skal skola út lagnir áður en þær tengjast við virk kerfi. Verktaki skal sjá um að skolvatn hafi greiða framrás frá röraenda, þannig að ekki sé hætta á að óhreint vatn safnist fyrir í skurðinum og renni í lögnina að nýju eftir útskolun. </w:t>
      </w:r>
    </w:p>
    <w:p w14:paraId="32EF05DB" w14:textId="77777777" w:rsidR="007A3584" w:rsidRPr="006015C3" w:rsidRDefault="007A3584" w:rsidP="007A3584">
      <w:pPr>
        <w:pStyle w:val="Texti0"/>
        <w:rPr>
          <w:rFonts w:eastAsia="Arial" w:cs="Arial"/>
          <w:color w:val="FF0000"/>
        </w:rPr>
      </w:pPr>
      <w:r w:rsidRPr="006015C3">
        <w:rPr>
          <w:rFonts w:eastAsia="Arial" w:cs="Arial"/>
          <w:color w:val="FF0000"/>
        </w:rPr>
        <w:t># Þarf að skoða hvernig aðgangur að vatni er og skrifa inn í verklýsingu hvernig reiknað er með að verktaki komist í vatn og hleypi vatni frá sér.#</w:t>
      </w:r>
    </w:p>
    <w:p w14:paraId="16C0731C" w14:textId="77777777" w:rsidR="007A3584" w:rsidRPr="006015C3" w:rsidRDefault="007A3584" w:rsidP="007A3584">
      <w:pPr>
        <w:pStyle w:val="TextinPara"/>
        <w:rPr>
          <w:b/>
          <w:i/>
        </w:rPr>
      </w:pPr>
      <w:r w:rsidRPr="006015C3">
        <w:rPr>
          <w:b/>
          <w:i/>
        </w:rPr>
        <w:t>Magntölur og uppgjör:</w:t>
      </w:r>
    </w:p>
    <w:p w14:paraId="700CB6C3" w14:textId="77777777" w:rsidR="007A3584" w:rsidRPr="006163BD" w:rsidRDefault="007A3584" w:rsidP="007A3584">
      <w:pPr>
        <w:pStyle w:val="TextinPara"/>
        <w:rPr>
          <w:i/>
        </w:rPr>
      </w:pPr>
      <w:r w:rsidRPr="006015C3">
        <w:rPr>
          <w:i/>
        </w:rPr>
        <w:t xml:space="preserve">Greitt er ákveðið einingarverð fyrir hvern lengdarmetra lagna og skipt niður eftir stærð lagna.  Innifalið í einingarverðum fyrir röralagnir er m.a. flutningur röra, útdráttur og niðurlögn, lekaprófun, útskolun, tækjakostnaður, lokun röraenda o.fl.  </w:t>
      </w:r>
    </w:p>
    <w:p w14:paraId="32CC3C85" w14:textId="77777777" w:rsidR="007A3584" w:rsidRDefault="007A3584" w:rsidP="007A3584">
      <w:pPr>
        <w:pStyle w:val="Texti0"/>
        <w:rPr>
          <w:b/>
          <w:bCs/>
          <w:u w:val="single"/>
        </w:rPr>
      </w:pPr>
      <w:bookmarkStart w:id="331" w:name="_Ref39485993"/>
    </w:p>
    <w:p w14:paraId="603A8086" w14:textId="77777777" w:rsidR="007A3584" w:rsidRPr="00792E5F" w:rsidRDefault="007A3584" w:rsidP="007A3584">
      <w:pPr>
        <w:pStyle w:val="Texti0"/>
        <w:rPr>
          <w:b/>
          <w:bCs/>
          <w:u w:val="single"/>
        </w:rPr>
      </w:pPr>
      <w:r w:rsidRPr="00792E5F">
        <w:rPr>
          <w:b/>
          <w:bCs/>
          <w:u w:val="single"/>
        </w:rPr>
        <w:t>PEX-samsetningar</w:t>
      </w:r>
      <w:bookmarkEnd w:id="331"/>
    </w:p>
    <w:p w14:paraId="3F617616" w14:textId="77777777" w:rsidR="007A3584" w:rsidRPr="006015C3" w:rsidRDefault="007A3584" w:rsidP="007A3584">
      <w:pPr>
        <w:pStyle w:val="Texti0"/>
        <w:rPr>
          <w:rFonts w:cs="Arial"/>
        </w:rPr>
      </w:pPr>
      <w:r w:rsidRPr="008F5718">
        <w:rPr>
          <w:rFonts w:cs="Arial"/>
        </w:rPr>
        <w:lastRenderedPageBreak/>
        <w:t>PEX-rör eru sett saman með þar til gerðum PEX-tengjum sem eru framleidd fyrir það innan og utanmál pexlagnarinnar sem er verið að tengja</w:t>
      </w:r>
      <w:r>
        <w:rPr>
          <w:rFonts w:cs="Arial"/>
        </w:rPr>
        <w:t xml:space="preserve">. </w:t>
      </w:r>
      <w:r w:rsidRPr="008F5718">
        <w:rPr>
          <w:rFonts w:cs="Arial"/>
        </w:rPr>
        <w:t>Aðeins er leyfilegt að nota verkfæri til samsetningar sem eru sér framleidd fyrir þær stærðir sem er verið að notast við. Þegar pex lögn er tengd þá er hulsu rennt upp á lagnar enndann, lagnar endinn er síðan glentur út, pex tengi er stungið inn í lagnar endann og hulsan er dregin til baka þannig að hún klemmi pexið milli hulsunnar og tengisinns.</w:t>
      </w:r>
      <w:r>
        <w:rPr>
          <w:rFonts w:cs="Arial"/>
        </w:rPr>
        <w:t xml:space="preserve"> Gætið þess að stíga pressuna alveg í botn </w:t>
      </w:r>
      <w:r w:rsidRPr="006015C3">
        <w:rPr>
          <w:rFonts w:cs="Arial"/>
        </w:rPr>
        <w:t xml:space="preserve">til að samsetning fari </w:t>
      </w:r>
      <w:r>
        <w:rPr>
          <w:rFonts w:cs="Arial"/>
        </w:rPr>
        <w:t xml:space="preserve">rétt </w:t>
      </w:r>
      <w:r w:rsidRPr="006015C3">
        <w:rPr>
          <w:rFonts w:cs="Arial"/>
        </w:rPr>
        <w:t>fram. Öll pressuð PEX-tengi innihalda m.a. pressuslíf og skal þess sérstaklega gætt að hún gleymist ekki við pressunina.</w:t>
      </w:r>
    </w:p>
    <w:p w14:paraId="18FC08EE" w14:textId="77777777" w:rsidR="007A3584" w:rsidRPr="006015C3" w:rsidRDefault="007A3584" w:rsidP="007A3584">
      <w:pPr>
        <w:pStyle w:val="Texti0"/>
        <w:rPr>
          <w:rFonts w:eastAsia="Arial" w:cs="Arial"/>
          <w:color w:val="FF0000"/>
        </w:rPr>
      </w:pPr>
      <w:r w:rsidRPr="5FCDCDEB">
        <w:rPr>
          <w:rFonts w:eastAsia="Arial" w:cs="Arial"/>
          <w:color w:val="FF0000"/>
        </w:rPr>
        <w:t>#Hönnuður bætir hér</w:t>
      </w:r>
      <w:r w:rsidRPr="006015C3">
        <w:rPr>
          <w:rFonts w:eastAsia="Arial" w:cs="Arial"/>
          <w:color w:val="FF0000"/>
        </w:rPr>
        <w:t xml:space="preserve"> við upplýsingum um</w:t>
      </w:r>
      <w:r>
        <w:rPr>
          <w:rFonts w:eastAsia="Arial" w:cs="Arial"/>
          <w:color w:val="FF0000"/>
        </w:rPr>
        <w:t xml:space="preserve"> í hvaða viku ársinns </w:t>
      </w:r>
      <w:r w:rsidRPr="006015C3">
        <w:rPr>
          <w:rFonts w:eastAsia="Arial" w:cs="Arial"/>
          <w:color w:val="FF0000"/>
        </w:rPr>
        <w:t xml:space="preserve"> tengingar við núverandi kerfi</w:t>
      </w:r>
      <w:r>
        <w:rPr>
          <w:rFonts w:eastAsia="Arial" w:cs="Arial"/>
          <w:color w:val="FF0000"/>
        </w:rPr>
        <w:t xml:space="preserve"> eiga að fara fram</w:t>
      </w:r>
      <w:r w:rsidRPr="006015C3">
        <w:rPr>
          <w:rFonts w:eastAsia="Arial" w:cs="Arial"/>
          <w:color w:val="FF0000"/>
        </w:rPr>
        <w:t xml:space="preserve"> </w:t>
      </w:r>
      <w:r>
        <w:rPr>
          <w:rFonts w:eastAsia="Arial" w:cs="Arial"/>
          <w:color w:val="FF0000"/>
        </w:rPr>
        <w:t xml:space="preserve">með tilliti til </w:t>
      </w:r>
      <w:r w:rsidRPr="006015C3">
        <w:rPr>
          <w:rFonts w:eastAsia="Arial" w:cs="Arial"/>
          <w:color w:val="FF0000"/>
        </w:rPr>
        <w:t xml:space="preserve">fyrirvara á  </w:t>
      </w:r>
      <w:r w:rsidRPr="5FCDCDEB">
        <w:rPr>
          <w:rFonts w:eastAsia="Arial" w:cs="Arial"/>
          <w:color w:val="FF0000"/>
        </w:rPr>
        <w:t>undirbúning lokunnar</w:t>
      </w:r>
      <w:r w:rsidRPr="006015C3">
        <w:rPr>
          <w:rFonts w:eastAsia="Arial" w:cs="Arial"/>
          <w:color w:val="FF0000"/>
        </w:rPr>
        <w:t xml:space="preserve">. </w:t>
      </w:r>
      <w:r>
        <w:rPr>
          <w:rFonts w:eastAsia="Arial" w:cs="Arial"/>
          <w:color w:val="FF0000"/>
        </w:rPr>
        <w:t>Fyrirvari fyrir tengingu við núverandi kerfi skal vera að lágmarki 10 dagar,</w:t>
      </w:r>
      <w:r w:rsidRPr="006015C3">
        <w:rPr>
          <w:rFonts w:eastAsia="Arial" w:cs="Arial"/>
          <w:color w:val="FF0000"/>
        </w:rPr>
        <w:t xml:space="preserve"> og ef um er að ræða viðkvæma notendur eins og heilbrigðisstofnanir, læknamiðstöðvar, sundlaugar o.s.fr</w:t>
      </w:r>
      <w:r>
        <w:rPr>
          <w:rFonts w:eastAsia="Arial" w:cs="Arial"/>
          <w:color w:val="FF0000"/>
        </w:rPr>
        <w:t>v</w:t>
      </w:r>
      <w:r w:rsidRPr="006015C3">
        <w:rPr>
          <w:rFonts w:eastAsia="Arial" w:cs="Arial"/>
          <w:color w:val="FF0000"/>
        </w:rPr>
        <w:t>. getur nauðsynlegur fyrirvari verið enn lengri#</w:t>
      </w:r>
    </w:p>
    <w:p w14:paraId="17EF4B42" w14:textId="77777777" w:rsidR="007A3584" w:rsidRDefault="007A3584" w:rsidP="007A3584">
      <w:pPr>
        <w:pStyle w:val="Texti0"/>
        <w:rPr>
          <w:rFonts w:cs="Arial"/>
        </w:rPr>
      </w:pPr>
      <w:r w:rsidRPr="222A7064">
        <w:rPr>
          <w:rFonts w:eastAsia="Arial" w:cs="Arial"/>
        </w:rPr>
        <w:t>Þar sem tengja þarf við virk kerfi munu starfsfólk Veitna sjá um tengingar. Verktaki skal gera verkkaupa grein fyrir áætlunum um tengingar við virk kerfi og þeim ráðstöfunum sem gera þarf vegna þeirra áður en tenging er fyrirhuguð. Fyrirvari fyrir tengingu skal vera að lágmarki 10 dagar.</w:t>
      </w:r>
      <w:r w:rsidRPr="222A7064">
        <w:rPr>
          <w:rFonts w:cs="Arial"/>
        </w:rPr>
        <w:t xml:space="preserve"> </w:t>
      </w:r>
    </w:p>
    <w:p w14:paraId="5226F0AD" w14:textId="77777777" w:rsidR="007A3584" w:rsidRPr="00174D92" w:rsidRDefault="007A3584" w:rsidP="007A3584">
      <w:pPr>
        <w:pStyle w:val="Texti0"/>
        <w:rPr>
          <w:rFonts w:cs="Arial"/>
        </w:rPr>
      </w:pPr>
      <w:r w:rsidRPr="006015C3">
        <w:rPr>
          <w:rFonts w:cs="Arial"/>
        </w:rPr>
        <w:t>Við tengingar á virkum hitaveitulögnum skal gera ráð fyrir að það geti tekið tíma að tæma lagnir og að lokar á lögnum séu ekki alveg þéttir.</w:t>
      </w:r>
    </w:p>
    <w:p w14:paraId="3AEC048D" w14:textId="77777777" w:rsidR="007A3584" w:rsidRPr="006015C3" w:rsidRDefault="007A3584" w:rsidP="007A3584">
      <w:pPr>
        <w:pStyle w:val="TextinPara"/>
        <w:rPr>
          <w:b/>
          <w:i/>
        </w:rPr>
      </w:pPr>
      <w:r w:rsidRPr="006015C3">
        <w:rPr>
          <w:b/>
          <w:i/>
        </w:rPr>
        <w:t>Magntölur og uppgjör:</w:t>
      </w:r>
    </w:p>
    <w:p w14:paraId="0B7757B0" w14:textId="77777777" w:rsidR="007A3584" w:rsidRDefault="007A3584" w:rsidP="007A3584">
      <w:pPr>
        <w:pStyle w:val="TextinPara"/>
        <w:rPr>
          <w:i/>
        </w:rPr>
      </w:pPr>
      <w:r w:rsidRPr="006015C3">
        <w:rPr>
          <w:i/>
        </w:rPr>
        <w:t xml:space="preserve">Greitt er fyrir pressun hvers PEX-tengis eftir gildleika PEX-röra. Í einingarverðum fyrir PEX-tengi er m.a. tækja- og efniskostnaður svo sem kostnaður við sérhæfð tæki og öll vinna sem þarf til að fullgera tenginguna. </w:t>
      </w:r>
      <w:bookmarkStart w:id="332" w:name="_Toc121131721"/>
    </w:p>
    <w:p w14:paraId="7C6BB2D5" w14:textId="77777777" w:rsidR="007A3584" w:rsidRPr="006015C3" w:rsidRDefault="007A3584" w:rsidP="007A3584">
      <w:pPr>
        <w:pStyle w:val="Heading3"/>
      </w:pPr>
      <w:bookmarkStart w:id="333" w:name="_Toc159493838"/>
      <w:bookmarkStart w:id="334" w:name="_Toc232150451"/>
      <w:r>
        <w:t>Frágangur samskeyta hitaveitulagna</w:t>
      </w:r>
      <w:bookmarkEnd w:id="333"/>
      <w:bookmarkEnd w:id="334"/>
    </w:p>
    <w:p w14:paraId="4AB8828D" w14:textId="77777777" w:rsidR="007A3584" w:rsidRPr="007D6159" w:rsidRDefault="007A3584" w:rsidP="007A3584">
      <w:pPr>
        <w:pStyle w:val="Texti0"/>
        <w:rPr>
          <w:rFonts w:cs="Arial"/>
        </w:rPr>
      </w:pPr>
      <w:r w:rsidRPr="007D6159">
        <w:rPr>
          <w:rFonts w:cs="Arial"/>
        </w:rPr>
        <w:t>Þessi kafli á við um frágang samskeyta foreinangraðra stál- og PEX lagna.</w:t>
      </w:r>
    </w:p>
    <w:p w14:paraId="237527BA" w14:textId="77777777" w:rsidR="007A3584" w:rsidRPr="006015C3" w:rsidRDefault="007A3584" w:rsidP="007A3584">
      <w:pPr>
        <w:pStyle w:val="Texti0"/>
        <w:rPr>
          <w:rFonts w:cs="Arial"/>
          <w:color w:val="FF0000"/>
        </w:rPr>
      </w:pPr>
      <w:r w:rsidRPr="006015C3">
        <w:rPr>
          <w:rFonts w:cs="Arial"/>
          <w:color w:val="FF0000"/>
        </w:rPr>
        <w:t># Þarf að skoða hvort PIR eða PUR einangrun er valin. #</w:t>
      </w:r>
    </w:p>
    <w:p w14:paraId="6081CF81" w14:textId="77777777" w:rsidR="007A3584" w:rsidRPr="006015C3" w:rsidRDefault="007A3584" w:rsidP="007A3584">
      <w:pPr>
        <w:pStyle w:val="Texti0"/>
        <w:rPr>
          <w:rFonts w:cs="Arial"/>
          <w:color w:val="FF0000"/>
        </w:rPr>
      </w:pPr>
      <w:r w:rsidRPr="006015C3">
        <w:rPr>
          <w:rFonts w:cs="Arial"/>
          <w:color w:val="FF0000"/>
        </w:rPr>
        <w:t>#Það eru tvær gerðir af einangrun fyrir hitaveitulagnir:#</w:t>
      </w:r>
    </w:p>
    <w:p w14:paraId="6F0265E5" w14:textId="77777777" w:rsidR="007A3584" w:rsidRPr="006015C3" w:rsidRDefault="007A3584" w:rsidP="007A3584">
      <w:pPr>
        <w:pStyle w:val="Texti0"/>
        <w:rPr>
          <w:rFonts w:cs="Arial"/>
          <w:color w:val="FF0000"/>
        </w:rPr>
      </w:pPr>
      <w:r w:rsidRPr="006015C3">
        <w:rPr>
          <w:rFonts w:cs="Arial"/>
          <w:color w:val="FF0000"/>
        </w:rPr>
        <w:t>#PIR fyrir lagnir sem flytja allt að 170°C heitt vatn/gufu.#</w:t>
      </w:r>
    </w:p>
    <w:p w14:paraId="4A0C00D2" w14:textId="77777777" w:rsidR="007A3584" w:rsidRPr="006015C3" w:rsidRDefault="007A3584" w:rsidP="007A3584">
      <w:pPr>
        <w:pStyle w:val="Texti0"/>
        <w:rPr>
          <w:rFonts w:cs="Arial"/>
          <w:color w:val="FF0000"/>
        </w:rPr>
      </w:pPr>
      <w:r w:rsidRPr="006015C3">
        <w:rPr>
          <w:rFonts w:cs="Arial"/>
          <w:color w:val="FF0000"/>
        </w:rPr>
        <w:t>Almennt skal einangrun vera í tveimur lögum þar sem innsta lag er á bilinu 1/3 upp í 2/3 af þykkt einangrunarinnar. Samsetningar innra og ytra lags skulu skarast þannig að aldrei verði bein leiðni hita frá stáli</w:t>
      </w:r>
      <w:r>
        <w:rPr>
          <w:rFonts w:cs="Arial"/>
          <w:color w:val="FF0000"/>
        </w:rPr>
        <w:t>/PEX</w:t>
      </w:r>
      <w:r w:rsidRPr="006015C3">
        <w:rPr>
          <w:rFonts w:cs="Arial"/>
          <w:color w:val="FF0000"/>
        </w:rPr>
        <w:t xml:space="preserve"> og inn að kápu, sjá mynd </w:t>
      </w:r>
      <w:r>
        <w:rPr>
          <w:rFonts w:cs="Arial"/>
          <w:color w:val="FF0000"/>
        </w:rPr>
        <w:t>7</w:t>
      </w:r>
      <w:r w:rsidRPr="006015C3">
        <w:rPr>
          <w:rFonts w:cs="Arial"/>
          <w:color w:val="FF0000"/>
        </w:rPr>
        <w:t xml:space="preserve">. Innra lagið næst pípunni skal vera úr PIR efni en ytra lagið næst plastkápunni skal vera skálar eða frauð úr PIR eða PUR efni. Samskeyti innra og ytra lags skal mynda lása sem skara að lágmarki 5 cm langs og þvers. Samskeytahólkar skulu vera rafsoðnir en ekki límdir. </w:t>
      </w:r>
    </w:p>
    <w:p w14:paraId="4988513B" w14:textId="77777777" w:rsidR="007A3584" w:rsidRPr="006015C3" w:rsidRDefault="007A3584" w:rsidP="007A3584">
      <w:pPr>
        <w:spacing w:after="200" w:line="240" w:lineRule="auto"/>
        <w:jc w:val="center"/>
        <w:rPr>
          <w:rFonts w:cs="Arial"/>
        </w:rPr>
      </w:pPr>
      <w:r w:rsidRPr="006015C3">
        <w:rPr>
          <w:noProof/>
          <w:color w:val="2B579A"/>
          <w:shd w:val="clear" w:color="auto" w:fill="E6E6E6"/>
        </w:rPr>
        <w:drawing>
          <wp:inline distT="0" distB="0" distL="0" distR="0" wp14:anchorId="376307E3" wp14:editId="6D326B07">
            <wp:extent cx="6621518" cy="1600200"/>
            <wp:effectExtent l="0" t="0" r="0" b="0"/>
            <wp:docPr id="1183315435" name="Picture 1183315435" descr="Diagram&#10;&#10;Description automatically generated"/>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183315435" name="Picture 1857858089" descr="Diagram&#10;&#10;Description automatically generated"/>
                    <pic:cNvPicPr/>
                  </pic:nvPicPr>
                  <pic:blipFill>
                    <a:blip r:embed="rId35">
                      <a:extLst>
                        <a:ext uri="{28A0092B-C50C-407E-A947-70E740481C1C}">
                          <a14:useLocalDpi xmlns:a14="http://schemas.microsoft.com/office/drawing/2010/main" val="0"/>
                        </a:ext>
                      </a:extLst>
                    </a:blip>
                    <a:stretch>
                      <a:fillRect/>
                    </a:stretch>
                  </pic:blipFill>
                  <pic:spPr>
                    <a:xfrm>
                      <a:off x="0" y="0"/>
                      <a:ext cx="6621518" cy="1600200"/>
                    </a:xfrm>
                    <a:prstGeom prst="rect">
                      <a:avLst/>
                    </a:prstGeom>
                  </pic:spPr>
                </pic:pic>
              </a:graphicData>
            </a:graphic>
          </wp:inline>
        </w:drawing>
      </w:r>
    </w:p>
    <w:p w14:paraId="0DA10F37" w14:textId="77777777" w:rsidR="007A3584" w:rsidRPr="00796B0E" w:rsidRDefault="007A3584" w:rsidP="007A3584">
      <w:pPr>
        <w:pStyle w:val="Caption"/>
        <w:jc w:val="center"/>
        <w:rPr>
          <w:rFonts w:ascii="Arial" w:hAnsi="Arial" w:cs="Arial"/>
          <w:color w:val="auto"/>
        </w:rPr>
      </w:pPr>
      <w:bookmarkStart w:id="335" w:name="_Ref97303643"/>
      <w:r w:rsidRPr="00796B0E">
        <w:rPr>
          <w:rFonts w:ascii="Arial" w:hAnsi="Arial" w:cs="Arial"/>
          <w:color w:val="auto"/>
        </w:rPr>
        <w:t xml:space="preserve">Mynd </w:t>
      </w:r>
      <w:bookmarkEnd w:id="335"/>
      <w:r w:rsidRPr="00796B0E">
        <w:rPr>
          <w:rFonts w:ascii="Arial" w:hAnsi="Arial" w:cs="Arial"/>
          <w:color w:val="auto"/>
        </w:rPr>
        <w:t>7: Frágangur á PIR einangruðum pípusamskeytum</w:t>
      </w:r>
    </w:p>
    <w:p w14:paraId="76D16F18" w14:textId="77777777" w:rsidR="007A3584" w:rsidRPr="006015C3" w:rsidRDefault="007A3584" w:rsidP="007A3584">
      <w:pPr>
        <w:pStyle w:val="Texti0"/>
        <w:rPr>
          <w:rFonts w:cs="Arial"/>
          <w:color w:val="FF0000"/>
        </w:rPr>
      </w:pPr>
      <w:r w:rsidRPr="006015C3">
        <w:rPr>
          <w:rFonts w:cs="Arial"/>
          <w:color w:val="FF0000"/>
        </w:rPr>
        <w:t xml:space="preserve">#PUR fyrir lagnir sem leiða allt að 120°C heitt vatn.# </w:t>
      </w:r>
    </w:p>
    <w:p w14:paraId="5B9FDBCF" w14:textId="77777777" w:rsidR="007A3584" w:rsidRPr="006015C3" w:rsidRDefault="007A3584" w:rsidP="007A3584">
      <w:pPr>
        <w:pStyle w:val="Texti0"/>
      </w:pPr>
      <w:r w:rsidRPr="006015C3">
        <w:t>Rör eru afhent einangruð með PUR-frauðplasti og í hlífðarkápu úr plasti, ásamt þéttihólkum og krumpmúffum á samskeyti. Áður en suða</w:t>
      </w:r>
      <w:r>
        <w:t>/samsetning</w:t>
      </w:r>
      <w:r w:rsidRPr="006015C3">
        <w:t xml:space="preserve"> hefst skal smeygja þéttihólkum úr plasti og krumpúffum upp á rörenda.</w:t>
      </w:r>
    </w:p>
    <w:p w14:paraId="1EC08A37" w14:textId="77777777" w:rsidR="007A3584" w:rsidRPr="00351B2A" w:rsidRDefault="007A3584" w:rsidP="007A3584">
      <w:pPr>
        <w:pStyle w:val="Texti0"/>
      </w:pPr>
      <w:r w:rsidRPr="00351B2A">
        <w:t xml:space="preserve">Í þvermálum kápu yfir 250 mm er notast við rafsuðuhólk sem settur er á samskeyti eftir samsuðu, þá er þess sérstaklega getið í útboðsgögnum. Rafsuðuhólkar skulu heilsoðnir með innbyggðum hitaþræði. </w:t>
      </w:r>
      <w:r w:rsidRPr="00351B2A">
        <w:lastRenderedPageBreak/>
        <w:t xml:space="preserve">Verktaki skal halda suðubókhald fyrir rafsuðuhólka þar sem skráður er suðuferill hólksins. Í suðubókhald skal skrá staðsetningu hólksins, auðkenni starfsmanns, númer og heiti verkefnis, gerð hólks og stærð, þrýsing á klemmu, feril suðuhita, feril suðutíma, aflnotkun og lekapróf.    </w:t>
      </w:r>
    </w:p>
    <w:p w14:paraId="5B8316AD" w14:textId="77777777" w:rsidR="007A3584" w:rsidRPr="006015C3" w:rsidRDefault="007A3584" w:rsidP="007A3584">
      <w:pPr>
        <w:pStyle w:val="Texti0"/>
      </w:pPr>
      <w:r w:rsidRPr="006015C3">
        <w:t xml:space="preserve">Ganga skal frá rörum í skurðum skv. staðalsniðum áður en gengið er frá samskeytum á hlífðarkápu. Annars skal verktakinn ganga þannig frá röri í skurði að á a.m.k. 2 m lengd við samskeyti sé frítt pláss umhverfis rör a.m.k. 500 mm undir rör og kringum rörin þar sem ganga þarf frá samskeytum á hlífðarkápu. </w:t>
      </w:r>
    </w:p>
    <w:p w14:paraId="4F09DB9D" w14:textId="77777777" w:rsidR="007A3584" w:rsidRPr="006015C3" w:rsidRDefault="007A3584" w:rsidP="007A3584">
      <w:pPr>
        <w:pStyle w:val="Texti0"/>
      </w:pPr>
      <w:r w:rsidRPr="006015C3">
        <w:t>Gæta skal að því að vatn komist aldrei inn í einangrun á rörum og mega ófrágengin samskeyti því aldrei liggja í skurðum þar sem hætta er á vatnsaga.</w:t>
      </w:r>
    </w:p>
    <w:p w14:paraId="483AFE09" w14:textId="77777777" w:rsidR="007A3584" w:rsidRPr="006015C3" w:rsidRDefault="007A3584" w:rsidP="007A3584">
      <w:pPr>
        <w:pStyle w:val="Texti0"/>
      </w:pPr>
      <w:r w:rsidRPr="006015C3">
        <w:t>Eftir að úttekt á suðu</w:t>
      </w:r>
      <w:r>
        <w:t>/samsetningu</w:t>
      </w:r>
      <w:r w:rsidRPr="006015C3">
        <w:t xml:space="preserve"> og þrýstiprófun hefur verið gerð, getur samsetning hlífðarkápu farið fram. </w:t>
      </w:r>
    </w:p>
    <w:p w14:paraId="1A307D9B" w14:textId="77777777" w:rsidR="007A3584" w:rsidRPr="006015C3" w:rsidRDefault="007A3584" w:rsidP="007A3584">
      <w:pPr>
        <w:pStyle w:val="Texti0"/>
      </w:pPr>
      <w:r w:rsidRPr="006015C3">
        <w:t>Ver</w:t>
      </w:r>
      <w:r>
        <w:t>k</w:t>
      </w:r>
      <w:r w:rsidRPr="006015C3">
        <w:t>taki sem viðurkenndur er af verkkaupa, skal annast annast samsetningu og suðu samsetningarhólka á samskeytum hitaveituröra, svo og Polyurethane (PUR) eða Polyisocyanurate (PIR) frauðun eða ísetningu einangrunarskála í samsetningarhólkum á samskeytum hitaveituröra. Verkkaupi heldur utan um skráningar þeirra aðila sem hafa skilað inn fullnægjandi gögnum og eru viðurkenndir af verkkaupa.</w:t>
      </w:r>
    </w:p>
    <w:p w14:paraId="514F7115" w14:textId="77777777" w:rsidR="007A3584" w:rsidRPr="006015C3" w:rsidRDefault="007A3584" w:rsidP="007A3584">
      <w:pPr>
        <w:pStyle w:val="Texti0"/>
      </w:pPr>
      <w:r w:rsidRPr="006015C3">
        <w:t>Svo verktaki geti talist viðurkenndur af verkkaupa, þarf viðkomandi að uppfylla skilyrði staðal (</w:t>
      </w:r>
      <w:r w:rsidRPr="009B2998">
        <w:t>EN 489-1:2019</w:t>
      </w:r>
      <w:r w:rsidRPr="006015C3">
        <w:t>). Verktaki skal framvísa viðurkenndum hæfnisvottorðum frá framleiðanda þess efnis sem verið er að nota hverju sinni og þurfa þau gögn að liggja fyrir og samþykkt að hálfu verkkaupa áður en vinna getur hafist</w:t>
      </w:r>
    </w:p>
    <w:p w14:paraId="6FB2214C" w14:textId="77777777" w:rsidR="007A3584" w:rsidRPr="006015C3" w:rsidRDefault="007A3584" w:rsidP="007A3584">
      <w:pPr>
        <w:pStyle w:val="Texti0"/>
      </w:pPr>
      <w:r w:rsidRPr="006015C3">
        <w:t xml:space="preserve">Viðurkennd hæfnisvottorð, eru þau sem eru útgefin af framleiðanda lagnaefnis eða sérstakara aðila sem sér hæfa sig í þjálfun fagaðila og hafa umfangsmikla reynslu í faginu.      </w:t>
      </w:r>
    </w:p>
    <w:p w14:paraId="1FB44551" w14:textId="77777777" w:rsidR="007A3584" w:rsidRPr="006015C3" w:rsidRDefault="007A3584" w:rsidP="007A3584">
      <w:pPr>
        <w:pStyle w:val="Texti0"/>
        <w:spacing w:after="0"/>
      </w:pPr>
      <w:r w:rsidRPr="006015C3">
        <w:t xml:space="preserve">Mikilvægt er að einangrunarendar sem og rör séu hrein og þurr þegar verkið hefst.  Verktaki skal þvo kápuenda með þar til gerðu efni t.d ,,PEH cleaner” til að fjarlægja fitu af yfirborði.  Óheimilt er að nota míneralska terpentínu (white-spririt). Áður en krumpun fer fram skal matta kápuenda með smergelborða og forhita kápuenda þar til hann er 60°C og verður mattur (eins og silki).  Gæta skal þess að pússa ekki með smergelborðanum í lengdarstefnu hlífðarkápunnar og tryggja skal að það sjáist í för smergelborðanns eftir að hólkurinn hefur verið krumpaður. Við krumpun skal byrja sem næst miðjum þéttihólknum og krumpa út til endanna. Mikilvægt er að fyllsta hreinlætis sé gætt þegar unnið er við samsetningar. </w:t>
      </w:r>
    </w:p>
    <w:p w14:paraId="61D3ECB2" w14:textId="77777777" w:rsidR="007A3584" w:rsidRPr="006015C3" w:rsidRDefault="007A3584" w:rsidP="007A3584"/>
    <w:p w14:paraId="1A2C5251" w14:textId="77777777" w:rsidR="007A3584" w:rsidRPr="006015C3" w:rsidRDefault="007A3584" w:rsidP="007A3584">
      <w:pPr>
        <w:pStyle w:val="Texti0"/>
        <w:spacing w:after="0"/>
      </w:pPr>
      <w:r w:rsidRPr="006015C3">
        <w:t xml:space="preserve">Verktaki skal merkja hverja samsetningu með auðkennisnúmeri þess aðila sem framkvæmir samsetninguna og dagsetningu. Verklag skal háttað þannig að ljúka skal samsetningu/suðu samsetningarhólka hvers áfanga fyrir sig og kalla til úttektar </w:t>
      </w:r>
      <w:r>
        <w:t>eftirlitsaðila</w:t>
      </w:r>
      <w:r w:rsidRPr="006015C3">
        <w:t xml:space="preserve">, áður en vinna getur hafist við einangrun/freyðingu samsetningarhólka. </w:t>
      </w:r>
    </w:p>
    <w:p w14:paraId="315EA540" w14:textId="77777777" w:rsidR="007A3584" w:rsidRDefault="007A3584" w:rsidP="007A3584">
      <w:pPr>
        <w:pStyle w:val="Texti0"/>
      </w:pPr>
    </w:p>
    <w:p w14:paraId="16F64817" w14:textId="77777777" w:rsidR="007A3584" w:rsidRPr="006015C3" w:rsidRDefault="007A3584" w:rsidP="007A3584">
      <w:pPr>
        <w:pStyle w:val="Texti0"/>
      </w:pPr>
      <w:r w:rsidRPr="006015C3">
        <w:t xml:space="preserve">Verktaki skal tilkynna verkkaupa með þriggja daga fyrirvara hvenær vinna við frágang samskeyta hefst en </w:t>
      </w:r>
      <w:r>
        <w:t>eftirlitsaðili</w:t>
      </w:r>
      <w:r w:rsidRPr="006015C3">
        <w:t xml:space="preserve"> mun framkvæma gæðaúttektir á hólkum á meðan vinnu stendur, þar sem nauðsynlegt er að krumpun og freyðing sé framkvæmd sama dag vegna hættu á rakamyndun inn í hólknum. </w:t>
      </w:r>
    </w:p>
    <w:p w14:paraId="01386AE8" w14:textId="77777777" w:rsidR="007A3584" w:rsidRPr="006015C3" w:rsidRDefault="007A3584" w:rsidP="007A3584">
      <w:pPr>
        <w:pStyle w:val="Texti0"/>
      </w:pPr>
      <w:r w:rsidRPr="006015C3">
        <w:t xml:space="preserve">Hólkar sem ekki hafa tvöfalda þéttingu (td.rafsuðuhólkar og þráðsoðnir hólkar) skal verktaki lekaprófa með lofti við 0,2 bar yfirþrýsting í 2 mínútur og sápuvatn borið á samskeyti. Verktaki skal skrá lekaprófun í suðubókhald rafsuðuhólka.   </w:t>
      </w:r>
    </w:p>
    <w:p w14:paraId="6C6A03DF" w14:textId="77777777" w:rsidR="007A3584" w:rsidRPr="006015C3" w:rsidRDefault="007A3584" w:rsidP="007A3584">
      <w:pPr>
        <w:pStyle w:val="Texti0"/>
        <w:jc w:val="center"/>
        <w:rPr>
          <w:b/>
          <w:bCs/>
        </w:rPr>
      </w:pPr>
      <w:r w:rsidRPr="006015C3">
        <w:rPr>
          <w:color w:val="2B579A"/>
          <w:shd w:val="clear" w:color="auto" w:fill="E6E6E6"/>
        </w:rPr>
        <w:lastRenderedPageBreak/>
        <w:drawing>
          <wp:inline distT="0" distB="0" distL="0" distR="0" wp14:anchorId="4240DB09" wp14:editId="4D1FCCE6">
            <wp:extent cx="4257675" cy="1985391"/>
            <wp:effectExtent l="0" t="0" r="0" b="0"/>
            <wp:docPr id="11" name="Picture 11" descr="A close-up of a microscope&#10;&#10;Description automatically generated with medium confidence"/>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4" name="Picture 4" descr="A close-up of a microscope&#10;&#10;Description automatically generated with medium confidence"/>
                    <pic:cNvPicPr>
                      <a:picLocks noChangeAspect="1" noChangeArrowheads="1"/>
                    </pic:cNvPicPr>
                  </pic:nvPicPr>
                  <pic:blipFill>
                    <a:blip r:embed="rId36" cstate="print">
                      <a:extLst>
                        <a:ext uri="{28A0092B-C50C-407E-A947-70E740481C1C}">
                          <a14:useLocalDpi xmlns:a14="http://schemas.microsoft.com/office/drawing/2010/main" val="0"/>
                        </a:ext>
                      </a:extLst>
                    </a:blip>
                    <a:srcRect/>
                    <a:stretch>
                      <a:fillRect/>
                    </a:stretch>
                  </pic:blipFill>
                  <pic:spPr bwMode="auto">
                    <a:xfrm>
                      <a:off x="0" y="0"/>
                      <a:ext cx="4275379" cy="1993647"/>
                    </a:xfrm>
                    <a:prstGeom prst="rect">
                      <a:avLst/>
                    </a:prstGeom>
                    <a:noFill/>
                    <a:ln>
                      <a:noFill/>
                    </a:ln>
                  </pic:spPr>
                </pic:pic>
              </a:graphicData>
            </a:graphic>
          </wp:inline>
        </w:drawing>
      </w:r>
    </w:p>
    <w:p w14:paraId="3A2367B1" w14:textId="77777777" w:rsidR="007A3584" w:rsidRPr="006015C3" w:rsidRDefault="007A3584" w:rsidP="007A3584">
      <w:pPr>
        <w:pStyle w:val="Texti0"/>
        <w:spacing w:after="0"/>
      </w:pPr>
    </w:p>
    <w:p w14:paraId="7B4DC30B" w14:textId="77777777" w:rsidR="007A3584" w:rsidRPr="006015C3" w:rsidRDefault="007A3584" w:rsidP="007A3584">
      <w:pPr>
        <w:pStyle w:val="Texti0"/>
        <w:spacing w:after="0"/>
      </w:pPr>
      <w:r>
        <w:t>Freyðing samsetningarhólka PUR-frauð skal uppfylla ÍST EN 489:2019 / 4.1.6. Við freyðingu PUR-frauðs í samsetningarhólka skal einungis notast við vélræna freyðingu.</w:t>
      </w:r>
    </w:p>
    <w:p w14:paraId="714083B7" w14:textId="77777777" w:rsidR="007A3584" w:rsidRPr="006015C3" w:rsidRDefault="007A3584" w:rsidP="007A3584">
      <w:pPr>
        <w:pStyle w:val="Texti0"/>
        <w:spacing w:after="0"/>
      </w:pPr>
      <w:r w:rsidRPr="006015C3">
        <w:t xml:space="preserve">Verktaki skal gæta fyllstu varúðar við meðhöndlun og geymslu efnisþátta Pólýúretan, þ.e. Ísósýanat og Pólýól. Geyma skal efnin þar sem óviðkomandi aðilar komast ekki í þau. Verktaki skal fylgja leiðbeiningum framleiðanda um geymslu og freyðingu þess efnis sem unnið er með hverju sinni. </w:t>
      </w:r>
    </w:p>
    <w:p w14:paraId="5309F419" w14:textId="77777777" w:rsidR="007A3584" w:rsidRPr="006015C3" w:rsidRDefault="007A3584" w:rsidP="007A3584">
      <w:pPr>
        <w:pStyle w:val="Texti0"/>
        <w:spacing w:after="0"/>
      </w:pPr>
      <w:r w:rsidRPr="006015C3">
        <w:t>Verktaki skal ganga snytrilega um vinnusvæðið, mikilvægt er að farga afskorningum og öðrum úrgangi sem fellur til við vinnu hjá aðila með viðeigandi starfsleyfi.</w:t>
      </w:r>
    </w:p>
    <w:p w14:paraId="3FE63D39" w14:textId="77777777" w:rsidR="007A3584" w:rsidRPr="006015C3" w:rsidRDefault="007A3584" w:rsidP="007A3584">
      <w:pPr>
        <w:pStyle w:val="Texti0"/>
      </w:pPr>
      <w:r w:rsidRPr="006015C3">
        <w:t xml:space="preserve">ATH. samsetning og frágangur hólka er vandasamt verk og þurfa veðurskilyrði og aðstæður að uppfylla kröfur framleiðanda þess efnis sem verið er að vinna með hverju sinni. Í vindi eða rigningu skal tjalda yfir vinnuaðstöðu á meðan unnið er við samsetninguna. </w:t>
      </w:r>
    </w:p>
    <w:p w14:paraId="7EC77AE3" w14:textId="77777777" w:rsidR="007A3584" w:rsidRPr="006015C3" w:rsidRDefault="007A3584" w:rsidP="007A3584">
      <w:pPr>
        <w:pStyle w:val="Texti0"/>
        <w:spacing w:after="0"/>
      </w:pPr>
      <w:r w:rsidRPr="006015C3">
        <w:t xml:space="preserve">Verkkaupi áskilur sér rétt til að stöðva vinnu verktaka ef vinna og verklag er ekki í samræmi við verklag framleiðanda þess efnis sem unnið er með hverju sinni. </w:t>
      </w:r>
    </w:p>
    <w:p w14:paraId="45C245BC" w14:textId="77777777" w:rsidR="007A3584" w:rsidRPr="006015C3" w:rsidRDefault="007A3584" w:rsidP="007A3584">
      <w:pPr>
        <w:pStyle w:val="Texti0"/>
        <w:spacing w:after="0"/>
      </w:pPr>
    </w:p>
    <w:p w14:paraId="48FA0D18" w14:textId="77777777" w:rsidR="007A3584" w:rsidRPr="006015C3" w:rsidRDefault="007A3584" w:rsidP="007A3584">
      <w:pPr>
        <w:pStyle w:val="TextinPara"/>
        <w:rPr>
          <w:b/>
          <w:i/>
        </w:rPr>
      </w:pPr>
      <w:r w:rsidRPr="006015C3">
        <w:rPr>
          <w:b/>
          <w:i/>
        </w:rPr>
        <w:t>Magntölur og uppgjör:</w:t>
      </w:r>
    </w:p>
    <w:p w14:paraId="3BD53CB8" w14:textId="77777777" w:rsidR="007A3584" w:rsidRPr="006015C3" w:rsidRDefault="007A3584" w:rsidP="007A3584">
      <w:pPr>
        <w:pStyle w:val="Texti0"/>
        <w:spacing w:after="0"/>
      </w:pPr>
      <w:r w:rsidRPr="006015C3">
        <w:rPr>
          <w:i/>
          <w:iCs/>
        </w:rPr>
        <w:t>Greitt er ákveðið einingaverð fyrir hverja samsetningu. Innifalið í einingaverði er öll vinna og efni sem tengjast einangrun og samsetningu. Innifalið í einingarverði skal vera allur kostnaður við efni, vinnu og tæki sem þarf til að ljúka verkliðnum</w:t>
      </w:r>
      <w:r>
        <w:rPr>
          <w:i/>
          <w:iCs/>
        </w:rPr>
        <w:t>.</w:t>
      </w:r>
      <w:r w:rsidRPr="006015C3">
        <w:t xml:space="preserve"> </w:t>
      </w:r>
    </w:p>
    <w:p w14:paraId="7E872100" w14:textId="77777777" w:rsidR="007A3584" w:rsidRPr="007D7257" w:rsidRDefault="007A3584" w:rsidP="007A3584">
      <w:pPr>
        <w:pStyle w:val="Heading3"/>
      </w:pPr>
      <w:bookmarkStart w:id="336" w:name="_Toc159493839"/>
      <w:bookmarkStart w:id="337" w:name="_Toc232150452"/>
      <w:r w:rsidRPr="007D7257">
        <w:t>Vöktunarkerfi hitaveitu (lekavírar)</w:t>
      </w:r>
      <w:bookmarkEnd w:id="336"/>
      <w:bookmarkEnd w:id="337"/>
    </w:p>
    <w:p w14:paraId="210A0C1E" w14:textId="77777777" w:rsidR="007A3584" w:rsidRPr="007D7257" w:rsidRDefault="007A3584" w:rsidP="007A3584">
      <w:pPr>
        <w:pStyle w:val="Texti0"/>
        <w:spacing w:after="0"/>
        <w:rPr>
          <w:rFonts w:cs="Arial"/>
          <w:color w:val="FF0000"/>
        </w:rPr>
      </w:pPr>
      <w:r w:rsidRPr="007D7257">
        <w:rPr>
          <w:rFonts w:cs="Arial"/>
          <w:color w:val="FF0000"/>
        </w:rPr>
        <w:t>#Þessi kafli á aðeins við um verk sem eru með vöktunarvíra.#</w:t>
      </w:r>
    </w:p>
    <w:p w14:paraId="197F8BFB" w14:textId="77777777" w:rsidR="007A3584" w:rsidRPr="007D7257" w:rsidRDefault="007A3584" w:rsidP="007A3584">
      <w:pPr>
        <w:pStyle w:val="Texti0"/>
        <w:rPr>
          <w:strike/>
        </w:rPr>
      </w:pPr>
      <w:r w:rsidRPr="007D7257">
        <w:drawing>
          <wp:inline distT="0" distB="0" distL="0" distR="0" wp14:anchorId="58046B38" wp14:editId="3C92311D">
            <wp:extent cx="2223135" cy="1424940"/>
            <wp:effectExtent l="0" t="0" r="4445" b="3175"/>
            <wp:docPr id="1511912720" name="Picture 1518278942" descr="A picture containing screenshot, design&#10;&#10;Description automatically generated"/>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518278942"/>
                    <pic:cNvPicPr/>
                  </pic:nvPicPr>
                  <pic:blipFill>
                    <a:blip r:embed="rId37">
                      <a:extLst>
                        <a:ext uri="{28A0092B-C50C-407E-A947-70E740481C1C}">
                          <a14:useLocalDpi xmlns:a14="http://schemas.microsoft.com/office/drawing/2010/main" val="0"/>
                        </a:ext>
                      </a:extLst>
                    </a:blip>
                    <a:stretch>
                      <a:fillRect/>
                    </a:stretch>
                  </pic:blipFill>
                  <pic:spPr>
                    <a:xfrm>
                      <a:off x="0" y="0"/>
                      <a:ext cx="2223135" cy="1424940"/>
                    </a:xfrm>
                    <a:prstGeom prst="rect">
                      <a:avLst/>
                    </a:prstGeom>
                  </pic:spPr>
                </pic:pic>
              </a:graphicData>
            </a:graphic>
          </wp:inline>
        </w:drawing>
      </w:r>
    </w:p>
    <w:p w14:paraId="4D29CEAF" w14:textId="77777777" w:rsidR="007A3584" w:rsidRPr="00363527" w:rsidRDefault="007A3584" w:rsidP="007A3584">
      <w:pPr>
        <w:spacing w:line="257" w:lineRule="auto"/>
        <w:rPr>
          <w:rFonts w:eastAsia="Aptos" w:cs="Arial"/>
          <w:szCs w:val="20"/>
        </w:rPr>
      </w:pPr>
      <w:r w:rsidRPr="00363527">
        <w:rPr>
          <w:rFonts w:eastAsia="Aptos" w:cs="Arial"/>
          <w:szCs w:val="20"/>
        </w:rPr>
        <w:t>Jarðvinnuverktaki og suðuverktaki skulu stilla rörunum upp þannig að vöktunarvírarnir standist á og séu í 10 til 2 stöðunni svo að auðvelt sé að tengja þá á milli röra. Jarðvinnuverktaki skal annast alla undirvinnu og fullan frágang við uppsetningu vöktunarkerfis, þar með talið:</w:t>
      </w:r>
    </w:p>
    <w:p w14:paraId="57EAF9BF" w14:textId="77777777" w:rsidR="007A3584" w:rsidRPr="00363527" w:rsidRDefault="007A3584" w:rsidP="007A3584">
      <w:pPr>
        <w:pStyle w:val="ListParagraph"/>
        <w:numPr>
          <w:ilvl w:val="0"/>
          <w:numId w:val="4"/>
        </w:numPr>
        <w:spacing w:after="0" w:line="257" w:lineRule="auto"/>
        <w:rPr>
          <w:rFonts w:eastAsia="Aptos" w:cs="Arial"/>
          <w:szCs w:val="20"/>
        </w:rPr>
      </w:pPr>
      <w:r w:rsidRPr="00363527">
        <w:rPr>
          <w:rFonts w:eastAsia="Aptos" w:cs="Arial"/>
          <w:szCs w:val="20"/>
        </w:rPr>
        <w:t>Setja upp rafmagnsskápa á tilteknum stöðum samkvæmt teikningum.</w:t>
      </w:r>
    </w:p>
    <w:p w14:paraId="6C7BFCFC" w14:textId="77777777" w:rsidR="007A3584" w:rsidRPr="00363527" w:rsidRDefault="007A3584" w:rsidP="007A3584">
      <w:pPr>
        <w:pStyle w:val="ListParagraph"/>
        <w:numPr>
          <w:ilvl w:val="0"/>
          <w:numId w:val="4"/>
        </w:numPr>
        <w:spacing w:after="0" w:line="257" w:lineRule="auto"/>
        <w:rPr>
          <w:rFonts w:eastAsia="Aptos" w:cs="Arial"/>
          <w:szCs w:val="20"/>
        </w:rPr>
      </w:pPr>
      <w:r w:rsidRPr="00363527">
        <w:rPr>
          <w:rFonts w:eastAsia="Aptos" w:cs="Arial"/>
          <w:szCs w:val="20"/>
        </w:rPr>
        <w:t>Leggja 32 mm plast ídráttarrör frá skáp eða vaktara að hitaveitulögnum.</w:t>
      </w:r>
    </w:p>
    <w:p w14:paraId="6BA53F43" w14:textId="77777777" w:rsidR="007A3584" w:rsidRPr="00363527" w:rsidRDefault="007A3584" w:rsidP="007A3584">
      <w:pPr>
        <w:pStyle w:val="ListParagraph"/>
        <w:numPr>
          <w:ilvl w:val="0"/>
          <w:numId w:val="4"/>
        </w:numPr>
        <w:spacing w:after="0" w:line="257" w:lineRule="auto"/>
        <w:rPr>
          <w:rFonts w:eastAsia="Aptos" w:cs="Arial"/>
          <w:szCs w:val="20"/>
        </w:rPr>
      </w:pPr>
      <w:r w:rsidRPr="00363527">
        <w:rPr>
          <w:rFonts w:eastAsia="Aptos" w:cs="Arial"/>
          <w:szCs w:val="20"/>
        </w:rPr>
        <w:t>Leggja viðvörunarborða hitaveitu yfir ídráttarrörið.</w:t>
      </w:r>
    </w:p>
    <w:p w14:paraId="3D78E6F3" w14:textId="77777777" w:rsidR="007A3584" w:rsidRPr="00363527" w:rsidRDefault="007A3584" w:rsidP="007A3584">
      <w:pPr>
        <w:pStyle w:val="ListParagraph"/>
        <w:numPr>
          <w:ilvl w:val="0"/>
          <w:numId w:val="4"/>
        </w:numPr>
        <w:spacing w:after="0" w:line="257" w:lineRule="auto"/>
        <w:rPr>
          <w:rFonts w:eastAsia="Aptos" w:cs="Arial"/>
          <w:szCs w:val="20"/>
        </w:rPr>
      </w:pPr>
      <w:r w:rsidRPr="00363527">
        <w:rPr>
          <w:rFonts w:eastAsia="Aptos" w:cs="Arial"/>
          <w:szCs w:val="20"/>
        </w:rPr>
        <w:t>Draga og tengja kapla frá hitaveitulögninni inn í skápinn og ganga frá þannig að ekki sé strekkt á strengjum.</w:t>
      </w:r>
    </w:p>
    <w:p w14:paraId="6240CA9F" w14:textId="77777777" w:rsidR="007A3584" w:rsidRPr="00363527" w:rsidRDefault="007A3584" w:rsidP="007A3584">
      <w:pPr>
        <w:spacing w:after="0" w:line="257" w:lineRule="auto"/>
        <w:rPr>
          <w:rFonts w:eastAsia="Aptos" w:cs="Arial"/>
          <w:szCs w:val="20"/>
        </w:rPr>
      </w:pPr>
    </w:p>
    <w:p w14:paraId="6AAA2780" w14:textId="77777777" w:rsidR="007A3584" w:rsidRPr="00363527" w:rsidRDefault="007A3584" w:rsidP="007A3584">
      <w:pPr>
        <w:spacing w:line="257" w:lineRule="auto"/>
        <w:rPr>
          <w:rFonts w:eastAsia="Aptos" w:cs="Arial"/>
          <w:szCs w:val="20"/>
          <w:u w:val="single"/>
        </w:rPr>
      </w:pPr>
      <w:r w:rsidRPr="00363527">
        <w:rPr>
          <w:rFonts w:eastAsia="Aptos" w:cs="Arial"/>
          <w:szCs w:val="20"/>
          <w:u w:val="single"/>
        </w:rPr>
        <w:t>Verktaki skal:</w:t>
      </w:r>
    </w:p>
    <w:p w14:paraId="1CBA4F5D" w14:textId="77777777" w:rsidR="007A3584" w:rsidRPr="00363527" w:rsidRDefault="007A3584" w:rsidP="007A3584">
      <w:pPr>
        <w:pStyle w:val="ListParagraph"/>
        <w:numPr>
          <w:ilvl w:val="0"/>
          <w:numId w:val="3"/>
        </w:numPr>
        <w:spacing w:after="0" w:line="257" w:lineRule="auto"/>
        <w:rPr>
          <w:rFonts w:eastAsia="Aptos" w:cs="Arial"/>
          <w:szCs w:val="20"/>
        </w:rPr>
      </w:pPr>
      <w:r w:rsidRPr="00363527">
        <w:rPr>
          <w:rFonts w:eastAsia="Aptos" w:cs="Arial"/>
          <w:szCs w:val="20"/>
        </w:rPr>
        <w:t>Sjá um tengingu vöktunarvíra í samskeytum með tækni sem samþykkt er af framleiðanda (krumpað og lóðað).</w:t>
      </w:r>
    </w:p>
    <w:p w14:paraId="328371E9" w14:textId="77777777" w:rsidR="007A3584" w:rsidRPr="00363527" w:rsidRDefault="007A3584" w:rsidP="007A3584">
      <w:pPr>
        <w:pStyle w:val="ListParagraph"/>
        <w:numPr>
          <w:ilvl w:val="0"/>
          <w:numId w:val="3"/>
        </w:numPr>
        <w:spacing w:after="0" w:line="257" w:lineRule="auto"/>
        <w:rPr>
          <w:rFonts w:eastAsia="Aptos" w:cs="Arial"/>
          <w:szCs w:val="20"/>
        </w:rPr>
      </w:pPr>
      <w:r w:rsidRPr="00363527">
        <w:rPr>
          <w:rFonts w:eastAsia="Aptos" w:cs="Arial"/>
          <w:szCs w:val="20"/>
        </w:rPr>
        <w:lastRenderedPageBreak/>
        <w:t>Ganga frá vöktunarvírum samkvæmt staðli EN 14419 og leiðbeiningum framleiðanda.</w:t>
      </w:r>
    </w:p>
    <w:p w14:paraId="77B5CA4A" w14:textId="77777777" w:rsidR="007A3584" w:rsidRPr="00363527" w:rsidRDefault="007A3584" w:rsidP="007A3584">
      <w:pPr>
        <w:pStyle w:val="ListParagraph"/>
        <w:numPr>
          <w:ilvl w:val="0"/>
          <w:numId w:val="3"/>
        </w:numPr>
        <w:spacing w:after="0" w:line="257" w:lineRule="auto"/>
        <w:rPr>
          <w:rFonts w:eastAsia="Aptos" w:cs="Arial"/>
          <w:szCs w:val="20"/>
        </w:rPr>
      </w:pPr>
      <w:r w:rsidRPr="00363527">
        <w:rPr>
          <w:rFonts w:eastAsia="Aptos" w:cs="Arial"/>
          <w:szCs w:val="20"/>
        </w:rPr>
        <w:t>Leggja og tengja allar vírslaufur samkvæmt hönnun verksins.</w:t>
      </w:r>
    </w:p>
    <w:p w14:paraId="141E6023" w14:textId="77777777" w:rsidR="007A3584" w:rsidRPr="00363527" w:rsidRDefault="007A3584" w:rsidP="007A3584">
      <w:pPr>
        <w:pStyle w:val="ListParagraph"/>
        <w:numPr>
          <w:ilvl w:val="0"/>
          <w:numId w:val="3"/>
        </w:numPr>
        <w:spacing w:after="0" w:line="257" w:lineRule="auto"/>
        <w:rPr>
          <w:rFonts w:eastAsia="Aptos" w:cs="Arial"/>
          <w:szCs w:val="20"/>
        </w:rPr>
      </w:pPr>
      <w:r w:rsidRPr="00363527">
        <w:rPr>
          <w:rFonts w:eastAsia="Aptos" w:cs="Arial"/>
          <w:szCs w:val="20"/>
        </w:rPr>
        <w:t>Framkvæma og skjalfesta viðnáms- og einangrunarmælingar á öllum samskeytum og heilum lykkjum. Viðunandi einangrunarviðnám er ≥ 10 MΩ/km.</w:t>
      </w:r>
    </w:p>
    <w:p w14:paraId="6C5ADDE1" w14:textId="77777777" w:rsidR="007A3584" w:rsidRPr="00363527" w:rsidRDefault="007A3584" w:rsidP="007A3584">
      <w:pPr>
        <w:pStyle w:val="ListParagraph"/>
        <w:numPr>
          <w:ilvl w:val="0"/>
          <w:numId w:val="2"/>
        </w:numPr>
        <w:spacing w:after="0" w:line="257" w:lineRule="auto"/>
        <w:rPr>
          <w:rFonts w:eastAsia="Aptos" w:cs="Arial"/>
          <w:szCs w:val="20"/>
        </w:rPr>
      </w:pPr>
      <w:r w:rsidRPr="00363527">
        <w:rPr>
          <w:rFonts w:eastAsia="Aptos" w:cs="Arial"/>
          <w:szCs w:val="20"/>
        </w:rPr>
        <w:t>Mæla og skila skýrslu með niðurstöðum um allar lykkjur til verkkaupa fyrir afhendingu.</w:t>
      </w:r>
    </w:p>
    <w:p w14:paraId="74FEDF4B" w14:textId="77777777" w:rsidR="007A3584" w:rsidRPr="00363527" w:rsidRDefault="007A3584" w:rsidP="007A3584">
      <w:pPr>
        <w:pStyle w:val="ListParagraph"/>
        <w:numPr>
          <w:ilvl w:val="0"/>
          <w:numId w:val="2"/>
        </w:numPr>
        <w:spacing w:after="0" w:line="257" w:lineRule="auto"/>
        <w:rPr>
          <w:rFonts w:eastAsia="Aptos" w:cs="Arial"/>
          <w:szCs w:val="20"/>
        </w:rPr>
      </w:pPr>
      <w:r w:rsidRPr="00363527">
        <w:rPr>
          <w:rFonts w:eastAsia="Aptos" w:cs="Arial"/>
          <w:szCs w:val="20"/>
        </w:rPr>
        <w:t>Innmæla öll vírúrtök, skápa og búnað.</w:t>
      </w:r>
    </w:p>
    <w:p w14:paraId="70C94970" w14:textId="77777777" w:rsidR="007A3584" w:rsidRPr="00363527" w:rsidRDefault="007A3584" w:rsidP="007A3584">
      <w:pPr>
        <w:pStyle w:val="ListParagraph"/>
        <w:numPr>
          <w:ilvl w:val="0"/>
          <w:numId w:val="2"/>
        </w:numPr>
        <w:spacing w:after="0" w:line="257" w:lineRule="auto"/>
        <w:rPr>
          <w:rFonts w:eastAsia="Aptos" w:cs="Arial"/>
          <w:szCs w:val="20"/>
        </w:rPr>
      </w:pPr>
      <w:r w:rsidRPr="00363527">
        <w:rPr>
          <w:rFonts w:eastAsia="Aptos" w:cs="Arial"/>
          <w:szCs w:val="20"/>
        </w:rPr>
        <w:t>Setja upp tengibox á tilgreinum stað og tengja víra í tengiboxið.</w:t>
      </w:r>
    </w:p>
    <w:p w14:paraId="75133E01" w14:textId="77777777" w:rsidR="007A3584" w:rsidRPr="00363527" w:rsidRDefault="007A3584" w:rsidP="007A3584">
      <w:pPr>
        <w:pStyle w:val="ListParagraph"/>
        <w:numPr>
          <w:ilvl w:val="0"/>
          <w:numId w:val="2"/>
        </w:numPr>
        <w:spacing w:after="0" w:line="257" w:lineRule="auto"/>
        <w:rPr>
          <w:rFonts w:eastAsia="Aptos" w:cs="Arial"/>
          <w:szCs w:val="20"/>
        </w:rPr>
      </w:pPr>
      <w:r w:rsidRPr="00363527">
        <w:rPr>
          <w:rFonts w:eastAsia="Aptos" w:cs="Arial"/>
          <w:szCs w:val="20"/>
        </w:rPr>
        <w:t>Merkja öll vírúrtök og strengi samkvæmt kröfum verkkaupa.</w:t>
      </w:r>
    </w:p>
    <w:p w14:paraId="7E3E90FD" w14:textId="77777777" w:rsidR="007A3584" w:rsidRPr="00363527" w:rsidRDefault="007A3584" w:rsidP="007A3584">
      <w:pPr>
        <w:pStyle w:val="ListParagraph"/>
        <w:numPr>
          <w:ilvl w:val="0"/>
          <w:numId w:val="2"/>
        </w:numPr>
        <w:spacing w:after="0" w:line="257" w:lineRule="auto"/>
        <w:rPr>
          <w:rFonts w:eastAsia="Aptos" w:cs="Arial"/>
          <w:szCs w:val="20"/>
        </w:rPr>
      </w:pPr>
      <w:r w:rsidRPr="00363527">
        <w:rPr>
          <w:rFonts w:eastAsia="Aptos" w:cs="Arial"/>
          <w:szCs w:val="20"/>
        </w:rPr>
        <w:t>Tryggja að kerfið sé tilbúið til reksturs við afhendingu án frekari íhlutunar verkkaupa.</w:t>
      </w:r>
    </w:p>
    <w:p w14:paraId="414D3804" w14:textId="77777777" w:rsidR="007A3584" w:rsidRPr="007D7257" w:rsidRDefault="007A3584" w:rsidP="007A3584">
      <w:pPr>
        <w:pStyle w:val="ListParagraph"/>
        <w:spacing w:after="0" w:line="257" w:lineRule="auto"/>
        <w:rPr>
          <w:rFonts w:ascii="Aptos" w:eastAsia="Aptos" w:hAnsi="Aptos" w:cs="Aptos"/>
          <w:sz w:val="22"/>
        </w:rPr>
      </w:pPr>
    </w:p>
    <w:p w14:paraId="4A6ABFE7" w14:textId="77777777" w:rsidR="007A3584" w:rsidRDefault="007A3584" w:rsidP="007A3584">
      <w:pPr>
        <w:spacing w:after="0" w:line="257" w:lineRule="auto"/>
        <w:ind w:left="720"/>
      </w:pPr>
      <w:r w:rsidRPr="007D7257">
        <w:rPr>
          <w:noProof/>
        </w:rPr>
        <w:drawing>
          <wp:inline distT="0" distB="0" distL="0" distR="0" wp14:anchorId="4F730358" wp14:editId="0A5430B2">
            <wp:extent cx="2362810" cy="1490378"/>
            <wp:effectExtent l="0" t="0" r="0" b="0"/>
            <wp:docPr id="472462310" name="Picture 1145" descr="Diagram&#10;&#10;Description automatically generated"/>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145"/>
                    <pic:cNvPicPr/>
                  </pic:nvPicPr>
                  <pic:blipFill>
                    <a:blip r:embed="rId38">
                      <a:extLst>
                        <a:ext uri="{28A0092B-C50C-407E-A947-70E740481C1C}">
                          <a14:useLocalDpi xmlns:a14="http://schemas.microsoft.com/office/drawing/2010/main" val="0"/>
                        </a:ext>
                      </a:extLst>
                    </a:blip>
                    <a:stretch>
                      <a:fillRect/>
                    </a:stretch>
                  </pic:blipFill>
                  <pic:spPr>
                    <a:xfrm>
                      <a:off x="0" y="0"/>
                      <a:ext cx="2362810" cy="1490378"/>
                    </a:xfrm>
                    <a:prstGeom prst="rect">
                      <a:avLst/>
                    </a:prstGeom>
                  </pic:spPr>
                </pic:pic>
              </a:graphicData>
            </a:graphic>
          </wp:inline>
        </w:drawing>
      </w:r>
      <w:r w:rsidRPr="007D7257">
        <w:t xml:space="preserve">     </w:t>
      </w:r>
      <w:r w:rsidRPr="007D7257">
        <w:rPr>
          <w:noProof/>
        </w:rPr>
        <w:drawing>
          <wp:inline distT="0" distB="0" distL="0" distR="0" wp14:anchorId="5ADCDB74" wp14:editId="65DBD338">
            <wp:extent cx="2312035" cy="1489075"/>
            <wp:effectExtent l="0" t="0" r="0" b="0"/>
            <wp:docPr id="786069255" name="Picture 1147" descr="Diagram&#10;&#10;Description automatically generated"/>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147"/>
                    <pic:cNvPicPr/>
                  </pic:nvPicPr>
                  <pic:blipFill>
                    <a:blip r:embed="rId39">
                      <a:extLst>
                        <a:ext uri="{28A0092B-C50C-407E-A947-70E740481C1C}">
                          <a14:useLocalDpi xmlns:a14="http://schemas.microsoft.com/office/drawing/2010/main" val="0"/>
                        </a:ext>
                      </a:extLst>
                    </a:blip>
                    <a:stretch>
                      <a:fillRect/>
                    </a:stretch>
                  </pic:blipFill>
                  <pic:spPr>
                    <a:xfrm>
                      <a:off x="0" y="0"/>
                      <a:ext cx="2312035" cy="1489075"/>
                    </a:xfrm>
                    <a:prstGeom prst="rect">
                      <a:avLst/>
                    </a:prstGeom>
                  </pic:spPr>
                </pic:pic>
              </a:graphicData>
            </a:graphic>
          </wp:inline>
        </w:drawing>
      </w:r>
    </w:p>
    <w:p w14:paraId="7C50E192" w14:textId="77777777" w:rsidR="007A3584" w:rsidRPr="007D7257" w:rsidRDefault="007A3584" w:rsidP="007A3584">
      <w:pPr>
        <w:spacing w:after="0" w:line="257" w:lineRule="auto"/>
        <w:ind w:left="720"/>
      </w:pPr>
    </w:p>
    <w:p w14:paraId="45EAAA61" w14:textId="77777777" w:rsidR="007A3584" w:rsidRPr="007D7257" w:rsidRDefault="007A3584" w:rsidP="007A3584">
      <w:pPr>
        <w:pStyle w:val="Heading4"/>
      </w:pPr>
      <w:bookmarkStart w:id="338" w:name="_Toc232150453"/>
      <w:r w:rsidRPr="007D7257">
        <w:t>Samsetningar ásamt viðnámsmælingum</w:t>
      </w:r>
      <w:bookmarkEnd w:id="338"/>
    </w:p>
    <w:p w14:paraId="56972D52" w14:textId="77777777" w:rsidR="007A3584" w:rsidRPr="00363527" w:rsidRDefault="007A3584" w:rsidP="007A3584">
      <w:pPr>
        <w:spacing w:line="257" w:lineRule="auto"/>
        <w:rPr>
          <w:rFonts w:eastAsia="Aptos" w:cs="Arial"/>
          <w:b/>
          <w:bCs/>
          <w:szCs w:val="20"/>
        </w:rPr>
      </w:pPr>
      <w:r w:rsidRPr="00363527">
        <w:rPr>
          <w:rFonts w:eastAsia="Aptos" w:cs="Arial"/>
          <w:szCs w:val="20"/>
        </w:rPr>
        <w:t>Verktaki skal framkvæma allar viðnáms- og einangrunarmælingar á meðan á uppsetningu stendur og við verklok. Hann skal halda skrá yfir niðurstöður og skila þeim til verkkaupa. Við verklok skal kerfið vera tilbúið til reksturs án frekari íhlutunar verkkaupa.</w:t>
      </w:r>
    </w:p>
    <w:p w14:paraId="00B273B7" w14:textId="77777777" w:rsidR="007A3584" w:rsidRPr="00363527" w:rsidRDefault="007A3584" w:rsidP="007A3584">
      <w:pPr>
        <w:spacing w:after="0" w:line="257" w:lineRule="auto"/>
        <w:rPr>
          <w:rFonts w:eastAsia="Aptos" w:cs="Arial"/>
          <w:b/>
          <w:bCs/>
          <w:i/>
          <w:iCs/>
          <w:szCs w:val="20"/>
        </w:rPr>
      </w:pPr>
      <w:r w:rsidRPr="00363527">
        <w:rPr>
          <w:rFonts w:eastAsia="Aptos" w:cs="Arial"/>
          <w:b/>
          <w:bCs/>
          <w:i/>
          <w:iCs/>
          <w:szCs w:val="20"/>
        </w:rPr>
        <w:t>Magntölur og uppgjör:</w:t>
      </w:r>
    </w:p>
    <w:p w14:paraId="590DED8C" w14:textId="77777777" w:rsidR="007A3584" w:rsidRPr="00363527" w:rsidRDefault="007A3584" w:rsidP="007A3584">
      <w:pPr>
        <w:spacing w:after="0" w:line="257" w:lineRule="auto"/>
        <w:rPr>
          <w:rFonts w:eastAsia="Aptos" w:cs="Arial"/>
          <w:i/>
          <w:iCs/>
          <w:szCs w:val="20"/>
        </w:rPr>
      </w:pPr>
      <w:r w:rsidRPr="00363527">
        <w:rPr>
          <w:rFonts w:eastAsia="Aptos" w:cs="Arial"/>
          <w:i/>
          <w:iCs/>
          <w:szCs w:val="20"/>
        </w:rPr>
        <w:t>Greitt er fyrir hverja samsetningu, innifalið er allur kostnaður við efni, vinnu, mælitæki og skráningu mælinga.</w:t>
      </w:r>
    </w:p>
    <w:p w14:paraId="065F0B4D" w14:textId="77777777" w:rsidR="007A3584" w:rsidRPr="007D7257" w:rsidRDefault="007A3584" w:rsidP="007A3584">
      <w:pPr>
        <w:pStyle w:val="Heading4"/>
      </w:pPr>
      <w:bookmarkStart w:id="339" w:name="_Toc232150454"/>
      <w:r w:rsidRPr="007D7257">
        <w:t>Úrtak vöktunarvíra</w:t>
      </w:r>
      <w:bookmarkEnd w:id="339"/>
    </w:p>
    <w:p w14:paraId="07413615" w14:textId="77777777" w:rsidR="007A3584" w:rsidRPr="00363527" w:rsidRDefault="007A3584" w:rsidP="007A3584">
      <w:pPr>
        <w:spacing w:line="257" w:lineRule="auto"/>
        <w:rPr>
          <w:rFonts w:eastAsia="Aptos" w:cs="Arial"/>
          <w:szCs w:val="20"/>
        </w:rPr>
      </w:pPr>
      <w:r w:rsidRPr="00363527">
        <w:rPr>
          <w:rFonts w:eastAsia="Aptos" w:cs="Arial"/>
          <w:szCs w:val="20"/>
        </w:rPr>
        <w:t>Verktaki sér alfarið um að útbúa og tengja öll úrtök fyrir vöktunarbúnað. Hann skal sjóða vinkil á stálrör þar sem við á, setja upp tengingu við jörð og ganga frá úrtökum samkvæmt EN 14419. Verktaki útvegar og tengir 5x0.75mm² strengi, leggur þá á tilgreindan stað skv. hönnun og lokar þeim með endahettum og merkir í samræmi við staðla og samþykki verkkaupa.</w:t>
      </w:r>
    </w:p>
    <w:p w14:paraId="6BC48471" w14:textId="77777777" w:rsidR="007A3584" w:rsidRPr="00363527" w:rsidRDefault="007A3584" w:rsidP="007A3584">
      <w:pPr>
        <w:spacing w:after="0" w:line="257" w:lineRule="auto"/>
        <w:rPr>
          <w:rFonts w:eastAsia="Aptos" w:cs="Arial"/>
          <w:b/>
          <w:bCs/>
          <w:i/>
          <w:iCs/>
          <w:szCs w:val="20"/>
        </w:rPr>
      </w:pPr>
      <w:r w:rsidRPr="00363527">
        <w:rPr>
          <w:rFonts w:eastAsia="Aptos" w:cs="Arial"/>
          <w:b/>
          <w:bCs/>
          <w:i/>
          <w:iCs/>
          <w:szCs w:val="20"/>
        </w:rPr>
        <w:t>Magntölur og uppgjör:</w:t>
      </w:r>
    </w:p>
    <w:p w14:paraId="6D19C175" w14:textId="77777777" w:rsidR="007A3584" w:rsidRPr="00363527" w:rsidRDefault="007A3584" w:rsidP="007A3584">
      <w:pPr>
        <w:spacing w:after="0" w:line="257" w:lineRule="auto"/>
        <w:rPr>
          <w:rFonts w:eastAsia="Aptos" w:cs="Arial"/>
          <w:i/>
          <w:iCs/>
          <w:szCs w:val="20"/>
        </w:rPr>
      </w:pPr>
      <w:r w:rsidRPr="00363527">
        <w:rPr>
          <w:rFonts w:eastAsia="Aptos" w:cs="Arial"/>
          <w:i/>
          <w:iCs/>
          <w:szCs w:val="20"/>
        </w:rPr>
        <w:t>Greitt er einingaverð fyrir hvert úrtak, sem felur í sér allt efni, jarðvinnu, tengivinnu, strenglagningu, ídrátt og mælingar.</w:t>
      </w:r>
    </w:p>
    <w:p w14:paraId="101FA09D" w14:textId="77777777" w:rsidR="007A3584" w:rsidRPr="007D7257" w:rsidRDefault="007A3584" w:rsidP="007A3584">
      <w:pPr>
        <w:pStyle w:val="Heading4"/>
      </w:pPr>
      <w:bookmarkStart w:id="340" w:name="_Toc232150455"/>
      <w:r w:rsidRPr="007D7257">
        <w:t>Uppsetning á tengiskáp</w:t>
      </w:r>
      <w:bookmarkEnd w:id="340"/>
    </w:p>
    <w:p w14:paraId="28616B4C" w14:textId="77777777" w:rsidR="007A3584" w:rsidRPr="00363527" w:rsidRDefault="007A3584" w:rsidP="007A3584">
      <w:pPr>
        <w:spacing w:line="257" w:lineRule="auto"/>
        <w:rPr>
          <w:rFonts w:eastAsia="Aptos" w:cs="Arial"/>
          <w:szCs w:val="20"/>
        </w:rPr>
      </w:pPr>
      <w:r w:rsidRPr="00363527">
        <w:rPr>
          <w:rFonts w:eastAsia="Aptos" w:cs="Arial"/>
          <w:szCs w:val="20"/>
        </w:rPr>
        <w:t>Verktaki ber alfarið ábyrgð á:</w:t>
      </w:r>
    </w:p>
    <w:p w14:paraId="3C5E084B" w14:textId="322D4658" w:rsidR="007A3584" w:rsidRPr="00363527" w:rsidRDefault="007A3584" w:rsidP="007A3584">
      <w:pPr>
        <w:pStyle w:val="ListParagraph"/>
        <w:numPr>
          <w:ilvl w:val="0"/>
          <w:numId w:val="1"/>
        </w:numPr>
        <w:spacing w:after="0" w:line="257" w:lineRule="auto"/>
        <w:rPr>
          <w:rFonts w:eastAsia="Aptos" w:cs="Arial"/>
          <w:szCs w:val="20"/>
        </w:rPr>
      </w:pPr>
      <w:r w:rsidRPr="00363527">
        <w:rPr>
          <w:rFonts w:eastAsia="Aptos" w:cs="Arial"/>
          <w:szCs w:val="20"/>
        </w:rPr>
        <w:t xml:space="preserve">Uppsetningu tengiskápa samkvæmt staðalsniði </w:t>
      </w:r>
      <w:r w:rsidR="001C2B58">
        <w:rPr>
          <w:rFonts w:eastAsia="Aptos" w:cs="Arial"/>
          <w:szCs w:val="20"/>
        </w:rPr>
        <w:t>LBE-6141</w:t>
      </w:r>
      <w:r w:rsidRPr="00363527">
        <w:rPr>
          <w:rFonts w:eastAsia="Aptos" w:cs="Arial"/>
          <w:szCs w:val="20"/>
        </w:rPr>
        <w:t>.</w:t>
      </w:r>
    </w:p>
    <w:p w14:paraId="7E70FC3C" w14:textId="77777777" w:rsidR="007A3584" w:rsidRPr="00363527" w:rsidRDefault="007A3584" w:rsidP="007A3584">
      <w:pPr>
        <w:pStyle w:val="ListParagraph"/>
        <w:numPr>
          <w:ilvl w:val="0"/>
          <w:numId w:val="1"/>
        </w:numPr>
        <w:spacing w:after="0" w:line="257" w:lineRule="auto"/>
        <w:rPr>
          <w:rFonts w:eastAsia="Aptos" w:cs="Arial"/>
          <w:szCs w:val="20"/>
        </w:rPr>
      </w:pPr>
      <w:r w:rsidRPr="00363527">
        <w:rPr>
          <w:rFonts w:eastAsia="Aptos" w:cs="Arial"/>
          <w:szCs w:val="20"/>
        </w:rPr>
        <w:t>Jarðvinnu og legu skápa (ídráttarrör, hæðarsetning, fyllingar).</w:t>
      </w:r>
    </w:p>
    <w:p w14:paraId="4F898594" w14:textId="77777777" w:rsidR="007A3584" w:rsidRPr="00363527" w:rsidRDefault="007A3584" w:rsidP="007A3584">
      <w:pPr>
        <w:pStyle w:val="ListParagraph"/>
        <w:numPr>
          <w:ilvl w:val="0"/>
          <w:numId w:val="1"/>
        </w:numPr>
        <w:spacing w:after="0" w:line="257" w:lineRule="auto"/>
        <w:rPr>
          <w:rFonts w:eastAsia="Aptos" w:cs="Arial"/>
          <w:szCs w:val="20"/>
        </w:rPr>
      </w:pPr>
      <w:r w:rsidRPr="00363527">
        <w:rPr>
          <w:rFonts w:eastAsia="Aptos" w:cs="Arial"/>
          <w:szCs w:val="20"/>
        </w:rPr>
        <w:t>Frágang innan og utan skápa.</w:t>
      </w:r>
    </w:p>
    <w:p w14:paraId="69D65B4D" w14:textId="77777777" w:rsidR="007A3584" w:rsidRPr="00363527" w:rsidRDefault="007A3584" w:rsidP="007A3584">
      <w:pPr>
        <w:pStyle w:val="ListParagraph"/>
        <w:numPr>
          <w:ilvl w:val="0"/>
          <w:numId w:val="1"/>
        </w:numPr>
        <w:spacing w:after="0" w:line="257" w:lineRule="auto"/>
        <w:rPr>
          <w:rFonts w:eastAsia="Aptos" w:cs="Arial"/>
          <w:szCs w:val="20"/>
        </w:rPr>
      </w:pPr>
      <w:r w:rsidRPr="00363527">
        <w:rPr>
          <w:rFonts w:eastAsia="Aptos" w:cs="Arial"/>
          <w:szCs w:val="20"/>
        </w:rPr>
        <w:t>Að afhenda skápinn með tengdu kerfi sem er tilbúið til reksturs.</w:t>
      </w:r>
    </w:p>
    <w:p w14:paraId="5F797F53" w14:textId="77777777" w:rsidR="007A3584" w:rsidRPr="00363527" w:rsidRDefault="007A3584" w:rsidP="007A3584">
      <w:pPr>
        <w:spacing w:after="0" w:line="257" w:lineRule="auto"/>
        <w:rPr>
          <w:rFonts w:eastAsia="Aptos" w:cs="Arial"/>
          <w:szCs w:val="20"/>
        </w:rPr>
      </w:pPr>
    </w:p>
    <w:p w14:paraId="531671A3" w14:textId="77777777" w:rsidR="007A3584" w:rsidRPr="00363527" w:rsidRDefault="007A3584" w:rsidP="007A3584">
      <w:pPr>
        <w:spacing w:after="0" w:line="257" w:lineRule="auto"/>
        <w:rPr>
          <w:rFonts w:eastAsia="Aptos" w:cs="Arial"/>
          <w:b/>
          <w:bCs/>
          <w:i/>
          <w:iCs/>
          <w:szCs w:val="20"/>
        </w:rPr>
      </w:pPr>
      <w:r w:rsidRPr="00363527">
        <w:rPr>
          <w:rFonts w:eastAsia="Aptos" w:cs="Arial"/>
          <w:b/>
          <w:bCs/>
          <w:i/>
          <w:iCs/>
          <w:szCs w:val="20"/>
        </w:rPr>
        <w:t>Magntölur og uppgjör:</w:t>
      </w:r>
    </w:p>
    <w:p w14:paraId="1F1255EE" w14:textId="77777777" w:rsidR="007A3584" w:rsidRPr="00363527" w:rsidRDefault="007A3584" w:rsidP="007A3584">
      <w:pPr>
        <w:spacing w:after="0" w:line="257" w:lineRule="auto"/>
        <w:rPr>
          <w:rFonts w:eastAsia="Aptos" w:cs="Arial"/>
          <w:i/>
          <w:iCs/>
          <w:szCs w:val="20"/>
        </w:rPr>
      </w:pPr>
      <w:r w:rsidRPr="00363527">
        <w:rPr>
          <w:rFonts w:eastAsia="Aptos" w:cs="Arial"/>
          <w:i/>
          <w:iCs/>
          <w:szCs w:val="20"/>
        </w:rPr>
        <w:t>Greitt er fyrir hvern tengiskáp og viðeigandi aðgerðir. Innifalið er allur kostnaður við skáp, efni, jarðvinnu, merkingu og frágang.</w:t>
      </w:r>
    </w:p>
    <w:p w14:paraId="1D774B87" w14:textId="77777777" w:rsidR="007A3584" w:rsidRPr="006015C3" w:rsidRDefault="007A3584" w:rsidP="007A3584">
      <w:pPr>
        <w:pStyle w:val="Heading3"/>
      </w:pPr>
      <w:bookmarkStart w:id="341" w:name="_Toc159493840"/>
      <w:bookmarkStart w:id="342" w:name="_Toc232150456"/>
      <w:r w:rsidRPr="006015C3">
        <w:t>Undirbúningur eldra hitaveituefnis fyrir suðu</w:t>
      </w:r>
      <w:bookmarkEnd w:id="341"/>
      <w:bookmarkEnd w:id="342"/>
    </w:p>
    <w:p w14:paraId="04993923" w14:textId="77777777" w:rsidR="007A3584" w:rsidRPr="006015C3" w:rsidRDefault="007A3584" w:rsidP="007A3584">
      <w:pPr>
        <w:pStyle w:val="Texti0"/>
        <w:rPr>
          <w:rFonts w:cs="Arial"/>
        </w:rPr>
      </w:pPr>
      <w:r w:rsidRPr="006015C3">
        <w:rPr>
          <w:rFonts w:cs="Arial"/>
        </w:rPr>
        <w:t xml:space="preserve">Ef verktaki fær í hendur gamalt lagnarefni sem þarf að forvinna svo það verði suðuhæft gildir </w:t>
      </w:r>
      <w:r w:rsidRPr="006015C3">
        <w:rPr>
          <w:rFonts w:cs="Arial"/>
        </w:rPr>
        <w:lastRenderedPageBreak/>
        <w:t>neðangreint:</w:t>
      </w:r>
    </w:p>
    <w:p w14:paraId="0531A4F2" w14:textId="77777777" w:rsidR="007A3584" w:rsidRPr="006015C3" w:rsidRDefault="007A3584" w:rsidP="007A3584">
      <w:pPr>
        <w:pStyle w:val="Texti0"/>
        <w:rPr>
          <w:rFonts w:cs="Arial"/>
        </w:rPr>
      </w:pPr>
      <w:r w:rsidRPr="006015C3">
        <w:rPr>
          <w:rFonts w:cs="Arial"/>
        </w:rPr>
        <w:t>Verktaki skal slípa, hreinsa og fasa enda fyrir raf- og logsuðu. Almenn gæði varðandi framkvæmd suðu skulu miðast við staðalinn ISO 15609.</w:t>
      </w:r>
    </w:p>
    <w:p w14:paraId="5C91985A" w14:textId="77777777" w:rsidR="007A3584" w:rsidRPr="006015C3" w:rsidRDefault="007A3584" w:rsidP="007A3584">
      <w:pPr>
        <w:pStyle w:val="TextinPara"/>
        <w:rPr>
          <w:b/>
          <w:i/>
        </w:rPr>
      </w:pPr>
      <w:r w:rsidRPr="006015C3">
        <w:rPr>
          <w:b/>
          <w:i/>
        </w:rPr>
        <w:t>Magntölur og uppgjör:</w:t>
      </w:r>
    </w:p>
    <w:p w14:paraId="588E96A0" w14:textId="77777777" w:rsidR="007A3584" w:rsidRPr="00BD36CB" w:rsidRDefault="007A3584" w:rsidP="007A3584">
      <w:pPr>
        <w:pStyle w:val="TextinPara"/>
      </w:pPr>
      <w:r w:rsidRPr="006015C3">
        <w:rPr>
          <w:i/>
        </w:rPr>
        <w:t xml:space="preserve">Greitt er fyrir hvern enda rörs sem </w:t>
      </w:r>
      <w:r w:rsidRPr="006015C3" w:rsidDel="00350FD5">
        <w:rPr>
          <w:i/>
        </w:rPr>
        <w:t>skal</w:t>
      </w:r>
      <w:r w:rsidRPr="006015C3">
        <w:rPr>
          <w:i/>
        </w:rPr>
        <w:t xml:space="preserve"> forvinna. </w:t>
      </w:r>
      <w:r w:rsidRPr="006015C3">
        <w:rPr>
          <w:rFonts w:eastAsia="Arial"/>
          <w:i/>
        </w:rPr>
        <w:t>Innifalið í einingarverði skal vera allt til að fullgera verkþáttinn samkvæmt verklýsingu.</w:t>
      </w:r>
    </w:p>
    <w:p w14:paraId="71356179" w14:textId="77777777" w:rsidR="007A3584" w:rsidRPr="006015C3" w:rsidRDefault="007A3584" w:rsidP="007A3584">
      <w:pPr>
        <w:pStyle w:val="Heading3"/>
        <w:spacing w:before="240"/>
        <w:ind w:left="141"/>
        <w:rPr>
          <w:rFonts w:cs="Arial"/>
          <w:szCs w:val="20"/>
        </w:rPr>
      </w:pPr>
      <w:bookmarkStart w:id="343" w:name="_Toc159493842"/>
      <w:bookmarkStart w:id="344" w:name="_Toc232150457"/>
      <w:r w:rsidRPr="006015C3">
        <w:rPr>
          <w:rFonts w:cs="Arial"/>
          <w:szCs w:val="20"/>
        </w:rPr>
        <w:t>Upphitun á stálrörum</w:t>
      </w:r>
      <w:bookmarkEnd w:id="332"/>
      <w:bookmarkEnd w:id="343"/>
      <w:bookmarkEnd w:id="344"/>
      <w:r w:rsidRPr="006015C3">
        <w:rPr>
          <w:rFonts w:cs="Arial"/>
          <w:szCs w:val="20"/>
        </w:rPr>
        <w:t xml:space="preserve"> </w:t>
      </w:r>
    </w:p>
    <w:p w14:paraId="27E947A2" w14:textId="77777777" w:rsidR="007A3584" w:rsidRPr="006015C3" w:rsidRDefault="007A3584" w:rsidP="007A3584">
      <w:pPr>
        <w:pStyle w:val="Texti0"/>
        <w:rPr>
          <w:rFonts w:eastAsia="Arial" w:cs="Arial"/>
        </w:rPr>
      </w:pPr>
      <w:r w:rsidRPr="006015C3">
        <w:rPr>
          <w:rFonts w:eastAsia="Arial" w:cs="Arial"/>
        </w:rPr>
        <w:t xml:space="preserve">Til þess að draga úr þrýstispennum sem myndast vegna varmaþenslu stáls skal forhita lagnir samkvæmt teikningum. Forhitunin fer fram eftir að lögnin er komin ofan í skurðinn en áður en fyllt er að og yfir hana. </w:t>
      </w:r>
    </w:p>
    <w:p w14:paraId="3B6DE240" w14:textId="77777777" w:rsidR="007A3584" w:rsidRPr="006015C3" w:rsidRDefault="007A3584" w:rsidP="007A3584">
      <w:pPr>
        <w:pStyle w:val="Texti0"/>
        <w:rPr>
          <w:rFonts w:eastAsia="Arial" w:cs="Arial"/>
          <w:color w:val="FF0000"/>
        </w:rPr>
      </w:pPr>
      <w:r w:rsidRPr="006015C3">
        <w:rPr>
          <w:rFonts w:eastAsia="Arial" w:cs="Arial"/>
          <w:color w:val="FF0000"/>
        </w:rPr>
        <w:t>#(þennan kafla þarf</w:t>
      </w:r>
      <w:r>
        <w:rPr>
          <w:rFonts w:eastAsia="Arial" w:cs="Arial"/>
          <w:color w:val="FF0000"/>
        </w:rPr>
        <w:t xml:space="preserve"> </w:t>
      </w:r>
      <w:r w:rsidRPr="00C92E32">
        <w:rPr>
          <w:rFonts w:eastAsia="Arial" w:cs="Arial"/>
          <w:color w:val="FF0000"/>
          <w:highlight w:val="cyan"/>
        </w:rPr>
        <w:t>hönnuður</w:t>
      </w:r>
      <w:r w:rsidRPr="006015C3">
        <w:rPr>
          <w:rFonts w:eastAsia="Arial" w:cs="Arial"/>
          <w:color w:val="FF0000"/>
        </w:rPr>
        <w:t xml:space="preserve"> að skrifa sérstaklega fyrir hvert verk og setja inn viðeigandi stærðir og þenslur – einnig þarf að útbúa teikningu sem lýsir upphitunaráföngum)#</w:t>
      </w:r>
    </w:p>
    <w:p w14:paraId="018D8746" w14:textId="77777777" w:rsidR="007A3584" w:rsidRPr="006015C3" w:rsidRDefault="007A3584" w:rsidP="007A3584">
      <w:pPr>
        <w:pStyle w:val="Texti0"/>
        <w:rPr>
          <w:rFonts w:eastAsia="Arial" w:cs="Arial"/>
          <w:color w:val="FF0000"/>
        </w:rPr>
      </w:pPr>
      <w:r w:rsidRPr="006015C3">
        <w:rPr>
          <w:rFonts w:eastAsia="Arial" w:cs="Arial"/>
          <w:color w:val="FF0000"/>
        </w:rPr>
        <w:t>Hver upphitaður kafli skal ekki vera lengri en XXX m.</w:t>
      </w:r>
    </w:p>
    <w:p w14:paraId="2D8B29A0" w14:textId="77777777" w:rsidR="007A3584" w:rsidRPr="006015C3" w:rsidRDefault="007A3584" w:rsidP="007A3584">
      <w:pPr>
        <w:pStyle w:val="Texti0"/>
        <w:rPr>
          <w:rFonts w:eastAsia="Arial" w:cs="Arial"/>
          <w:color w:val="FF0000"/>
        </w:rPr>
      </w:pPr>
      <w:r w:rsidRPr="006015C3">
        <w:rPr>
          <w:rFonts w:eastAsia="Arial" w:cs="Arial"/>
          <w:color w:val="FF0000"/>
        </w:rPr>
        <w:t xml:space="preserve">Verktaki fær aðgang að vatni úr núverandi aðveitu og skal velja tengistaði í samráði við </w:t>
      </w:r>
      <w:r>
        <w:rPr>
          <w:rFonts w:eastAsia="Arial" w:cs="Arial"/>
          <w:color w:val="FF0000"/>
        </w:rPr>
        <w:t>verkkaupa</w:t>
      </w:r>
      <w:r w:rsidRPr="006015C3">
        <w:rPr>
          <w:rFonts w:eastAsia="Arial" w:cs="Arial"/>
          <w:color w:val="FF0000"/>
        </w:rPr>
        <w:t>.</w:t>
      </w:r>
    </w:p>
    <w:p w14:paraId="4EC8A482" w14:textId="77777777" w:rsidR="007A3584" w:rsidRPr="006015C3" w:rsidRDefault="007A3584" w:rsidP="007A3584">
      <w:pPr>
        <w:pStyle w:val="Texti0"/>
        <w:rPr>
          <w:rFonts w:eastAsia="Arial" w:cs="Arial"/>
          <w:color w:val="FF0000"/>
        </w:rPr>
      </w:pPr>
      <w:r w:rsidRPr="006015C3">
        <w:rPr>
          <w:rFonts w:eastAsia="Arial" w:cs="Arial"/>
          <w:color w:val="FF0000"/>
        </w:rPr>
        <w:t>#Forhita skal lagnirnar þannig að þær þenjist minnst, sem svarar 50-60 mm [Þarf að reikna hversu mikið lögn þarf að færast svo spennan yfirstígi ekki flotmörk stáls (almennt við 210MPa)] að á 100 m en það samsvarar 40°-60°C upphitun ef ekkert heldur við lögnina. Vegna þrýstikraftanna (núnings lagnar við jarðveg) þarf að hita hana meira til að ná upp sambærilegri færslu.#</w:t>
      </w:r>
    </w:p>
    <w:p w14:paraId="025BFC37" w14:textId="77777777" w:rsidR="007A3584" w:rsidRPr="006015C3" w:rsidRDefault="007A3584" w:rsidP="007A3584">
      <w:pPr>
        <w:pStyle w:val="Texti0"/>
        <w:rPr>
          <w:rFonts w:eastAsia="Arial" w:cs="Arial"/>
        </w:rPr>
      </w:pPr>
      <w:r w:rsidRPr="006015C3">
        <w:rPr>
          <w:rFonts w:eastAsia="Arial" w:cs="Arial"/>
        </w:rPr>
        <w:t xml:space="preserve">Mæla skal lengdaraukningu lagnanna við upphitun og ganga úr skugga um að hún sé nægileg og skal </w:t>
      </w:r>
      <w:r>
        <w:rPr>
          <w:rFonts w:eastAsia="Arial" w:cs="Arial"/>
        </w:rPr>
        <w:t xml:space="preserve">eftirlitsaðila </w:t>
      </w:r>
      <w:r w:rsidRPr="006015C3">
        <w:rPr>
          <w:rFonts w:eastAsia="Arial" w:cs="Arial"/>
        </w:rPr>
        <w:t>tilkynnt um upphitun með hæfilegum fyrirvara, þannig að hann geti staðfest mælingar áður en að fergt er yfir.</w:t>
      </w:r>
    </w:p>
    <w:p w14:paraId="1DE771D8" w14:textId="77777777" w:rsidR="007A3584" w:rsidRPr="006015C3" w:rsidRDefault="007A3584" w:rsidP="007A3584">
      <w:pPr>
        <w:pStyle w:val="Texti0"/>
        <w:rPr>
          <w:rFonts w:eastAsia="Arial" w:cs="Arial"/>
        </w:rPr>
      </w:pPr>
      <w:r w:rsidRPr="006015C3">
        <w:rPr>
          <w:rFonts w:eastAsia="Arial" w:cs="Arial"/>
        </w:rPr>
        <w:t>Bent er sérstaklega á að vinna við lögnina getur verið hættuleg við og eftir upphitun vegna þrýstikraftanna í lögnunum. Þær geta slengst út í skurðbakkann og jafnvel upp úr skurðinum ef ekki er varlega farið, sérstaklega þarf að taka tillit til þessa þegar fyllt er að lögnum.</w:t>
      </w:r>
    </w:p>
    <w:p w14:paraId="53073739" w14:textId="77777777" w:rsidR="007A3584" w:rsidRPr="006015C3" w:rsidRDefault="007A3584" w:rsidP="007A3584">
      <w:pPr>
        <w:pStyle w:val="Texti0"/>
        <w:rPr>
          <w:rFonts w:eastAsia="Arial" w:cs="Arial"/>
          <w:color w:val="FF0000"/>
        </w:rPr>
      </w:pPr>
      <w:r w:rsidRPr="006015C3">
        <w:rPr>
          <w:rFonts w:eastAsia="Arial" w:cs="Arial"/>
          <w:color w:val="FF0000"/>
        </w:rPr>
        <w:t>#Ef heita vatnið í aðveituæðinni er notað beint til að hita upp lagnirnar getur verið æskilegt að bíða meðan lögnin kólnar aftur niður í helmings þess hitar sem lögnin á að flytja (ΔT/2) áður en að fyllt er yfir lögn. [Þetta þarf að reikna, ef lögn þolir ekki að fara frá fullu hitastigi í fulla kólnun (samdráttarspennan yfirstígur reiknuð flotmörk stálsins) þá þarf mögulega að ná hitastig sem liggur mitt á milli].#</w:t>
      </w:r>
      <w:r w:rsidRPr="006015C3">
        <w:rPr>
          <w:rFonts w:eastAsia="Arial" w:cs="Arial"/>
          <w:b/>
          <w:color w:val="FF0000"/>
        </w:rPr>
        <w:t xml:space="preserve"> </w:t>
      </w:r>
    </w:p>
    <w:p w14:paraId="56DE68B0" w14:textId="77777777" w:rsidR="007A3584" w:rsidRPr="006015C3" w:rsidRDefault="007A3584" w:rsidP="007A3584">
      <w:pPr>
        <w:pStyle w:val="Texti0"/>
        <w:rPr>
          <w:rFonts w:eastAsia="Arial" w:cs="Arial"/>
        </w:rPr>
      </w:pPr>
      <w:r w:rsidRPr="006015C3">
        <w:rPr>
          <w:rFonts w:eastAsia="Arial" w:cs="Arial"/>
        </w:rPr>
        <w:t xml:space="preserve">Verktaki skal leggja fram áætlun um hvernig hann hyggst standa að upphitun lagnanna áður en framkvæmdir hefjast og fá samþykki </w:t>
      </w:r>
      <w:r>
        <w:rPr>
          <w:rFonts w:eastAsia="Arial" w:cs="Arial"/>
        </w:rPr>
        <w:t>eftirlitsaðilaog hönnuðar</w:t>
      </w:r>
      <w:r w:rsidRPr="006015C3">
        <w:rPr>
          <w:rFonts w:eastAsia="Arial" w:cs="Arial"/>
        </w:rPr>
        <w:t xml:space="preserve"> fyrir þeirri aðferð sem hann hyggst nota.</w:t>
      </w:r>
    </w:p>
    <w:p w14:paraId="2D62FFC1" w14:textId="77777777" w:rsidR="007A3584" w:rsidRPr="00B4626C" w:rsidRDefault="007A3584" w:rsidP="007A3584">
      <w:pPr>
        <w:pStyle w:val="Texti0"/>
        <w:rPr>
          <w:rFonts w:eastAsia="Arial" w:cs="Arial"/>
        </w:rPr>
      </w:pPr>
      <w:r w:rsidRPr="006015C3">
        <w:rPr>
          <w:rFonts w:eastAsia="Arial" w:cs="Arial"/>
        </w:rPr>
        <w:t>Fylla skal að mestu leyti yfir lögnina áður en hún er tengd við næsta upphitunaráfanga eða við endanlegt kerfi.</w:t>
      </w:r>
    </w:p>
    <w:p w14:paraId="49FA6475" w14:textId="77777777" w:rsidR="007A3584" w:rsidRPr="006015C3" w:rsidRDefault="007A3584" w:rsidP="007A3584">
      <w:pPr>
        <w:pStyle w:val="TextinPara"/>
        <w:rPr>
          <w:rFonts w:eastAsia="Arial"/>
          <w:b/>
          <w:i/>
        </w:rPr>
      </w:pPr>
      <w:r w:rsidRPr="006015C3" w:rsidDel="762540D9">
        <w:rPr>
          <w:rFonts w:eastAsia="Arial"/>
          <w:b/>
          <w:i/>
        </w:rPr>
        <w:t>Magntölur og uppgjör:</w:t>
      </w:r>
    </w:p>
    <w:p w14:paraId="25ECB213" w14:textId="77777777" w:rsidR="007A3584" w:rsidRPr="006015C3" w:rsidRDefault="007A3584" w:rsidP="007A3584">
      <w:pPr>
        <w:pStyle w:val="TextinPara"/>
        <w:rPr>
          <w:rFonts w:eastAsia="Arial"/>
          <w:i/>
        </w:rPr>
      </w:pPr>
      <w:r w:rsidRPr="006015C3">
        <w:rPr>
          <w:rFonts w:eastAsia="Arial"/>
          <w:i/>
        </w:rPr>
        <w:t>Greitt verður ákveðið verð á hvern lengdarmetra fyrir upphitun á stofnlögninni. Innifalinn er allur kostnaður við þennan verklið svo sem allar tengingar, efni til tenginga, aukakostnaður við að þurfa að skipta lögninni í hæfilega áfanga til upphitunar og fl.</w:t>
      </w:r>
    </w:p>
    <w:p w14:paraId="04784704" w14:textId="77777777" w:rsidR="007A3584" w:rsidRPr="006015C3" w:rsidRDefault="007A3584" w:rsidP="007A3584">
      <w:pPr>
        <w:pStyle w:val="Heading3"/>
        <w:spacing w:before="240"/>
        <w:ind w:left="141"/>
        <w:rPr>
          <w:rFonts w:cs="Arial"/>
          <w:szCs w:val="20"/>
        </w:rPr>
      </w:pPr>
      <w:bookmarkStart w:id="345" w:name="_Ref390334377"/>
      <w:bookmarkStart w:id="346" w:name="_Toc390930592"/>
      <w:bookmarkStart w:id="347" w:name="_Toc121131722"/>
      <w:bookmarkStart w:id="348" w:name="_Toc159493843"/>
      <w:bookmarkStart w:id="349" w:name="_Toc232150458"/>
      <w:bookmarkStart w:id="350" w:name="_Toc434507586"/>
      <w:bookmarkStart w:id="351" w:name="_Toc390930602"/>
      <w:r w:rsidRPr="006015C3">
        <w:rPr>
          <w:rFonts w:cs="Arial"/>
          <w:szCs w:val="20"/>
        </w:rPr>
        <w:t>Styrkpróf (Þrýstiprófun</w:t>
      </w:r>
      <w:bookmarkEnd w:id="345"/>
      <w:bookmarkEnd w:id="346"/>
      <w:r w:rsidRPr="006015C3">
        <w:rPr>
          <w:rFonts w:cs="Arial"/>
          <w:szCs w:val="20"/>
        </w:rPr>
        <w:t xml:space="preserve"> með vatni)</w:t>
      </w:r>
      <w:bookmarkEnd w:id="347"/>
      <w:bookmarkEnd w:id="348"/>
      <w:bookmarkEnd w:id="349"/>
    </w:p>
    <w:p w14:paraId="15491C34" w14:textId="77777777" w:rsidR="007A3584" w:rsidRPr="006015C3" w:rsidRDefault="007A3584" w:rsidP="007A3584">
      <w:pPr>
        <w:pStyle w:val="Texti0"/>
        <w:rPr>
          <w:rFonts w:cs="Arial"/>
          <w:color w:val="FF0000"/>
        </w:rPr>
      </w:pPr>
      <w:r w:rsidRPr="006015C3">
        <w:rPr>
          <w:rFonts w:cs="Arial"/>
          <w:color w:val="FF0000"/>
        </w:rPr>
        <w:t>#Þessi kafli á yfirleitt ekki við</w:t>
      </w:r>
      <w:bookmarkEnd w:id="350"/>
      <w:r w:rsidRPr="006015C3">
        <w:rPr>
          <w:rFonts w:cs="Arial"/>
          <w:color w:val="FF0000"/>
        </w:rPr>
        <w:t>#</w:t>
      </w:r>
    </w:p>
    <w:p w14:paraId="30CBAFC3" w14:textId="77777777" w:rsidR="007A3584" w:rsidRPr="006015C3" w:rsidRDefault="007A3584" w:rsidP="007A3584">
      <w:pPr>
        <w:pStyle w:val="Texti0"/>
        <w:rPr>
          <w:rFonts w:cs="Arial"/>
          <w:color w:val="FF0000"/>
        </w:rPr>
      </w:pPr>
      <w:r w:rsidRPr="006015C3">
        <w:rPr>
          <w:rFonts w:cs="Arial"/>
          <w:color w:val="FF0000"/>
        </w:rPr>
        <w:t xml:space="preserve">#Verktaki skal þrýstiprófa lagnir undir umsjón </w:t>
      </w:r>
      <w:r>
        <w:rPr>
          <w:rFonts w:cs="Arial"/>
          <w:color w:val="FF0000"/>
        </w:rPr>
        <w:t xml:space="preserve">eftirlitsaðila </w:t>
      </w:r>
      <w:r w:rsidRPr="006015C3">
        <w:rPr>
          <w:rFonts w:cs="Arial"/>
          <w:color w:val="FF0000"/>
        </w:rPr>
        <w:t xml:space="preserve">í hæfilega stórum áföngum. Áfangaskipting skal ákveðin í samráði við </w:t>
      </w:r>
      <w:r>
        <w:rPr>
          <w:rFonts w:cs="Arial"/>
          <w:color w:val="FF0000"/>
        </w:rPr>
        <w:t>eftirlitsaðila</w:t>
      </w:r>
      <w:r w:rsidRPr="006015C3">
        <w:rPr>
          <w:rFonts w:cs="Arial"/>
          <w:color w:val="FF0000"/>
        </w:rPr>
        <w:t xml:space="preserve"> verkkaupa.</w:t>
      </w:r>
    </w:p>
    <w:p w14:paraId="1122A083" w14:textId="77777777" w:rsidR="007A3584" w:rsidRPr="006015C3" w:rsidRDefault="007A3584" w:rsidP="007A3584">
      <w:pPr>
        <w:pStyle w:val="Texti0"/>
        <w:rPr>
          <w:rFonts w:cs="Arial"/>
          <w:color w:val="FF0000"/>
        </w:rPr>
      </w:pPr>
      <w:r w:rsidRPr="006015C3">
        <w:rPr>
          <w:rFonts w:cs="Arial"/>
          <w:color w:val="FF0000"/>
        </w:rPr>
        <w:t>Ávallt skal miðað við að þrýstingur sé mældur við þann hluta lagnar sem liggur lægra í landi. Verktaki skal tryggja að í lagnakerfinu sé hvergi innilokað loft sem getur haft áhrif á þrýstiprófunina. Verktaki skal útvega allan búnað til þrýstiprófunar.</w:t>
      </w:r>
      <w:r w:rsidRPr="006015C3" w:rsidDel="00DC3D73">
        <w:rPr>
          <w:rFonts w:cs="Arial"/>
          <w:color w:val="FF0000"/>
        </w:rPr>
        <w:t xml:space="preserve"> </w:t>
      </w:r>
    </w:p>
    <w:p w14:paraId="78747ECE" w14:textId="77777777" w:rsidR="007A3584" w:rsidRPr="006015C3" w:rsidRDefault="007A3584" w:rsidP="007A3584">
      <w:pPr>
        <w:pStyle w:val="Texti0"/>
        <w:rPr>
          <w:rFonts w:cs="Arial"/>
          <w:color w:val="FF0000"/>
        </w:rPr>
      </w:pPr>
      <w:bookmarkStart w:id="352" w:name="_Toc390930595"/>
      <w:r w:rsidRPr="117FE47C">
        <w:rPr>
          <w:rFonts w:cs="Arial"/>
          <w:color w:val="FF0000"/>
        </w:rPr>
        <w:t xml:space="preserve">Hægt er að sameina styrktar- og lekapróf með eftirfarandi aðferð: Við sameinaða styrkprófun skulu lagnir fylltar með vatni. Verktaki skal, í samráði við eftirlitsaðila verkkaupa, sjá um uppbyggingu þrýstings með vatni. Prófunarþrýstingur ákvarðast af reikniformúlu sem fram kemur i ÍST EN 13941-2:2019, kafla 11.5, undirkafla 11.5.4.4.6.  Nota skal margföldunarstuðull sem er a.m.k. 1,3 sem er margfaldaður með hönnunarþrýsting skv. hönnunarforsendum. Reikniformúlan er: 1,3 x HÞ = Prófunarþrýstingur. </w:t>
      </w:r>
      <w:r w:rsidRPr="117FE47C">
        <w:rPr>
          <w:rFonts w:cs="Arial"/>
          <w:color w:val="FF0000"/>
        </w:rPr>
        <w:lastRenderedPageBreak/>
        <w:t>Prófunarþrýstingur skal standa án þess að falla í 8 klst.</w:t>
      </w:r>
    </w:p>
    <w:p w14:paraId="28318E09" w14:textId="77777777" w:rsidR="007A3584" w:rsidRPr="006015C3" w:rsidRDefault="007A3584" w:rsidP="007A3584">
      <w:pPr>
        <w:pStyle w:val="Texti0"/>
        <w:rPr>
          <w:rFonts w:cs="Arial"/>
          <w:color w:val="FF0000"/>
        </w:rPr>
      </w:pPr>
      <w:r w:rsidRPr="006015C3">
        <w:rPr>
          <w:rFonts w:cs="Arial"/>
          <w:color w:val="FF0000"/>
        </w:rPr>
        <w:t>Ef valið er að framkvæma leka- og styrkpróf í sitt hvoru lagi skal nota margföldunarstuðulinn a.m.k. 1,1 með eftirfarandi aðferð: 1,1 x HÞ = Prófunarþrýstingur, og skal standa án þess að falla í 8 klst.</w:t>
      </w:r>
    </w:p>
    <w:p w14:paraId="1022CA03" w14:textId="77777777" w:rsidR="007A3584" w:rsidRPr="006015C3" w:rsidRDefault="007A3584" w:rsidP="007A3584">
      <w:pPr>
        <w:rPr>
          <w:rFonts w:eastAsia="Times New Roman" w:cs="Arial"/>
          <w:noProof/>
          <w:color w:val="FF0000"/>
          <w:szCs w:val="24"/>
        </w:rPr>
      </w:pPr>
      <w:r w:rsidRPr="006015C3">
        <w:rPr>
          <w:rFonts w:eastAsia="Times New Roman" w:cs="Arial"/>
          <w:noProof/>
          <w:color w:val="FF0000"/>
          <w:szCs w:val="24"/>
        </w:rPr>
        <w:t>Áður en vatni er hleypt á lagnir skal verktaki tryggja að lagnir hreyfist ekki úr stað við hitabreytingu með því að fylla yfir lagnir að hluta. Tryggja skal að útskolun hafi farið fram á öllum hlutum kerfis.</w:t>
      </w:r>
    </w:p>
    <w:p w14:paraId="21AC874B" w14:textId="77777777" w:rsidR="007A3584" w:rsidRPr="006015C3" w:rsidRDefault="007A3584" w:rsidP="007A3584">
      <w:pPr>
        <w:pStyle w:val="Texti0"/>
        <w:rPr>
          <w:rFonts w:cs="Arial"/>
          <w:color w:val="FF0000"/>
        </w:rPr>
      </w:pPr>
      <w:r w:rsidRPr="006015C3">
        <w:rPr>
          <w:rFonts w:cs="Arial"/>
          <w:color w:val="FF0000"/>
        </w:rPr>
        <w:t xml:space="preserve">Ávallt skal framkvæma þrýstiprófun við öruggar og stýrðar aðstæður með tilskildum öryggisráðstöfunum og með öruggum, prófuðum og viðurkenndum búnaði. Merkja skal prófunarsvæðið og tryggja að óviðkomandi aðilar komist ekki inn á það. Sérstakur </w:t>
      </w:r>
      <w:r>
        <w:rPr>
          <w:rFonts w:cs="Arial"/>
          <w:color w:val="FF0000"/>
        </w:rPr>
        <w:t>eftirlitsaðili</w:t>
      </w:r>
      <w:r w:rsidRPr="006015C3">
        <w:rPr>
          <w:rFonts w:cs="Arial"/>
          <w:color w:val="FF0000"/>
        </w:rPr>
        <w:t xml:space="preserve"> frá hendi verktaka skal stjórna undirbúningi og framkvæmd prófananna og skal hann eða fulltrúi hans ávallt vera til staðar við áfyllingu vatns og meðan prófun stendur yfir. Nota skal tvo viðurkennda þrýstingsmæla við þrýstiprófun.</w:t>
      </w:r>
    </w:p>
    <w:p w14:paraId="72CF168B" w14:textId="77777777" w:rsidR="007A3584" w:rsidRPr="006015C3" w:rsidRDefault="007A3584" w:rsidP="007A3584">
      <w:pPr>
        <w:pStyle w:val="Texti0"/>
        <w:rPr>
          <w:rFonts w:cs="Arial"/>
          <w:color w:val="FF0000"/>
        </w:rPr>
      </w:pPr>
      <w:r w:rsidRPr="006015C3">
        <w:rPr>
          <w:rFonts w:cs="Arial"/>
          <w:color w:val="FF0000"/>
        </w:rPr>
        <w:t xml:space="preserve">Verktaki skal gera </w:t>
      </w:r>
      <w:r>
        <w:rPr>
          <w:rFonts w:cs="Arial"/>
          <w:color w:val="FF0000"/>
        </w:rPr>
        <w:t>eftirlitsaðila</w:t>
      </w:r>
      <w:r w:rsidRPr="006015C3">
        <w:rPr>
          <w:rFonts w:cs="Arial"/>
          <w:color w:val="FF0000"/>
        </w:rPr>
        <w:t xml:space="preserve"> og </w:t>
      </w:r>
      <w:r>
        <w:rPr>
          <w:rFonts w:cs="Arial"/>
          <w:color w:val="FF0000"/>
        </w:rPr>
        <w:t xml:space="preserve">verkkaupa </w:t>
      </w:r>
      <w:r w:rsidRPr="006015C3">
        <w:rPr>
          <w:rFonts w:cs="Arial"/>
          <w:color w:val="FF0000"/>
        </w:rPr>
        <w:t xml:space="preserve">grein fyrir áætlunum um þrýstiprófanir og þeim ráðstöfunum sem gera þarf vegna þeirra minnst 3 dögum áður en þrýstiprófun er fyrirhuguð. </w:t>
      </w:r>
      <w:r>
        <w:rPr>
          <w:rFonts w:cs="Arial"/>
          <w:color w:val="FF0000"/>
        </w:rPr>
        <w:t xml:space="preserve">Eftirlitsaðili </w:t>
      </w:r>
      <w:r w:rsidRPr="006015C3">
        <w:rPr>
          <w:rFonts w:cs="Arial"/>
          <w:color w:val="FF0000"/>
        </w:rPr>
        <w:t>skal staðfesta að lagnir hafi staðist þrýstiprófun</w:t>
      </w:r>
      <w:r>
        <w:rPr>
          <w:rFonts w:cs="Arial"/>
          <w:color w:val="FF0000"/>
        </w:rPr>
        <w:t>.</w:t>
      </w:r>
    </w:p>
    <w:p w14:paraId="0DA0CB95" w14:textId="77777777" w:rsidR="007A3584" w:rsidRPr="006015C3" w:rsidRDefault="007A3584" w:rsidP="007A3584">
      <w:pPr>
        <w:pStyle w:val="Texti0"/>
        <w:rPr>
          <w:rFonts w:cs="Arial"/>
          <w:color w:val="FF0000"/>
        </w:rPr>
      </w:pPr>
      <w:r w:rsidRPr="006015C3">
        <w:rPr>
          <w:rFonts w:cs="Arial"/>
          <w:color w:val="FF0000"/>
        </w:rPr>
        <w:t>Prófanir skulu framkvæmdar við hitastig 4°C eða hærra.</w:t>
      </w:r>
    </w:p>
    <w:p w14:paraId="6CAEDAFC" w14:textId="77777777" w:rsidR="007A3584" w:rsidRPr="006015C3" w:rsidRDefault="007A3584" w:rsidP="007A3584">
      <w:pPr>
        <w:pStyle w:val="TextinPara"/>
        <w:rPr>
          <w:b/>
          <w:i/>
          <w:color w:val="FF0000"/>
        </w:rPr>
      </w:pPr>
      <w:r w:rsidRPr="006015C3">
        <w:rPr>
          <w:b/>
          <w:i/>
          <w:color w:val="FF0000"/>
        </w:rPr>
        <w:t>Magntölur og uppgjör:</w:t>
      </w:r>
    </w:p>
    <w:p w14:paraId="0B13D6CF" w14:textId="77777777" w:rsidR="007A3584" w:rsidRPr="006015C3" w:rsidRDefault="007A3584" w:rsidP="007A3584">
      <w:pPr>
        <w:pStyle w:val="TextinPara"/>
      </w:pPr>
      <w:r w:rsidRPr="006015C3">
        <w:rPr>
          <w:i/>
          <w:color w:val="FF0000"/>
        </w:rPr>
        <w:t>Ekki er greitt sérstaklega fyrir þrýstiprófun. Allur kostnaður skal innifalinn í einingaverðum.#</w:t>
      </w:r>
      <w:bookmarkStart w:id="353" w:name="_Toc434507590"/>
      <w:bookmarkEnd w:id="351"/>
      <w:bookmarkEnd w:id="352"/>
    </w:p>
    <w:p w14:paraId="13246DFD" w14:textId="77777777" w:rsidR="007A3584" w:rsidRPr="006015C3" w:rsidRDefault="007A3584" w:rsidP="007A3584">
      <w:pPr>
        <w:pStyle w:val="Heading3"/>
      </w:pPr>
      <w:bookmarkStart w:id="354" w:name="_Toc159493844"/>
      <w:bookmarkStart w:id="355" w:name="_Toc232150459"/>
      <w:bookmarkEnd w:id="353"/>
      <w:r w:rsidRPr="006015C3">
        <w:t>Jarðlokar</w:t>
      </w:r>
      <w:bookmarkEnd w:id="354"/>
      <w:bookmarkEnd w:id="355"/>
    </w:p>
    <w:p w14:paraId="779C2B85" w14:textId="77777777" w:rsidR="007A3584" w:rsidRPr="006015C3" w:rsidRDefault="007A3584" w:rsidP="007A3584">
      <w:pPr>
        <w:pStyle w:val="Texti0"/>
        <w:rPr>
          <w:rFonts w:cs="Arial"/>
        </w:rPr>
      </w:pPr>
      <w:r w:rsidRPr="006015C3">
        <w:rPr>
          <w:rFonts w:cs="Arial"/>
        </w:rPr>
        <w:t xml:space="preserve">Verktaki skal setja einangraða jarðloka á hitaveitulagnir þar sem þeir eru sýndir á teikningum. Áður en suða hefst skal smeygja þéttihólk úr plasti og krumpmúffu upp á rörenda. </w:t>
      </w:r>
    </w:p>
    <w:p w14:paraId="3D3E7864" w14:textId="77777777" w:rsidR="007A3584" w:rsidRPr="006015C3" w:rsidRDefault="007A3584" w:rsidP="007A3584">
      <w:pPr>
        <w:pStyle w:val="Texti0"/>
        <w:rPr>
          <w:rFonts w:cs="Arial"/>
        </w:rPr>
      </w:pPr>
      <w:r w:rsidRPr="006015C3">
        <w:rPr>
          <w:rFonts w:cs="Arial"/>
        </w:rPr>
        <w:t>Ef um tvöfalt kerfi er að ræða skal spreyja ofan í framrásarlokann með rauðu lakki og með bláu lakki í bakrásarloka.</w:t>
      </w:r>
    </w:p>
    <w:p w14:paraId="209D5D89" w14:textId="77777777" w:rsidR="007A3584" w:rsidRPr="006015C3" w:rsidRDefault="007A3584" w:rsidP="007A3584">
      <w:pPr>
        <w:pStyle w:val="Texti0"/>
        <w:rPr>
          <w:rFonts w:cs="Arial"/>
        </w:rPr>
      </w:pPr>
      <w:r w:rsidRPr="006015C3">
        <w:rPr>
          <w:rFonts w:cs="Arial"/>
        </w:rPr>
        <w:t>Frágangur á lokum sem koma á einangruð rör skal vera eins og fram kemur á sérteikningum. Í kringum loka skal verktaki ganga frá undirlagshellu og plaströri og síðan steypujárnsloki ofan á plaströrið. Steypujárnslok skal stilla í rétta hæð miðað við yfirborð.</w:t>
      </w:r>
    </w:p>
    <w:p w14:paraId="501A1601" w14:textId="77777777" w:rsidR="007A3584" w:rsidRPr="005A0231" w:rsidRDefault="007A3584" w:rsidP="007A3584">
      <w:pPr>
        <w:pStyle w:val="TextinPara"/>
        <w:rPr>
          <w:b/>
          <w:bCs/>
          <w:i/>
          <w:iCs/>
        </w:rPr>
      </w:pPr>
      <w:r w:rsidRPr="005A0231">
        <w:rPr>
          <w:b/>
          <w:bCs/>
          <w:i/>
          <w:iCs/>
        </w:rPr>
        <w:t>Magntölur og uppgjör:</w:t>
      </w:r>
    </w:p>
    <w:p w14:paraId="13CAF7E9" w14:textId="77777777" w:rsidR="007A3584" w:rsidRPr="006015C3" w:rsidRDefault="007A3584" w:rsidP="007A3584">
      <w:pPr>
        <w:pStyle w:val="TextinPara"/>
        <w:rPr>
          <w:i/>
        </w:rPr>
      </w:pPr>
      <w:r w:rsidRPr="006015C3">
        <w:rPr>
          <w:i/>
        </w:rPr>
        <w:t>Greitt er fast verð fyrir hvern loka eftir stærð. Innifalið í einingarverði er m.a. plaströr, uppsetning og frágangur á steypujárnsloki.</w:t>
      </w:r>
    </w:p>
    <w:p w14:paraId="6C956D6C" w14:textId="77777777" w:rsidR="007A3584" w:rsidRPr="006015C3" w:rsidRDefault="007A3584" w:rsidP="007A3584">
      <w:pPr>
        <w:pStyle w:val="Heading3"/>
      </w:pPr>
      <w:bookmarkStart w:id="356" w:name="_Toc159493845"/>
      <w:bookmarkStart w:id="357" w:name="_Toc232150460"/>
      <w:r w:rsidRPr="006015C3">
        <w:t>Jarðlokar með þjónustulokum</w:t>
      </w:r>
      <w:bookmarkEnd w:id="356"/>
      <w:bookmarkEnd w:id="357"/>
    </w:p>
    <w:p w14:paraId="3B93C8E3" w14:textId="77777777" w:rsidR="007A3584" w:rsidRPr="006015C3" w:rsidRDefault="007A3584" w:rsidP="007A3584">
      <w:pPr>
        <w:pStyle w:val="Texti0"/>
        <w:rPr>
          <w:rFonts w:cs="Arial"/>
        </w:rPr>
      </w:pPr>
      <w:r w:rsidRPr="006015C3">
        <w:rPr>
          <w:rFonts w:cs="Arial"/>
        </w:rPr>
        <w:t xml:space="preserve">Verktaki skal setja einangraða jarðloka með þjónustulokum á hitaveitulagnir þar sem þeir eru sýndir á teikningum. Áður en suða hefst skal smeygja þéttihólk úr plasti og krumpmúffu upp á rörenda. </w:t>
      </w:r>
    </w:p>
    <w:p w14:paraId="2F8E81A9" w14:textId="77777777" w:rsidR="007A3584" w:rsidRPr="006015C3" w:rsidRDefault="007A3584" w:rsidP="007A3584">
      <w:pPr>
        <w:pStyle w:val="Texti0"/>
        <w:rPr>
          <w:rFonts w:cs="Arial"/>
        </w:rPr>
      </w:pPr>
      <w:r w:rsidRPr="006015C3">
        <w:rPr>
          <w:rFonts w:cs="Arial"/>
        </w:rPr>
        <w:t>Ef um tvöfalt kerfi er að ræða skal spreyja köfunarbjöllu framrásarlokans með rauðu lakki og með bláu lakki á bakrásarloka.</w:t>
      </w:r>
    </w:p>
    <w:p w14:paraId="0910F808" w14:textId="77777777" w:rsidR="007A3584" w:rsidRPr="006015C3" w:rsidRDefault="007A3584" w:rsidP="007A3584">
      <w:pPr>
        <w:pStyle w:val="Texti0"/>
        <w:rPr>
          <w:rFonts w:cs="Arial"/>
        </w:rPr>
      </w:pPr>
      <w:r w:rsidRPr="006015C3">
        <w:rPr>
          <w:rFonts w:cs="Arial"/>
        </w:rPr>
        <w:t xml:space="preserve">Ganga skal frá lokum með þjónustulokum í brunn eins og fram kemur á sérteikningum. </w:t>
      </w:r>
    </w:p>
    <w:p w14:paraId="6B07F0E5" w14:textId="77777777" w:rsidR="007A3584" w:rsidRPr="006015C3" w:rsidRDefault="007A3584" w:rsidP="007A3584">
      <w:pPr>
        <w:pStyle w:val="Texti0"/>
        <w:rPr>
          <w:rFonts w:cs="Arial"/>
        </w:rPr>
      </w:pPr>
      <w:r w:rsidRPr="006015C3">
        <w:rPr>
          <w:rFonts w:cs="Arial"/>
        </w:rPr>
        <w:t>Undir hvert horn brunneininga skal koma fyrir undirlagshellum á þjöppuðu undirlagi. Hæð hellna þarf að stilla af þannig að brunnlok flútti við endanlegt yfirborð. Ef yfirborð hallar þarf að taka tillit til þess við hæðarsetningu hellna. Einnig skal sanda upp fyrir undirlagshellur þannig að bil undir neðstu brunneiningu lokist.</w:t>
      </w:r>
    </w:p>
    <w:p w14:paraId="2AB15E8E" w14:textId="77777777" w:rsidR="007A3584" w:rsidRPr="006015C3" w:rsidRDefault="007A3584" w:rsidP="007A3584">
      <w:pPr>
        <w:rPr>
          <w:rFonts w:cs="Arial"/>
        </w:rPr>
      </w:pPr>
      <w:r w:rsidRPr="006015C3">
        <w:rPr>
          <w:rFonts w:cs="Arial"/>
          <w:szCs w:val="20"/>
        </w:rPr>
        <w:t>Brunnar eru settir saman úr rétthyrndum brunneiningum og eru með tvískiptu járnsteypuloki sem þolir 12,5 tonna áraun. Brunneiningar eru byggðar úr 4 hliðareiningum sem boltaðar eru saman á hverju horni. Brunneiningar koma saman settar en yfirfara skal hverja einingu áður en hún er notuð og tryggja að allar boltasamsetningar eru vel hertar. Brunneiningum er síðan raðað saman í brunn. Hver eining er 150 mm há og fer fjöldi brunneininga eftir dýpi loka. Fylla skal að brunni með frostfríu, þjappanlegu efni og þjappa í 300 mm lögum til að tryggja stöðuleika. Járnrammi er lagður ofan á efstu brunneiningu og járnsteyptum brunnlokum komið fyrir í járnramma. Við samsetningu skal tryggja gæði festinga og þéttleika frágengins brunns gagnvart jarðefnum. Ganga skal þannig frá brunnunum að hægt sé að komast í þá aftur og gæta þess að tappar sem fylgja brunnlokunum séu settir í götin á brunnlokunum.</w:t>
      </w:r>
    </w:p>
    <w:p w14:paraId="71852DA6" w14:textId="77777777" w:rsidR="007A3584" w:rsidRPr="006015C3" w:rsidRDefault="007A3584" w:rsidP="007A3584">
      <w:pPr>
        <w:pStyle w:val="Texti0"/>
        <w:rPr>
          <w:rFonts w:cs="Arial"/>
        </w:rPr>
      </w:pPr>
      <w:r w:rsidRPr="006015C3">
        <w:rPr>
          <w:rFonts w:cs="Arial"/>
        </w:rPr>
        <w:lastRenderedPageBreak/>
        <w:t>Þar sem brunnum er komið fyrir úti í móa skal brunnlok standa 150-300 mm ofar en yfirborð í kring. Yfirborð skal fella að brunnloki með hámarki 45° halla.</w:t>
      </w:r>
    </w:p>
    <w:p w14:paraId="1D351EC3" w14:textId="77777777" w:rsidR="007A3584" w:rsidRPr="006015C3" w:rsidRDefault="007A3584" w:rsidP="007A3584">
      <w:pPr>
        <w:rPr>
          <w:rFonts w:cs="Arial"/>
          <w:szCs w:val="20"/>
        </w:rPr>
      </w:pPr>
      <w:r w:rsidRPr="006015C3">
        <w:rPr>
          <w:rFonts w:cs="Arial"/>
          <w:szCs w:val="20"/>
        </w:rPr>
        <w:t xml:space="preserve">Áður en brunni er lokað skal </w:t>
      </w:r>
      <w:r>
        <w:rPr>
          <w:rFonts w:cs="Arial"/>
          <w:szCs w:val="20"/>
        </w:rPr>
        <w:t>eftirlitsaðili</w:t>
      </w:r>
      <w:r w:rsidRPr="006015C3">
        <w:rPr>
          <w:rFonts w:cs="Arial"/>
          <w:szCs w:val="20"/>
        </w:rPr>
        <w:t xml:space="preserve"> samþykkja lokafrágang.</w:t>
      </w:r>
    </w:p>
    <w:p w14:paraId="19E9D038" w14:textId="77777777" w:rsidR="007A3584" w:rsidRPr="006015C3" w:rsidRDefault="007A3584" w:rsidP="007A3584">
      <w:pPr>
        <w:pStyle w:val="TextinPara"/>
        <w:rPr>
          <w:b/>
          <w:i/>
        </w:rPr>
      </w:pPr>
      <w:r w:rsidRPr="006015C3">
        <w:rPr>
          <w:b/>
          <w:i/>
        </w:rPr>
        <w:t>Magntölur og uppgjör:</w:t>
      </w:r>
    </w:p>
    <w:p w14:paraId="39E5C2B8" w14:textId="77777777" w:rsidR="007A3584" w:rsidRPr="006015C3" w:rsidRDefault="007A3584" w:rsidP="007A3584">
      <w:pPr>
        <w:pStyle w:val="TextinPara"/>
        <w:rPr>
          <w:i/>
        </w:rPr>
      </w:pPr>
      <w:r w:rsidRPr="006015C3">
        <w:rPr>
          <w:i/>
        </w:rPr>
        <w:t>Greitt er fast verð fyrir hvern loka eftir stærð. Innifalið í einingarverði er m.a. undirlagshellur, þjöppun á sandi, uppsetning og frágangur á brunneiningum og brunnlokum.</w:t>
      </w:r>
    </w:p>
    <w:p w14:paraId="3E6BE689" w14:textId="77777777" w:rsidR="007A3584" w:rsidRPr="006015C3" w:rsidRDefault="007A3584" w:rsidP="007A3584">
      <w:pPr>
        <w:pStyle w:val="Heading3"/>
      </w:pPr>
      <w:bookmarkStart w:id="358" w:name="_Toc159493846"/>
      <w:bookmarkStart w:id="359" w:name="_Toc232150461"/>
      <w:r w:rsidRPr="006015C3">
        <w:t>Heimæðalokar</w:t>
      </w:r>
      <w:bookmarkEnd w:id="358"/>
      <w:bookmarkEnd w:id="359"/>
    </w:p>
    <w:p w14:paraId="4C77D981" w14:textId="77777777" w:rsidR="007A3584" w:rsidRPr="006015C3" w:rsidRDefault="007A3584" w:rsidP="007A3584">
      <w:pPr>
        <w:pStyle w:val="Texti0"/>
        <w:rPr>
          <w:rFonts w:cs="Arial"/>
        </w:rPr>
      </w:pPr>
      <w:r w:rsidRPr="006015C3">
        <w:rPr>
          <w:rFonts w:cs="Arial"/>
        </w:rPr>
        <w:t xml:space="preserve">Verktaki skal setja einangraða heimæðaloka á hitaveitulagnir þar sem þeir eru sýndir á teikningum. Áður en suða hefst skal smeygja þéttihólk úr plasti og krumpmúffu upp á rörenda. </w:t>
      </w:r>
    </w:p>
    <w:p w14:paraId="2CE00B7F" w14:textId="77777777" w:rsidR="007A3584" w:rsidRPr="006015C3" w:rsidRDefault="007A3584" w:rsidP="007A3584">
      <w:pPr>
        <w:pStyle w:val="Texti0"/>
        <w:rPr>
          <w:rFonts w:cs="Arial"/>
        </w:rPr>
      </w:pPr>
      <w:r w:rsidRPr="006015C3">
        <w:rPr>
          <w:rFonts w:cs="Arial"/>
        </w:rPr>
        <w:t>Ef um tvöfalt kerfi er að ræða skal spreyja ofan í framrásarlokann með rauðu lakki og með bláu lakki í bakrásarloka.</w:t>
      </w:r>
    </w:p>
    <w:p w14:paraId="2A25D49D" w14:textId="77777777" w:rsidR="007A3584" w:rsidRPr="006015C3" w:rsidRDefault="007A3584" w:rsidP="007A3584">
      <w:pPr>
        <w:pStyle w:val="TextinPara"/>
        <w:rPr>
          <w:b/>
          <w:i/>
        </w:rPr>
      </w:pPr>
      <w:r w:rsidRPr="006015C3">
        <w:rPr>
          <w:b/>
          <w:i/>
        </w:rPr>
        <w:t>Magntölur og uppgjör:</w:t>
      </w:r>
    </w:p>
    <w:p w14:paraId="085A5DD6" w14:textId="77777777" w:rsidR="007A3584" w:rsidRPr="006015C3" w:rsidRDefault="007A3584" w:rsidP="007A3584">
      <w:pPr>
        <w:pStyle w:val="TextinPara"/>
        <w:rPr>
          <w:i/>
        </w:rPr>
      </w:pPr>
      <w:r w:rsidRPr="006015C3">
        <w:rPr>
          <w:i/>
        </w:rPr>
        <w:t>Greitt er fast verð fyrir hvern loka eftir stærð.</w:t>
      </w:r>
    </w:p>
    <w:p w14:paraId="0DCE8335" w14:textId="77777777" w:rsidR="007A3584" w:rsidRPr="006015C3" w:rsidRDefault="007A3584" w:rsidP="007A3584">
      <w:pPr>
        <w:pStyle w:val="Heading3"/>
      </w:pPr>
      <w:bookmarkStart w:id="360" w:name="_Toc121131724"/>
      <w:bookmarkStart w:id="361" w:name="_Toc159493847"/>
      <w:bookmarkStart w:id="362" w:name="_Toc232150462"/>
      <w:r w:rsidRPr="006015C3">
        <w:t>Tæmingar</w:t>
      </w:r>
      <w:bookmarkEnd w:id="360"/>
      <w:bookmarkEnd w:id="361"/>
      <w:bookmarkEnd w:id="362"/>
    </w:p>
    <w:p w14:paraId="468C3F07" w14:textId="77777777" w:rsidR="007A3584" w:rsidRPr="006015C3" w:rsidRDefault="007A3584" w:rsidP="007A3584">
      <w:pPr>
        <w:pStyle w:val="Texti0"/>
        <w:rPr>
          <w:rFonts w:cs="Arial"/>
        </w:rPr>
      </w:pPr>
      <w:r w:rsidRPr="006015C3">
        <w:rPr>
          <w:rFonts w:cs="Arial"/>
        </w:rPr>
        <w:t xml:space="preserve">Staðsetningar loft- og vatnstæminga koma fram á teikningum. </w:t>
      </w:r>
      <w:r w:rsidRPr="006015C3">
        <w:rPr>
          <w:rFonts w:cs="Arial"/>
          <w:color w:val="FF0000"/>
        </w:rPr>
        <w:t xml:space="preserve">Almennt er sett té inn á stofn- eða dreifilagnir, jarðloki og lögn að brunni. Brunni er komið fyrir skv. hniti/um sem koma fram á teikningum. Frágangur brunna skal vera þannig að lok liggi slétt við endanlegt yfirborð. Hellum er komið fyrir undir brunni á vel þjappað burðarhæft yfirborð skv. kröfum í kafla um fyllingar. Ef brunnur er botnlaus skal vel drenerandi efni valið undir brunn (t.d. drenmöl (2/20mm). Lagnarvinna, tengingar og uppsetning loka skal vera skv. sömu kröfum og gerðar eru i kafla um einangruð stálrör, einangruð PEX rör og loka. </w:t>
      </w:r>
    </w:p>
    <w:p w14:paraId="0D5AC0EB" w14:textId="77777777" w:rsidR="007A3584" w:rsidRPr="006015C3" w:rsidRDefault="007A3584" w:rsidP="007A3584">
      <w:pPr>
        <w:pStyle w:val="TextinPara"/>
        <w:rPr>
          <w:b/>
          <w:i/>
        </w:rPr>
      </w:pPr>
      <w:r w:rsidRPr="006015C3">
        <w:rPr>
          <w:b/>
          <w:i/>
        </w:rPr>
        <w:t>Magntölur og uppgjör:</w:t>
      </w:r>
    </w:p>
    <w:p w14:paraId="6DA7B4E2" w14:textId="77777777" w:rsidR="007A3584" w:rsidRPr="006015C3" w:rsidRDefault="007A3584" w:rsidP="007A3584">
      <w:pPr>
        <w:pStyle w:val="TextinPara"/>
        <w:rPr>
          <w:i/>
        </w:rPr>
      </w:pPr>
      <w:r w:rsidRPr="006015C3">
        <w:rPr>
          <w:i/>
        </w:rPr>
        <w:t>Greitt er fast verð fyrir hverja tæming. Verkkaupi útvegar lagnir, loka, þéttihringi, fittings, brunna og lok. Verktaki útvegar steypu, jarðvegsefni og hellur undir brunna.</w:t>
      </w:r>
    </w:p>
    <w:p w14:paraId="55D3472C" w14:textId="77777777" w:rsidR="007A3584" w:rsidRPr="006015C3" w:rsidRDefault="007A3584" w:rsidP="007A3584">
      <w:pPr>
        <w:pStyle w:val="Heading3"/>
        <w:spacing w:before="240"/>
        <w:ind w:left="141"/>
        <w:rPr>
          <w:rFonts w:cs="Arial"/>
          <w:szCs w:val="20"/>
        </w:rPr>
      </w:pPr>
      <w:bookmarkStart w:id="363" w:name="_Toc121131725"/>
      <w:bookmarkStart w:id="364" w:name="_Toc159493848"/>
      <w:bookmarkStart w:id="365" w:name="_Toc232150463"/>
      <w:bookmarkStart w:id="366" w:name="_Toc390930603"/>
      <w:bookmarkStart w:id="367" w:name="_Toc434507591"/>
      <w:r w:rsidRPr="006015C3">
        <w:rPr>
          <w:rFonts w:cs="Arial"/>
          <w:szCs w:val="20"/>
        </w:rPr>
        <w:t>Upphitunarþanar</w:t>
      </w:r>
      <w:bookmarkEnd w:id="363"/>
      <w:bookmarkEnd w:id="364"/>
      <w:bookmarkEnd w:id="365"/>
      <w:r w:rsidRPr="006015C3">
        <w:rPr>
          <w:rFonts w:cs="Arial"/>
          <w:szCs w:val="20"/>
        </w:rPr>
        <w:t xml:space="preserve"> </w:t>
      </w:r>
    </w:p>
    <w:p w14:paraId="255E539B" w14:textId="77777777" w:rsidR="007A3584" w:rsidRPr="006015C3" w:rsidRDefault="007A3584" w:rsidP="007A3584">
      <w:pPr>
        <w:pStyle w:val="Texti0"/>
        <w:rPr>
          <w:rFonts w:eastAsiaTheme="minorEastAsia" w:cs="Arial"/>
          <w:color w:val="FF0000"/>
          <w:szCs w:val="22"/>
        </w:rPr>
      </w:pPr>
      <w:r w:rsidRPr="006015C3">
        <w:rPr>
          <w:rFonts w:eastAsiaTheme="minorEastAsia" w:cs="Arial"/>
          <w:color w:val="FF0000"/>
          <w:szCs w:val="22"/>
        </w:rPr>
        <w:t>#</w:t>
      </w:r>
      <w:r w:rsidRPr="006015C3">
        <w:rPr>
          <w:rFonts w:cs="Arial"/>
          <w:color w:val="FF0000"/>
          <w:szCs w:val="22"/>
        </w:rPr>
        <w:t xml:space="preserve">Á almennt ekki við </w:t>
      </w:r>
      <w:bookmarkEnd w:id="366"/>
      <w:bookmarkEnd w:id="367"/>
      <w:r w:rsidRPr="006015C3">
        <w:rPr>
          <w:rFonts w:cs="Arial"/>
          <w:color w:val="FF0000"/>
        </w:rPr>
        <w:t xml:space="preserve">fyrir lagnir minni en DN350 og sem </w:t>
      </w:r>
      <w:r w:rsidRPr="006015C3">
        <w:rPr>
          <w:rFonts w:eastAsiaTheme="minorEastAsia" w:cs="Arial"/>
          <w:color w:val="FF0000"/>
          <w:szCs w:val="22"/>
        </w:rPr>
        <w:t>flytja vatn við</w:t>
      </w:r>
      <w:r w:rsidRPr="006015C3">
        <w:rPr>
          <w:rFonts w:cs="Arial"/>
          <w:color w:val="FF0000"/>
        </w:rPr>
        <w:t xml:space="preserve"> lægra hitastig en 90°C.</w:t>
      </w:r>
      <w:r w:rsidRPr="006015C3">
        <w:rPr>
          <w:rFonts w:eastAsiaTheme="minorEastAsia" w:cs="Arial"/>
          <w:color w:val="FF0000"/>
          <w:szCs w:val="22"/>
        </w:rPr>
        <w:t>#</w:t>
      </w:r>
    </w:p>
    <w:p w14:paraId="2EBA1503" w14:textId="77777777" w:rsidR="007A3584" w:rsidRPr="006015C3" w:rsidRDefault="007A3584" w:rsidP="007A3584">
      <w:pPr>
        <w:rPr>
          <w:rFonts w:cs="Arial"/>
          <w:color w:val="FF0000"/>
        </w:rPr>
      </w:pPr>
      <w:r w:rsidRPr="006015C3">
        <w:rPr>
          <w:rFonts w:cs="Arial"/>
          <w:color w:val="FF0000"/>
        </w:rPr>
        <w:t>Verktaki skal setja upphitunarþana í hitaveitulögnina, þar sem þeir eru sýndir á teikningum. Þana skal setja</w:t>
      </w:r>
      <w:r>
        <w:rPr>
          <w:rFonts w:cs="Arial"/>
          <w:color w:val="FF0000"/>
        </w:rPr>
        <w:t xml:space="preserve"> </w:t>
      </w:r>
      <w:r w:rsidRPr="006015C3">
        <w:rPr>
          <w:rFonts w:cs="Arial"/>
          <w:color w:val="FF0000"/>
        </w:rPr>
        <w:t>á rörasamskeyti en ekki skera úr röri fyrir þeim. Þar sem þanar koma á lögn þarf að fjarlægja breikka og dýpka skurðinn á 2,0 m kafla þannig að hægt sé að sjóða þanann fastan og ganga frá rörasamskeytum.</w:t>
      </w:r>
    </w:p>
    <w:p w14:paraId="33C4D44E" w14:textId="77777777" w:rsidR="007A3584" w:rsidRPr="006015C3" w:rsidRDefault="007A3584" w:rsidP="007A3584">
      <w:pPr>
        <w:pStyle w:val="Texti0"/>
        <w:rPr>
          <w:rFonts w:cs="Arial"/>
          <w:color w:val="FF0000"/>
        </w:rPr>
      </w:pPr>
      <w:r w:rsidRPr="006015C3">
        <w:rPr>
          <w:rFonts w:cs="Arial"/>
          <w:color w:val="FF0000"/>
        </w:rPr>
        <w:t xml:space="preserve">Þegar búið er að sjóða saman alla lögnina og fyllt hefur verið yfir hana nema við upphitunarþana er hún hituð upp. </w:t>
      </w:r>
      <w:r>
        <w:rPr>
          <w:rFonts w:cs="Arial"/>
          <w:color w:val="FF0000"/>
        </w:rPr>
        <w:t>Eftirlitsaðili</w:t>
      </w:r>
      <w:r w:rsidRPr="006015C3">
        <w:rPr>
          <w:rFonts w:cs="Arial"/>
          <w:color w:val="FF0000"/>
        </w:rPr>
        <w:t xml:space="preserve"> verkkaupa mun gefa upp áætlaða hreyfingu þana við upphitun</w:t>
      </w:r>
      <w:r>
        <w:rPr>
          <w:rFonts w:cs="Arial"/>
          <w:color w:val="FF0000"/>
        </w:rPr>
        <w:t xml:space="preserve"> </w:t>
      </w:r>
      <w:r w:rsidRPr="007F78B6">
        <w:rPr>
          <w:rFonts w:cs="Arial"/>
          <w:color w:val="FF0000"/>
          <w:highlight w:val="cyan"/>
        </w:rPr>
        <w:t>samkvæmt forskrift hönnuðar</w:t>
      </w:r>
      <w:r w:rsidRPr="006015C3">
        <w:rPr>
          <w:rFonts w:cs="Arial"/>
          <w:color w:val="FF0000"/>
        </w:rPr>
        <w:t xml:space="preserve">. Merkja skal áætlaða færslu á þana og fylgjast með að hreyfing þeirra sé eðlileg við upphitun. Lögnina skal hita upp með því að setja heitt vatn inn á hana. Að upphitun lokinni skal verktaki sjóða þanann fasta og lekaprófa suður. Suðu á þana skal lekaprófa með því að dæla lofti í gegnum gat á þananum. Þegar þrýstingi er náð skal verktaki í viðurvist </w:t>
      </w:r>
      <w:r>
        <w:rPr>
          <w:rFonts w:cs="Arial"/>
          <w:color w:val="FF0000"/>
        </w:rPr>
        <w:t xml:space="preserve">eftirlitsaðila </w:t>
      </w:r>
      <w:r w:rsidRPr="006015C3">
        <w:rPr>
          <w:rFonts w:cs="Arial"/>
          <w:color w:val="FF0000"/>
        </w:rPr>
        <w:t>bera sápuvatn á suðurnar. Samskeyti eru óþétt ef þrýstingur fellur og/eða loftbólur myndast í sápuvatni. Að endingu skal sjóða yfir skrúfugatið á þananum.</w:t>
      </w:r>
    </w:p>
    <w:p w14:paraId="2111815D" w14:textId="77777777" w:rsidR="007A3584" w:rsidRPr="006015C3" w:rsidRDefault="007A3584" w:rsidP="007A3584">
      <w:pPr>
        <w:pStyle w:val="Texti0"/>
        <w:rPr>
          <w:rFonts w:cs="Arial"/>
          <w:color w:val="FF0000"/>
        </w:rPr>
      </w:pPr>
      <w:r w:rsidRPr="006015C3">
        <w:rPr>
          <w:rFonts w:cs="Arial"/>
          <w:color w:val="FF0000"/>
        </w:rPr>
        <w:t>Lögn skal fergja</w:t>
      </w:r>
      <w:r>
        <w:rPr>
          <w:rFonts w:cs="Arial"/>
          <w:color w:val="FF0000"/>
        </w:rPr>
        <w:t xml:space="preserve"> </w:t>
      </w:r>
      <w:r w:rsidRPr="007F78B6">
        <w:rPr>
          <w:rFonts w:cs="Arial"/>
          <w:color w:val="FF0000"/>
          <w:highlight w:val="cyan"/>
        </w:rPr>
        <w:t>samkvæmt forskrift hönnuðar</w:t>
      </w:r>
      <w:r w:rsidRPr="006015C3">
        <w:rPr>
          <w:rFonts w:cs="Arial"/>
          <w:color w:val="FF0000"/>
        </w:rPr>
        <w:t xml:space="preserve"> í samráði við </w:t>
      </w:r>
      <w:r>
        <w:rPr>
          <w:rFonts w:cs="Arial"/>
          <w:color w:val="FF0000"/>
        </w:rPr>
        <w:t>eftirlitsaðila</w:t>
      </w:r>
      <w:r w:rsidRPr="006015C3">
        <w:rPr>
          <w:rFonts w:cs="Arial"/>
          <w:color w:val="FF0000"/>
        </w:rPr>
        <w:t xml:space="preserve"> verkkaupa áður en lögnin er hituð upp.</w:t>
      </w:r>
    </w:p>
    <w:p w14:paraId="379C9C23" w14:textId="77777777" w:rsidR="007A3584" w:rsidRPr="006015C3" w:rsidRDefault="007A3584" w:rsidP="007A3584">
      <w:pPr>
        <w:pStyle w:val="TextinPara"/>
        <w:rPr>
          <w:b/>
          <w:i/>
          <w:color w:val="FF0000"/>
        </w:rPr>
      </w:pPr>
      <w:r w:rsidRPr="006015C3">
        <w:rPr>
          <w:b/>
          <w:i/>
          <w:color w:val="FF0000"/>
        </w:rPr>
        <w:t>Magntölur og uppgjör:</w:t>
      </w:r>
    </w:p>
    <w:p w14:paraId="0E1EABE8" w14:textId="77777777" w:rsidR="007A3584" w:rsidRDefault="007A3584" w:rsidP="007A3584">
      <w:pPr>
        <w:pStyle w:val="TextinPara"/>
        <w:rPr>
          <w:i/>
          <w:color w:val="FF0000"/>
        </w:rPr>
      </w:pPr>
      <w:r w:rsidRPr="006015C3">
        <w:rPr>
          <w:i/>
          <w:color w:val="FF0000"/>
        </w:rPr>
        <w:t xml:space="preserve">Greitt er ákveðið einingarverð fyrir hvern upphitunarþana eftir stærð. Innifalið í einingarverði skal m.a. vera allur viðbótarkostnaður við suðu og frágang á þananum, þar með talin vinna við þrýstiprófun og suða eftir að rörið hefur verið hitað upp. Innifalið skal einnig vera gröftur og fylling við breikkun á skurði við þanann.  </w:t>
      </w:r>
    </w:p>
    <w:p w14:paraId="49B597CE" w14:textId="77777777" w:rsidR="007A3584" w:rsidRPr="005A0231" w:rsidRDefault="007A3584" w:rsidP="007A3584"/>
    <w:p w14:paraId="568DA056" w14:textId="77777777" w:rsidR="007A3584" w:rsidRPr="006015C3" w:rsidRDefault="007A3584" w:rsidP="007A3584">
      <w:pPr>
        <w:pStyle w:val="Heading3"/>
        <w:spacing w:before="240"/>
        <w:ind w:left="141"/>
        <w:rPr>
          <w:rFonts w:cs="Arial"/>
          <w:szCs w:val="20"/>
        </w:rPr>
      </w:pPr>
      <w:bookmarkStart w:id="368" w:name="_Toc390930604"/>
      <w:bookmarkStart w:id="369" w:name="_Toc434507592"/>
      <w:bookmarkStart w:id="370" w:name="_Toc121131726"/>
      <w:bookmarkStart w:id="371" w:name="_Toc159493849"/>
      <w:bookmarkStart w:id="372" w:name="_Toc232150464"/>
      <w:r w:rsidRPr="006015C3">
        <w:rPr>
          <w:rFonts w:cs="Arial"/>
          <w:szCs w:val="20"/>
        </w:rPr>
        <w:t>Tengingar við núverandi lagnir</w:t>
      </w:r>
      <w:bookmarkEnd w:id="368"/>
      <w:bookmarkEnd w:id="369"/>
      <w:bookmarkEnd w:id="370"/>
      <w:bookmarkEnd w:id="371"/>
      <w:bookmarkEnd w:id="372"/>
    </w:p>
    <w:p w14:paraId="124CEFAB" w14:textId="77777777" w:rsidR="007A3584" w:rsidRPr="00BC5569" w:rsidRDefault="007A3584" w:rsidP="007A3584">
      <w:pPr>
        <w:pStyle w:val="Texti0"/>
        <w:rPr>
          <w:rFonts w:cs="Arial"/>
          <w:color w:val="FF0000"/>
        </w:rPr>
      </w:pPr>
      <w:r w:rsidRPr="006015C3">
        <w:rPr>
          <w:rFonts w:cs="Arial"/>
          <w:color w:val="FF0000"/>
        </w:rPr>
        <w:t>#(Hönnuður skal lýsa aðstæðum á hverjum stað.)#</w:t>
      </w:r>
    </w:p>
    <w:p w14:paraId="2C93203B" w14:textId="77777777" w:rsidR="007A3584" w:rsidRPr="006015C3" w:rsidRDefault="007A3584" w:rsidP="007A3584">
      <w:pPr>
        <w:pStyle w:val="TextinPara"/>
        <w:rPr>
          <w:b/>
          <w:i/>
        </w:rPr>
      </w:pPr>
      <w:r w:rsidRPr="006015C3">
        <w:rPr>
          <w:b/>
          <w:i/>
        </w:rPr>
        <w:lastRenderedPageBreak/>
        <w:t>Magntölur og uppgjör:</w:t>
      </w:r>
    </w:p>
    <w:p w14:paraId="23483840" w14:textId="77777777" w:rsidR="007A3584" w:rsidRPr="006015C3" w:rsidRDefault="007A3584" w:rsidP="007A3584">
      <w:pPr>
        <w:pStyle w:val="TextinPara"/>
        <w:rPr>
          <w:i/>
        </w:rPr>
      </w:pPr>
      <w:r w:rsidRPr="006015C3">
        <w:rPr>
          <w:i/>
        </w:rPr>
        <w:t xml:space="preserve">Greitt er ákveðið verð fyrir hverja tengingu við núverandi lagnir eftir stærð lagna. Innifalið er m.a. allur kostnaður við að grafa upp núverandi lagnir, tæma þær, skera þær í sundur, fjarlægja eldri lagnir og tengja nýjar lagnir við þær. </w:t>
      </w:r>
    </w:p>
    <w:p w14:paraId="24A2A74C" w14:textId="77777777" w:rsidR="007A3584" w:rsidRPr="006015C3" w:rsidRDefault="007A3584" w:rsidP="007A3584">
      <w:pPr>
        <w:pStyle w:val="Heading3"/>
      </w:pPr>
      <w:bookmarkStart w:id="373" w:name="_Toc159493850"/>
      <w:bookmarkStart w:id="374" w:name="_Toc232150465"/>
      <w:r w:rsidRPr="006015C3">
        <w:t>Tengingar í hitaveitubrunnum</w:t>
      </w:r>
      <w:bookmarkEnd w:id="373"/>
      <w:bookmarkEnd w:id="374"/>
    </w:p>
    <w:p w14:paraId="0EF8E35B" w14:textId="77777777" w:rsidR="007A3584" w:rsidRPr="006015C3" w:rsidRDefault="007A3584" w:rsidP="007A3584">
      <w:pPr>
        <w:pStyle w:val="Texti0"/>
        <w:rPr>
          <w:rFonts w:cs="Arial"/>
        </w:rPr>
      </w:pPr>
      <w:r w:rsidRPr="006015C3">
        <w:rPr>
          <w:rFonts w:cs="Arial"/>
        </w:rPr>
        <w:t>Við  tengingu inn í brunn skal saga gat og tengja nýjar lagnir þar í gegn.  Einangrun lagnar skal ná inn úr vegg og þéttihringjum komið fyrir í gati. Þegar búið er að hleypa á lagnir er steypt í gat utan um nýja lögn eins og sýnt er á teikningum.</w:t>
      </w:r>
    </w:p>
    <w:p w14:paraId="7D36DE3D" w14:textId="77777777" w:rsidR="007A3584" w:rsidRPr="006015C3" w:rsidRDefault="007A3584" w:rsidP="007A3584">
      <w:pPr>
        <w:pStyle w:val="Texti0"/>
        <w:rPr>
          <w:rFonts w:cs="Arial"/>
        </w:rPr>
      </w:pPr>
      <w:r w:rsidRPr="006015C3">
        <w:rPr>
          <w:rFonts w:cs="Arial"/>
        </w:rPr>
        <w:t xml:space="preserve">Mótatengi skal brjóta 30 mm inn í steypu og fylla í holur með múrlögun eða viðurkenndu viðgerðarefni. Síðan skal bera sementsbundið þéttiefni á alla nýja steypufleti er grafast í jörð. </w:t>
      </w:r>
    </w:p>
    <w:p w14:paraId="3CF8D59A" w14:textId="77777777" w:rsidR="007A3584" w:rsidRPr="006015C3" w:rsidRDefault="007A3584" w:rsidP="007A3584">
      <w:pPr>
        <w:pStyle w:val="Texti0"/>
        <w:rPr>
          <w:rFonts w:cs="Arial"/>
        </w:rPr>
      </w:pPr>
      <w:r w:rsidRPr="006015C3">
        <w:rPr>
          <w:rFonts w:cs="Arial"/>
        </w:rPr>
        <w:t>Mála skal allar pípur og annað stál, sem verktaki setur upp í brunnum. Verktaki skal bursta alla ryðbletti með vírbursta og hreinsa alla ryðskán af gömlum og nýjum pípum.</w:t>
      </w:r>
    </w:p>
    <w:p w14:paraId="31275022" w14:textId="77777777" w:rsidR="007A3584" w:rsidRPr="006015C3" w:rsidRDefault="007A3584" w:rsidP="007A3584">
      <w:pPr>
        <w:pStyle w:val="Texti0"/>
        <w:rPr>
          <w:rFonts w:cs="Arial"/>
        </w:rPr>
      </w:pPr>
      <w:r w:rsidRPr="006015C3">
        <w:rPr>
          <w:rFonts w:cs="Arial"/>
        </w:rPr>
        <w:t xml:space="preserve">Yfir gamlar og nýjar pípur og allt annað stál skal mála tvær umferðir með málningu sem verktaki leggur til. Fyrri umferð skal mála með olíugrunni og síðari umferð með hitaþolinni yfirmálningu sem </w:t>
      </w:r>
      <w:r>
        <w:rPr>
          <w:rFonts w:cs="Arial"/>
        </w:rPr>
        <w:t>eftirlitsaðili</w:t>
      </w:r>
      <w:r w:rsidRPr="006015C3">
        <w:rPr>
          <w:rFonts w:cs="Arial"/>
        </w:rPr>
        <w:t xml:space="preserve"> verkkaupa ákveður. Fara skal að fyrirmælum framleiðanda varðandi alla meðhöndlun og málningarvinnu.</w:t>
      </w:r>
    </w:p>
    <w:p w14:paraId="4C3A045D" w14:textId="77777777" w:rsidR="007A3584" w:rsidRPr="006015C3" w:rsidRDefault="007A3584" w:rsidP="007A3584">
      <w:pPr>
        <w:pStyle w:val="Texti0"/>
        <w:rPr>
          <w:rFonts w:cs="Arial"/>
        </w:rPr>
      </w:pPr>
      <w:r w:rsidRPr="006015C3">
        <w:rPr>
          <w:rFonts w:cs="Arial"/>
        </w:rPr>
        <w:t>Einangra skal pípulögn í brunnum með steinullarstöfum (rúmþyngd um 100 - 150 kg/m</w:t>
      </w:r>
      <w:r w:rsidRPr="006015C3">
        <w:rPr>
          <w:rFonts w:cs="Arial"/>
          <w:vertAlign w:val="superscript"/>
        </w:rPr>
        <w:t>3</w:t>
      </w:r>
      <w:r w:rsidRPr="006015C3">
        <w:rPr>
          <w:rFonts w:cs="Arial"/>
        </w:rPr>
        <w:t xml:space="preserve">). Ekki skal einangra loka og þana. Einangrunin verður afhent sem skálar og er þeim raðað utan um pípuna og bundið utan um með u.þ.b. 30 cm millibili með flötum plastböndum sem læst eru saman með þar til gerðum lásum, eða á annan hátt, sem </w:t>
      </w:r>
      <w:r>
        <w:rPr>
          <w:rFonts w:cs="Arial"/>
        </w:rPr>
        <w:t>eftirlitsaðili</w:t>
      </w:r>
      <w:r w:rsidRPr="006015C3">
        <w:rPr>
          <w:rFonts w:cs="Arial"/>
        </w:rPr>
        <w:t xml:space="preserve"> verkkaupa samþykkir. Skera þarf skálar til, svo þær falli að beygjum, festum og öðru sem þarfnast aðlögunar.</w:t>
      </w:r>
    </w:p>
    <w:p w14:paraId="68C63FB8" w14:textId="77777777" w:rsidR="007A3584" w:rsidRPr="006015C3" w:rsidRDefault="007A3584" w:rsidP="007A3584">
      <w:pPr>
        <w:pStyle w:val="Texti0"/>
        <w:rPr>
          <w:rFonts w:cs="Arial"/>
        </w:rPr>
      </w:pPr>
      <w:r w:rsidRPr="006015C3">
        <w:rPr>
          <w:rFonts w:cs="Arial"/>
        </w:rPr>
        <w:t xml:space="preserve">Steinsteypa sem notuð er skal uppfylla kröfur IST 10 og skal öll steypa vera frá viðurkenndri steypustöð.  Steypa skal vera C30. Alla steypu skal titra í mótum. </w:t>
      </w:r>
    </w:p>
    <w:p w14:paraId="1887712E" w14:textId="77777777" w:rsidR="007A3584" w:rsidRPr="00363527" w:rsidRDefault="007A3584" w:rsidP="007A3584">
      <w:pPr>
        <w:pStyle w:val="Texti0"/>
        <w:rPr>
          <w:rFonts w:cs="Arial"/>
        </w:rPr>
      </w:pPr>
      <w:r w:rsidRPr="006015C3">
        <w:rPr>
          <w:rFonts w:cs="Arial"/>
        </w:rPr>
        <w:t>Að tengingu og frágangsvinnu lokinni skal hreinsa brunninn vel að innan.</w:t>
      </w:r>
    </w:p>
    <w:p w14:paraId="1F0DA471" w14:textId="77777777" w:rsidR="007A3584" w:rsidRPr="006015C3" w:rsidRDefault="007A3584" w:rsidP="007A3584">
      <w:pPr>
        <w:pStyle w:val="TextinPara"/>
        <w:rPr>
          <w:b/>
          <w:i/>
        </w:rPr>
      </w:pPr>
      <w:r w:rsidRPr="006015C3">
        <w:rPr>
          <w:b/>
          <w:i/>
        </w:rPr>
        <w:t>Magntölur og uppgjör:</w:t>
      </w:r>
    </w:p>
    <w:p w14:paraId="696A3567" w14:textId="77777777" w:rsidR="007A3584" w:rsidRPr="006015C3" w:rsidRDefault="007A3584" w:rsidP="007A3584">
      <w:pPr>
        <w:pStyle w:val="TextinPara"/>
      </w:pPr>
      <w:r w:rsidRPr="006015C3">
        <w:rPr>
          <w:i/>
        </w:rPr>
        <w:t>Greitt verður heildarverð fyrir tengingu inn í brunn. Innifalið í verðinu skal vera allur kostnaður við tenginguna þar með talið að fjarlægja steyputappa, pípulögn, mót, steypa, frágangur steypuflata og annað sem þarf til að ljúka tengingunni.</w:t>
      </w:r>
    </w:p>
    <w:p w14:paraId="2A8F8CA8" w14:textId="77777777" w:rsidR="007A3584" w:rsidRPr="006015C3" w:rsidRDefault="007A3584" w:rsidP="007A3584">
      <w:pPr>
        <w:pStyle w:val="Heading3"/>
      </w:pPr>
      <w:bookmarkStart w:id="375" w:name="_Toc159493851"/>
      <w:bookmarkStart w:id="376" w:name="_Toc232150466"/>
      <w:r w:rsidRPr="006015C3">
        <w:rPr>
          <w:rFonts w:eastAsiaTheme="minorEastAsia"/>
        </w:rPr>
        <w:t>Tengingar foreinangraðra lagna við lagnir í stokk</w:t>
      </w:r>
      <w:bookmarkEnd w:id="375"/>
      <w:bookmarkEnd w:id="376"/>
    </w:p>
    <w:p w14:paraId="6013D382" w14:textId="77777777" w:rsidR="007A3584" w:rsidRPr="006015C3" w:rsidRDefault="007A3584" w:rsidP="007A3584">
      <w:pPr>
        <w:rPr>
          <w:rFonts w:cs="Arial"/>
          <w:color w:val="FF0000"/>
        </w:rPr>
      </w:pPr>
      <w:r w:rsidRPr="006015C3">
        <w:rPr>
          <w:rFonts w:cs="Arial"/>
          <w:color w:val="FF0000"/>
        </w:rPr>
        <w:t>#Við tengingu foreinangraðra lagna við núverandi lagnir í stokk skal saga sig inn á stokk. Hreinsa einangrun frá núverandi lögnum. Setja brunnþéttihring upp á foreinangraðar lagnir ásamt endaherpi. Tengja skal lagnirnar saman. Bora skal tengijárn í núverandi stokk, járna, setja fjarlægðarklossa, staðsetja drenrör og byggja upp mót skv. teikningum. Passa skal að brunnþéttihringur lendi fyrir miðjum vegg þar sem nýja</w:t>
      </w:r>
      <w:r>
        <w:rPr>
          <w:rFonts w:cs="Arial"/>
          <w:color w:val="FF0000"/>
        </w:rPr>
        <w:t xml:space="preserve"> </w:t>
      </w:r>
      <w:r w:rsidRPr="006015C3">
        <w:rPr>
          <w:rFonts w:cs="Arial"/>
          <w:color w:val="FF0000"/>
        </w:rPr>
        <w:t>lögnin fer inn í stokk og steypt. Mót inni í stokk verða eftir en mót utan við stokk eru fjarlægð.</w:t>
      </w:r>
    </w:p>
    <w:p w14:paraId="73A61131" w14:textId="77777777" w:rsidR="007A3584" w:rsidRPr="006015C3" w:rsidRDefault="007A3584" w:rsidP="007A3584">
      <w:pPr>
        <w:spacing w:after="0"/>
        <w:rPr>
          <w:b/>
          <w:i/>
          <w:color w:val="FF0000"/>
        </w:rPr>
      </w:pPr>
      <w:r w:rsidRPr="006015C3">
        <w:rPr>
          <w:b/>
          <w:i/>
          <w:color w:val="FF0000"/>
        </w:rPr>
        <w:t>Magntölur og uppgjör:</w:t>
      </w:r>
    </w:p>
    <w:p w14:paraId="44EE8561" w14:textId="77777777" w:rsidR="007A3584" w:rsidRPr="004C010C" w:rsidRDefault="007A3584" w:rsidP="007A3584">
      <w:pPr>
        <w:pStyle w:val="TextinPara"/>
      </w:pPr>
      <w:r w:rsidRPr="006015C3">
        <w:rPr>
          <w:i/>
          <w:color w:val="FF0000"/>
        </w:rPr>
        <w:t>Greitt verður heildarverð fyrir tengingu inn í stokk. Innifalið í verðinu skal vera allur kostnaður við tenginguna þar með talið skurður og fjarlægð steypubrota, pípulögn, mót, steypa, frágangur steypuflata og annað sem þarf til að ljúka tengingunni.#</w:t>
      </w:r>
      <w:bookmarkStart w:id="377" w:name="_Toc121131727"/>
    </w:p>
    <w:p w14:paraId="0D7FA864" w14:textId="77777777" w:rsidR="007A3584" w:rsidRPr="006015C3" w:rsidRDefault="007A3584" w:rsidP="007A3584">
      <w:pPr>
        <w:pStyle w:val="Heading3"/>
        <w:spacing w:before="240"/>
        <w:ind w:left="141"/>
        <w:rPr>
          <w:rFonts w:cs="Arial"/>
          <w:szCs w:val="20"/>
        </w:rPr>
      </w:pPr>
      <w:bookmarkStart w:id="378" w:name="_Toc159493852"/>
      <w:bookmarkStart w:id="379" w:name="_Toc232150467"/>
      <w:r w:rsidRPr="006015C3">
        <w:rPr>
          <w:rFonts w:cs="Arial"/>
          <w:szCs w:val="20"/>
        </w:rPr>
        <w:t>Bráðabirgðatengingar</w:t>
      </w:r>
      <w:bookmarkEnd w:id="377"/>
      <w:bookmarkEnd w:id="378"/>
      <w:bookmarkEnd w:id="379"/>
    </w:p>
    <w:p w14:paraId="756BC91C" w14:textId="77777777" w:rsidR="007A3584" w:rsidRPr="006015C3" w:rsidRDefault="007A3584" w:rsidP="007A3584">
      <w:pPr>
        <w:pStyle w:val="Texti0"/>
        <w:rPr>
          <w:rFonts w:cs="Arial"/>
          <w:color w:val="FF0000"/>
        </w:rPr>
      </w:pPr>
      <w:r w:rsidRPr="006015C3">
        <w:rPr>
          <w:rFonts w:cs="Arial"/>
          <w:color w:val="FF0000"/>
        </w:rPr>
        <w:t xml:space="preserve">#A. (Lýsa skal verklagi við bráðabirgðatengingar í hverju verki fyrir sig) # </w:t>
      </w:r>
    </w:p>
    <w:p w14:paraId="430F2DA2" w14:textId="77777777" w:rsidR="007A3584" w:rsidRPr="006015C3" w:rsidRDefault="007A3584" w:rsidP="007A3584">
      <w:pPr>
        <w:pStyle w:val="Texti0"/>
        <w:rPr>
          <w:rFonts w:cs="Arial"/>
          <w:color w:val="FF0000"/>
        </w:rPr>
      </w:pPr>
      <w:r w:rsidRPr="006015C3">
        <w:rPr>
          <w:rFonts w:cs="Arial"/>
          <w:color w:val="FF0000"/>
        </w:rPr>
        <w:t>#B. Ekki er gert ráð fyrir að verktakinn þurfi að leggja bráðabirgðalagnir í verkinu og hafi því núverandi lagnir í rekstri meðan nýjar lagnir eru lagðar. Verktaka er hins vegar heimilt að leggja bráðabirgðalagnir telji hann hagræði í því. Í vissum tilvikum gæti þurft að tengja heimæðar inni á lóðum við stofnlögn utan lóðar og stofnlagnir til bráðabirgða. Það fer eftir því hvernig verkið er unnið hvað þær tengingar verða margar.#</w:t>
      </w:r>
    </w:p>
    <w:p w14:paraId="3856806F" w14:textId="77777777" w:rsidR="007A3584" w:rsidRPr="006015C3" w:rsidRDefault="007A3584" w:rsidP="007A3584">
      <w:pPr>
        <w:pStyle w:val="TextinPara"/>
        <w:rPr>
          <w:b/>
          <w:i/>
          <w:color w:val="FF0000"/>
        </w:rPr>
      </w:pPr>
      <w:r w:rsidRPr="006015C3">
        <w:rPr>
          <w:b/>
          <w:i/>
          <w:color w:val="FF0000"/>
        </w:rPr>
        <w:t>Magntölur og uppgjör:</w:t>
      </w:r>
    </w:p>
    <w:p w14:paraId="698A0155" w14:textId="77777777" w:rsidR="007A3584" w:rsidRPr="006015C3" w:rsidRDefault="007A3584" w:rsidP="007A3584">
      <w:pPr>
        <w:pStyle w:val="TextinPara"/>
        <w:rPr>
          <w:i/>
          <w:color w:val="FF0000"/>
        </w:rPr>
      </w:pPr>
      <w:r w:rsidRPr="006015C3">
        <w:rPr>
          <w:i/>
          <w:color w:val="FF0000"/>
        </w:rPr>
        <w:lastRenderedPageBreak/>
        <w:t># A. Greitt er ákveðið heildarverð fyrir allar tengingar á lögnum sem tengdar eru til bráðabirgða og þær bráðabirgðalagnir sem lagðar eru í verkinu. Innifalið í verði er allt efni og vinna. #</w:t>
      </w:r>
    </w:p>
    <w:p w14:paraId="6E620001" w14:textId="77777777" w:rsidR="007A3584" w:rsidRPr="006015C3" w:rsidRDefault="007A3584" w:rsidP="007A3584">
      <w:pPr>
        <w:pStyle w:val="TextinPara"/>
      </w:pPr>
      <w:r w:rsidRPr="006015C3">
        <w:rPr>
          <w:i/>
          <w:color w:val="FF0000"/>
        </w:rPr>
        <w:t>#B. Ekki er greitt sérstaklega fyrir bráðabirgðalagnir. Allur kostnaður skal innifalinn í einingaverðum.#</w:t>
      </w:r>
    </w:p>
    <w:p w14:paraId="40A7164E" w14:textId="77777777" w:rsidR="007A3584" w:rsidRPr="006015C3" w:rsidRDefault="007A3584" w:rsidP="007A3584">
      <w:pPr>
        <w:pStyle w:val="Heading3"/>
        <w:spacing w:before="240"/>
        <w:ind w:left="141"/>
        <w:rPr>
          <w:rFonts w:cs="Arial"/>
          <w:szCs w:val="20"/>
        </w:rPr>
      </w:pPr>
      <w:bookmarkStart w:id="380" w:name="_Toc390930605"/>
      <w:bookmarkStart w:id="381" w:name="_Toc434507593"/>
      <w:r w:rsidRPr="006015C3">
        <w:rPr>
          <w:rFonts w:cs="Arial"/>
          <w:szCs w:val="20"/>
        </w:rPr>
        <w:t xml:space="preserve"> </w:t>
      </w:r>
      <w:bookmarkStart w:id="382" w:name="_Toc121131728"/>
      <w:bookmarkStart w:id="383" w:name="_Toc159493853"/>
      <w:bookmarkStart w:id="384" w:name="_Toc232150468"/>
      <w:r w:rsidRPr="006015C3">
        <w:rPr>
          <w:rFonts w:cs="Arial"/>
          <w:szCs w:val="20"/>
        </w:rPr>
        <w:t>Frauðplötur</w:t>
      </w:r>
      <w:bookmarkEnd w:id="380"/>
      <w:bookmarkEnd w:id="381"/>
      <w:bookmarkEnd w:id="382"/>
      <w:bookmarkEnd w:id="383"/>
      <w:bookmarkEnd w:id="384"/>
    </w:p>
    <w:p w14:paraId="650F968F" w14:textId="77777777" w:rsidR="007A3584" w:rsidRPr="006015C3" w:rsidRDefault="007A3584" w:rsidP="007A3584">
      <w:pPr>
        <w:pStyle w:val="Texti0"/>
        <w:rPr>
          <w:rFonts w:cs="Arial"/>
        </w:rPr>
      </w:pPr>
      <w:r w:rsidRPr="006015C3">
        <w:rPr>
          <w:rFonts w:cs="Arial"/>
        </w:rPr>
        <w:t>Verktaki skal ganga frá frauðplötum við beygjur og T-stykki á lögnum eins og teikningar sýna. Plöturnar skal sníða til og festa á lögnina með dúk og plastböndum. Gæta skal að því að plötur aflagist ekki þegar fyllt er að lögnum. Set hefur tekið saman upplýsingar um frágang þenslupúða. Sjá hér að neðan:</w:t>
      </w:r>
    </w:p>
    <w:p w14:paraId="220FDF31" w14:textId="77777777" w:rsidR="007A3584" w:rsidRPr="006015C3" w:rsidRDefault="007A3584" w:rsidP="007A3584">
      <w:pPr>
        <w:spacing w:line="240" w:lineRule="auto"/>
        <w:rPr>
          <w:rFonts w:eastAsia="Arial" w:cs="Arial"/>
          <w:i/>
          <w:iCs/>
          <w:szCs w:val="20"/>
        </w:rPr>
      </w:pPr>
      <w:r w:rsidRPr="006015C3">
        <w:rPr>
          <w:rFonts w:eastAsia="Arial" w:cs="Arial"/>
          <w:i/>
          <w:szCs w:val="20"/>
        </w:rPr>
        <w:t>“Til þess að taka á móti þensluhreyfingum á niðurgröfnum hitaveitulögnum við beygjur, greinistykki og þana er nauðsynlegt að hafa rétta stærð af þenslupúðum utan um hlífðarkápuna. Þenslupúðar frá Set eru framleiddir úr freyddu PE efni sem tekur ekki í sig vatn eða efni úr jarðvegi. Motturnar eru rifflaðar og myndar hver þeirra 26 rifflur. Þegar riffluðu motturnar hafa verið settar utan um rörið er þynnri dúkur úr sama efni settur í kringum rörið og þenslupúðana til að loka fyrir sand og jarðefni. Þenslupúðar afhendast sem mottur í stærðinni 1000 x 2000 x 40 mm.</w:t>
      </w:r>
      <w:r w:rsidRPr="006015C3">
        <w:rPr>
          <w:rFonts w:eastAsia="Arial" w:cs="Arial"/>
          <w:i/>
          <w:iCs/>
          <w:szCs w:val="20"/>
        </w:rPr>
        <w:t>“</w:t>
      </w:r>
    </w:p>
    <w:p w14:paraId="55F21C36" w14:textId="77777777" w:rsidR="007A3584" w:rsidRPr="006015C3" w:rsidRDefault="007A3584" w:rsidP="007A3584">
      <w:pPr>
        <w:spacing w:line="240" w:lineRule="auto"/>
        <w:rPr>
          <w:rFonts w:eastAsia="Arial" w:cs="Arial"/>
          <w:i/>
          <w:szCs w:val="20"/>
        </w:rPr>
      </w:pPr>
    </w:p>
    <w:tbl>
      <w:tblPr>
        <w:tblStyle w:val="TableGrid"/>
        <w:tblW w:w="0" w:type="auto"/>
        <w:tblBorders>
          <w:top w:val="none" w:sz="0" w:space="0" w:color="auto"/>
          <w:left w:val="none" w:sz="0" w:space="0" w:color="auto"/>
          <w:bottom w:val="none" w:sz="0" w:space="0" w:color="auto"/>
          <w:right w:val="none" w:sz="0" w:space="0" w:color="auto"/>
          <w:insideH w:val="none" w:sz="0" w:space="0" w:color="auto"/>
          <w:insideV w:val="none" w:sz="0" w:space="0" w:color="auto"/>
        </w:tblBorders>
        <w:tblLayout w:type="fixed"/>
        <w:tblLook w:val="06A0" w:firstRow="1" w:lastRow="0" w:firstColumn="1" w:lastColumn="0" w:noHBand="1" w:noVBand="1"/>
      </w:tblPr>
      <w:tblGrid>
        <w:gridCol w:w="3100"/>
        <w:gridCol w:w="3100"/>
        <w:gridCol w:w="3100"/>
      </w:tblGrid>
      <w:tr w:rsidR="007A3584" w:rsidRPr="006015C3" w14:paraId="2516E5EE" w14:textId="77777777" w:rsidTr="00707D5B">
        <w:tc>
          <w:tcPr>
            <w:tcW w:w="3100" w:type="dxa"/>
          </w:tcPr>
          <w:p w14:paraId="44313369" w14:textId="77777777" w:rsidR="007A3584" w:rsidRPr="006015C3" w:rsidRDefault="007A3584" w:rsidP="00707D5B">
            <w:pPr>
              <w:keepNext/>
              <w:rPr>
                <w:rFonts w:cs="Arial"/>
              </w:rPr>
            </w:pPr>
            <w:r w:rsidRPr="006015C3">
              <w:rPr>
                <w:noProof/>
                <w:color w:val="2B579A"/>
                <w:shd w:val="clear" w:color="auto" w:fill="E6E6E6"/>
              </w:rPr>
              <w:drawing>
                <wp:inline distT="0" distB="0" distL="0" distR="0" wp14:anchorId="3D4302A1" wp14:editId="4EC8BAEC">
                  <wp:extent cx="1876425" cy="1254860"/>
                  <wp:effectExtent l="0" t="0" r="0" b="0"/>
                  <wp:docPr id="1290312974" name="Picture 1290312974" descr="A diagram of a circular object with text&#10;&#10;Description automatically generated"/>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290312974" name="Picture 1290312974" descr="A diagram of a circular object with text&#10;&#10;Description automatically generated"/>
                          <pic:cNvPicPr/>
                        </pic:nvPicPr>
                        <pic:blipFill>
                          <a:blip r:embed="rId40">
                            <a:extLst>
                              <a:ext uri="{28A0092B-C50C-407E-A947-70E740481C1C}">
                                <a14:useLocalDpi xmlns:a14="http://schemas.microsoft.com/office/drawing/2010/main" val="0"/>
                              </a:ext>
                            </a:extLst>
                          </a:blip>
                          <a:stretch>
                            <a:fillRect/>
                          </a:stretch>
                        </pic:blipFill>
                        <pic:spPr>
                          <a:xfrm>
                            <a:off x="0" y="0"/>
                            <a:ext cx="1876425" cy="1254860"/>
                          </a:xfrm>
                          <a:prstGeom prst="rect">
                            <a:avLst/>
                          </a:prstGeom>
                        </pic:spPr>
                      </pic:pic>
                    </a:graphicData>
                  </a:graphic>
                </wp:inline>
              </w:drawing>
            </w:r>
          </w:p>
          <w:p w14:paraId="2E8E1D49" w14:textId="77777777" w:rsidR="007A3584" w:rsidRPr="006015C3" w:rsidRDefault="007A3584" w:rsidP="00707D5B">
            <w:pPr>
              <w:pStyle w:val="Caption"/>
              <w:jc w:val="left"/>
              <w:rPr>
                <w:rFonts w:ascii="Arial" w:hAnsi="Arial" w:cs="Arial"/>
              </w:rPr>
            </w:pPr>
            <w:r w:rsidRPr="00796B0E">
              <w:rPr>
                <w:rFonts w:ascii="Arial" w:hAnsi="Arial" w:cs="Arial"/>
                <w:color w:val="auto"/>
              </w:rPr>
              <w:t xml:space="preserve">Mynd </w:t>
            </w:r>
            <w:r w:rsidRPr="00796B0E">
              <w:rPr>
                <w:rFonts w:ascii="Arial" w:eastAsia="Calibri" w:hAnsi="Arial" w:cs="Arial"/>
                <w:color w:val="auto"/>
              </w:rPr>
              <w:t>8</w:t>
            </w:r>
            <w:r w:rsidRPr="00796B0E">
              <w:rPr>
                <w:rFonts w:ascii="Arial" w:hAnsi="Arial" w:cs="Arial"/>
                <w:color w:val="auto"/>
              </w:rPr>
              <w:t>: Frágangur á einföldu lagi af frauðplötum ásamt dúk. Mynd frá Set.is.</w:t>
            </w:r>
          </w:p>
        </w:tc>
        <w:tc>
          <w:tcPr>
            <w:tcW w:w="3100" w:type="dxa"/>
          </w:tcPr>
          <w:p w14:paraId="1D0640B4" w14:textId="77777777" w:rsidR="007A3584" w:rsidRPr="006015C3" w:rsidRDefault="007A3584" w:rsidP="00707D5B">
            <w:pPr>
              <w:keepNext/>
              <w:rPr>
                <w:rFonts w:cs="Arial"/>
              </w:rPr>
            </w:pPr>
            <w:r w:rsidRPr="006015C3">
              <w:rPr>
                <w:noProof/>
                <w:color w:val="2B579A"/>
                <w:shd w:val="clear" w:color="auto" w:fill="E6E6E6"/>
              </w:rPr>
              <w:drawing>
                <wp:inline distT="0" distB="0" distL="0" distR="0" wp14:anchorId="05B7C0D0" wp14:editId="756C8D34">
                  <wp:extent cx="1876425" cy="1228725"/>
                  <wp:effectExtent l="0" t="0" r="0" b="0"/>
                  <wp:docPr id="770845516" name="Picture 770845516" descr="A drawing of a metal structure&#10;&#10;Description automatically generated"/>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770845516" name="Picture 770845516" descr="A drawing of a metal structure&#10;&#10;Description automatically generated"/>
                          <pic:cNvPicPr/>
                        </pic:nvPicPr>
                        <pic:blipFill>
                          <a:blip r:embed="rId41">
                            <a:extLst>
                              <a:ext uri="{28A0092B-C50C-407E-A947-70E740481C1C}">
                                <a14:useLocalDpi xmlns:a14="http://schemas.microsoft.com/office/drawing/2010/main" val="0"/>
                              </a:ext>
                            </a:extLst>
                          </a:blip>
                          <a:stretch>
                            <a:fillRect/>
                          </a:stretch>
                        </pic:blipFill>
                        <pic:spPr>
                          <a:xfrm>
                            <a:off x="0" y="0"/>
                            <a:ext cx="1876425" cy="1228725"/>
                          </a:xfrm>
                          <a:prstGeom prst="rect">
                            <a:avLst/>
                          </a:prstGeom>
                        </pic:spPr>
                      </pic:pic>
                    </a:graphicData>
                  </a:graphic>
                </wp:inline>
              </w:drawing>
            </w:r>
          </w:p>
          <w:p w14:paraId="13ED024D" w14:textId="77777777" w:rsidR="007A3584" w:rsidRPr="006015C3" w:rsidRDefault="007A3584" w:rsidP="00707D5B">
            <w:pPr>
              <w:pStyle w:val="Caption"/>
              <w:jc w:val="left"/>
              <w:rPr>
                <w:rFonts w:ascii="Arial" w:eastAsia="Arial" w:hAnsi="Arial" w:cs="Arial"/>
                <w:i/>
              </w:rPr>
            </w:pPr>
            <w:r w:rsidRPr="00796B0E">
              <w:rPr>
                <w:rFonts w:ascii="Arial" w:hAnsi="Arial" w:cs="Arial"/>
                <w:color w:val="auto"/>
              </w:rPr>
              <w:t>Mynd 9: Frauðplata. Mynd frá Løgstor.com.</w:t>
            </w:r>
          </w:p>
        </w:tc>
        <w:tc>
          <w:tcPr>
            <w:tcW w:w="3100" w:type="dxa"/>
          </w:tcPr>
          <w:p w14:paraId="067DED56" w14:textId="77777777" w:rsidR="007A3584" w:rsidRPr="006015C3" w:rsidRDefault="007A3584" w:rsidP="00707D5B">
            <w:pPr>
              <w:keepNext/>
              <w:rPr>
                <w:rFonts w:cs="Arial"/>
              </w:rPr>
            </w:pPr>
            <w:r w:rsidRPr="006015C3">
              <w:rPr>
                <w:noProof/>
                <w:color w:val="2B579A"/>
                <w:shd w:val="clear" w:color="auto" w:fill="E6E6E6"/>
              </w:rPr>
              <w:drawing>
                <wp:inline distT="0" distB="0" distL="0" distR="0" wp14:anchorId="6071F315" wp14:editId="0E875BC0">
                  <wp:extent cx="1861044" cy="1152525"/>
                  <wp:effectExtent l="0" t="0" r="0" b="0"/>
                  <wp:docPr id="473613498" name="Picture 473613498" descr="A yellow circle with a white circle&#10;&#10;Description automatically generated"/>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473613498" name="Picture 473613498" descr="A yellow circle with a white circle&#10;&#10;Description automatically generated"/>
                          <pic:cNvPicPr/>
                        </pic:nvPicPr>
                        <pic:blipFill>
                          <a:blip r:embed="rId42">
                            <a:extLst>
                              <a:ext uri="{28A0092B-C50C-407E-A947-70E740481C1C}">
                                <a14:useLocalDpi xmlns:a14="http://schemas.microsoft.com/office/drawing/2010/main" val="0"/>
                              </a:ext>
                            </a:extLst>
                          </a:blip>
                          <a:stretch>
                            <a:fillRect/>
                          </a:stretch>
                        </pic:blipFill>
                        <pic:spPr>
                          <a:xfrm>
                            <a:off x="0" y="0"/>
                            <a:ext cx="1861044" cy="1152525"/>
                          </a:xfrm>
                          <a:prstGeom prst="rect">
                            <a:avLst/>
                          </a:prstGeom>
                        </pic:spPr>
                      </pic:pic>
                    </a:graphicData>
                  </a:graphic>
                </wp:inline>
              </w:drawing>
            </w:r>
          </w:p>
          <w:p w14:paraId="2806B9E9" w14:textId="77777777" w:rsidR="007A3584" w:rsidRPr="006015C3" w:rsidRDefault="007A3584" w:rsidP="00707D5B">
            <w:pPr>
              <w:pStyle w:val="Caption"/>
              <w:jc w:val="left"/>
              <w:rPr>
                <w:rFonts w:ascii="Arial" w:eastAsia="Arial" w:hAnsi="Arial" w:cs="Arial"/>
                <w:i/>
              </w:rPr>
            </w:pPr>
            <w:r w:rsidRPr="00796B0E">
              <w:rPr>
                <w:rFonts w:ascii="Arial" w:hAnsi="Arial" w:cs="Arial"/>
                <w:color w:val="auto"/>
              </w:rPr>
              <w:t>Mynd 10: Skurður á frauðplötu skal vera jöfn ytra þvermáli rörs. Mynd frá Løgstor.com.</w:t>
            </w:r>
          </w:p>
        </w:tc>
      </w:tr>
    </w:tbl>
    <w:p w14:paraId="7A7F9D78" w14:textId="77777777" w:rsidR="007A3584" w:rsidRDefault="007A3584" w:rsidP="007A3584">
      <w:pPr>
        <w:rPr>
          <w:rFonts w:cs="Arial"/>
          <w:szCs w:val="20"/>
        </w:rPr>
      </w:pPr>
    </w:p>
    <w:p w14:paraId="0CC905C6" w14:textId="77777777" w:rsidR="007A3584" w:rsidRPr="006015C3" w:rsidRDefault="007A3584" w:rsidP="007A3584">
      <w:pPr>
        <w:rPr>
          <w:rFonts w:cs="Arial"/>
          <w:szCs w:val="20"/>
        </w:rPr>
      </w:pPr>
      <w:r w:rsidRPr="006015C3">
        <w:rPr>
          <w:rFonts w:cs="Arial"/>
          <w:szCs w:val="20"/>
        </w:rPr>
        <w:t xml:space="preserve">Fyrsta lag frauðplata skal sett beggja vegna lagnar og næstu tvö þar sem þau eru fyrirskrifuð koma þenslumegin á lagnir. </w:t>
      </w:r>
    </w:p>
    <w:p w14:paraId="16EF361A" w14:textId="77777777" w:rsidR="007A3584" w:rsidRPr="00796B0E" w:rsidRDefault="007A3584" w:rsidP="007A3584">
      <w:pPr>
        <w:pStyle w:val="Caption"/>
        <w:keepNext/>
        <w:jc w:val="left"/>
        <w:rPr>
          <w:rFonts w:ascii="Arial" w:hAnsi="Arial" w:cs="Arial"/>
          <w:color w:val="auto"/>
        </w:rPr>
      </w:pPr>
      <w:r w:rsidRPr="00796B0E">
        <w:rPr>
          <w:rFonts w:ascii="Arial" w:hAnsi="Arial" w:cs="Arial"/>
          <w:color w:val="auto"/>
        </w:rPr>
        <w:t xml:space="preserve">Tafla </w:t>
      </w:r>
      <w:r>
        <w:rPr>
          <w:rFonts w:ascii="Arial" w:hAnsi="Arial" w:cs="Arial"/>
          <w:color w:val="auto"/>
        </w:rPr>
        <w:t>11</w:t>
      </w:r>
      <w:r w:rsidRPr="00796B0E">
        <w:rPr>
          <w:rFonts w:ascii="Arial" w:hAnsi="Arial" w:cs="Arial"/>
          <w:color w:val="auto"/>
        </w:rPr>
        <w:t>:</w:t>
      </w:r>
      <w:r>
        <w:rPr>
          <w:rFonts w:ascii="Arial" w:hAnsi="Arial" w:cs="Arial"/>
          <w:color w:val="auto"/>
        </w:rPr>
        <w:t xml:space="preserve"> </w:t>
      </w:r>
      <w:r w:rsidRPr="00796B0E">
        <w:rPr>
          <w:rFonts w:ascii="Arial" w:hAnsi="Arial" w:cs="Arial"/>
          <w:color w:val="auto"/>
        </w:rPr>
        <w:t>Tillaga að nýtingu frauðplötu m.v. ytra þvermáls lagnar.</w:t>
      </w:r>
    </w:p>
    <w:tbl>
      <w:tblPr>
        <w:tblW w:w="5000" w:type="pct"/>
        <w:tblCellMar>
          <w:left w:w="70" w:type="dxa"/>
          <w:right w:w="70" w:type="dxa"/>
        </w:tblCellMar>
        <w:tblLook w:val="04A0" w:firstRow="1" w:lastRow="0" w:firstColumn="1" w:lastColumn="0" w:noHBand="0" w:noVBand="1"/>
      </w:tblPr>
      <w:tblGrid>
        <w:gridCol w:w="961"/>
        <w:gridCol w:w="450"/>
        <w:gridCol w:w="450"/>
        <w:gridCol w:w="450"/>
        <w:gridCol w:w="450"/>
        <w:gridCol w:w="450"/>
        <w:gridCol w:w="450"/>
        <w:gridCol w:w="450"/>
        <w:gridCol w:w="450"/>
        <w:gridCol w:w="451"/>
        <w:gridCol w:w="451"/>
        <w:gridCol w:w="451"/>
        <w:gridCol w:w="451"/>
        <w:gridCol w:w="451"/>
        <w:gridCol w:w="451"/>
        <w:gridCol w:w="451"/>
        <w:gridCol w:w="451"/>
        <w:gridCol w:w="451"/>
        <w:gridCol w:w="442"/>
      </w:tblGrid>
      <w:tr w:rsidR="007A3584" w:rsidRPr="006015C3" w14:paraId="643E1872" w14:textId="77777777" w:rsidTr="00707D5B">
        <w:trPr>
          <w:trHeight w:val="720"/>
        </w:trPr>
        <w:tc>
          <w:tcPr>
            <w:tcW w:w="523" w:type="pct"/>
            <w:tcBorders>
              <w:top w:val="single" w:sz="4" w:space="0" w:color="auto"/>
              <w:left w:val="single" w:sz="4" w:space="0" w:color="auto"/>
              <w:bottom w:val="single" w:sz="4" w:space="0" w:color="auto"/>
              <w:right w:val="single" w:sz="4" w:space="0" w:color="auto"/>
            </w:tcBorders>
            <w:vAlign w:val="bottom"/>
            <w:hideMark/>
          </w:tcPr>
          <w:p w14:paraId="71FB4D9F" w14:textId="77777777" w:rsidR="007A3584" w:rsidRPr="006015C3" w:rsidRDefault="007A3584" w:rsidP="00707D5B">
            <w:pPr>
              <w:spacing w:after="0" w:line="240" w:lineRule="auto"/>
              <w:rPr>
                <w:rFonts w:eastAsia="Times New Roman" w:cs="Arial"/>
                <w:b/>
                <w:color w:val="000000" w:themeColor="text1"/>
                <w:sz w:val="18"/>
                <w:szCs w:val="18"/>
                <w:lang w:eastAsia="is-IS"/>
              </w:rPr>
            </w:pPr>
            <w:r w:rsidRPr="006015C3">
              <w:rPr>
                <w:rFonts w:eastAsia="Times New Roman" w:cs="Arial"/>
                <w:b/>
                <w:color w:val="000000" w:themeColor="text1"/>
                <w:sz w:val="18"/>
                <w:szCs w:val="18"/>
                <w:lang w:eastAsia="is-IS"/>
              </w:rPr>
              <w:t>Ytra þvermál lagnar [mm]</w:t>
            </w:r>
          </w:p>
        </w:tc>
        <w:tc>
          <w:tcPr>
            <w:tcW w:w="249" w:type="pct"/>
            <w:tcBorders>
              <w:top w:val="single" w:sz="4" w:space="0" w:color="auto"/>
              <w:left w:val="nil"/>
              <w:bottom w:val="single" w:sz="4" w:space="0" w:color="auto"/>
              <w:right w:val="single" w:sz="4" w:space="0" w:color="auto"/>
            </w:tcBorders>
            <w:noWrap/>
            <w:vAlign w:val="bottom"/>
            <w:hideMark/>
          </w:tcPr>
          <w:p w14:paraId="50DDC638" w14:textId="77777777" w:rsidR="007A3584" w:rsidRPr="006015C3" w:rsidRDefault="007A3584" w:rsidP="00707D5B">
            <w:pPr>
              <w:spacing w:after="0" w:line="240" w:lineRule="auto"/>
              <w:jc w:val="right"/>
              <w:rPr>
                <w:rFonts w:eastAsia="Times New Roman" w:cs="Arial"/>
                <w:b/>
                <w:color w:val="000000" w:themeColor="text1"/>
                <w:sz w:val="18"/>
                <w:szCs w:val="18"/>
                <w:lang w:eastAsia="is-IS"/>
              </w:rPr>
            </w:pPr>
            <w:r w:rsidRPr="006015C3" w:rsidDel="6DA19109">
              <w:rPr>
                <w:rFonts w:eastAsia="Times New Roman" w:cs="Arial"/>
                <w:b/>
                <w:color w:val="000000" w:themeColor="text1"/>
                <w:sz w:val="18"/>
                <w:szCs w:val="18"/>
                <w:lang w:eastAsia="is-IS"/>
              </w:rPr>
              <w:t>90</w:t>
            </w:r>
          </w:p>
        </w:tc>
        <w:tc>
          <w:tcPr>
            <w:tcW w:w="249" w:type="pct"/>
            <w:tcBorders>
              <w:top w:val="single" w:sz="4" w:space="0" w:color="auto"/>
              <w:left w:val="nil"/>
              <w:bottom w:val="single" w:sz="4" w:space="0" w:color="auto"/>
              <w:right w:val="single" w:sz="4" w:space="0" w:color="auto"/>
            </w:tcBorders>
            <w:noWrap/>
            <w:vAlign w:val="bottom"/>
            <w:hideMark/>
          </w:tcPr>
          <w:p w14:paraId="670A3D1D" w14:textId="77777777" w:rsidR="007A3584" w:rsidRPr="006015C3" w:rsidRDefault="007A3584" w:rsidP="00707D5B">
            <w:pPr>
              <w:spacing w:after="0" w:line="240" w:lineRule="auto"/>
              <w:jc w:val="right"/>
              <w:rPr>
                <w:rFonts w:eastAsia="Times New Roman" w:cs="Arial"/>
                <w:b/>
                <w:color w:val="000000" w:themeColor="text1"/>
                <w:sz w:val="18"/>
                <w:szCs w:val="18"/>
                <w:lang w:eastAsia="is-IS"/>
              </w:rPr>
            </w:pPr>
            <w:r w:rsidRPr="006015C3">
              <w:rPr>
                <w:rFonts w:eastAsia="Times New Roman" w:cs="Arial"/>
                <w:b/>
                <w:color w:val="000000" w:themeColor="text1"/>
                <w:sz w:val="18"/>
                <w:szCs w:val="18"/>
                <w:lang w:eastAsia="is-IS"/>
              </w:rPr>
              <w:t>110</w:t>
            </w:r>
          </w:p>
        </w:tc>
        <w:tc>
          <w:tcPr>
            <w:tcW w:w="249" w:type="pct"/>
            <w:tcBorders>
              <w:top w:val="single" w:sz="4" w:space="0" w:color="auto"/>
              <w:left w:val="nil"/>
              <w:bottom w:val="single" w:sz="4" w:space="0" w:color="auto"/>
              <w:right w:val="single" w:sz="4" w:space="0" w:color="auto"/>
            </w:tcBorders>
            <w:noWrap/>
            <w:vAlign w:val="bottom"/>
            <w:hideMark/>
          </w:tcPr>
          <w:p w14:paraId="0ED77B86" w14:textId="77777777" w:rsidR="007A3584" w:rsidRPr="006015C3" w:rsidRDefault="007A3584" w:rsidP="00707D5B">
            <w:pPr>
              <w:spacing w:after="0" w:line="240" w:lineRule="auto"/>
              <w:jc w:val="right"/>
              <w:rPr>
                <w:rFonts w:eastAsia="Times New Roman" w:cs="Arial"/>
                <w:b/>
                <w:color w:val="000000" w:themeColor="text1"/>
                <w:sz w:val="18"/>
                <w:szCs w:val="18"/>
                <w:lang w:eastAsia="is-IS"/>
              </w:rPr>
            </w:pPr>
            <w:r w:rsidRPr="006015C3">
              <w:rPr>
                <w:rFonts w:eastAsia="Times New Roman" w:cs="Arial"/>
                <w:b/>
                <w:color w:val="000000" w:themeColor="text1"/>
                <w:sz w:val="18"/>
                <w:szCs w:val="18"/>
                <w:lang w:eastAsia="is-IS"/>
              </w:rPr>
              <w:t>125</w:t>
            </w:r>
          </w:p>
        </w:tc>
        <w:tc>
          <w:tcPr>
            <w:tcW w:w="249" w:type="pct"/>
            <w:tcBorders>
              <w:top w:val="single" w:sz="4" w:space="0" w:color="auto"/>
              <w:left w:val="nil"/>
              <w:bottom w:val="single" w:sz="4" w:space="0" w:color="auto"/>
              <w:right w:val="single" w:sz="4" w:space="0" w:color="auto"/>
            </w:tcBorders>
            <w:noWrap/>
            <w:vAlign w:val="bottom"/>
            <w:hideMark/>
          </w:tcPr>
          <w:p w14:paraId="7BAA6C10" w14:textId="77777777" w:rsidR="007A3584" w:rsidRPr="006015C3" w:rsidRDefault="007A3584" w:rsidP="00707D5B">
            <w:pPr>
              <w:spacing w:after="0" w:line="240" w:lineRule="auto"/>
              <w:jc w:val="right"/>
              <w:rPr>
                <w:rFonts w:eastAsia="Times New Roman" w:cs="Arial"/>
                <w:b/>
                <w:color w:val="000000" w:themeColor="text1"/>
                <w:sz w:val="18"/>
                <w:szCs w:val="18"/>
                <w:lang w:eastAsia="is-IS"/>
              </w:rPr>
            </w:pPr>
            <w:r w:rsidRPr="006015C3">
              <w:rPr>
                <w:rFonts w:eastAsia="Times New Roman" w:cs="Arial"/>
                <w:b/>
                <w:color w:val="000000" w:themeColor="text1"/>
                <w:sz w:val="18"/>
                <w:szCs w:val="18"/>
                <w:lang w:eastAsia="is-IS"/>
              </w:rPr>
              <w:t>140</w:t>
            </w:r>
          </w:p>
        </w:tc>
        <w:tc>
          <w:tcPr>
            <w:tcW w:w="249" w:type="pct"/>
            <w:tcBorders>
              <w:top w:val="single" w:sz="4" w:space="0" w:color="auto"/>
              <w:left w:val="nil"/>
              <w:bottom w:val="single" w:sz="4" w:space="0" w:color="auto"/>
              <w:right w:val="single" w:sz="4" w:space="0" w:color="auto"/>
            </w:tcBorders>
            <w:noWrap/>
            <w:vAlign w:val="bottom"/>
            <w:hideMark/>
          </w:tcPr>
          <w:p w14:paraId="54009E58" w14:textId="77777777" w:rsidR="007A3584" w:rsidRPr="006015C3" w:rsidRDefault="007A3584" w:rsidP="00707D5B">
            <w:pPr>
              <w:spacing w:after="0" w:line="240" w:lineRule="auto"/>
              <w:jc w:val="right"/>
              <w:rPr>
                <w:rFonts w:eastAsia="Times New Roman" w:cs="Arial"/>
                <w:b/>
                <w:color w:val="000000" w:themeColor="text1"/>
                <w:sz w:val="18"/>
                <w:szCs w:val="18"/>
                <w:lang w:eastAsia="is-IS"/>
              </w:rPr>
            </w:pPr>
            <w:r w:rsidRPr="006015C3">
              <w:rPr>
                <w:rFonts w:eastAsia="Times New Roman" w:cs="Arial"/>
                <w:b/>
                <w:color w:val="000000" w:themeColor="text1"/>
                <w:sz w:val="18"/>
                <w:szCs w:val="18"/>
                <w:lang w:eastAsia="is-IS"/>
              </w:rPr>
              <w:t>160</w:t>
            </w:r>
          </w:p>
        </w:tc>
        <w:tc>
          <w:tcPr>
            <w:tcW w:w="249" w:type="pct"/>
            <w:tcBorders>
              <w:top w:val="single" w:sz="4" w:space="0" w:color="auto"/>
              <w:left w:val="nil"/>
              <w:bottom w:val="single" w:sz="4" w:space="0" w:color="auto"/>
              <w:right w:val="single" w:sz="4" w:space="0" w:color="auto"/>
            </w:tcBorders>
            <w:noWrap/>
            <w:vAlign w:val="bottom"/>
            <w:hideMark/>
          </w:tcPr>
          <w:p w14:paraId="36C76B9D" w14:textId="77777777" w:rsidR="007A3584" w:rsidRPr="006015C3" w:rsidRDefault="007A3584" w:rsidP="00707D5B">
            <w:pPr>
              <w:spacing w:after="0" w:line="240" w:lineRule="auto"/>
              <w:jc w:val="right"/>
              <w:rPr>
                <w:rFonts w:eastAsia="Times New Roman" w:cs="Arial"/>
                <w:b/>
                <w:color w:val="000000" w:themeColor="text1"/>
                <w:sz w:val="18"/>
                <w:szCs w:val="18"/>
                <w:lang w:eastAsia="is-IS"/>
              </w:rPr>
            </w:pPr>
            <w:r w:rsidRPr="006015C3">
              <w:rPr>
                <w:rFonts w:eastAsia="Times New Roman" w:cs="Arial"/>
                <w:b/>
                <w:color w:val="000000" w:themeColor="text1"/>
                <w:sz w:val="18"/>
                <w:szCs w:val="18"/>
                <w:lang w:eastAsia="is-IS"/>
              </w:rPr>
              <w:t>180</w:t>
            </w:r>
          </w:p>
        </w:tc>
        <w:tc>
          <w:tcPr>
            <w:tcW w:w="249" w:type="pct"/>
            <w:tcBorders>
              <w:top w:val="single" w:sz="4" w:space="0" w:color="auto"/>
              <w:left w:val="nil"/>
              <w:bottom w:val="single" w:sz="4" w:space="0" w:color="auto"/>
              <w:right w:val="single" w:sz="4" w:space="0" w:color="auto"/>
            </w:tcBorders>
            <w:noWrap/>
            <w:vAlign w:val="bottom"/>
            <w:hideMark/>
          </w:tcPr>
          <w:p w14:paraId="1B78311E" w14:textId="77777777" w:rsidR="007A3584" w:rsidRPr="006015C3" w:rsidRDefault="007A3584" w:rsidP="00707D5B">
            <w:pPr>
              <w:spacing w:after="0" w:line="240" w:lineRule="auto"/>
              <w:jc w:val="right"/>
              <w:rPr>
                <w:rFonts w:eastAsia="Times New Roman" w:cs="Arial"/>
                <w:b/>
                <w:color w:val="000000" w:themeColor="text1"/>
                <w:sz w:val="18"/>
                <w:szCs w:val="18"/>
                <w:lang w:eastAsia="is-IS"/>
              </w:rPr>
            </w:pPr>
            <w:r w:rsidRPr="006015C3">
              <w:rPr>
                <w:rFonts w:eastAsia="Times New Roman" w:cs="Arial"/>
                <w:b/>
                <w:color w:val="000000" w:themeColor="text1"/>
                <w:sz w:val="18"/>
                <w:szCs w:val="18"/>
                <w:lang w:eastAsia="is-IS"/>
              </w:rPr>
              <w:t>200</w:t>
            </w:r>
          </w:p>
        </w:tc>
        <w:tc>
          <w:tcPr>
            <w:tcW w:w="249" w:type="pct"/>
            <w:tcBorders>
              <w:top w:val="single" w:sz="4" w:space="0" w:color="auto"/>
              <w:left w:val="nil"/>
              <w:bottom w:val="single" w:sz="4" w:space="0" w:color="auto"/>
              <w:right w:val="single" w:sz="4" w:space="0" w:color="auto"/>
            </w:tcBorders>
            <w:noWrap/>
            <w:vAlign w:val="bottom"/>
            <w:hideMark/>
          </w:tcPr>
          <w:p w14:paraId="6D00FF86" w14:textId="77777777" w:rsidR="007A3584" w:rsidRPr="006015C3" w:rsidRDefault="007A3584" w:rsidP="00707D5B">
            <w:pPr>
              <w:spacing w:after="0" w:line="240" w:lineRule="auto"/>
              <w:jc w:val="right"/>
              <w:rPr>
                <w:rFonts w:eastAsia="Times New Roman" w:cs="Arial"/>
                <w:b/>
                <w:color w:val="000000" w:themeColor="text1"/>
                <w:sz w:val="18"/>
                <w:szCs w:val="18"/>
                <w:lang w:eastAsia="is-IS"/>
              </w:rPr>
            </w:pPr>
            <w:r w:rsidRPr="006015C3">
              <w:rPr>
                <w:rFonts w:eastAsia="Times New Roman" w:cs="Arial"/>
                <w:b/>
                <w:color w:val="000000" w:themeColor="text1"/>
                <w:sz w:val="18"/>
                <w:szCs w:val="18"/>
                <w:lang w:eastAsia="is-IS"/>
              </w:rPr>
              <w:t>225</w:t>
            </w:r>
          </w:p>
        </w:tc>
        <w:tc>
          <w:tcPr>
            <w:tcW w:w="249" w:type="pct"/>
            <w:tcBorders>
              <w:top w:val="single" w:sz="4" w:space="0" w:color="auto"/>
              <w:left w:val="nil"/>
              <w:bottom w:val="single" w:sz="4" w:space="0" w:color="auto"/>
              <w:right w:val="single" w:sz="4" w:space="0" w:color="auto"/>
            </w:tcBorders>
            <w:noWrap/>
            <w:vAlign w:val="bottom"/>
            <w:hideMark/>
          </w:tcPr>
          <w:p w14:paraId="5A579749" w14:textId="77777777" w:rsidR="007A3584" w:rsidRPr="006015C3" w:rsidRDefault="007A3584" w:rsidP="00707D5B">
            <w:pPr>
              <w:spacing w:after="0" w:line="240" w:lineRule="auto"/>
              <w:jc w:val="right"/>
              <w:rPr>
                <w:rFonts w:eastAsia="Times New Roman" w:cs="Arial"/>
                <w:b/>
                <w:color w:val="000000" w:themeColor="text1"/>
                <w:sz w:val="18"/>
                <w:szCs w:val="18"/>
                <w:lang w:eastAsia="is-IS"/>
              </w:rPr>
            </w:pPr>
            <w:r w:rsidRPr="006015C3">
              <w:rPr>
                <w:rFonts w:eastAsia="Times New Roman" w:cs="Arial"/>
                <w:b/>
                <w:color w:val="000000" w:themeColor="text1"/>
                <w:sz w:val="18"/>
                <w:szCs w:val="18"/>
                <w:lang w:eastAsia="is-IS"/>
              </w:rPr>
              <w:t>250</w:t>
            </w:r>
          </w:p>
        </w:tc>
        <w:tc>
          <w:tcPr>
            <w:tcW w:w="249" w:type="pct"/>
            <w:tcBorders>
              <w:top w:val="single" w:sz="4" w:space="0" w:color="auto"/>
              <w:left w:val="nil"/>
              <w:bottom w:val="single" w:sz="4" w:space="0" w:color="auto"/>
              <w:right w:val="single" w:sz="4" w:space="0" w:color="auto"/>
            </w:tcBorders>
            <w:noWrap/>
            <w:vAlign w:val="bottom"/>
            <w:hideMark/>
          </w:tcPr>
          <w:p w14:paraId="6D53C307" w14:textId="77777777" w:rsidR="007A3584" w:rsidRPr="006015C3" w:rsidRDefault="007A3584" w:rsidP="00707D5B">
            <w:pPr>
              <w:spacing w:after="0" w:line="240" w:lineRule="auto"/>
              <w:jc w:val="right"/>
              <w:rPr>
                <w:rFonts w:eastAsia="Times New Roman" w:cs="Arial"/>
                <w:b/>
                <w:color w:val="000000" w:themeColor="text1"/>
                <w:sz w:val="18"/>
                <w:szCs w:val="18"/>
                <w:lang w:eastAsia="is-IS"/>
              </w:rPr>
            </w:pPr>
            <w:r w:rsidRPr="006015C3">
              <w:rPr>
                <w:rFonts w:eastAsia="Times New Roman" w:cs="Arial"/>
                <w:b/>
                <w:color w:val="000000" w:themeColor="text1"/>
                <w:sz w:val="18"/>
                <w:szCs w:val="18"/>
                <w:lang w:eastAsia="is-IS"/>
              </w:rPr>
              <w:t>280</w:t>
            </w:r>
          </w:p>
        </w:tc>
        <w:tc>
          <w:tcPr>
            <w:tcW w:w="249" w:type="pct"/>
            <w:tcBorders>
              <w:top w:val="single" w:sz="4" w:space="0" w:color="auto"/>
              <w:left w:val="nil"/>
              <w:bottom w:val="single" w:sz="4" w:space="0" w:color="auto"/>
              <w:right w:val="single" w:sz="4" w:space="0" w:color="auto"/>
            </w:tcBorders>
            <w:noWrap/>
            <w:vAlign w:val="bottom"/>
            <w:hideMark/>
          </w:tcPr>
          <w:p w14:paraId="416DD8E2" w14:textId="77777777" w:rsidR="007A3584" w:rsidRPr="006015C3" w:rsidRDefault="007A3584" w:rsidP="00707D5B">
            <w:pPr>
              <w:spacing w:after="0" w:line="240" w:lineRule="auto"/>
              <w:jc w:val="right"/>
              <w:rPr>
                <w:rFonts w:eastAsia="Times New Roman" w:cs="Arial"/>
                <w:b/>
                <w:color w:val="000000" w:themeColor="text1"/>
                <w:sz w:val="18"/>
                <w:szCs w:val="18"/>
                <w:lang w:eastAsia="is-IS"/>
              </w:rPr>
            </w:pPr>
            <w:r w:rsidRPr="006015C3">
              <w:rPr>
                <w:rFonts w:eastAsia="Times New Roman" w:cs="Arial"/>
                <w:b/>
                <w:color w:val="000000" w:themeColor="text1"/>
                <w:sz w:val="18"/>
                <w:szCs w:val="18"/>
                <w:lang w:eastAsia="is-IS"/>
              </w:rPr>
              <w:t>315</w:t>
            </w:r>
          </w:p>
        </w:tc>
        <w:tc>
          <w:tcPr>
            <w:tcW w:w="249" w:type="pct"/>
            <w:tcBorders>
              <w:top w:val="single" w:sz="4" w:space="0" w:color="auto"/>
              <w:left w:val="nil"/>
              <w:bottom w:val="single" w:sz="4" w:space="0" w:color="auto"/>
              <w:right w:val="single" w:sz="4" w:space="0" w:color="auto"/>
            </w:tcBorders>
            <w:noWrap/>
            <w:vAlign w:val="bottom"/>
            <w:hideMark/>
          </w:tcPr>
          <w:p w14:paraId="2E261AF6" w14:textId="77777777" w:rsidR="007A3584" w:rsidRPr="006015C3" w:rsidRDefault="007A3584" w:rsidP="00707D5B">
            <w:pPr>
              <w:spacing w:after="0" w:line="240" w:lineRule="auto"/>
              <w:jc w:val="right"/>
              <w:rPr>
                <w:rFonts w:eastAsia="Times New Roman" w:cs="Arial"/>
                <w:b/>
                <w:color w:val="000000" w:themeColor="text1"/>
                <w:sz w:val="18"/>
                <w:szCs w:val="18"/>
                <w:lang w:eastAsia="is-IS"/>
              </w:rPr>
            </w:pPr>
            <w:r w:rsidRPr="006015C3">
              <w:rPr>
                <w:rFonts w:eastAsia="Times New Roman" w:cs="Arial"/>
                <w:b/>
                <w:color w:val="000000" w:themeColor="text1"/>
                <w:sz w:val="18"/>
                <w:szCs w:val="18"/>
                <w:lang w:eastAsia="is-IS"/>
              </w:rPr>
              <w:t>355</w:t>
            </w:r>
          </w:p>
        </w:tc>
        <w:tc>
          <w:tcPr>
            <w:tcW w:w="249" w:type="pct"/>
            <w:tcBorders>
              <w:top w:val="single" w:sz="4" w:space="0" w:color="auto"/>
              <w:left w:val="nil"/>
              <w:bottom w:val="single" w:sz="4" w:space="0" w:color="auto"/>
              <w:right w:val="single" w:sz="4" w:space="0" w:color="auto"/>
            </w:tcBorders>
            <w:noWrap/>
            <w:vAlign w:val="bottom"/>
            <w:hideMark/>
          </w:tcPr>
          <w:p w14:paraId="06E52670" w14:textId="77777777" w:rsidR="007A3584" w:rsidRPr="006015C3" w:rsidRDefault="007A3584" w:rsidP="00707D5B">
            <w:pPr>
              <w:spacing w:after="0" w:line="240" w:lineRule="auto"/>
              <w:jc w:val="right"/>
              <w:rPr>
                <w:rFonts w:eastAsia="Times New Roman" w:cs="Arial"/>
                <w:b/>
                <w:color w:val="000000" w:themeColor="text1"/>
                <w:sz w:val="18"/>
                <w:szCs w:val="18"/>
                <w:lang w:eastAsia="is-IS"/>
              </w:rPr>
            </w:pPr>
            <w:r w:rsidRPr="006015C3">
              <w:rPr>
                <w:rFonts w:eastAsia="Times New Roman" w:cs="Arial"/>
                <w:b/>
                <w:color w:val="000000" w:themeColor="text1"/>
                <w:sz w:val="18"/>
                <w:szCs w:val="18"/>
                <w:lang w:eastAsia="is-IS"/>
              </w:rPr>
              <w:t>400</w:t>
            </w:r>
          </w:p>
        </w:tc>
        <w:tc>
          <w:tcPr>
            <w:tcW w:w="249" w:type="pct"/>
            <w:tcBorders>
              <w:top w:val="single" w:sz="4" w:space="0" w:color="auto"/>
              <w:left w:val="nil"/>
              <w:bottom w:val="single" w:sz="4" w:space="0" w:color="auto"/>
              <w:right w:val="single" w:sz="4" w:space="0" w:color="auto"/>
            </w:tcBorders>
            <w:noWrap/>
            <w:vAlign w:val="bottom"/>
            <w:hideMark/>
          </w:tcPr>
          <w:p w14:paraId="20004CB7" w14:textId="77777777" w:rsidR="007A3584" w:rsidRPr="006015C3" w:rsidRDefault="007A3584" w:rsidP="00707D5B">
            <w:pPr>
              <w:spacing w:after="0" w:line="240" w:lineRule="auto"/>
              <w:jc w:val="right"/>
              <w:rPr>
                <w:rFonts w:eastAsia="Times New Roman" w:cs="Arial"/>
                <w:b/>
                <w:color w:val="000000" w:themeColor="text1"/>
                <w:sz w:val="18"/>
                <w:szCs w:val="18"/>
                <w:lang w:eastAsia="is-IS"/>
              </w:rPr>
            </w:pPr>
            <w:r w:rsidRPr="006015C3">
              <w:rPr>
                <w:rFonts w:eastAsia="Times New Roman" w:cs="Arial"/>
                <w:b/>
                <w:color w:val="000000" w:themeColor="text1"/>
                <w:sz w:val="18"/>
                <w:szCs w:val="18"/>
                <w:lang w:eastAsia="is-IS"/>
              </w:rPr>
              <w:t>450</w:t>
            </w:r>
          </w:p>
        </w:tc>
        <w:tc>
          <w:tcPr>
            <w:tcW w:w="249" w:type="pct"/>
            <w:tcBorders>
              <w:top w:val="single" w:sz="4" w:space="0" w:color="auto"/>
              <w:left w:val="nil"/>
              <w:bottom w:val="single" w:sz="4" w:space="0" w:color="auto"/>
              <w:right w:val="single" w:sz="4" w:space="0" w:color="auto"/>
            </w:tcBorders>
            <w:noWrap/>
            <w:vAlign w:val="bottom"/>
            <w:hideMark/>
          </w:tcPr>
          <w:p w14:paraId="468BBA88" w14:textId="77777777" w:rsidR="007A3584" w:rsidRPr="006015C3" w:rsidRDefault="007A3584" w:rsidP="00707D5B">
            <w:pPr>
              <w:spacing w:after="0" w:line="240" w:lineRule="auto"/>
              <w:jc w:val="right"/>
              <w:rPr>
                <w:rFonts w:eastAsia="Times New Roman" w:cs="Arial"/>
                <w:b/>
                <w:color w:val="000000" w:themeColor="text1"/>
                <w:sz w:val="18"/>
                <w:szCs w:val="18"/>
                <w:lang w:eastAsia="is-IS"/>
              </w:rPr>
            </w:pPr>
            <w:r w:rsidRPr="006015C3">
              <w:rPr>
                <w:rFonts w:eastAsia="Times New Roman" w:cs="Arial"/>
                <w:b/>
                <w:color w:val="000000" w:themeColor="text1"/>
                <w:sz w:val="18"/>
                <w:szCs w:val="18"/>
                <w:lang w:eastAsia="is-IS"/>
              </w:rPr>
              <w:t>500</w:t>
            </w:r>
          </w:p>
        </w:tc>
        <w:tc>
          <w:tcPr>
            <w:tcW w:w="249" w:type="pct"/>
            <w:tcBorders>
              <w:top w:val="single" w:sz="4" w:space="0" w:color="auto"/>
              <w:left w:val="nil"/>
              <w:bottom w:val="single" w:sz="4" w:space="0" w:color="auto"/>
              <w:right w:val="single" w:sz="4" w:space="0" w:color="auto"/>
            </w:tcBorders>
            <w:noWrap/>
            <w:vAlign w:val="bottom"/>
            <w:hideMark/>
          </w:tcPr>
          <w:p w14:paraId="797FDA21" w14:textId="77777777" w:rsidR="007A3584" w:rsidRPr="006015C3" w:rsidRDefault="007A3584" w:rsidP="00707D5B">
            <w:pPr>
              <w:spacing w:after="0" w:line="240" w:lineRule="auto"/>
              <w:jc w:val="right"/>
              <w:rPr>
                <w:rFonts w:eastAsia="Times New Roman" w:cs="Arial"/>
                <w:b/>
                <w:color w:val="000000" w:themeColor="text1"/>
                <w:sz w:val="18"/>
                <w:szCs w:val="18"/>
                <w:lang w:eastAsia="is-IS"/>
              </w:rPr>
            </w:pPr>
            <w:r w:rsidRPr="006015C3">
              <w:rPr>
                <w:rFonts w:eastAsia="Times New Roman" w:cs="Arial"/>
                <w:b/>
                <w:color w:val="000000" w:themeColor="text1"/>
                <w:sz w:val="18"/>
                <w:szCs w:val="18"/>
                <w:lang w:eastAsia="is-IS"/>
              </w:rPr>
              <w:t>560</w:t>
            </w:r>
          </w:p>
        </w:tc>
        <w:tc>
          <w:tcPr>
            <w:tcW w:w="249" w:type="pct"/>
            <w:tcBorders>
              <w:top w:val="single" w:sz="4" w:space="0" w:color="auto"/>
              <w:left w:val="nil"/>
              <w:bottom w:val="single" w:sz="4" w:space="0" w:color="auto"/>
              <w:right w:val="single" w:sz="4" w:space="0" w:color="auto"/>
            </w:tcBorders>
            <w:noWrap/>
            <w:vAlign w:val="bottom"/>
            <w:hideMark/>
          </w:tcPr>
          <w:p w14:paraId="38E02551" w14:textId="77777777" w:rsidR="007A3584" w:rsidRPr="006015C3" w:rsidRDefault="007A3584" w:rsidP="00707D5B">
            <w:pPr>
              <w:spacing w:after="0" w:line="240" w:lineRule="auto"/>
              <w:jc w:val="right"/>
              <w:rPr>
                <w:rFonts w:eastAsia="Times New Roman" w:cs="Arial"/>
                <w:b/>
                <w:color w:val="000000" w:themeColor="text1"/>
                <w:sz w:val="18"/>
                <w:szCs w:val="18"/>
                <w:lang w:eastAsia="is-IS"/>
              </w:rPr>
            </w:pPr>
            <w:r w:rsidRPr="006015C3">
              <w:rPr>
                <w:rFonts w:eastAsia="Times New Roman" w:cs="Arial"/>
                <w:b/>
                <w:color w:val="000000" w:themeColor="text1"/>
                <w:sz w:val="18"/>
                <w:szCs w:val="18"/>
                <w:lang w:eastAsia="is-IS"/>
              </w:rPr>
              <w:t>630</w:t>
            </w:r>
          </w:p>
        </w:tc>
        <w:tc>
          <w:tcPr>
            <w:tcW w:w="244" w:type="pct"/>
            <w:tcBorders>
              <w:top w:val="single" w:sz="4" w:space="0" w:color="auto"/>
              <w:left w:val="nil"/>
              <w:bottom w:val="single" w:sz="4" w:space="0" w:color="auto"/>
              <w:right w:val="single" w:sz="4" w:space="0" w:color="auto"/>
            </w:tcBorders>
            <w:noWrap/>
            <w:vAlign w:val="bottom"/>
            <w:hideMark/>
          </w:tcPr>
          <w:p w14:paraId="0A045BB0" w14:textId="77777777" w:rsidR="007A3584" w:rsidRPr="006015C3" w:rsidRDefault="007A3584" w:rsidP="00707D5B">
            <w:pPr>
              <w:spacing w:after="0" w:line="240" w:lineRule="auto"/>
              <w:jc w:val="right"/>
              <w:rPr>
                <w:rFonts w:eastAsia="Times New Roman" w:cs="Arial"/>
                <w:b/>
                <w:color w:val="000000" w:themeColor="text1"/>
                <w:sz w:val="18"/>
                <w:szCs w:val="18"/>
                <w:lang w:eastAsia="is-IS"/>
              </w:rPr>
            </w:pPr>
            <w:r w:rsidRPr="006015C3">
              <w:rPr>
                <w:rFonts w:eastAsia="Times New Roman" w:cs="Arial"/>
                <w:b/>
                <w:color w:val="000000" w:themeColor="text1"/>
                <w:sz w:val="18"/>
                <w:szCs w:val="18"/>
                <w:lang w:eastAsia="is-IS"/>
              </w:rPr>
              <w:t>710</w:t>
            </w:r>
          </w:p>
        </w:tc>
      </w:tr>
      <w:tr w:rsidR="007A3584" w:rsidRPr="006015C3" w14:paraId="118B4B8F" w14:textId="77777777" w:rsidTr="00707D5B">
        <w:trPr>
          <w:trHeight w:val="300"/>
        </w:trPr>
        <w:tc>
          <w:tcPr>
            <w:tcW w:w="523" w:type="pct"/>
            <w:tcBorders>
              <w:top w:val="nil"/>
              <w:left w:val="single" w:sz="4" w:space="0" w:color="auto"/>
              <w:bottom w:val="single" w:sz="4" w:space="0" w:color="auto"/>
              <w:right w:val="single" w:sz="4" w:space="0" w:color="auto"/>
            </w:tcBorders>
            <w:noWrap/>
            <w:vAlign w:val="bottom"/>
            <w:hideMark/>
          </w:tcPr>
          <w:p w14:paraId="3D3CBF61" w14:textId="77777777" w:rsidR="007A3584" w:rsidRPr="006015C3" w:rsidRDefault="007A3584" w:rsidP="00707D5B">
            <w:pPr>
              <w:spacing w:after="0" w:line="240" w:lineRule="auto"/>
              <w:rPr>
                <w:rFonts w:eastAsia="Times New Roman" w:cs="Arial"/>
                <w:color w:val="000000" w:themeColor="text1"/>
                <w:sz w:val="18"/>
                <w:szCs w:val="18"/>
                <w:lang w:eastAsia="is-IS"/>
              </w:rPr>
            </w:pPr>
            <w:r w:rsidRPr="006015C3">
              <w:rPr>
                <w:rFonts w:eastAsia="Times New Roman" w:cs="Arial"/>
                <w:color w:val="000000" w:themeColor="text1"/>
                <w:sz w:val="18"/>
                <w:szCs w:val="18"/>
                <w:lang w:eastAsia="is-IS"/>
              </w:rPr>
              <w:t xml:space="preserve">Fjöldi riffla </w:t>
            </w:r>
          </w:p>
        </w:tc>
        <w:tc>
          <w:tcPr>
            <w:tcW w:w="249" w:type="pct"/>
            <w:tcBorders>
              <w:top w:val="nil"/>
              <w:left w:val="nil"/>
              <w:bottom w:val="single" w:sz="4" w:space="0" w:color="auto"/>
              <w:right w:val="single" w:sz="4" w:space="0" w:color="auto"/>
            </w:tcBorders>
            <w:noWrap/>
            <w:vAlign w:val="bottom"/>
            <w:hideMark/>
          </w:tcPr>
          <w:p w14:paraId="5E86D0A4" w14:textId="77777777" w:rsidR="007A3584" w:rsidRPr="006015C3" w:rsidRDefault="007A3584" w:rsidP="00707D5B">
            <w:pPr>
              <w:spacing w:after="0" w:line="240" w:lineRule="auto"/>
              <w:jc w:val="right"/>
              <w:rPr>
                <w:rFonts w:eastAsia="Times New Roman" w:cs="Arial"/>
                <w:color w:val="000000" w:themeColor="text1"/>
                <w:sz w:val="18"/>
                <w:szCs w:val="18"/>
                <w:lang w:eastAsia="is-IS"/>
              </w:rPr>
            </w:pPr>
            <w:r w:rsidRPr="006015C3">
              <w:rPr>
                <w:rFonts w:eastAsia="Times New Roman" w:cs="Arial"/>
                <w:color w:val="000000" w:themeColor="text1"/>
                <w:sz w:val="18"/>
                <w:szCs w:val="18"/>
                <w:lang w:eastAsia="is-IS"/>
              </w:rPr>
              <w:t>2</w:t>
            </w:r>
          </w:p>
        </w:tc>
        <w:tc>
          <w:tcPr>
            <w:tcW w:w="249" w:type="pct"/>
            <w:tcBorders>
              <w:top w:val="nil"/>
              <w:left w:val="nil"/>
              <w:bottom w:val="single" w:sz="4" w:space="0" w:color="auto"/>
              <w:right w:val="single" w:sz="4" w:space="0" w:color="auto"/>
            </w:tcBorders>
            <w:noWrap/>
            <w:vAlign w:val="bottom"/>
            <w:hideMark/>
          </w:tcPr>
          <w:p w14:paraId="74FF0CB3" w14:textId="77777777" w:rsidR="007A3584" w:rsidRPr="006015C3" w:rsidRDefault="007A3584" w:rsidP="00707D5B">
            <w:pPr>
              <w:spacing w:after="0" w:line="240" w:lineRule="auto"/>
              <w:jc w:val="right"/>
              <w:rPr>
                <w:rFonts w:eastAsia="Times New Roman" w:cs="Arial"/>
                <w:color w:val="000000" w:themeColor="text1"/>
                <w:sz w:val="18"/>
                <w:szCs w:val="18"/>
                <w:lang w:eastAsia="is-IS"/>
              </w:rPr>
            </w:pPr>
            <w:r w:rsidRPr="006015C3">
              <w:rPr>
                <w:rFonts w:eastAsia="Times New Roman" w:cs="Arial"/>
                <w:color w:val="000000" w:themeColor="text1"/>
                <w:sz w:val="18"/>
                <w:szCs w:val="18"/>
                <w:lang w:eastAsia="is-IS"/>
              </w:rPr>
              <w:t>2</w:t>
            </w:r>
          </w:p>
        </w:tc>
        <w:tc>
          <w:tcPr>
            <w:tcW w:w="249" w:type="pct"/>
            <w:tcBorders>
              <w:top w:val="nil"/>
              <w:left w:val="nil"/>
              <w:bottom w:val="single" w:sz="4" w:space="0" w:color="auto"/>
              <w:right w:val="single" w:sz="4" w:space="0" w:color="auto"/>
            </w:tcBorders>
            <w:noWrap/>
            <w:vAlign w:val="bottom"/>
            <w:hideMark/>
          </w:tcPr>
          <w:p w14:paraId="77972928" w14:textId="77777777" w:rsidR="007A3584" w:rsidRPr="006015C3" w:rsidRDefault="007A3584" w:rsidP="00707D5B">
            <w:pPr>
              <w:spacing w:after="0" w:line="240" w:lineRule="auto"/>
              <w:jc w:val="right"/>
              <w:rPr>
                <w:rFonts w:eastAsia="Times New Roman" w:cs="Arial"/>
                <w:color w:val="000000" w:themeColor="text1"/>
                <w:sz w:val="18"/>
                <w:szCs w:val="18"/>
                <w:lang w:eastAsia="is-IS"/>
              </w:rPr>
            </w:pPr>
            <w:r w:rsidRPr="006015C3">
              <w:rPr>
                <w:rFonts w:eastAsia="Times New Roman" w:cs="Arial"/>
                <w:color w:val="000000" w:themeColor="text1"/>
                <w:sz w:val="18"/>
                <w:szCs w:val="18"/>
                <w:lang w:eastAsia="is-IS"/>
              </w:rPr>
              <w:t>2</w:t>
            </w:r>
          </w:p>
        </w:tc>
        <w:tc>
          <w:tcPr>
            <w:tcW w:w="249" w:type="pct"/>
            <w:tcBorders>
              <w:top w:val="nil"/>
              <w:left w:val="nil"/>
              <w:bottom w:val="single" w:sz="4" w:space="0" w:color="auto"/>
              <w:right w:val="single" w:sz="4" w:space="0" w:color="auto"/>
            </w:tcBorders>
            <w:noWrap/>
            <w:vAlign w:val="bottom"/>
            <w:hideMark/>
          </w:tcPr>
          <w:p w14:paraId="7D12E6BA" w14:textId="77777777" w:rsidR="007A3584" w:rsidRPr="006015C3" w:rsidRDefault="007A3584" w:rsidP="00707D5B">
            <w:pPr>
              <w:spacing w:after="0" w:line="240" w:lineRule="auto"/>
              <w:jc w:val="right"/>
              <w:rPr>
                <w:rFonts w:eastAsia="Times New Roman" w:cs="Arial"/>
                <w:color w:val="000000" w:themeColor="text1"/>
                <w:sz w:val="18"/>
                <w:szCs w:val="18"/>
                <w:lang w:eastAsia="is-IS"/>
              </w:rPr>
            </w:pPr>
            <w:r w:rsidRPr="006015C3">
              <w:rPr>
                <w:rFonts w:eastAsia="Times New Roman" w:cs="Arial"/>
                <w:color w:val="000000" w:themeColor="text1"/>
                <w:sz w:val="18"/>
                <w:szCs w:val="18"/>
                <w:lang w:eastAsia="is-IS"/>
              </w:rPr>
              <w:t>2</w:t>
            </w:r>
          </w:p>
        </w:tc>
        <w:tc>
          <w:tcPr>
            <w:tcW w:w="249" w:type="pct"/>
            <w:tcBorders>
              <w:top w:val="nil"/>
              <w:left w:val="nil"/>
              <w:bottom w:val="single" w:sz="4" w:space="0" w:color="auto"/>
              <w:right w:val="single" w:sz="4" w:space="0" w:color="auto"/>
            </w:tcBorders>
            <w:noWrap/>
            <w:vAlign w:val="bottom"/>
            <w:hideMark/>
          </w:tcPr>
          <w:p w14:paraId="592A6FDF" w14:textId="77777777" w:rsidR="007A3584" w:rsidRPr="006015C3" w:rsidRDefault="007A3584" w:rsidP="00707D5B">
            <w:pPr>
              <w:spacing w:after="0" w:line="240" w:lineRule="auto"/>
              <w:jc w:val="right"/>
              <w:rPr>
                <w:rFonts w:eastAsia="Times New Roman" w:cs="Arial"/>
                <w:color w:val="000000" w:themeColor="text1"/>
                <w:sz w:val="18"/>
                <w:szCs w:val="18"/>
                <w:lang w:eastAsia="is-IS"/>
              </w:rPr>
            </w:pPr>
            <w:r w:rsidRPr="006015C3">
              <w:rPr>
                <w:rFonts w:eastAsia="Times New Roman" w:cs="Arial"/>
                <w:color w:val="000000" w:themeColor="text1"/>
                <w:sz w:val="18"/>
                <w:szCs w:val="18"/>
                <w:lang w:eastAsia="is-IS"/>
              </w:rPr>
              <w:t>2</w:t>
            </w:r>
          </w:p>
        </w:tc>
        <w:tc>
          <w:tcPr>
            <w:tcW w:w="249" w:type="pct"/>
            <w:tcBorders>
              <w:top w:val="nil"/>
              <w:left w:val="nil"/>
              <w:bottom w:val="single" w:sz="4" w:space="0" w:color="auto"/>
              <w:right w:val="single" w:sz="4" w:space="0" w:color="auto"/>
            </w:tcBorders>
            <w:noWrap/>
            <w:vAlign w:val="bottom"/>
            <w:hideMark/>
          </w:tcPr>
          <w:p w14:paraId="4C12930E" w14:textId="77777777" w:rsidR="007A3584" w:rsidRPr="006015C3" w:rsidRDefault="007A3584" w:rsidP="00707D5B">
            <w:pPr>
              <w:spacing w:after="0" w:line="240" w:lineRule="auto"/>
              <w:jc w:val="right"/>
              <w:rPr>
                <w:rFonts w:eastAsia="Times New Roman" w:cs="Arial"/>
                <w:color w:val="000000" w:themeColor="text1"/>
                <w:sz w:val="18"/>
                <w:szCs w:val="18"/>
                <w:lang w:eastAsia="is-IS"/>
              </w:rPr>
            </w:pPr>
            <w:r w:rsidRPr="006015C3">
              <w:rPr>
                <w:rFonts w:eastAsia="Times New Roman" w:cs="Arial"/>
                <w:color w:val="000000" w:themeColor="text1"/>
                <w:sz w:val="18"/>
                <w:szCs w:val="18"/>
                <w:lang w:eastAsia="is-IS"/>
              </w:rPr>
              <w:t>4</w:t>
            </w:r>
          </w:p>
        </w:tc>
        <w:tc>
          <w:tcPr>
            <w:tcW w:w="249" w:type="pct"/>
            <w:tcBorders>
              <w:top w:val="nil"/>
              <w:left w:val="nil"/>
              <w:bottom w:val="single" w:sz="4" w:space="0" w:color="auto"/>
              <w:right w:val="single" w:sz="4" w:space="0" w:color="auto"/>
            </w:tcBorders>
            <w:noWrap/>
            <w:vAlign w:val="bottom"/>
            <w:hideMark/>
          </w:tcPr>
          <w:p w14:paraId="7FA06024" w14:textId="77777777" w:rsidR="007A3584" w:rsidRPr="006015C3" w:rsidRDefault="007A3584" w:rsidP="00707D5B">
            <w:pPr>
              <w:spacing w:after="0" w:line="240" w:lineRule="auto"/>
              <w:jc w:val="right"/>
              <w:rPr>
                <w:rFonts w:eastAsia="Times New Roman" w:cs="Arial"/>
                <w:color w:val="000000" w:themeColor="text1"/>
                <w:sz w:val="18"/>
                <w:szCs w:val="18"/>
                <w:lang w:eastAsia="is-IS"/>
              </w:rPr>
            </w:pPr>
            <w:r w:rsidRPr="006015C3">
              <w:rPr>
                <w:rFonts w:eastAsia="Times New Roman" w:cs="Arial"/>
                <w:color w:val="000000" w:themeColor="text1"/>
                <w:sz w:val="18"/>
                <w:szCs w:val="18"/>
                <w:lang w:eastAsia="is-IS"/>
              </w:rPr>
              <w:t>4</w:t>
            </w:r>
          </w:p>
        </w:tc>
        <w:tc>
          <w:tcPr>
            <w:tcW w:w="249" w:type="pct"/>
            <w:tcBorders>
              <w:top w:val="nil"/>
              <w:left w:val="nil"/>
              <w:bottom w:val="single" w:sz="4" w:space="0" w:color="auto"/>
              <w:right w:val="single" w:sz="4" w:space="0" w:color="auto"/>
            </w:tcBorders>
            <w:noWrap/>
            <w:vAlign w:val="bottom"/>
            <w:hideMark/>
          </w:tcPr>
          <w:p w14:paraId="46954009" w14:textId="77777777" w:rsidR="007A3584" w:rsidRPr="006015C3" w:rsidRDefault="007A3584" w:rsidP="00707D5B">
            <w:pPr>
              <w:spacing w:after="0" w:line="240" w:lineRule="auto"/>
              <w:jc w:val="right"/>
              <w:rPr>
                <w:rFonts w:eastAsia="Times New Roman" w:cs="Arial"/>
                <w:color w:val="000000" w:themeColor="text1"/>
                <w:sz w:val="18"/>
                <w:szCs w:val="18"/>
                <w:lang w:eastAsia="is-IS"/>
              </w:rPr>
            </w:pPr>
            <w:r w:rsidRPr="006015C3">
              <w:rPr>
                <w:rFonts w:eastAsia="Times New Roman" w:cs="Arial"/>
                <w:color w:val="000000" w:themeColor="text1"/>
                <w:sz w:val="18"/>
                <w:szCs w:val="18"/>
                <w:lang w:eastAsia="is-IS"/>
              </w:rPr>
              <w:t>4</w:t>
            </w:r>
          </w:p>
        </w:tc>
        <w:tc>
          <w:tcPr>
            <w:tcW w:w="249" w:type="pct"/>
            <w:tcBorders>
              <w:top w:val="nil"/>
              <w:left w:val="nil"/>
              <w:bottom w:val="single" w:sz="4" w:space="0" w:color="auto"/>
              <w:right w:val="single" w:sz="4" w:space="0" w:color="auto"/>
            </w:tcBorders>
            <w:noWrap/>
            <w:vAlign w:val="bottom"/>
            <w:hideMark/>
          </w:tcPr>
          <w:p w14:paraId="66C675F4" w14:textId="77777777" w:rsidR="007A3584" w:rsidRPr="006015C3" w:rsidRDefault="007A3584" w:rsidP="00707D5B">
            <w:pPr>
              <w:spacing w:after="0" w:line="240" w:lineRule="auto"/>
              <w:jc w:val="right"/>
              <w:rPr>
                <w:rFonts w:eastAsia="Times New Roman" w:cs="Arial"/>
                <w:color w:val="000000" w:themeColor="text1"/>
                <w:sz w:val="18"/>
                <w:szCs w:val="18"/>
                <w:lang w:eastAsia="is-IS"/>
              </w:rPr>
            </w:pPr>
            <w:r w:rsidRPr="006015C3">
              <w:rPr>
                <w:rFonts w:eastAsia="Times New Roman" w:cs="Arial"/>
                <w:color w:val="000000" w:themeColor="text1"/>
                <w:sz w:val="18"/>
                <w:szCs w:val="18"/>
                <w:lang w:eastAsia="is-IS"/>
              </w:rPr>
              <w:t>4</w:t>
            </w:r>
          </w:p>
        </w:tc>
        <w:tc>
          <w:tcPr>
            <w:tcW w:w="249" w:type="pct"/>
            <w:tcBorders>
              <w:top w:val="nil"/>
              <w:left w:val="nil"/>
              <w:bottom w:val="single" w:sz="4" w:space="0" w:color="auto"/>
              <w:right w:val="single" w:sz="4" w:space="0" w:color="auto"/>
            </w:tcBorders>
            <w:noWrap/>
            <w:vAlign w:val="bottom"/>
            <w:hideMark/>
          </w:tcPr>
          <w:p w14:paraId="66A805ED" w14:textId="77777777" w:rsidR="007A3584" w:rsidRPr="006015C3" w:rsidRDefault="007A3584" w:rsidP="00707D5B">
            <w:pPr>
              <w:spacing w:after="0" w:line="240" w:lineRule="auto"/>
              <w:jc w:val="right"/>
              <w:rPr>
                <w:rFonts w:eastAsia="Times New Roman" w:cs="Arial"/>
                <w:color w:val="000000" w:themeColor="text1"/>
                <w:sz w:val="18"/>
                <w:szCs w:val="18"/>
                <w:lang w:eastAsia="is-IS"/>
              </w:rPr>
            </w:pPr>
            <w:r w:rsidRPr="006015C3">
              <w:rPr>
                <w:rFonts w:eastAsia="Times New Roman" w:cs="Arial"/>
                <w:color w:val="000000" w:themeColor="text1"/>
                <w:sz w:val="18"/>
                <w:szCs w:val="18"/>
                <w:lang w:eastAsia="is-IS"/>
              </w:rPr>
              <w:t>4</w:t>
            </w:r>
          </w:p>
        </w:tc>
        <w:tc>
          <w:tcPr>
            <w:tcW w:w="249" w:type="pct"/>
            <w:tcBorders>
              <w:top w:val="nil"/>
              <w:left w:val="nil"/>
              <w:bottom w:val="single" w:sz="4" w:space="0" w:color="auto"/>
              <w:right w:val="single" w:sz="4" w:space="0" w:color="auto"/>
            </w:tcBorders>
            <w:noWrap/>
            <w:vAlign w:val="bottom"/>
            <w:hideMark/>
          </w:tcPr>
          <w:p w14:paraId="56F851B4" w14:textId="77777777" w:rsidR="007A3584" w:rsidRPr="006015C3" w:rsidRDefault="007A3584" w:rsidP="00707D5B">
            <w:pPr>
              <w:spacing w:after="0" w:line="240" w:lineRule="auto"/>
              <w:jc w:val="right"/>
              <w:rPr>
                <w:rFonts w:eastAsia="Times New Roman" w:cs="Arial"/>
                <w:color w:val="000000" w:themeColor="text1"/>
                <w:sz w:val="18"/>
                <w:szCs w:val="18"/>
                <w:lang w:eastAsia="is-IS"/>
              </w:rPr>
            </w:pPr>
            <w:r w:rsidRPr="006015C3">
              <w:rPr>
                <w:rFonts w:eastAsia="Times New Roman" w:cs="Arial"/>
                <w:color w:val="000000" w:themeColor="text1"/>
                <w:sz w:val="18"/>
                <w:szCs w:val="18"/>
                <w:lang w:eastAsia="is-IS"/>
              </w:rPr>
              <w:t>6</w:t>
            </w:r>
          </w:p>
        </w:tc>
        <w:tc>
          <w:tcPr>
            <w:tcW w:w="249" w:type="pct"/>
            <w:tcBorders>
              <w:top w:val="nil"/>
              <w:left w:val="nil"/>
              <w:bottom w:val="single" w:sz="4" w:space="0" w:color="auto"/>
              <w:right w:val="single" w:sz="4" w:space="0" w:color="auto"/>
            </w:tcBorders>
            <w:noWrap/>
            <w:vAlign w:val="bottom"/>
            <w:hideMark/>
          </w:tcPr>
          <w:p w14:paraId="0F6342DB" w14:textId="77777777" w:rsidR="007A3584" w:rsidRPr="006015C3" w:rsidRDefault="007A3584" w:rsidP="00707D5B">
            <w:pPr>
              <w:spacing w:after="0" w:line="240" w:lineRule="auto"/>
              <w:jc w:val="right"/>
              <w:rPr>
                <w:rFonts w:eastAsia="Times New Roman" w:cs="Arial"/>
                <w:color w:val="000000" w:themeColor="text1"/>
                <w:sz w:val="18"/>
                <w:szCs w:val="18"/>
                <w:lang w:eastAsia="is-IS"/>
              </w:rPr>
            </w:pPr>
            <w:r w:rsidRPr="006015C3">
              <w:rPr>
                <w:rFonts w:eastAsia="Times New Roman" w:cs="Arial"/>
                <w:color w:val="000000" w:themeColor="text1"/>
                <w:sz w:val="18"/>
                <w:szCs w:val="18"/>
                <w:lang w:eastAsia="is-IS"/>
              </w:rPr>
              <w:t>6</w:t>
            </w:r>
          </w:p>
        </w:tc>
        <w:tc>
          <w:tcPr>
            <w:tcW w:w="249" w:type="pct"/>
            <w:tcBorders>
              <w:top w:val="nil"/>
              <w:left w:val="nil"/>
              <w:bottom w:val="single" w:sz="4" w:space="0" w:color="auto"/>
              <w:right w:val="single" w:sz="4" w:space="0" w:color="auto"/>
            </w:tcBorders>
            <w:noWrap/>
            <w:vAlign w:val="bottom"/>
            <w:hideMark/>
          </w:tcPr>
          <w:p w14:paraId="6E088494" w14:textId="77777777" w:rsidR="007A3584" w:rsidRPr="006015C3" w:rsidRDefault="007A3584" w:rsidP="00707D5B">
            <w:pPr>
              <w:spacing w:after="0" w:line="240" w:lineRule="auto"/>
              <w:jc w:val="right"/>
              <w:rPr>
                <w:rFonts w:eastAsia="Times New Roman" w:cs="Arial"/>
                <w:color w:val="000000" w:themeColor="text1"/>
                <w:sz w:val="18"/>
                <w:szCs w:val="18"/>
                <w:lang w:eastAsia="is-IS"/>
              </w:rPr>
            </w:pPr>
            <w:r w:rsidRPr="006015C3">
              <w:rPr>
                <w:rFonts w:eastAsia="Times New Roman" w:cs="Arial"/>
                <w:color w:val="000000" w:themeColor="text1"/>
                <w:sz w:val="18"/>
                <w:szCs w:val="18"/>
                <w:lang w:eastAsia="is-IS"/>
              </w:rPr>
              <w:t>8</w:t>
            </w:r>
          </w:p>
        </w:tc>
        <w:tc>
          <w:tcPr>
            <w:tcW w:w="249" w:type="pct"/>
            <w:tcBorders>
              <w:top w:val="nil"/>
              <w:left w:val="nil"/>
              <w:bottom w:val="single" w:sz="4" w:space="0" w:color="auto"/>
              <w:right w:val="single" w:sz="4" w:space="0" w:color="auto"/>
            </w:tcBorders>
            <w:noWrap/>
            <w:vAlign w:val="bottom"/>
            <w:hideMark/>
          </w:tcPr>
          <w:p w14:paraId="57D3045F" w14:textId="77777777" w:rsidR="007A3584" w:rsidRPr="006015C3" w:rsidRDefault="007A3584" w:rsidP="00707D5B">
            <w:pPr>
              <w:spacing w:after="0" w:line="240" w:lineRule="auto"/>
              <w:jc w:val="right"/>
              <w:rPr>
                <w:rFonts w:eastAsia="Times New Roman" w:cs="Arial"/>
                <w:color w:val="000000" w:themeColor="text1"/>
                <w:sz w:val="18"/>
                <w:szCs w:val="18"/>
                <w:lang w:eastAsia="is-IS"/>
              </w:rPr>
            </w:pPr>
            <w:r w:rsidRPr="006015C3">
              <w:rPr>
                <w:rFonts w:eastAsia="Times New Roman" w:cs="Arial"/>
                <w:color w:val="000000" w:themeColor="text1"/>
                <w:sz w:val="18"/>
                <w:szCs w:val="18"/>
                <w:lang w:eastAsia="is-IS"/>
              </w:rPr>
              <w:t>8</w:t>
            </w:r>
          </w:p>
        </w:tc>
        <w:tc>
          <w:tcPr>
            <w:tcW w:w="249" w:type="pct"/>
            <w:tcBorders>
              <w:top w:val="nil"/>
              <w:left w:val="nil"/>
              <w:bottom w:val="single" w:sz="4" w:space="0" w:color="auto"/>
              <w:right w:val="single" w:sz="4" w:space="0" w:color="auto"/>
            </w:tcBorders>
            <w:noWrap/>
            <w:vAlign w:val="bottom"/>
            <w:hideMark/>
          </w:tcPr>
          <w:p w14:paraId="555B8BD9" w14:textId="77777777" w:rsidR="007A3584" w:rsidRPr="006015C3" w:rsidRDefault="007A3584" w:rsidP="00707D5B">
            <w:pPr>
              <w:spacing w:after="0" w:line="240" w:lineRule="auto"/>
              <w:jc w:val="right"/>
              <w:rPr>
                <w:rFonts w:eastAsia="Times New Roman" w:cs="Arial"/>
                <w:color w:val="000000" w:themeColor="text1"/>
                <w:sz w:val="18"/>
                <w:szCs w:val="18"/>
                <w:lang w:eastAsia="is-IS"/>
              </w:rPr>
            </w:pPr>
            <w:r w:rsidRPr="006015C3">
              <w:rPr>
                <w:rFonts w:eastAsia="Times New Roman" w:cs="Arial"/>
                <w:color w:val="000000" w:themeColor="text1"/>
                <w:sz w:val="18"/>
                <w:szCs w:val="18"/>
                <w:lang w:eastAsia="is-IS"/>
              </w:rPr>
              <w:t>8</w:t>
            </w:r>
          </w:p>
        </w:tc>
        <w:tc>
          <w:tcPr>
            <w:tcW w:w="249" w:type="pct"/>
            <w:tcBorders>
              <w:top w:val="nil"/>
              <w:left w:val="nil"/>
              <w:bottom w:val="single" w:sz="4" w:space="0" w:color="auto"/>
              <w:right w:val="single" w:sz="4" w:space="0" w:color="auto"/>
            </w:tcBorders>
            <w:noWrap/>
            <w:vAlign w:val="bottom"/>
            <w:hideMark/>
          </w:tcPr>
          <w:p w14:paraId="3410EDC8" w14:textId="77777777" w:rsidR="007A3584" w:rsidRPr="006015C3" w:rsidRDefault="007A3584" w:rsidP="00707D5B">
            <w:pPr>
              <w:spacing w:after="0" w:line="240" w:lineRule="auto"/>
              <w:jc w:val="right"/>
              <w:rPr>
                <w:rFonts w:eastAsia="Times New Roman" w:cs="Arial"/>
                <w:color w:val="000000" w:themeColor="text1"/>
                <w:sz w:val="18"/>
                <w:szCs w:val="18"/>
                <w:lang w:eastAsia="is-IS"/>
              </w:rPr>
            </w:pPr>
            <w:r w:rsidRPr="006015C3">
              <w:rPr>
                <w:rFonts w:eastAsia="Times New Roman" w:cs="Arial"/>
                <w:color w:val="000000" w:themeColor="text1"/>
                <w:sz w:val="18"/>
                <w:szCs w:val="18"/>
                <w:lang w:eastAsia="is-IS"/>
              </w:rPr>
              <w:t>10</w:t>
            </w:r>
          </w:p>
        </w:tc>
        <w:tc>
          <w:tcPr>
            <w:tcW w:w="249" w:type="pct"/>
            <w:tcBorders>
              <w:top w:val="nil"/>
              <w:left w:val="nil"/>
              <w:bottom w:val="single" w:sz="4" w:space="0" w:color="auto"/>
              <w:right w:val="single" w:sz="4" w:space="0" w:color="auto"/>
            </w:tcBorders>
            <w:noWrap/>
            <w:vAlign w:val="bottom"/>
            <w:hideMark/>
          </w:tcPr>
          <w:p w14:paraId="087EE55B" w14:textId="77777777" w:rsidR="007A3584" w:rsidRPr="006015C3" w:rsidRDefault="007A3584" w:rsidP="00707D5B">
            <w:pPr>
              <w:spacing w:after="0" w:line="240" w:lineRule="auto"/>
              <w:jc w:val="right"/>
              <w:rPr>
                <w:rFonts w:eastAsia="Times New Roman" w:cs="Arial"/>
                <w:color w:val="000000" w:themeColor="text1"/>
                <w:sz w:val="18"/>
                <w:szCs w:val="18"/>
                <w:lang w:eastAsia="is-IS"/>
              </w:rPr>
            </w:pPr>
            <w:r w:rsidRPr="006015C3">
              <w:rPr>
                <w:rFonts w:eastAsia="Times New Roman" w:cs="Arial"/>
                <w:color w:val="000000" w:themeColor="text1"/>
                <w:sz w:val="18"/>
                <w:szCs w:val="18"/>
                <w:lang w:eastAsia="is-IS"/>
              </w:rPr>
              <w:t>12</w:t>
            </w:r>
          </w:p>
        </w:tc>
        <w:tc>
          <w:tcPr>
            <w:tcW w:w="244" w:type="pct"/>
            <w:tcBorders>
              <w:top w:val="nil"/>
              <w:left w:val="nil"/>
              <w:bottom w:val="single" w:sz="4" w:space="0" w:color="auto"/>
              <w:right w:val="single" w:sz="4" w:space="0" w:color="auto"/>
            </w:tcBorders>
            <w:noWrap/>
            <w:vAlign w:val="bottom"/>
            <w:hideMark/>
          </w:tcPr>
          <w:p w14:paraId="0731836B" w14:textId="77777777" w:rsidR="007A3584" w:rsidRPr="006015C3" w:rsidRDefault="007A3584" w:rsidP="00707D5B">
            <w:pPr>
              <w:spacing w:after="0" w:line="240" w:lineRule="auto"/>
              <w:jc w:val="right"/>
              <w:rPr>
                <w:rFonts w:eastAsia="Times New Roman" w:cs="Arial"/>
                <w:color w:val="000000" w:themeColor="text1"/>
                <w:sz w:val="18"/>
                <w:szCs w:val="18"/>
                <w:lang w:eastAsia="is-IS"/>
              </w:rPr>
            </w:pPr>
            <w:r w:rsidRPr="006015C3">
              <w:rPr>
                <w:rFonts w:eastAsia="Times New Roman" w:cs="Arial"/>
                <w:color w:val="000000" w:themeColor="text1"/>
                <w:sz w:val="18"/>
                <w:szCs w:val="18"/>
                <w:lang w:eastAsia="is-IS"/>
              </w:rPr>
              <w:t>14</w:t>
            </w:r>
          </w:p>
        </w:tc>
      </w:tr>
    </w:tbl>
    <w:p w14:paraId="27DE5C75" w14:textId="77777777" w:rsidR="007A3584" w:rsidRDefault="007A3584" w:rsidP="007A3584">
      <w:pPr>
        <w:rPr>
          <w:rFonts w:cs="Arial"/>
          <w:szCs w:val="20"/>
        </w:rPr>
      </w:pPr>
    </w:p>
    <w:p w14:paraId="188DAE20" w14:textId="77777777" w:rsidR="007A3584" w:rsidRPr="006015C3" w:rsidRDefault="007A3584" w:rsidP="007A3584">
      <w:pPr>
        <w:rPr>
          <w:rFonts w:cs="Arial"/>
          <w:szCs w:val="20"/>
        </w:rPr>
      </w:pPr>
      <w:r w:rsidRPr="006015C3">
        <w:rPr>
          <w:rFonts w:cs="Arial"/>
          <w:szCs w:val="20"/>
        </w:rPr>
        <w:t>Nýta skal efnið sem best, ráðgert er að nota alltaf fulla breidd af frauðplötu (1m) langs lögn. M.v. það þá væri hægt að nýta 1 mottu á 500mm lögn 4m meðfram þeirri lögn öðru megin eða 2m beggja vegna.</w:t>
      </w:r>
    </w:p>
    <w:p w14:paraId="0E5DCF41" w14:textId="77777777" w:rsidR="007A3584" w:rsidRPr="005A0231" w:rsidRDefault="007A3584" w:rsidP="007A3584">
      <w:pPr>
        <w:pStyle w:val="TextinPara"/>
        <w:rPr>
          <w:b/>
          <w:bCs/>
          <w:i/>
          <w:iCs/>
        </w:rPr>
      </w:pPr>
      <w:r w:rsidRPr="005A0231">
        <w:rPr>
          <w:b/>
          <w:bCs/>
          <w:i/>
          <w:iCs/>
        </w:rPr>
        <w:t>Magntölur og uppgjör:</w:t>
      </w:r>
    </w:p>
    <w:p w14:paraId="3FE4AAFC" w14:textId="77777777" w:rsidR="007A3584" w:rsidRPr="006015C3" w:rsidRDefault="007A3584" w:rsidP="007A3584">
      <w:pPr>
        <w:pStyle w:val="TextinPara"/>
        <w:rPr>
          <w:i/>
        </w:rPr>
      </w:pPr>
      <w:r w:rsidRPr="006015C3">
        <w:rPr>
          <w:i/>
        </w:rPr>
        <w:t xml:space="preserve">Greitt er ákveðið einingarverð fyrir hvern fermetra af 40 mm þykkum frauðplötum sem komið er fyrir við beygjur og T-stykki. Innifalið er m.a að skera plöturnar til, allur kostnaður við að koma plötum fyrir setja dúk yfir og festa með plastböndum. </w:t>
      </w:r>
    </w:p>
    <w:p w14:paraId="42804C21" w14:textId="77777777" w:rsidR="007A3584" w:rsidRPr="006015C3" w:rsidRDefault="007A3584" w:rsidP="007A3584">
      <w:pPr>
        <w:pStyle w:val="Heading3"/>
      </w:pPr>
      <w:bookmarkStart w:id="385" w:name="_Toc159493854"/>
      <w:bookmarkStart w:id="386" w:name="_Toc232150469"/>
      <w:r w:rsidRPr="006015C3">
        <w:t>Fjarlægja eldri lagnir</w:t>
      </w:r>
      <w:bookmarkEnd w:id="385"/>
      <w:bookmarkEnd w:id="386"/>
    </w:p>
    <w:p w14:paraId="4EF56BDF" w14:textId="77777777" w:rsidR="007A3584" w:rsidRPr="006015C3" w:rsidRDefault="007A3584" w:rsidP="007A3584">
      <w:pPr>
        <w:pStyle w:val="Texti0"/>
        <w:rPr>
          <w:rFonts w:cs="Arial"/>
        </w:rPr>
      </w:pPr>
      <w:r w:rsidRPr="006015C3">
        <w:rPr>
          <w:rFonts w:cs="Arial"/>
        </w:rPr>
        <w:t xml:space="preserve">Öll plast- og stálrör einangruð með hlífðarkápu úr plasti sem koma í ljós við gröft og afleggjast, skal fjarlægja. </w:t>
      </w:r>
      <w:r>
        <w:rPr>
          <w:rFonts w:cs="Arial"/>
        </w:rPr>
        <w:t>Verkkaupi</w:t>
      </w:r>
      <w:r w:rsidRPr="006015C3">
        <w:rPr>
          <w:rFonts w:cs="Arial"/>
        </w:rPr>
        <w:t xml:space="preserve"> gefur fyrirmæli um hvort farga skuli rörum á viðurkenndum urðunarstað eða flytja á lager Veitna til geymslu. </w:t>
      </w:r>
    </w:p>
    <w:p w14:paraId="38383AB4" w14:textId="77777777" w:rsidR="007A3584" w:rsidRPr="006015C3" w:rsidRDefault="007A3584" w:rsidP="007A3584">
      <w:pPr>
        <w:pStyle w:val="TextinPara"/>
        <w:rPr>
          <w:b/>
          <w:i/>
        </w:rPr>
      </w:pPr>
      <w:r w:rsidRPr="006015C3">
        <w:rPr>
          <w:b/>
          <w:i/>
        </w:rPr>
        <w:t>Magntölur og uppgjör:</w:t>
      </w:r>
    </w:p>
    <w:p w14:paraId="6030EC6C" w14:textId="77777777" w:rsidR="007A3584" w:rsidRPr="006015C3" w:rsidRDefault="007A3584" w:rsidP="007A3584">
      <w:pPr>
        <w:pStyle w:val="TextinPara"/>
        <w:rPr>
          <w:i/>
        </w:rPr>
      </w:pPr>
      <w:r w:rsidRPr="006015C3">
        <w:rPr>
          <w:i/>
        </w:rPr>
        <w:t>Greitt er ákveðið verð á lengdarmetra einangraðra plast- eða stálröra í plastkápu. Innifalið í einingaverði er m.a. að taka þau í sundur og flytja.</w:t>
      </w:r>
    </w:p>
    <w:p w14:paraId="4FEACDB1" w14:textId="77777777" w:rsidR="007A3584" w:rsidRPr="006015C3" w:rsidRDefault="007A3584" w:rsidP="007A3584">
      <w:pPr>
        <w:pStyle w:val="Heading3"/>
      </w:pPr>
      <w:bookmarkStart w:id="387" w:name="_Toc390930607"/>
      <w:bookmarkStart w:id="388" w:name="_Toc434507595"/>
      <w:bookmarkStart w:id="389" w:name="_Toc159493855"/>
      <w:bookmarkStart w:id="390" w:name="_Toc232150470"/>
      <w:r w:rsidRPr="006015C3">
        <w:t>Hitaveitustokkur fjarlægður</w:t>
      </w:r>
      <w:bookmarkEnd w:id="387"/>
      <w:bookmarkEnd w:id="388"/>
      <w:bookmarkEnd w:id="389"/>
      <w:bookmarkEnd w:id="390"/>
    </w:p>
    <w:p w14:paraId="7DE1CCB3" w14:textId="77777777" w:rsidR="007A3584" w:rsidRPr="006015C3" w:rsidRDefault="007A3584" w:rsidP="007A3584">
      <w:pPr>
        <w:pStyle w:val="Texti0"/>
        <w:rPr>
          <w:rFonts w:cs="Arial"/>
        </w:rPr>
      </w:pPr>
      <w:r w:rsidRPr="006015C3">
        <w:rPr>
          <w:rFonts w:cs="Arial"/>
        </w:rPr>
        <w:t xml:space="preserve">Verktaki skal brjóta og fjarlægir hitaveitustokk eins og sýnt er á teikningum. Fyrst er lok fjarlægt af stokki </w:t>
      </w:r>
      <w:r w:rsidRPr="006015C3">
        <w:rPr>
          <w:rFonts w:cs="Arial"/>
        </w:rPr>
        <w:lastRenderedPageBreak/>
        <w:t>og skal hitaveituverktaki þá fjarlægja einangrun (steinullar- og/eða polýúretanskálar). Pípur eru síðan skornar  í sundur og fjarlægðar ásamt restinni af stokknum.</w:t>
      </w:r>
    </w:p>
    <w:p w14:paraId="5A76E137" w14:textId="77777777" w:rsidR="007A3584" w:rsidRPr="006015C3" w:rsidRDefault="007A3584" w:rsidP="007A3584">
      <w:pPr>
        <w:pStyle w:val="TextinPara"/>
        <w:rPr>
          <w:b/>
          <w:i/>
        </w:rPr>
      </w:pPr>
      <w:r w:rsidRPr="006015C3">
        <w:rPr>
          <w:b/>
          <w:i/>
        </w:rPr>
        <w:t>Magntölur og uppgjör</w:t>
      </w:r>
    </w:p>
    <w:p w14:paraId="1DAAF44B" w14:textId="77777777" w:rsidR="007A3584" w:rsidRPr="006015C3" w:rsidRDefault="007A3584" w:rsidP="007A3584">
      <w:pPr>
        <w:pStyle w:val="TextinPara"/>
        <w:rPr>
          <w:i/>
        </w:rPr>
      </w:pPr>
      <w:r w:rsidRPr="006015C3">
        <w:rPr>
          <w:i/>
        </w:rPr>
        <w:t xml:space="preserve">Greitt er ákveðið verð á lengdarmetra hitaveitustokks eftir stærð og hluta þess sem fjarlægt er. Innifalið í einingaverði er m.a. niðurbrot á stokk, skurður lagna og brottflutningur allra steypubrota, </w:t>
      </w:r>
      <w:r w:rsidRPr="006015C3">
        <w:rPr>
          <w:i/>
          <w:iCs/>
        </w:rPr>
        <w:t>einangrunar</w:t>
      </w:r>
      <w:r w:rsidRPr="006015C3">
        <w:rPr>
          <w:i/>
        </w:rPr>
        <w:t xml:space="preserve">, stálröra og annars efnis sem í stokknum er.  </w:t>
      </w:r>
    </w:p>
    <w:p w14:paraId="426A97A5" w14:textId="77777777" w:rsidR="007A3584" w:rsidRPr="006015C3" w:rsidRDefault="007A3584" w:rsidP="007A3584">
      <w:pPr>
        <w:pStyle w:val="Heading3"/>
      </w:pPr>
      <w:bookmarkStart w:id="391" w:name="_Toc159493856"/>
      <w:bookmarkStart w:id="392" w:name="_Toc232150471"/>
      <w:r w:rsidRPr="006015C3">
        <w:t>Afleggja hitaveitubrunn</w:t>
      </w:r>
      <w:bookmarkEnd w:id="391"/>
      <w:bookmarkEnd w:id="392"/>
    </w:p>
    <w:p w14:paraId="0E4869D7" w14:textId="77777777" w:rsidR="007A3584" w:rsidRPr="006015C3" w:rsidRDefault="007A3584" w:rsidP="007A3584">
      <w:pPr>
        <w:pStyle w:val="Texti0"/>
        <w:rPr>
          <w:rFonts w:cs="Arial"/>
          <w:color w:val="FF0000"/>
        </w:rPr>
      </w:pPr>
      <w:r w:rsidRPr="006015C3">
        <w:rPr>
          <w:rFonts w:cs="Arial"/>
          <w:color w:val="FF0000"/>
        </w:rPr>
        <w:t>#(Hér skal vera nánari lýsing á uppbyggingu þeirra brunna sem þarf að fjarlægja)#</w:t>
      </w:r>
    </w:p>
    <w:p w14:paraId="0B1108DE" w14:textId="77777777" w:rsidR="007A3584" w:rsidRPr="006015C3" w:rsidRDefault="007A3584" w:rsidP="007A3584">
      <w:pPr>
        <w:pStyle w:val="Texti0"/>
        <w:rPr>
          <w:rFonts w:cs="Arial"/>
        </w:rPr>
      </w:pPr>
      <w:r w:rsidRPr="006015C3">
        <w:rPr>
          <w:rFonts w:cs="Arial"/>
        </w:rPr>
        <w:t xml:space="preserve">Afleggja skal hitaveitubrunna samkvæmt teikningum.  Verktaki skal aftengja loka og lagnir í hitaveitubrunni sem afleggst. Verktaki fjarlægir brunnlok og veggi og gatar botnplötu.  Verktaki fyllir brunnstæðið með þjappaðri grús. Flytja skal lagnir og loka, steypujárnslok og -karm sem í brunninum eru á lager Veitna, eða þangað sem </w:t>
      </w:r>
      <w:r>
        <w:rPr>
          <w:rFonts w:cs="Arial"/>
        </w:rPr>
        <w:t>eftirlitsaðili</w:t>
      </w:r>
      <w:r w:rsidRPr="006015C3">
        <w:rPr>
          <w:rFonts w:cs="Arial"/>
        </w:rPr>
        <w:t xml:space="preserve"> verkkaupa segir til um.</w:t>
      </w:r>
    </w:p>
    <w:p w14:paraId="278DE320" w14:textId="77777777" w:rsidR="007A3584" w:rsidRPr="006015C3" w:rsidRDefault="007A3584" w:rsidP="007A3584">
      <w:pPr>
        <w:pStyle w:val="TextinPara"/>
        <w:rPr>
          <w:b/>
          <w:i/>
        </w:rPr>
      </w:pPr>
      <w:r w:rsidRPr="006015C3">
        <w:rPr>
          <w:b/>
          <w:i/>
        </w:rPr>
        <w:t>Magntölur og uppgjör:</w:t>
      </w:r>
    </w:p>
    <w:p w14:paraId="094EF821" w14:textId="77777777" w:rsidR="007A3584" w:rsidRPr="006015C3" w:rsidRDefault="007A3584" w:rsidP="007A3584">
      <w:pPr>
        <w:pStyle w:val="TextinPara"/>
        <w:rPr>
          <w:i/>
        </w:rPr>
      </w:pPr>
      <w:r w:rsidRPr="006015C3">
        <w:rPr>
          <w:i/>
        </w:rPr>
        <w:t>Greitt er heildarverð fyrir að afleggja brunna, fylla í brunnstæðið með grús og flytja loka og lok á lager Veitna.</w:t>
      </w:r>
    </w:p>
    <w:p w14:paraId="3591B1A0" w14:textId="77777777" w:rsidR="007A3584" w:rsidRPr="006015C3" w:rsidRDefault="007A3584" w:rsidP="007A3584">
      <w:pPr>
        <w:pStyle w:val="Heading3"/>
        <w:spacing w:before="240"/>
        <w:ind w:left="141"/>
        <w:rPr>
          <w:rFonts w:cs="Arial"/>
          <w:szCs w:val="20"/>
        </w:rPr>
      </w:pPr>
      <w:bookmarkStart w:id="393" w:name="_Toc121131730"/>
      <w:bookmarkStart w:id="394" w:name="_Toc159493857"/>
      <w:bookmarkStart w:id="395" w:name="_Toc232150472"/>
      <w:r w:rsidRPr="006015C3">
        <w:rPr>
          <w:rFonts w:cs="Arial"/>
          <w:szCs w:val="20"/>
        </w:rPr>
        <w:t>Stýristrengir</w:t>
      </w:r>
      <w:bookmarkEnd w:id="393"/>
      <w:bookmarkEnd w:id="394"/>
      <w:bookmarkEnd w:id="395"/>
    </w:p>
    <w:p w14:paraId="31582456" w14:textId="77777777" w:rsidR="007A3584" w:rsidRDefault="007A3584" w:rsidP="007A3584">
      <w:pPr>
        <w:pStyle w:val="Texti0"/>
        <w:rPr>
          <w:rFonts w:eastAsia="Arial" w:cs="Arial"/>
          <w:color w:val="FF0000"/>
        </w:rPr>
      </w:pPr>
      <w:r w:rsidRPr="006015C3">
        <w:rPr>
          <w:rFonts w:eastAsia="Arial" w:cs="Arial"/>
          <w:color w:val="FF0000"/>
        </w:rPr>
        <w:t># Þennan kafla skal aðlaga að hverju verki#</w:t>
      </w:r>
    </w:p>
    <w:p w14:paraId="1D76CF96" w14:textId="77777777" w:rsidR="007A3584" w:rsidRPr="006015C3" w:rsidRDefault="007A3584" w:rsidP="007A3584">
      <w:pPr>
        <w:rPr>
          <w:rFonts w:eastAsia="Times New Roman" w:cs="Arial"/>
          <w:color w:val="000000"/>
          <w:szCs w:val="20"/>
          <w:lang w:eastAsia="is-IS"/>
        </w:rPr>
      </w:pPr>
      <w:r w:rsidRPr="006015C3">
        <w:rPr>
          <w:rFonts w:eastAsia="Times New Roman" w:cs="Arial"/>
          <w:color w:val="000000"/>
          <w:szCs w:val="20"/>
          <w:lang w:eastAsia="is-IS"/>
        </w:rPr>
        <w:t xml:space="preserve">Verktaki skal draga stýristreng í ídráttarrör meðfram nýju hitaveitulögninni. Verktaki skal ganga frá endum strengsins með krumphólkum þannig að ekki komist raki í strenginn. </w:t>
      </w:r>
      <w:r w:rsidRPr="006015C3">
        <w:rPr>
          <w:rFonts w:eastAsia="Times New Roman" w:cs="Arial"/>
          <w:color w:val="FF0000"/>
          <w:szCs w:val="20"/>
          <w:lang w:eastAsia="is-IS"/>
        </w:rPr>
        <w:t>Verktaki skal sömuleiðis í samráði við Veitur fjarlægja og farga eldri stýristreng, sem staðsettur er við hlið núverandi lagna</w:t>
      </w:r>
      <w:r w:rsidRPr="006015C3">
        <w:rPr>
          <w:rFonts w:eastAsia="Times New Roman" w:cs="Arial"/>
          <w:color w:val="000000"/>
          <w:szCs w:val="20"/>
          <w:lang w:eastAsia="is-IS"/>
        </w:rPr>
        <w:t>. Lagning</w:t>
      </w:r>
      <w:r>
        <w:rPr>
          <w:rFonts w:eastAsia="Times New Roman" w:cs="Arial"/>
          <w:color w:val="000000"/>
          <w:szCs w:val="20"/>
          <w:lang w:eastAsia="is-IS"/>
        </w:rPr>
        <w:t xml:space="preserve"> </w:t>
      </w:r>
      <w:r w:rsidRPr="006015C3">
        <w:rPr>
          <w:rFonts w:eastAsia="Times New Roman" w:cs="Arial"/>
          <w:color w:val="000000"/>
          <w:szCs w:val="20"/>
          <w:lang w:eastAsia="is-IS"/>
        </w:rPr>
        <w:t>jarðstrengja skal vera í umsjá og á ábyrgð löggilts rafverktaka. Verktaki skal eftir því sem við á nota útdráttarhjól og útdráttarvagna. Jarðstrengir eru viðkvæmir og því er lögð áhersla á vandaða vinnu við útdrátt og lagningu þeirra. Skemmd á hlífðarkápu jarðstrengs getur valdið því að vatn komist inn í strenginn. Vatnið veldur niðurbroti á einangrun strengsins, sem leiðir síðar til bilunar svo og rýrnunar á endingartíma hans. Verktaki skal sjá til þess að jarðstrengir verði aldrei fyrir meira togi við útlögn eða ídrátt í rör en sýnt er í eftirfarandi töflu:</w:t>
      </w:r>
    </w:p>
    <w:p w14:paraId="720666E2" w14:textId="77777777" w:rsidR="007A3584" w:rsidRPr="006015C3" w:rsidRDefault="007A3584" w:rsidP="007A3584">
      <w:pPr>
        <w:spacing w:after="0" w:line="240" w:lineRule="auto"/>
        <w:rPr>
          <w:rFonts w:ascii="Times New Roman" w:eastAsia="Times New Roman" w:hAnsi="Times New Roman" w:cs="Times New Roman"/>
          <w:sz w:val="24"/>
          <w:szCs w:val="24"/>
          <w:lang w:eastAsia="is-IS"/>
        </w:rPr>
      </w:pPr>
    </w:p>
    <w:tbl>
      <w:tblPr>
        <w:tblW w:w="0" w:type="auto"/>
        <w:tblBorders>
          <w:top w:val="single" w:sz="6" w:space="0" w:color="auto"/>
          <w:left w:val="single" w:sz="6" w:space="0" w:color="auto"/>
          <w:bottom w:val="single" w:sz="6" w:space="0" w:color="auto"/>
          <w:right w:val="single" w:sz="6" w:space="0" w:color="auto"/>
          <w:insideH w:val="single" w:sz="6" w:space="0" w:color="auto"/>
          <w:insideV w:val="single" w:sz="6" w:space="0" w:color="auto"/>
        </w:tblBorders>
        <w:tblLayout w:type="fixed"/>
        <w:tblLook w:val="04A0" w:firstRow="1" w:lastRow="0" w:firstColumn="1" w:lastColumn="0" w:noHBand="0" w:noVBand="1"/>
      </w:tblPr>
      <w:tblGrid>
        <w:gridCol w:w="3000"/>
        <w:gridCol w:w="3000"/>
      </w:tblGrid>
      <w:tr w:rsidR="007A3584" w:rsidRPr="006015C3" w14:paraId="1D068069" w14:textId="77777777" w:rsidTr="00707D5B">
        <w:tc>
          <w:tcPr>
            <w:tcW w:w="3000" w:type="dxa"/>
            <w:tcBorders>
              <w:top w:val="single" w:sz="4" w:space="0" w:color="auto"/>
              <w:left w:val="single" w:sz="4" w:space="0" w:color="auto"/>
              <w:bottom w:val="single" w:sz="4" w:space="0" w:color="auto"/>
              <w:right w:val="single" w:sz="4" w:space="0" w:color="auto"/>
            </w:tcBorders>
            <w:vAlign w:val="center"/>
            <w:hideMark/>
          </w:tcPr>
          <w:p w14:paraId="7AA5F18C" w14:textId="77777777" w:rsidR="007A3584" w:rsidRPr="006015C3" w:rsidRDefault="007A3584" w:rsidP="00707D5B">
            <w:pPr>
              <w:spacing w:after="0" w:line="240" w:lineRule="auto"/>
              <w:rPr>
                <w:rFonts w:ascii="Times New Roman" w:eastAsia="Times New Roman" w:hAnsi="Times New Roman" w:cs="Times New Roman"/>
                <w:color w:val="FF0000"/>
                <w:sz w:val="24"/>
                <w:szCs w:val="24"/>
                <w:lang w:eastAsia="is-IS"/>
              </w:rPr>
            </w:pPr>
            <w:r w:rsidRPr="006015C3">
              <w:rPr>
                <w:rFonts w:eastAsia="Times New Roman" w:cs="Arial"/>
                <w:b/>
                <w:bCs/>
                <w:color w:val="FF0000"/>
                <w:szCs w:val="20"/>
                <w:lang w:eastAsia="is-IS"/>
              </w:rPr>
              <w:t xml:space="preserve">Strenggerð </w:t>
            </w:r>
          </w:p>
        </w:tc>
        <w:tc>
          <w:tcPr>
            <w:tcW w:w="3000" w:type="dxa"/>
            <w:tcBorders>
              <w:top w:val="single" w:sz="4" w:space="0" w:color="auto"/>
              <w:left w:val="single" w:sz="4" w:space="0" w:color="auto"/>
              <w:bottom w:val="single" w:sz="4" w:space="0" w:color="auto"/>
              <w:right w:val="single" w:sz="4" w:space="0" w:color="auto"/>
            </w:tcBorders>
            <w:vAlign w:val="center"/>
            <w:hideMark/>
          </w:tcPr>
          <w:p w14:paraId="4B307508" w14:textId="77777777" w:rsidR="007A3584" w:rsidRPr="006015C3" w:rsidRDefault="007A3584" w:rsidP="00707D5B">
            <w:pPr>
              <w:spacing w:after="0" w:line="240" w:lineRule="auto"/>
              <w:rPr>
                <w:rFonts w:ascii="Times New Roman" w:eastAsia="Times New Roman" w:hAnsi="Times New Roman" w:cs="Times New Roman"/>
                <w:color w:val="FF0000"/>
                <w:sz w:val="24"/>
                <w:szCs w:val="24"/>
                <w:lang w:eastAsia="is-IS"/>
              </w:rPr>
            </w:pPr>
            <w:r w:rsidRPr="006015C3">
              <w:rPr>
                <w:rFonts w:eastAsia="Times New Roman" w:cs="Arial"/>
                <w:b/>
                <w:bCs/>
                <w:color w:val="FF0000"/>
                <w:szCs w:val="20"/>
                <w:lang w:eastAsia="is-IS"/>
              </w:rPr>
              <w:t>Hámarkstog</w:t>
            </w:r>
          </w:p>
        </w:tc>
      </w:tr>
      <w:tr w:rsidR="007A3584" w:rsidRPr="006015C3" w14:paraId="0368743E" w14:textId="77777777" w:rsidTr="00707D5B">
        <w:tc>
          <w:tcPr>
            <w:tcW w:w="3000" w:type="dxa"/>
            <w:tcBorders>
              <w:top w:val="single" w:sz="4" w:space="0" w:color="auto"/>
              <w:left w:val="single" w:sz="4" w:space="0" w:color="auto"/>
              <w:bottom w:val="single" w:sz="4" w:space="0" w:color="auto"/>
              <w:right w:val="single" w:sz="4" w:space="0" w:color="auto"/>
            </w:tcBorders>
            <w:vAlign w:val="center"/>
            <w:hideMark/>
          </w:tcPr>
          <w:p w14:paraId="1D790115" w14:textId="77777777" w:rsidR="007A3584" w:rsidRPr="006015C3" w:rsidRDefault="007A3584" w:rsidP="00707D5B">
            <w:pPr>
              <w:spacing w:after="0" w:line="240" w:lineRule="auto"/>
              <w:rPr>
                <w:rFonts w:ascii="Times New Roman" w:eastAsia="Times New Roman" w:hAnsi="Times New Roman" w:cs="Times New Roman"/>
                <w:color w:val="FF0000"/>
                <w:sz w:val="24"/>
                <w:szCs w:val="24"/>
                <w:lang w:eastAsia="is-IS"/>
              </w:rPr>
            </w:pPr>
            <w:r w:rsidRPr="006015C3">
              <w:rPr>
                <w:rFonts w:eastAsia="Times New Roman" w:cs="Arial"/>
                <w:i/>
                <w:iCs/>
                <w:color w:val="FF0000"/>
                <w:szCs w:val="20"/>
                <w:lang w:eastAsia="is-IS"/>
              </w:rPr>
              <w:t xml:space="preserve">Stýristrengur </w:t>
            </w:r>
          </w:p>
        </w:tc>
        <w:tc>
          <w:tcPr>
            <w:tcW w:w="3000" w:type="dxa"/>
            <w:tcBorders>
              <w:top w:val="single" w:sz="4" w:space="0" w:color="auto"/>
              <w:left w:val="single" w:sz="4" w:space="0" w:color="auto"/>
              <w:bottom w:val="single" w:sz="4" w:space="0" w:color="auto"/>
              <w:right w:val="single" w:sz="4" w:space="0" w:color="auto"/>
            </w:tcBorders>
            <w:vAlign w:val="center"/>
            <w:hideMark/>
          </w:tcPr>
          <w:p w14:paraId="462B3A4D" w14:textId="77777777" w:rsidR="007A3584" w:rsidRPr="006015C3" w:rsidRDefault="007A3584" w:rsidP="00707D5B">
            <w:pPr>
              <w:spacing w:after="0" w:line="240" w:lineRule="auto"/>
              <w:rPr>
                <w:rFonts w:ascii="Times New Roman" w:eastAsia="Times New Roman" w:hAnsi="Times New Roman" w:cs="Times New Roman"/>
                <w:color w:val="FF0000"/>
                <w:sz w:val="24"/>
                <w:szCs w:val="24"/>
                <w:lang w:eastAsia="is-IS"/>
              </w:rPr>
            </w:pPr>
            <w:r w:rsidRPr="006015C3">
              <w:rPr>
                <w:rFonts w:eastAsia="Times New Roman" w:cs="Arial"/>
                <w:i/>
                <w:iCs/>
                <w:color w:val="FF0000"/>
                <w:szCs w:val="20"/>
                <w:lang w:eastAsia="is-IS"/>
              </w:rPr>
              <w:t>500 N</w:t>
            </w:r>
          </w:p>
        </w:tc>
      </w:tr>
    </w:tbl>
    <w:p w14:paraId="594020F3" w14:textId="77777777" w:rsidR="007A3584" w:rsidRPr="006015C3" w:rsidRDefault="007A3584" w:rsidP="007A3584">
      <w:pPr>
        <w:rPr>
          <w:rFonts w:eastAsia="Times New Roman" w:cs="Arial"/>
          <w:color w:val="000000"/>
          <w:szCs w:val="20"/>
          <w:lang w:eastAsia="is-IS"/>
        </w:rPr>
      </w:pPr>
      <w:r w:rsidRPr="006015C3">
        <w:rPr>
          <w:rFonts w:ascii="Times New Roman" w:eastAsia="Times New Roman" w:hAnsi="Times New Roman" w:cs="Times New Roman"/>
          <w:color w:val="000000"/>
          <w:sz w:val="18"/>
          <w:szCs w:val="18"/>
          <w:lang w:eastAsia="is-IS"/>
        </w:rPr>
        <w:br/>
      </w:r>
      <w:r w:rsidRPr="006015C3">
        <w:rPr>
          <w:rFonts w:eastAsia="Times New Roman" w:cs="Arial"/>
          <w:color w:val="000000"/>
          <w:szCs w:val="20"/>
          <w:lang w:eastAsia="is-IS"/>
        </w:rPr>
        <w:t xml:space="preserve">Valdi verktaki skemmdum eða áverkum á streng við ídrátt skal það tafarlaust tilkynnt </w:t>
      </w:r>
      <w:r>
        <w:rPr>
          <w:rFonts w:eastAsia="Times New Roman" w:cs="Arial"/>
          <w:color w:val="000000"/>
          <w:szCs w:val="20"/>
          <w:lang w:eastAsia="is-IS"/>
        </w:rPr>
        <w:t>eftirlitsaðila</w:t>
      </w:r>
      <w:r w:rsidRPr="006015C3">
        <w:rPr>
          <w:rFonts w:eastAsia="Times New Roman" w:cs="Arial"/>
          <w:color w:val="000000"/>
          <w:szCs w:val="20"/>
          <w:lang w:eastAsia="is-IS"/>
        </w:rPr>
        <w:t xml:space="preserve"> verkkaupa. </w:t>
      </w:r>
      <w:r>
        <w:rPr>
          <w:rFonts w:eastAsia="Times New Roman" w:cs="Arial"/>
          <w:color w:val="000000"/>
          <w:szCs w:val="20"/>
          <w:lang w:eastAsia="is-IS"/>
        </w:rPr>
        <w:t xml:space="preserve">Verkkaupi </w:t>
      </w:r>
      <w:r w:rsidRPr="006015C3">
        <w:rPr>
          <w:rFonts w:eastAsia="Times New Roman" w:cs="Arial"/>
          <w:color w:val="000000"/>
          <w:szCs w:val="20"/>
          <w:lang w:eastAsia="is-IS"/>
        </w:rPr>
        <w:t>mun í þeim tilfellum koma á staðinn og meta skemmdir. Verktakar geta fengið útdráttarvagna og útdráttarhjól leigða fyrir útdrátt strengja á daggjaldi hjá áhaldavörslu Veitna. Allt efni sem Veitur leggur til og lánar er á ábyrgð verktaka strax við móttöku þess.</w:t>
      </w:r>
    </w:p>
    <w:p w14:paraId="0C3CED7C" w14:textId="77777777" w:rsidR="007A3584" w:rsidRPr="00177C12" w:rsidRDefault="007A3584" w:rsidP="007A3584">
      <w:pPr>
        <w:jc w:val="left"/>
      </w:pPr>
      <w:r w:rsidRPr="006015C3">
        <w:rPr>
          <w:rFonts w:cs="Arial"/>
          <w:b/>
          <w:bCs/>
          <w:i/>
          <w:iCs/>
          <w:color w:val="000000"/>
          <w:szCs w:val="20"/>
        </w:rPr>
        <w:t>Magntölur og uppgjör:</w:t>
      </w:r>
      <w:r w:rsidRPr="006015C3">
        <w:rPr>
          <w:rFonts w:cs="Arial"/>
          <w:b/>
          <w:bCs/>
          <w:i/>
          <w:iCs/>
          <w:color w:val="000000"/>
          <w:szCs w:val="20"/>
        </w:rPr>
        <w:br/>
      </w:r>
      <w:r w:rsidRPr="006015C3">
        <w:rPr>
          <w:rFonts w:eastAsia="Times New Roman" w:cs="Arial"/>
          <w:i/>
          <w:szCs w:val="24"/>
        </w:rPr>
        <w:t>Greitt verður ákveðið einingarverð á lengdarmetra stýristrengs sem dregnir eru í rör. Einingarverðið skal innifela allan kostnað sem nauðsynlegur er til þess að ljúka við verkliðinn, þ.m.t. kostnaður við förgun eldri strengs.</w:t>
      </w:r>
    </w:p>
    <w:p w14:paraId="186F7468" w14:textId="77777777" w:rsidR="007A3584" w:rsidRPr="006015C3" w:rsidRDefault="007A3584" w:rsidP="007A3584">
      <w:pPr>
        <w:pStyle w:val="Heading3"/>
      </w:pPr>
      <w:bookmarkStart w:id="396" w:name="_Toc159493858"/>
      <w:bookmarkStart w:id="397" w:name="_Toc232150473"/>
      <w:r w:rsidRPr="006015C3">
        <w:t>Ídráttarrör</w:t>
      </w:r>
      <w:bookmarkEnd w:id="396"/>
      <w:bookmarkEnd w:id="397"/>
    </w:p>
    <w:p w14:paraId="06D182C4" w14:textId="7270D93B" w:rsidR="007A3584" w:rsidRPr="006015C3" w:rsidRDefault="007A3584" w:rsidP="007A3584">
      <w:pPr>
        <w:pStyle w:val="Texti0"/>
        <w:rPr>
          <w:rFonts w:cs="Arial"/>
        </w:rPr>
      </w:pPr>
      <w:r w:rsidRPr="006015C3">
        <w:rPr>
          <w:rFonts w:cs="Arial"/>
        </w:rPr>
        <w:t xml:space="preserve">Verktaki skal leggja ídráttarör eins og sýnt er á teikningum. Hnit á rörendum eru gefin upp til viðmiðunar. Frágangur röra skal vera í samræmi við </w:t>
      </w:r>
      <w:r w:rsidR="001C2B58">
        <w:rPr>
          <w:rFonts w:eastAsia="Arial" w:cs="Arial"/>
        </w:rPr>
        <w:t>LBE-6141</w:t>
      </w:r>
      <w:r w:rsidRPr="006015C3">
        <w:rPr>
          <w:rFonts w:eastAsia="Arial" w:cs="Arial"/>
        </w:rPr>
        <w:t xml:space="preserve">, staðalsnið rafmagns. Rör skulu ekki lögð í skurði fyrr en búið er að ganga frá lögnum þ.e. að sjóða lagnir og ganga frá samskeytum.  </w:t>
      </w:r>
    </w:p>
    <w:p w14:paraId="2E924989" w14:textId="456D41D5" w:rsidR="007A3584" w:rsidRPr="006015C3" w:rsidRDefault="007A3584" w:rsidP="007A3584">
      <w:pPr>
        <w:pStyle w:val="Texti0"/>
        <w:rPr>
          <w:rFonts w:cs="Arial"/>
        </w:rPr>
      </w:pPr>
      <w:r w:rsidRPr="006015C3">
        <w:rPr>
          <w:rFonts w:cs="Arial"/>
        </w:rPr>
        <w:t xml:space="preserve">Söndun röra skal vera í samræmi við leiðbeinandi kennisnið Veitna </w:t>
      </w:r>
      <w:r w:rsidR="001C2B58">
        <w:rPr>
          <w:rFonts w:cs="Arial"/>
        </w:rPr>
        <w:t>LBE-5903</w:t>
      </w:r>
      <w:r w:rsidRPr="006015C3">
        <w:rPr>
          <w:rFonts w:cs="Arial"/>
        </w:rPr>
        <w:t xml:space="preserve"> og </w:t>
      </w:r>
      <w:r w:rsidR="001C2B58">
        <w:rPr>
          <w:rFonts w:cs="Arial"/>
        </w:rPr>
        <w:t>LBE-6141</w:t>
      </w:r>
      <w:r w:rsidRPr="006015C3">
        <w:rPr>
          <w:rFonts w:cs="Arial"/>
        </w:rPr>
        <w:t>. Undir neðsta lag röra og yfir efsta lag röra skal leggja 100 mm þykkt sandlag, sem rétta skal af og þjappa áður en rörin eru lögð. Rörin skulu liggja í beinum línum bæði í hæð og í plani. Bil á milli röra skal vera amk. 50 mm. Leggja skal gular plasthlífar ofan við rör þegar búið er að sanda og leggja skal aðvörunarborða 300 mm yfir plasthlífum.</w:t>
      </w:r>
    </w:p>
    <w:p w14:paraId="3D1BC651" w14:textId="77777777" w:rsidR="007A3584" w:rsidRPr="006015C3" w:rsidRDefault="007A3584" w:rsidP="007A3584">
      <w:pPr>
        <w:pStyle w:val="Texti0"/>
        <w:rPr>
          <w:rFonts w:cs="Arial"/>
        </w:rPr>
      </w:pPr>
      <w:r w:rsidRPr="006015C3">
        <w:rPr>
          <w:rFonts w:cs="Arial"/>
        </w:rPr>
        <w:t xml:space="preserve">Vanda skal samsetningu röra og gæta þess að hafa 2-10 mm bil milli rörenda og botns á múffu, hægt er að tryggja eðlilegt þenslubil með því að reka pípu í botn á múffu og draga það síðan örlítið til baka. </w:t>
      </w:r>
      <w:r w:rsidRPr="006015C3">
        <w:rPr>
          <w:rFonts w:cs="Arial"/>
        </w:rPr>
        <w:lastRenderedPageBreak/>
        <w:t xml:space="preserve">Þessa skal sérstaklega gæta ef verið er að leggja rör í frosti. </w:t>
      </w:r>
    </w:p>
    <w:p w14:paraId="6D93D815" w14:textId="77777777" w:rsidR="007A3584" w:rsidRPr="006015C3" w:rsidRDefault="007A3584" w:rsidP="007A3584">
      <w:pPr>
        <w:pStyle w:val="Texti0"/>
        <w:rPr>
          <w:rFonts w:cs="Arial"/>
        </w:rPr>
      </w:pPr>
      <w:r w:rsidRPr="006015C3">
        <w:rPr>
          <w:rFonts w:cs="Arial"/>
        </w:rPr>
        <w:t xml:space="preserve">Verktaki skal vanda lagningu röra og gæta þess vel að sandur eða óhreinindi fari ekki inn í rörin. Verktaki skal strax hreinsa sand og önnur óhreinindi úr rörum ef að þau hafa borist inn í þau og loka skal öllum ónotuðum endum sem fyllt er yfir með plastlokum. </w:t>
      </w:r>
    </w:p>
    <w:p w14:paraId="5BD5827B" w14:textId="77777777" w:rsidR="007A3584" w:rsidRPr="00A86905" w:rsidRDefault="007A3584" w:rsidP="007A3584">
      <w:pPr>
        <w:pStyle w:val="Texti0"/>
        <w:rPr>
          <w:rFonts w:cs="Arial"/>
        </w:rPr>
      </w:pPr>
      <w:r>
        <w:rPr>
          <w:rFonts w:cs="Arial"/>
        </w:rPr>
        <w:t>Eftirlitsaðili</w:t>
      </w:r>
      <w:r w:rsidRPr="006015C3">
        <w:rPr>
          <w:rFonts w:cs="Arial"/>
        </w:rPr>
        <w:t xml:space="preserve"> skal taka út frágang áður en sandað er yfir rör</w:t>
      </w:r>
      <w:r w:rsidRPr="006015C3">
        <w:rPr>
          <w:rFonts w:eastAsia="Calibri" w:cs="Arial"/>
        </w:rPr>
        <w:t xml:space="preserve"> og tryggt skal að innmælingum á rörum og rörendum sé lokið.</w:t>
      </w:r>
    </w:p>
    <w:p w14:paraId="28FB9568" w14:textId="77777777" w:rsidR="007A3584" w:rsidRPr="006015C3" w:rsidRDefault="007A3584" w:rsidP="007A3584">
      <w:pPr>
        <w:pStyle w:val="TextinPara"/>
        <w:rPr>
          <w:b/>
          <w:i/>
        </w:rPr>
      </w:pPr>
      <w:r w:rsidRPr="006015C3">
        <w:rPr>
          <w:b/>
          <w:i/>
        </w:rPr>
        <w:t>Magntölur og uppgjör:</w:t>
      </w:r>
    </w:p>
    <w:p w14:paraId="569F7FC3" w14:textId="77777777" w:rsidR="007A3584" w:rsidRPr="00A86905" w:rsidRDefault="007A3584" w:rsidP="007A3584">
      <w:pPr>
        <w:pStyle w:val="TextinPara"/>
        <w:rPr>
          <w:i/>
        </w:rPr>
      </w:pPr>
      <w:r w:rsidRPr="006015C3">
        <w:rPr>
          <w:i/>
        </w:rPr>
        <w:t xml:space="preserve">Greitt er ákveðið einingarverð á hvern lengdarmetra af röri eftir stærð sem lagt er í skurð. Einingarverð innifelur í sér lagningu röra, útsetningu skv. gögnum, samsetningu á rörum, frágang á beygjum ásamt lokun röra og smurningu í múffur ef til þarf. </w:t>
      </w:r>
    </w:p>
    <w:p w14:paraId="3FF53288" w14:textId="77777777" w:rsidR="007A3584" w:rsidRPr="006015C3" w:rsidRDefault="007A3584" w:rsidP="007A3584">
      <w:pPr>
        <w:pStyle w:val="Heading3"/>
      </w:pPr>
      <w:bookmarkStart w:id="398" w:name="_Toc159493859"/>
      <w:bookmarkStart w:id="399" w:name="_Toc232150474"/>
      <w:r w:rsidRPr="006015C3">
        <w:t>Brunnar</w:t>
      </w:r>
      <w:bookmarkEnd w:id="398"/>
      <w:bookmarkEnd w:id="399"/>
    </w:p>
    <w:p w14:paraId="3CA06B51" w14:textId="77777777" w:rsidR="007A3584" w:rsidRPr="006015C3" w:rsidRDefault="007A3584" w:rsidP="007A3584">
      <w:pPr>
        <w:pStyle w:val="Texti0"/>
        <w:rPr>
          <w:rFonts w:cs="Arial"/>
        </w:rPr>
      </w:pPr>
      <w:r w:rsidRPr="006015C3">
        <w:rPr>
          <w:rFonts w:cs="Arial"/>
        </w:rPr>
        <w:t>Verk</w:t>
      </w:r>
      <w:r w:rsidRPr="006015C3">
        <w:rPr>
          <w:rFonts w:cs="Arial"/>
          <w:color w:val="000000"/>
          <w:szCs w:val="20"/>
        </w:rPr>
        <w:t>taki skal koma fyrir</w:t>
      </w:r>
      <w:r>
        <w:rPr>
          <w:rFonts w:cs="Arial"/>
          <w:color w:val="000000"/>
          <w:szCs w:val="20"/>
        </w:rPr>
        <w:t xml:space="preserve"> brunnum </w:t>
      </w:r>
      <w:r w:rsidRPr="006015C3">
        <w:rPr>
          <w:rFonts w:cs="Arial"/>
          <w:color w:val="000000"/>
          <w:szCs w:val="20"/>
        </w:rPr>
        <w:t>á lögninni eins og sýnt er á teikningu, í samráði við eftirlitsmann verkkaupa. Lok á brunni skal vera í hæð við fullfrágengið yfirborð og aðgengilegt eftir endanlegan frágang jarðvegs. Rörin skulu tengjast brunninum í þar til gerðum stútum eða úrtökum á brunninum. Tákn brunna á teikningu sýna hvernig brunnur skal snúa.</w:t>
      </w:r>
      <w:r w:rsidRPr="006015C3">
        <w:rPr>
          <w:rFonts w:eastAsia="Arial" w:cs="Arial"/>
        </w:rPr>
        <w:t xml:space="preserve">  </w:t>
      </w:r>
    </w:p>
    <w:p w14:paraId="7141C915" w14:textId="77777777" w:rsidR="007A3584" w:rsidRPr="006015C3" w:rsidRDefault="007A3584" w:rsidP="007A3584">
      <w:pPr>
        <w:pStyle w:val="Texti0"/>
        <w:rPr>
          <w:rFonts w:cs="Arial"/>
          <w:szCs w:val="20"/>
        </w:rPr>
      </w:pPr>
      <w:r w:rsidRPr="006015C3">
        <w:rPr>
          <w:rFonts w:cs="Arial"/>
          <w:color w:val="000000"/>
          <w:szCs w:val="20"/>
        </w:rPr>
        <w:t xml:space="preserve">Verktaki skal grafa fyrir brunnum í samræmi </w:t>
      </w:r>
      <w:r w:rsidRPr="006015C3">
        <w:rPr>
          <w:rFonts w:cs="Arial"/>
          <w:szCs w:val="20"/>
        </w:rPr>
        <w:t xml:space="preserve">við frágangssnið teikninga og þjappa undirlag í samræmi við burðarkröfu hverrar einingar. Að loknum frágangi ídráttaröra inn í brunn </w:t>
      </w:r>
      <w:r w:rsidRPr="006015C3">
        <w:rPr>
          <w:rFonts w:cs="Arial"/>
          <w:color w:val="000000"/>
          <w:szCs w:val="20"/>
        </w:rPr>
        <w:t>skal fylla að brunnum með sandi og frostfríu þjappanlegu fyllingarefni. Þjöppun skal gerði í 300 mm lögum og vera í samræmi við kröfur framleiðanda um frágang til að varanleiki og stöðuleiki sé tryggður við aðstæður á hverjum stað.</w:t>
      </w:r>
      <w:r w:rsidRPr="006015C3">
        <w:rPr>
          <w:rFonts w:eastAsia="Arial" w:cs="Arial"/>
        </w:rPr>
        <w:t xml:space="preserve">  </w:t>
      </w:r>
    </w:p>
    <w:p w14:paraId="03CC0F7D" w14:textId="77777777" w:rsidR="007A3584" w:rsidRPr="006015C3" w:rsidRDefault="007A3584" w:rsidP="007A3584">
      <w:pPr>
        <w:pStyle w:val="Texti0"/>
        <w:rPr>
          <w:rFonts w:cs="Arial"/>
        </w:rPr>
      </w:pPr>
      <w:r w:rsidRPr="006015C3">
        <w:rPr>
          <w:rFonts w:cs="Arial"/>
          <w:color w:val="000000"/>
          <w:szCs w:val="20"/>
        </w:rPr>
        <w:t>Brunnar eru byggðir á einingum sem verktaki skal setja saman í samræmi við forsendur framleiðanda. Við samsetningu skal tryggja gæði festinga og þéttleika frágengins brunns gagnvart jarðefnum, jafnt í kassanum sjálfum, við inntök lagna og við lok.</w:t>
      </w:r>
      <w:r w:rsidRPr="006015C3">
        <w:rPr>
          <w:rFonts w:eastAsia="Arial" w:cs="Arial"/>
        </w:rPr>
        <w:t xml:space="preserve">  </w:t>
      </w:r>
    </w:p>
    <w:p w14:paraId="467ACE68" w14:textId="77777777" w:rsidR="007A3584" w:rsidRPr="006015C3" w:rsidRDefault="007A3584" w:rsidP="007A3584">
      <w:pPr>
        <w:pStyle w:val="Texti0"/>
        <w:ind w:left="851"/>
        <w:rPr>
          <w:rFonts w:cs="Arial"/>
          <w:b/>
          <w:color w:val="000000"/>
          <w:szCs w:val="20"/>
        </w:rPr>
      </w:pPr>
      <w:r w:rsidRPr="006015C3">
        <w:rPr>
          <w:rFonts w:cs="Arial"/>
          <w:b/>
          <w:color w:val="000000"/>
          <w:szCs w:val="20"/>
        </w:rPr>
        <w:t xml:space="preserve">Brunnar, 900x600 </w:t>
      </w:r>
    </w:p>
    <w:p w14:paraId="704D34C2" w14:textId="77777777" w:rsidR="007A3584" w:rsidRPr="006015C3" w:rsidRDefault="007A3584" w:rsidP="007A3584">
      <w:pPr>
        <w:pStyle w:val="Texti0"/>
        <w:ind w:left="851"/>
        <w:rPr>
          <w:rFonts w:cs="Arial"/>
        </w:rPr>
      </w:pPr>
      <w:r w:rsidRPr="006015C3">
        <w:rPr>
          <w:rFonts w:cs="Arial"/>
          <w:color w:val="000000"/>
          <w:szCs w:val="20"/>
        </w:rPr>
        <w:t xml:space="preserve">Brunnar eru með tvískiptu járnsteypuloki og gerðir fyrir </w:t>
      </w:r>
      <w:r>
        <w:rPr>
          <w:rFonts w:cs="Arial"/>
          <w:color w:val="000000"/>
          <w:szCs w:val="20"/>
        </w:rPr>
        <w:t>40</w:t>
      </w:r>
      <w:r w:rsidRPr="006015C3">
        <w:rPr>
          <w:rFonts w:cs="Arial"/>
          <w:color w:val="000000"/>
          <w:szCs w:val="20"/>
        </w:rPr>
        <w:t xml:space="preserve"> tonna áraun. Stærð brunna er </w:t>
      </w:r>
      <w:r w:rsidRPr="006015C3">
        <w:rPr>
          <w:rFonts w:cs="Arial"/>
          <w:szCs w:val="20"/>
        </w:rPr>
        <w:t>lxbxh=900x600x650 mm (innanmál).</w:t>
      </w:r>
      <w:r w:rsidRPr="006015C3">
        <w:rPr>
          <w:rFonts w:eastAsia="Arial" w:cs="Arial"/>
        </w:rPr>
        <w:t xml:space="preserve">  </w:t>
      </w:r>
    </w:p>
    <w:p w14:paraId="5CEDF388" w14:textId="77777777" w:rsidR="007A3584" w:rsidRPr="006015C3" w:rsidRDefault="007A3584" w:rsidP="007A3584">
      <w:pPr>
        <w:pStyle w:val="Texti0"/>
        <w:ind w:left="851"/>
        <w:rPr>
          <w:rFonts w:cs="Arial"/>
        </w:rPr>
      </w:pPr>
      <w:r w:rsidRPr="006015C3">
        <w:rPr>
          <w:rFonts w:cs="Arial"/>
          <w:szCs w:val="20"/>
        </w:rPr>
        <w:t>Undir brunna skal leggja 6 stk 60x400x400 mm hellur á afrétt og þjappað frostfrítt undirlag. Í brunni skulu hellur lagðar þétt saman og ná út fyrir brunnveggi (90 mm veggþykkt) í frágengnum brunni.</w:t>
      </w:r>
      <w:r w:rsidRPr="006015C3">
        <w:rPr>
          <w:rFonts w:eastAsia="Arial" w:cs="Arial"/>
        </w:rPr>
        <w:t xml:space="preserve">  </w:t>
      </w:r>
    </w:p>
    <w:p w14:paraId="2FA48864" w14:textId="77777777" w:rsidR="007A3584" w:rsidRPr="006015C3" w:rsidRDefault="007A3584" w:rsidP="007A3584">
      <w:pPr>
        <w:pStyle w:val="Texti0"/>
        <w:ind w:left="851"/>
        <w:rPr>
          <w:rFonts w:cs="Arial"/>
        </w:rPr>
      </w:pPr>
      <w:r w:rsidRPr="006015C3">
        <w:rPr>
          <w:rFonts w:cs="Arial"/>
          <w:szCs w:val="20"/>
        </w:rPr>
        <w:t xml:space="preserve">Brunnveggir eru byggðir úr 4 hæðarrömmum </w:t>
      </w:r>
      <w:r w:rsidRPr="006015C3">
        <w:rPr>
          <w:rFonts w:cs="Arial"/>
          <w:color w:val="000000"/>
          <w:szCs w:val="20"/>
        </w:rPr>
        <w:t>sem er raðað hverjum ofan á annan í stýringar en án festinga. Rammar eru samsettir úr 4 einingum, tveimur göflum og tveimur hliðum sem eru skrúfaðar saman á öllum hornum (1 bolti+ró í hverju horni) áður en raðað upp í brunnveggi. Járnsteypurammi er lagður ofan á frágengna brunnveggi og járnsteyptum lokum komið fyrir í ramma. Við samsetningu skal tryggja gæði festinga og þéttleika frágengins brunns gagnvart jarðefnum, jafnt í kassanum sjálfum, við inntök lagna og við lok.</w:t>
      </w:r>
      <w:r w:rsidRPr="006015C3">
        <w:rPr>
          <w:rFonts w:eastAsia="Arial" w:cs="Arial"/>
        </w:rPr>
        <w:t xml:space="preserve">  </w:t>
      </w:r>
    </w:p>
    <w:p w14:paraId="561131F4" w14:textId="77777777" w:rsidR="007A3584" w:rsidRPr="006015C3" w:rsidRDefault="007A3584" w:rsidP="007A3584">
      <w:pPr>
        <w:ind w:left="851"/>
        <w:rPr>
          <w:rFonts w:cs="Arial"/>
          <w:color w:val="000000"/>
          <w:szCs w:val="20"/>
        </w:rPr>
      </w:pPr>
      <w:r w:rsidRPr="006015C3">
        <w:rPr>
          <w:rFonts w:cs="Arial"/>
          <w:color w:val="000000"/>
          <w:szCs w:val="20"/>
        </w:rPr>
        <w:t xml:space="preserve">Göt í brunna fyrir lögnum skal bora úr einingunum </w:t>
      </w:r>
      <w:r w:rsidRPr="006015C3">
        <w:rPr>
          <w:rFonts w:cs="Arial"/>
          <w:szCs w:val="20"/>
        </w:rPr>
        <w:t xml:space="preserve">og </w:t>
      </w:r>
      <w:r w:rsidRPr="006015C3">
        <w:rPr>
          <w:rFonts w:cs="Arial"/>
          <w:color w:val="000000"/>
          <w:szCs w:val="20"/>
        </w:rPr>
        <w:t>þess gætt að brúnir séu sléttar og skaðlausar. Borað gat skal 5 mm umfram rörþvermál. Þétta skal inntaksgöt til að tryggja að ekki berist óhreinindi inn í brunn.</w:t>
      </w:r>
    </w:p>
    <w:p w14:paraId="6CB63E5F" w14:textId="77777777" w:rsidR="007A3584" w:rsidRPr="006015C3" w:rsidRDefault="007A3584" w:rsidP="007A3584">
      <w:pPr>
        <w:pStyle w:val="Texti0"/>
        <w:rPr>
          <w:rFonts w:cs="Arial"/>
          <w:color w:val="000000"/>
          <w:szCs w:val="20"/>
        </w:rPr>
      </w:pPr>
      <w:r w:rsidRPr="006015C3">
        <w:rPr>
          <w:rFonts w:cs="Arial"/>
          <w:color w:val="000000"/>
          <w:szCs w:val="20"/>
        </w:rPr>
        <w:t>Rörendum skal lokað með töppum strax og rör eru klippt sundur til að hindra að sandur og önnur óhreinindi komist inn í rör, meðan unnið er með þau í skurðum og opnum jarðvegi. Verktaki skal kennimerkja rör sem lögð eru inn í brunna. Merking skal gerð fast við inntak inni í brunn. Merking skal á óyggjandi hátt sýna hvaðan hvert rör kemur s.s. með heiti þess brunns eða tengistað sem rörið kemur frá. Merkingar skulu vera þannig gerðar að þær máist ekki af og að þær þoli raka. Ekki má fylla að brunni fyrr en eftirlitsmaður hefur samþykkt frágang hans og lagna utan við og í brunni.</w:t>
      </w:r>
    </w:p>
    <w:p w14:paraId="2683AF76" w14:textId="77777777" w:rsidR="007A3584" w:rsidRPr="006015C3" w:rsidRDefault="007A3584" w:rsidP="007A3584">
      <w:pPr>
        <w:pStyle w:val="TextinPara"/>
        <w:rPr>
          <w:b/>
          <w:i/>
        </w:rPr>
      </w:pPr>
      <w:r w:rsidRPr="006015C3">
        <w:rPr>
          <w:b/>
          <w:i/>
        </w:rPr>
        <w:t>Magntölur og uppgjör:</w:t>
      </w:r>
    </w:p>
    <w:p w14:paraId="24EEF98A" w14:textId="77777777" w:rsidR="007A3584" w:rsidRPr="00A86905" w:rsidRDefault="007A3584" w:rsidP="007A3584">
      <w:pPr>
        <w:pStyle w:val="TextinPara"/>
        <w:rPr>
          <w:i/>
        </w:rPr>
      </w:pPr>
      <w:r w:rsidRPr="006015C3">
        <w:rPr>
          <w:i/>
        </w:rPr>
        <w:t xml:space="preserve">Greitt er fyrir stk. af fullfrágengnum brunni. Einingarverðið skal innifela allan kostnað sem fylgir því að ganga frá hellum, brunni, loki, karmi, og rörum inn í brunn eins og verklýsing segir til um. Í einingarverði skal vera m.a. innifalinn allur kostnaður við að mæla fyrir, grafa fyrir, þurrsteypa undir karm, svo og annar kostnaður við jarðvinnu þar með talinn gröftur skv. jarðvinnuþversniði, brottflutningur og aðflutningur efnis auk þjöppunar. Einingar-verðið skal innifela allan kostnað sem nauðsynlegur er til þess að ljúka við verkliðinn. </w:t>
      </w:r>
    </w:p>
    <w:p w14:paraId="7EE7FB65" w14:textId="77777777" w:rsidR="007A3584" w:rsidRPr="006015C3" w:rsidRDefault="007A3584" w:rsidP="007A3584">
      <w:pPr>
        <w:pStyle w:val="Heading3"/>
      </w:pPr>
      <w:bookmarkStart w:id="400" w:name="_Toc159493860"/>
      <w:bookmarkStart w:id="401" w:name="_Toc232150475"/>
      <w:r>
        <w:lastRenderedPageBreak/>
        <w:t>Nýjar heimlagnir</w:t>
      </w:r>
      <w:bookmarkEnd w:id="400"/>
      <w:bookmarkEnd w:id="401"/>
    </w:p>
    <w:p w14:paraId="24A450D9" w14:textId="77777777" w:rsidR="007A3584" w:rsidRPr="004D027F" w:rsidRDefault="007A3584" w:rsidP="007A3584">
      <w:r w:rsidRPr="004D027F">
        <w:t xml:space="preserve">Verktaki skal ganga vel um í húsum íbúa og ávallt þrífa vel eftir sig. </w:t>
      </w:r>
    </w:p>
    <w:p w14:paraId="4EBE51C0" w14:textId="01E668A7" w:rsidR="007A3584" w:rsidRPr="004D027F" w:rsidRDefault="007A3584" w:rsidP="007A3584">
      <w:r w:rsidRPr="004D027F">
        <w:t xml:space="preserve">Víða er hætta á vatnsþrýstingi vegna jarðvatnsstöðu og skal sérstaklega tryggt að þéttiefni uppfylli slíkar kröfur og frágangur sé faglegur í samræmi við ýtrustu kröfur framleiðanda þéttiefnisins um hreinsun og meðhöndlun grunnefna og límflata. Fylgja skal staðalteikningu </w:t>
      </w:r>
      <w:r w:rsidR="001C2B58">
        <w:t>LBE-7338</w:t>
      </w:r>
      <w:r w:rsidRPr="004D027F">
        <w:t>.</w:t>
      </w:r>
    </w:p>
    <w:p w14:paraId="76530013" w14:textId="77777777" w:rsidR="007A3584" w:rsidRPr="004D027F" w:rsidRDefault="007A3584" w:rsidP="007A3584">
      <w:r w:rsidRPr="004D027F">
        <w:t>Starfsfólk á vegum Kaupanda mun sjá um að aftengja og tengja inntaksgrindur á ný. Verktaki skal tilkynna með minnst þriggja daga fyrirvara hvenær þarf að aftengja eða tengja.</w:t>
      </w:r>
    </w:p>
    <w:p w14:paraId="6936C41F" w14:textId="77777777" w:rsidR="007A3584" w:rsidRPr="004D027F" w:rsidRDefault="007A3584" w:rsidP="007A3584">
      <w:r w:rsidRPr="004D027F">
        <w:t>Verktaki tilkynnir með minnst þriggja daga fyrirvara að inntak sé tilbúið og annar verktaki á vegum Kaupanda setur upp tengigrind og snjall mæli.</w:t>
      </w:r>
    </w:p>
    <w:p w14:paraId="750ED6C4" w14:textId="77777777" w:rsidR="007A3584" w:rsidRPr="004D027F" w:rsidRDefault="007A3584" w:rsidP="007A3584">
      <w:pPr>
        <w:pStyle w:val="Texti0"/>
        <w:rPr>
          <w:b/>
          <w:bCs/>
        </w:rPr>
      </w:pPr>
      <w:r w:rsidRPr="004D027F">
        <w:rPr>
          <w:b/>
          <w:bCs/>
        </w:rPr>
        <w:t>Foreinangraðar PEX lagnir fyrir hitaveitu </w:t>
      </w:r>
    </w:p>
    <w:p w14:paraId="5552008F" w14:textId="77777777" w:rsidR="007A3584" w:rsidRPr="004D027F" w:rsidRDefault="007A3584" w:rsidP="007A3584">
      <w:pPr>
        <w:spacing w:after="0"/>
        <w:textAlignment w:val="baseline"/>
        <w:rPr>
          <w:b/>
          <w:bCs/>
          <w:lang w:eastAsia="is-IS"/>
        </w:rPr>
      </w:pPr>
      <w:r w:rsidRPr="004D027F">
        <w:rPr>
          <w:lang w:eastAsia="is-IS"/>
        </w:rPr>
        <w:t>Heimlagnir úr PEX skulu geta staðist 10 bar þrýsting og vera dregnar í ídráttarrörum inn í hús, ídráttarrör skulu vera í beinni línu frá tengipunkt við lóðarmörk og inn í tæknirými.</w:t>
      </w:r>
      <w:r w:rsidRPr="004D027F">
        <w:t xml:space="preserve"> </w:t>
      </w:r>
      <w:r w:rsidRPr="004D027F">
        <w:rPr>
          <w:lang w:eastAsia="is-IS"/>
        </w:rPr>
        <w:t>Stærð ídráttarröra skal vera að lágmarki 110mm eða tveimur stærðum stærri en utan mál kápu á lagnaefni.</w:t>
      </w:r>
    </w:p>
    <w:p w14:paraId="45EC4265" w14:textId="77777777" w:rsidR="007A3584" w:rsidRPr="004D027F" w:rsidRDefault="007A3584" w:rsidP="007A3584">
      <w:pPr>
        <w:spacing w:after="0"/>
        <w:textAlignment w:val="baseline"/>
        <w:rPr>
          <w:lang w:eastAsia="is-IS"/>
        </w:rPr>
      </w:pPr>
      <w:r w:rsidRPr="004D027F">
        <w:rPr>
          <w:lang w:eastAsia="is-IS"/>
        </w:rPr>
        <w:t>Aðeins er leyfilegt að taka eina stefnubreytingu á lagnaleið, yfirleitt er sú stefnubreyting frá húsvegg og upp í gegnum gólf og þar skal nota víða, heila ídráttarbeygju frá sökkli og upp úr gólfi. [4.0-531]</w:t>
      </w:r>
    </w:p>
    <w:p w14:paraId="13BBEB5F" w14:textId="77777777" w:rsidR="007A3584" w:rsidRPr="004D027F" w:rsidRDefault="007A3584" w:rsidP="007A3584">
      <w:pPr>
        <w:spacing w:after="0"/>
        <w:textAlignment w:val="baseline"/>
        <w:rPr>
          <w:lang w:eastAsia="is-IS"/>
        </w:rPr>
      </w:pPr>
      <w:r w:rsidRPr="004D027F">
        <w:rPr>
          <w:lang w:eastAsia="is-IS"/>
        </w:rPr>
        <w:t>Allt er þetta hugsað út frá því að hægt sé að endurnýja heimæðar með því að draga gömlu heimæðina úr og draga nýja heimæð inn með sem minnstu raski.   </w:t>
      </w:r>
    </w:p>
    <w:p w14:paraId="2B414459" w14:textId="77777777" w:rsidR="007A3584" w:rsidRPr="004D027F" w:rsidRDefault="007A3584" w:rsidP="007A3584">
      <w:pPr>
        <w:spacing w:after="0"/>
        <w:textAlignment w:val="baseline"/>
        <w:rPr>
          <w:lang w:eastAsia="is-IS"/>
        </w:rPr>
      </w:pPr>
    </w:p>
    <w:p w14:paraId="01E7E3F3" w14:textId="77777777" w:rsidR="007A3584" w:rsidRPr="004D027F" w:rsidRDefault="007A3584" w:rsidP="007A3584">
      <w:pPr>
        <w:spacing w:after="0"/>
        <w:rPr>
          <w:b/>
          <w:bCs/>
          <w:u w:val="single"/>
          <w:lang w:eastAsia="is-IS"/>
        </w:rPr>
      </w:pPr>
      <w:r w:rsidRPr="004D027F">
        <w:rPr>
          <w:b/>
          <w:bCs/>
          <w:u w:val="single"/>
          <w:lang w:eastAsia="is-IS"/>
        </w:rPr>
        <w:t>Inntak í gegnum vegg  </w:t>
      </w:r>
    </w:p>
    <w:p w14:paraId="38209E0C" w14:textId="77777777" w:rsidR="007A3584" w:rsidRPr="004D027F" w:rsidRDefault="007A3584" w:rsidP="007A3584">
      <w:pPr>
        <w:spacing w:after="0"/>
        <w:textAlignment w:val="baseline"/>
        <w:rPr>
          <w:lang w:eastAsia="is-IS"/>
        </w:rPr>
      </w:pPr>
      <w:r w:rsidRPr="004D027F">
        <w:rPr>
          <w:lang w:eastAsia="is-IS"/>
        </w:rPr>
        <w:t>Húseigandi á að vera búin að gera gat í vegg sem er að lágmarki 20mm víðara en utanmál ídráttarrörs. Hreinsa skal allt ryk úr gati og þurrka einnig setja lok á ídráttarrörið svo að það komi ekki óæskilegir hlutir inn í það.</w:t>
      </w:r>
    </w:p>
    <w:p w14:paraId="565BF1C0" w14:textId="77777777" w:rsidR="007A3584" w:rsidRPr="004D027F" w:rsidRDefault="007A3584" w:rsidP="007A3584">
      <w:pPr>
        <w:spacing w:after="0"/>
        <w:textAlignment w:val="baseline"/>
        <w:rPr>
          <w:lang w:eastAsia="is-IS"/>
        </w:rPr>
      </w:pPr>
      <w:r w:rsidRPr="004D027F">
        <w:rPr>
          <w:lang w:eastAsia="is-IS"/>
        </w:rPr>
        <w:t>Stilla skal rörið af með fjarlægðar klossum þannig að það sé í miðju gati. Þar sem lögnin kemur beint í gegnum vegg skal ganga þannig frá rör enda að það sé búið að skræla einangrun af pex rörinu, síðan er brædd endahetta á pex rörið sem fer utan um kápuna og þéttist að pexinu svo að ekkert einangrunar frauð sé sjáanlegt.</w:t>
      </w:r>
    </w:p>
    <w:p w14:paraId="205636DB" w14:textId="77777777" w:rsidR="007A3584" w:rsidRPr="004D027F" w:rsidRDefault="007A3584" w:rsidP="007A3584">
      <w:pPr>
        <w:spacing w:after="0"/>
        <w:textAlignment w:val="baseline"/>
        <w:rPr>
          <w:lang w:eastAsia="is-IS"/>
        </w:rPr>
      </w:pPr>
      <w:r w:rsidRPr="004D027F">
        <w:rPr>
          <w:lang w:eastAsia="is-IS"/>
        </w:rPr>
        <w:t>Síðan er þétt með gúmmí þéttingu milli ídráttarrörs og pex lagnar. Ekki má hafa bera pex lögn í inntaksrými og því þarf að setja herpihólk eða einangrunarhólk utan um pex þar sem það sést í það.</w:t>
      </w:r>
    </w:p>
    <w:p w14:paraId="26833CD0" w14:textId="77777777" w:rsidR="007A3584" w:rsidRPr="004D027F" w:rsidRDefault="007A3584" w:rsidP="007A3584">
      <w:pPr>
        <w:spacing w:after="0"/>
        <w:textAlignment w:val="baseline"/>
        <w:rPr>
          <w:lang w:eastAsia="is-IS"/>
        </w:rPr>
      </w:pPr>
      <w:r w:rsidRPr="004D027F">
        <w:rPr>
          <w:lang w:eastAsia="is-IS"/>
        </w:rPr>
        <w:t>Á endann á pex rörið er síðan dregin upp á nippill. Síðan er skrúfað á hann nippil hné til að inntaksloki liggi upp við vegg en vísi ekki beint inn í rýmið.</w:t>
      </w:r>
    </w:p>
    <w:p w14:paraId="13C0B575" w14:textId="77777777" w:rsidR="007A3584" w:rsidRPr="004D027F" w:rsidRDefault="007A3584" w:rsidP="007A3584">
      <w:pPr>
        <w:spacing w:after="0"/>
        <w:textAlignment w:val="baseline"/>
        <w:rPr>
          <w:rFonts w:cstheme="minorHAnsi"/>
          <w:lang w:eastAsia="is-IS"/>
        </w:rPr>
      </w:pPr>
    </w:p>
    <w:p w14:paraId="62FDFE54" w14:textId="77777777" w:rsidR="007A3584" w:rsidRPr="004D027F" w:rsidRDefault="007A3584" w:rsidP="007A3584">
      <w:pPr>
        <w:spacing w:after="0"/>
        <w:rPr>
          <w:rFonts w:cstheme="minorHAnsi"/>
          <w:b/>
          <w:szCs w:val="20"/>
          <w:u w:val="single"/>
          <w:lang w:eastAsia="is-IS"/>
        </w:rPr>
      </w:pPr>
      <w:r w:rsidRPr="004D027F">
        <w:rPr>
          <w:rFonts w:cstheme="minorHAnsi"/>
          <w:b/>
          <w:szCs w:val="20"/>
          <w:u w:val="single"/>
          <w:lang w:eastAsia="is-IS"/>
        </w:rPr>
        <w:t> Inntak í gegnum vegg og upp úr gólfi  </w:t>
      </w:r>
    </w:p>
    <w:p w14:paraId="4512B887" w14:textId="77777777" w:rsidR="007A3584" w:rsidRPr="004D027F" w:rsidRDefault="007A3584" w:rsidP="007A3584">
      <w:pPr>
        <w:spacing w:after="0"/>
        <w:textAlignment w:val="baseline"/>
        <w:rPr>
          <w:rFonts w:cstheme="minorHAnsi"/>
          <w:lang w:eastAsia="is-IS"/>
        </w:rPr>
      </w:pPr>
      <w:r w:rsidRPr="004D027F">
        <w:rPr>
          <w:rFonts w:cstheme="minorHAnsi"/>
          <w:lang w:eastAsia="is-IS"/>
        </w:rPr>
        <w:t>  </w:t>
      </w:r>
    </w:p>
    <w:p w14:paraId="7A3DEEFA" w14:textId="77777777" w:rsidR="007A3584" w:rsidRPr="004D027F" w:rsidRDefault="007A3584" w:rsidP="007A3584">
      <w:pPr>
        <w:spacing w:after="0"/>
        <w:textAlignment w:val="baseline"/>
        <w:rPr>
          <w:lang w:eastAsia="is-IS"/>
        </w:rPr>
      </w:pPr>
      <w:r w:rsidRPr="004D027F">
        <w:rPr>
          <w:lang w:eastAsia="is-IS"/>
        </w:rPr>
        <w:t>Í  fylltu inntaksrými skal vera gryfja við útvegg með hæfilega stóru gati út úr sökkulvegg  sem gerir verktaka kleift að koma fyrir heilli, víðri ídráttarbeygju. ( þetta er framkvæmt af húseiganda í nýbyggingum) </w:t>
      </w:r>
    </w:p>
    <w:p w14:paraId="3505E827" w14:textId="77777777" w:rsidR="007A3584" w:rsidRPr="004D027F" w:rsidRDefault="007A3584" w:rsidP="007A3584">
      <w:pPr>
        <w:spacing w:after="0"/>
        <w:textAlignment w:val="baseline"/>
        <w:rPr>
          <w:lang w:eastAsia="is-IS"/>
        </w:rPr>
      </w:pPr>
      <w:r w:rsidRPr="004D027F">
        <w:rPr>
          <w:lang w:eastAsia="is-IS"/>
        </w:rPr>
        <w:t>Beygjan á að geta tengst síðan ídráttarrörunum sem Verktaki leggur frá lóðarmörkum og að sökkulvegg. Beygjan á að standa 10 cm upp úr endanlegri gólf hæð og á hún að vísa beint upp í loft en ekki láta hana halla.</w:t>
      </w:r>
    </w:p>
    <w:p w14:paraId="3EA7F968" w14:textId="77777777" w:rsidR="007A3584" w:rsidRPr="004D027F" w:rsidRDefault="007A3584" w:rsidP="007A3584">
      <w:pPr>
        <w:spacing w:after="0"/>
        <w:textAlignment w:val="baseline"/>
        <w:rPr>
          <w:lang w:eastAsia="is-IS"/>
        </w:rPr>
      </w:pPr>
      <w:r w:rsidRPr="004D027F">
        <w:rPr>
          <w:lang w:eastAsia="is-IS"/>
        </w:rPr>
        <w:t>Þar sem lögnin kemur beint í gegnum vegg skal ganga þannig frá rör enda að það sé búið að skræla einangrun af pex rörinu,brædd endahetta á lögnina sem fer utan um kápuna og þéttist að pexinu svo að ekkert einangrunar frauð sé sjáanlegt. Síðan er þétt með gúmmí þéttingu milli ídráttarrörs og pex lagnar. Ekki má hafa bera pex lögn í inntaksrými og því þarf að setja herpihólk eða einangrunarhólk utan um pex þar sem það sést í það. Á endann á pex rörið er síðan dregin upp á nippill þar sem inntaksloka er svo komið fyrir. Húseigandi gengur frá í kringum sína ídráttarbeygju upp úr gólfinu.</w:t>
      </w:r>
    </w:p>
    <w:p w14:paraId="4D17F16F" w14:textId="7F4B966E" w:rsidR="007A3584" w:rsidRPr="004D027F" w:rsidRDefault="007A3584" w:rsidP="007A3584">
      <w:pPr>
        <w:spacing w:after="0"/>
        <w:textAlignment w:val="baseline"/>
        <w:rPr>
          <w:lang w:eastAsia="is-IS"/>
        </w:rPr>
      </w:pPr>
      <w:r w:rsidRPr="004D027F">
        <w:rPr>
          <w:lang w:eastAsia="is-IS"/>
        </w:rPr>
        <w:t xml:space="preserve">Einnig eru til aðstæður þar sem inntak kemur í gegnum sökkulvegg og inn í ó fyllt rými en á að fara þaðan og upp um gólfplötu. Þá þarf húseigandi að festa ídráttar beygjur við vegg og upp úr gólfi samkvæmt </w:t>
      </w:r>
      <w:r w:rsidR="001C2B58">
        <w:rPr>
          <w:lang w:eastAsia="is-IS"/>
        </w:rPr>
        <w:t>LBE-5897</w:t>
      </w:r>
      <w:r w:rsidRPr="004D027F">
        <w:rPr>
          <w:lang w:eastAsia="is-IS"/>
        </w:rPr>
        <w:t xml:space="preserve"> og/eða </w:t>
      </w:r>
      <w:r w:rsidR="001C2B58">
        <w:rPr>
          <w:lang w:eastAsia="is-IS"/>
        </w:rPr>
        <w:t>LBE-5898</w:t>
      </w:r>
      <w:r w:rsidRPr="004D027F">
        <w:rPr>
          <w:lang w:eastAsia="is-IS"/>
        </w:rPr>
        <w:t xml:space="preserve">. </w:t>
      </w:r>
    </w:p>
    <w:p w14:paraId="2A960352" w14:textId="77777777" w:rsidR="007A3584" w:rsidRPr="004D027F" w:rsidRDefault="007A3584" w:rsidP="007A3584">
      <w:pPr>
        <w:spacing w:after="0"/>
        <w:textAlignment w:val="baseline"/>
        <w:rPr>
          <w:rFonts w:cstheme="minorHAnsi"/>
          <w:lang w:eastAsia="is-IS"/>
        </w:rPr>
      </w:pPr>
      <w:r w:rsidRPr="004D027F">
        <w:rPr>
          <w:rFonts w:cstheme="minorHAnsi"/>
          <w:lang w:eastAsia="is-IS"/>
        </w:rPr>
        <w:t>      </w:t>
      </w:r>
    </w:p>
    <w:p w14:paraId="580A2C04" w14:textId="77777777" w:rsidR="007A3584" w:rsidRPr="004D027F" w:rsidRDefault="007A3584" w:rsidP="007A3584">
      <w:pPr>
        <w:pStyle w:val="Texti0"/>
        <w:rPr>
          <w:b/>
          <w:bCs/>
        </w:rPr>
      </w:pPr>
      <w:r w:rsidRPr="004D027F">
        <w:rPr>
          <w:b/>
          <w:bCs/>
        </w:rPr>
        <w:t>Foreinangraðar stál lagnir fyrir hitaveitu </w:t>
      </w:r>
    </w:p>
    <w:p w14:paraId="19477D62" w14:textId="77777777" w:rsidR="007A3584" w:rsidRPr="004D027F" w:rsidRDefault="007A3584" w:rsidP="007A3584">
      <w:pPr>
        <w:spacing w:after="0"/>
        <w:textAlignment w:val="baseline"/>
        <w:rPr>
          <w:lang w:eastAsia="is-IS"/>
        </w:rPr>
      </w:pPr>
      <w:r w:rsidRPr="004D027F">
        <w:rPr>
          <w:lang w:eastAsia="is-IS"/>
        </w:rPr>
        <w:t>Heimlögnin er lögð úr for einangraðri stállögn frá heimæðar stút sem liggur við lóðarmörk og inn fyrir hús vegg þar sem inntaksloki er settur.</w:t>
      </w:r>
    </w:p>
    <w:p w14:paraId="66A1C99A" w14:textId="77777777" w:rsidR="007A3584" w:rsidRPr="004D027F" w:rsidRDefault="007A3584" w:rsidP="007A3584">
      <w:pPr>
        <w:spacing w:after="0"/>
        <w:textAlignment w:val="baseline"/>
        <w:rPr>
          <w:rFonts w:cstheme="minorHAnsi"/>
          <w:lang w:eastAsia="is-IS"/>
        </w:rPr>
      </w:pPr>
      <w:r w:rsidRPr="004D027F">
        <w:rPr>
          <w:rFonts w:cstheme="minorHAnsi"/>
          <w:lang w:eastAsia="is-IS"/>
        </w:rPr>
        <w:t> </w:t>
      </w:r>
      <w:r w:rsidRPr="004D027F">
        <w:rPr>
          <w:rFonts w:cstheme="minorHAnsi"/>
          <w:b/>
          <w:bCs/>
          <w:lang w:eastAsia="is-IS"/>
        </w:rPr>
        <w:t> </w:t>
      </w:r>
      <w:r w:rsidRPr="004D027F">
        <w:rPr>
          <w:rFonts w:cstheme="minorHAnsi"/>
          <w:lang w:eastAsia="is-IS"/>
        </w:rPr>
        <w:t> </w:t>
      </w:r>
    </w:p>
    <w:p w14:paraId="67C01134" w14:textId="77777777" w:rsidR="007A3584" w:rsidRPr="004D027F" w:rsidRDefault="007A3584" w:rsidP="007A3584">
      <w:pPr>
        <w:spacing w:after="0"/>
        <w:rPr>
          <w:b/>
          <w:bCs/>
          <w:u w:val="single"/>
          <w:lang w:eastAsia="is-IS"/>
        </w:rPr>
      </w:pPr>
      <w:r w:rsidRPr="004D027F">
        <w:rPr>
          <w:b/>
          <w:bCs/>
          <w:u w:val="single"/>
          <w:lang w:eastAsia="is-IS"/>
        </w:rPr>
        <w:t>Inntak í gegnum vegg  </w:t>
      </w:r>
    </w:p>
    <w:p w14:paraId="4E60E62F" w14:textId="77777777" w:rsidR="007A3584" w:rsidRPr="004D027F" w:rsidRDefault="007A3584" w:rsidP="007A3584">
      <w:pPr>
        <w:spacing w:after="0"/>
        <w:textAlignment w:val="baseline"/>
        <w:rPr>
          <w:lang w:eastAsia="is-IS"/>
        </w:rPr>
      </w:pPr>
      <w:r w:rsidRPr="004D027F">
        <w:rPr>
          <w:lang w:eastAsia="is-IS"/>
        </w:rPr>
        <w:lastRenderedPageBreak/>
        <w:t>Húseigandi á að vera búin að gera gat í vegg sem er að lágmarki 20mm víðara en utanmál hlífðarkápu. </w:t>
      </w:r>
    </w:p>
    <w:p w14:paraId="766B814C" w14:textId="77777777" w:rsidR="007A3584" w:rsidRPr="004D027F" w:rsidRDefault="007A3584" w:rsidP="007A3584">
      <w:pPr>
        <w:spacing w:after="0"/>
        <w:textAlignment w:val="baseline"/>
        <w:rPr>
          <w:lang w:eastAsia="is-IS"/>
        </w:rPr>
      </w:pPr>
      <w:r w:rsidRPr="004D027F">
        <w:rPr>
          <w:lang w:eastAsia="is-IS"/>
        </w:rPr>
        <w:t>Hreinsa skal allt ryk úr gati og þurrka gat áður en rör er dregið í til að rispa ekki kápuna.  Stilla skal rörið af með fjarlægðarklossum þannig að það sé í miðju gati.</w:t>
      </w:r>
    </w:p>
    <w:p w14:paraId="154C33DA" w14:textId="77777777" w:rsidR="007A3584" w:rsidRPr="004D027F" w:rsidRDefault="007A3584" w:rsidP="007A3584">
      <w:pPr>
        <w:spacing w:after="0"/>
        <w:textAlignment w:val="baseline"/>
        <w:rPr>
          <w:lang w:eastAsia="is-IS"/>
        </w:rPr>
      </w:pPr>
      <w:r w:rsidRPr="004D027F">
        <w:rPr>
          <w:lang w:eastAsia="is-IS"/>
        </w:rPr>
        <w:t>Þar sem lögnin kemur beint í gegnum vegg skal ganga þannig frá rör enda að það sé brædd endahetta á rörið sem fer utan um kápuna og þéttist að stálrörinu svo að ekkert einangrunar frauð sé sjáanlegt. á endann á stálrörinu er soðin skrúfbútur eða snittaðar gengjur á endan og síðan er skrúfað á hann nippil hné til að inntaksloki liggi upp við vegg en vísi ekki beint inn í rýmið.</w:t>
      </w:r>
    </w:p>
    <w:p w14:paraId="276DF3C2" w14:textId="77777777" w:rsidR="007A3584" w:rsidRPr="004D027F" w:rsidRDefault="007A3584" w:rsidP="007A3584">
      <w:pPr>
        <w:spacing w:after="0"/>
        <w:textAlignment w:val="baseline"/>
        <w:rPr>
          <w:rFonts w:cstheme="minorHAnsi"/>
          <w:lang w:eastAsia="is-IS"/>
        </w:rPr>
      </w:pPr>
    </w:p>
    <w:p w14:paraId="402D30D8" w14:textId="77777777" w:rsidR="007A3584" w:rsidRPr="004D027F" w:rsidRDefault="007A3584" w:rsidP="007A3584">
      <w:pPr>
        <w:spacing w:after="0"/>
        <w:rPr>
          <w:rFonts w:cstheme="minorHAnsi"/>
          <w:b/>
          <w:szCs w:val="20"/>
          <w:u w:val="single"/>
          <w:lang w:eastAsia="is-IS"/>
        </w:rPr>
      </w:pPr>
      <w:r w:rsidRPr="004D027F">
        <w:rPr>
          <w:rFonts w:cstheme="minorHAnsi"/>
          <w:b/>
          <w:szCs w:val="20"/>
          <w:u w:val="single"/>
          <w:lang w:eastAsia="is-IS"/>
        </w:rPr>
        <w:t>Inntak í gegnum vegg og upp úr gólfi  </w:t>
      </w:r>
    </w:p>
    <w:p w14:paraId="20B7A05E" w14:textId="77777777" w:rsidR="007A3584" w:rsidRPr="004D027F" w:rsidRDefault="007A3584" w:rsidP="007A3584">
      <w:pPr>
        <w:spacing w:after="0"/>
        <w:textAlignment w:val="baseline"/>
        <w:rPr>
          <w:lang w:eastAsia="is-IS"/>
        </w:rPr>
      </w:pPr>
      <w:r w:rsidRPr="004D027F">
        <w:rPr>
          <w:lang w:eastAsia="is-IS"/>
        </w:rPr>
        <w:t>  </w:t>
      </w:r>
    </w:p>
    <w:p w14:paraId="3F8FFE14" w14:textId="77777777" w:rsidR="007A3584" w:rsidRPr="004D027F" w:rsidRDefault="007A3584" w:rsidP="007A3584">
      <w:pPr>
        <w:spacing w:after="0"/>
        <w:textAlignment w:val="baseline"/>
        <w:rPr>
          <w:lang w:eastAsia="is-IS"/>
        </w:rPr>
      </w:pPr>
      <w:r w:rsidRPr="004D027F">
        <w:rPr>
          <w:lang w:eastAsia="is-IS"/>
        </w:rPr>
        <w:t xml:space="preserve">Í inntaksrými skal vera gryfja við útvegg með hæfilega stóru gati út úr sökkulvegg, þetta er framkvæmt af húseiganda í nýbyggingum,  sem gerir verktaka kleift að koma fyrir foreinangraðri stál beygju sem er 1m x 1m af stærð. Beygjan er soðin föst við heimlögnina fyrir utan sökkulvegg og einangraði hluti lagnarinnar á að standa 10 cm upp úr gólfinu sem næst vegg og á hún að vera lóðrétt svo að inntaksloki standi beint upp en halli ekki. Gengið er frá röra enda þannig að það sé brædd endahetta á rörið sem fer utan um kápuna og þéttist að stálrörinu svo að ekkert einangrunar frauð sé sjáanlegt. </w:t>
      </w:r>
    </w:p>
    <w:p w14:paraId="12132D7E" w14:textId="77777777" w:rsidR="007A3584" w:rsidRPr="004D027F" w:rsidRDefault="007A3584" w:rsidP="007A3584">
      <w:pPr>
        <w:spacing w:after="0"/>
        <w:textAlignment w:val="baseline"/>
        <w:rPr>
          <w:lang w:eastAsia="is-IS"/>
        </w:rPr>
      </w:pPr>
      <w:r w:rsidRPr="004D027F">
        <w:rPr>
          <w:lang w:eastAsia="is-IS"/>
        </w:rPr>
        <w:t>Á endann á stálrörinu er soðin skrúfbútur eða endi snittaður þar sem inntaksloka er svo komið fyrir.</w:t>
      </w:r>
    </w:p>
    <w:p w14:paraId="04C507A7" w14:textId="77777777" w:rsidR="007A3584" w:rsidRPr="004D027F" w:rsidRDefault="007A3584" w:rsidP="007A3584">
      <w:pPr>
        <w:spacing w:after="0"/>
        <w:textAlignment w:val="baseline"/>
        <w:rPr>
          <w:lang w:eastAsia="is-IS"/>
        </w:rPr>
      </w:pPr>
      <w:r w:rsidRPr="004D027F">
        <w:rPr>
          <w:lang w:eastAsia="is-IS"/>
        </w:rPr>
        <w:t>Fylla skal með sandi í holuna með rörinu og steypa utan um rörið í gólfinu og ganga snyrtilega frá því. Þetta er framkvæmt af húseiganda í nýbyggingum.</w:t>
      </w:r>
    </w:p>
    <w:p w14:paraId="15C35315" w14:textId="77777777" w:rsidR="007A3584" w:rsidRPr="004D027F" w:rsidRDefault="007A3584" w:rsidP="007A3584">
      <w:pPr>
        <w:spacing w:after="0"/>
        <w:textAlignment w:val="baseline"/>
        <w:rPr>
          <w:lang w:eastAsia="is-IS"/>
        </w:rPr>
      </w:pPr>
      <w:r w:rsidRPr="004D027F">
        <w:rPr>
          <w:lang w:eastAsia="is-IS"/>
        </w:rPr>
        <w:t>Einangraði hluti lagnarinnar verður að standa upp úr endanlegri gólf hæð, ekki þannig að bert stálið fari niður í gegnum endanlegt gólfefni. Ekki er steypt í gat í sökkulvegg.</w:t>
      </w:r>
    </w:p>
    <w:p w14:paraId="01571610" w14:textId="77777777" w:rsidR="007A3584" w:rsidRPr="00667911" w:rsidRDefault="007A3584" w:rsidP="007A3584">
      <w:pPr>
        <w:spacing w:after="0"/>
        <w:textAlignment w:val="baseline"/>
        <w:rPr>
          <w:highlight w:val="green"/>
          <w:lang w:eastAsia="is-IS"/>
        </w:rPr>
      </w:pPr>
    </w:p>
    <w:p w14:paraId="04F61798" w14:textId="77777777" w:rsidR="007A3584" w:rsidRPr="006015C3" w:rsidRDefault="007A3584" w:rsidP="007A3584">
      <w:pPr>
        <w:pStyle w:val="TextinPara"/>
        <w:rPr>
          <w:b/>
          <w:i/>
        </w:rPr>
      </w:pPr>
      <w:r w:rsidRPr="006015C3">
        <w:rPr>
          <w:b/>
          <w:i/>
        </w:rPr>
        <w:t>Magntölur og uppgjör:</w:t>
      </w:r>
    </w:p>
    <w:p w14:paraId="6FF3C309" w14:textId="77777777" w:rsidR="007A3584" w:rsidRPr="006015C3" w:rsidRDefault="007A3584" w:rsidP="007A3584">
      <w:pPr>
        <w:pStyle w:val="TextinPara"/>
        <w:rPr>
          <w:i/>
        </w:rPr>
      </w:pPr>
      <w:r w:rsidRPr="006015C3">
        <w:rPr>
          <w:i/>
        </w:rPr>
        <w:t xml:space="preserve">Greitt er ákveðið </w:t>
      </w:r>
      <w:r w:rsidRPr="006015C3">
        <w:rPr>
          <w:i/>
          <w:iCs/>
        </w:rPr>
        <w:t>einingarverð</w:t>
      </w:r>
      <w:r w:rsidRPr="006015C3">
        <w:rPr>
          <w:i/>
        </w:rPr>
        <w:t xml:space="preserve"> fyrir hvert </w:t>
      </w:r>
      <w:r w:rsidRPr="006015C3">
        <w:rPr>
          <w:i/>
          <w:iCs/>
        </w:rPr>
        <w:t>inntak</w:t>
      </w:r>
      <w:r w:rsidRPr="006015C3">
        <w:rPr>
          <w:i/>
        </w:rPr>
        <w:t xml:space="preserve"> eftir gerð. Innifalið í einingarverði skal vera allur kostnaður við efni, vinnu og tæki sem þarf til að ljúka verkliðnum.</w:t>
      </w:r>
    </w:p>
    <w:p w14:paraId="758E2B08" w14:textId="77777777" w:rsidR="007A3584" w:rsidRPr="006015C3" w:rsidRDefault="007A3584" w:rsidP="007A3584">
      <w:pPr>
        <w:pStyle w:val="Heading3"/>
      </w:pPr>
      <w:bookmarkStart w:id="402" w:name="_Toc159493861"/>
      <w:bookmarkStart w:id="403" w:name="_Toc232150476"/>
      <w:r>
        <w:t>Endurnýjun heimlagna</w:t>
      </w:r>
      <w:bookmarkEnd w:id="402"/>
      <w:bookmarkEnd w:id="403"/>
    </w:p>
    <w:p w14:paraId="6A15CF1C" w14:textId="77777777" w:rsidR="007A3584" w:rsidRPr="00E13D2F" w:rsidRDefault="007A3584" w:rsidP="007A3584">
      <w:pPr>
        <w:pStyle w:val="TextinPara"/>
      </w:pPr>
      <w:r w:rsidRPr="00E13D2F">
        <w:t>Endurnýja skal heimlagnir í hús eins og sýnt er á teikningu. Ekki skal bora fyrir inntaki á nýjum stað ef hægt er að fara inn á gamla staðnum nema með samþykki Kaupanda. Ef inntaksstað er breytt þarf Verktakinn að grafa niður á gamla inntakið við húsvegg, aftengja, fjarlægja inntak og steypa í gatið.</w:t>
      </w:r>
    </w:p>
    <w:p w14:paraId="61B75317" w14:textId="77777777" w:rsidR="007A3584" w:rsidRPr="00E13D2F" w:rsidRDefault="007A3584" w:rsidP="007A3584">
      <w:pPr>
        <w:pStyle w:val="TextinPara"/>
      </w:pPr>
      <w:r w:rsidRPr="00E13D2F">
        <w:t xml:space="preserve">Ef inntak er sett á nýjan stað skal fylgja verklýsingu um nýjar heimlagnir en hús eigandi þarf ekki að sjá um að bora göt, brjóta veggi eða að steypa í göt  þegar veitur taka upp á því að endurnýja lagnir. Kjarnabora skal gat sem er a.m.k. 20 mm víðara en utan mál ídráttarrörs eða hlífðarkápu þegar farið beint í gegnum vegg. </w:t>
      </w:r>
    </w:p>
    <w:p w14:paraId="50FB851A" w14:textId="77777777" w:rsidR="007A3584" w:rsidRPr="00E13D2F" w:rsidRDefault="007A3584" w:rsidP="007A3584">
      <w:pPr>
        <w:pStyle w:val="TextinPara"/>
      </w:pPr>
    </w:p>
    <w:p w14:paraId="5C2E17ED" w14:textId="77777777" w:rsidR="007A3584" w:rsidRDefault="007A3584" w:rsidP="007A3584">
      <w:pPr>
        <w:pStyle w:val="TextinPara"/>
      </w:pPr>
      <w:r w:rsidRPr="00E13D2F">
        <w:t>Áður en kjarnaborað er fyrir ídráttarröri skal Verktaki afla sér upplýsinga um það hvort aðrar lagnir séu í gólfi eða vegg þar sem bora á. Skal hann sýna fyllstu aðgát við borun og gæta þess að valda ekki tjóni á lögnum.  Við borun skal Verktaki gæta þess að brjóta ekki úr veggjum þegar borinn gengur út. Tryggt skal við framkvæmd að ekki verði skemmdir á frágangsþáttum einangrunar og þéttinga sem rofin eru með kjarnaborun. Verktaki skal ganga frá lögnum í gegnum vegg og upp úr gólfi með því að fylgja teikningum um frágang heimlagna í inntaksrýmum.</w:t>
      </w:r>
    </w:p>
    <w:p w14:paraId="6F58C4FF" w14:textId="77777777" w:rsidR="007A3584" w:rsidRDefault="007A3584" w:rsidP="007A3584">
      <w:pPr>
        <w:pStyle w:val="TextinPara"/>
      </w:pPr>
    </w:p>
    <w:p w14:paraId="3B8A6C0A" w14:textId="77777777" w:rsidR="007A3584" w:rsidRDefault="007A3584" w:rsidP="007A3584">
      <w:pPr>
        <w:pStyle w:val="TextinPara"/>
      </w:pPr>
      <w:r w:rsidRPr="006015C3">
        <w:t xml:space="preserve">Starfsfólk Veitna mun sjá um að aftengja og tengja inntaksgrindur á ný. Verktaki skal tilkynna </w:t>
      </w:r>
      <w:r>
        <w:t>eftirlitsaðila</w:t>
      </w:r>
      <w:r w:rsidRPr="006015C3">
        <w:t xml:space="preserve"> verkkaupa með minnst þriggja daga fyrirvara hvenær þarf að aftengja eða tengja. </w:t>
      </w:r>
    </w:p>
    <w:p w14:paraId="485F89C8" w14:textId="77777777" w:rsidR="007A3584" w:rsidRDefault="007A3584" w:rsidP="007A3584">
      <w:pPr>
        <w:pStyle w:val="TextinPara"/>
        <w:rPr>
          <w:b/>
          <w:i/>
        </w:rPr>
      </w:pPr>
    </w:p>
    <w:p w14:paraId="1435A8CF" w14:textId="77777777" w:rsidR="007A3584" w:rsidRPr="006015C3" w:rsidRDefault="007A3584" w:rsidP="007A3584">
      <w:pPr>
        <w:pStyle w:val="TextinPara"/>
        <w:rPr>
          <w:b/>
          <w:i/>
        </w:rPr>
      </w:pPr>
      <w:r w:rsidRPr="006015C3">
        <w:rPr>
          <w:b/>
          <w:i/>
        </w:rPr>
        <w:t>Magntölur og uppgjör:</w:t>
      </w:r>
    </w:p>
    <w:p w14:paraId="6999B6EF" w14:textId="77777777" w:rsidR="007A3584" w:rsidRPr="006015C3" w:rsidRDefault="007A3584" w:rsidP="007A3584">
      <w:pPr>
        <w:pStyle w:val="TextinPara"/>
        <w:rPr>
          <w:i/>
        </w:rPr>
      </w:pPr>
      <w:r w:rsidRPr="006015C3">
        <w:rPr>
          <w:i/>
        </w:rPr>
        <w:t xml:space="preserve">Greitt er ákveðið </w:t>
      </w:r>
      <w:r w:rsidRPr="006015C3">
        <w:rPr>
          <w:i/>
          <w:iCs/>
        </w:rPr>
        <w:t>einingarverð</w:t>
      </w:r>
      <w:r w:rsidRPr="006015C3">
        <w:rPr>
          <w:i/>
        </w:rPr>
        <w:t xml:space="preserve"> fyrir hvert </w:t>
      </w:r>
      <w:r w:rsidRPr="006015C3">
        <w:rPr>
          <w:i/>
          <w:iCs/>
        </w:rPr>
        <w:t>inntak</w:t>
      </w:r>
      <w:r w:rsidRPr="006015C3">
        <w:rPr>
          <w:i/>
        </w:rPr>
        <w:t xml:space="preserve"> eftir gerð. Innifalið í einingarverði skal vera allur kostnaður við efni, vinnu og tæki sem þarf til að ljúka verkliðnum.</w:t>
      </w:r>
    </w:p>
    <w:p w14:paraId="490BCF55" w14:textId="77777777" w:rsidR="007A3584" w:rsidRPr="006015C3" w:rsidRDefault="007A3584" w:rsidP="007A3584">
      <w:pPr>
        <w:pStyle w:val="TextinPara"/>
        <w:rPr>
          <w:i/>
        </w:rPr>
      </w:pPr>
      <w:r w:rsidRPr="006015C3">
        <w:rPr>
          <w:i/>
        </w:rPr>
        <w:t xml:space="preserve">Greitt er sérstaklega fyrir að grafa niður á inntak sem afleggst og aftengja það. Innifalið í  einingarverði skal vera innifalinn allur kostnaður við verkið,  m.a. að grafa niður á inntakið, brjóta inntaksrör úr vegg og steypa í gatið. </w:t>
      </w:r>
    </w:p>
    <w:p w14:paraId="651DC7EB" w14:textId="77777777" w:rsidR="007A3584" w:rsidRPr="006015C3" w:rsidRDefault="007A3584" w:rsidP="007A3584">
      <w:pPr>
        <w:pStyle w:val="Heading3"/>
      </w:pPr>
      <w:bookmarkStart w:id="404" w:name="_Toc159493862"/>
      <w:bookmarkStart w:id="405" w:name="_Toc232150477"/>
      <w:r>
        <w:t>Ótengdar heimlagnir</w:t>
      </w:r>
      <w:bookmarkEnd w:id="404"/>
      <w:bookmarkEnd w:id="405"/>
    </w:p>
    <w:p w14:paraId="428B6C9F" w14:textId="5D34CC69" w:rsidR="007A3584" w:rsidRPr="006015C3" w:rsidRDefault="007A3584" w:rsidP="2AF1030D">
      <w:pPr>
        <w:pStyle w:val="Texti0"/>
        <w:rPr>
          <w:rFonts w:cs="Arial"/>
        </w:rPr>
      </w:pPr>
      <w:r w:rsidRPr="2AF1030D">
        <w:rPr>
          <w:rFonts w:cs="Arial"/>
        </w:rPr>
        <w:t xml:space="preserve">Heimlagnaenda hitaveitu skal leggja a.m.k. 1,0m inn fyrir lóðamörk.  Á teikningum er gefin upp hnitaskrá fyrir staðsetningu heimlagnaenda.  Á heimlagnaenda </w:t>
      </w:r>
      <w:r w:rsidR="3A359EE5" w:rsidRPr="2AF1030D">
        <w:rPr>
          <w:rFonts w:cs="Arial"/>
        </w:rPr>
        <w:t>stállagna skal setja heimæðarloka og blinda með loki,</w:t>
      </w:r>
      <w:r w:rsidR="27020C74" w:rsidRPr="2AF1030D">
        <w:rPr>
          <w:rFonts w:cs="Arial"/>
        </w:rPr>
        <w:t xml:space="preserve"> setja</w:t>
      </w:r>
      <w:r w:rsidRPr="2AF1030D">
        <w:rPr>
          <w:rFonts w:cs="Arial"/>
        </w:rPr>
        <w:t xml:space="preserve"> </w:t>
      </w:r>
      <w:r w:rsidR="729C8B51" w:rsidRPr="2AF1030D">
        <w:rPr>
          <w:rFonts w:cs="Arial"/>
        </w:rPr>
        <w:t>blind tappa</w:t>
      </w:r>
      <w:r w:rsidR="3B2933F1" w:rsidRPr="2AF1030D">
        <w:rPr>
          <w:rFonts w:cs="Arial"/>
        </w:rPr>
        <w:t xml:space="preserve"> á pex lagnir</w:t>
      </w:r>
      <w:r w:rsidRPr="2AF1030D">
        <w:rPr>
          <w:rFonts w:cs="Arial"/>
        </w:rPr>
        <w:t xml:space="preserve"> og</w:t>
      </w:r>
      <w:r w:rsidR="5D8F5C93" w:rsidRPr="2AF1030D">
        <w:rPr>
          <w:rFonts w:cs="Arial"/>
        </w:rPr>
        <w:t xml:space="preserve"> loka með endahólki og krumpu sem er síðan einangrað með frauði</w:t>
      </w:r>
      <w:r w:rsidRPr="2AF1030D">
        <w:rPr>
          <w:rFonts w:cs="Arial"/>
        </w:rPr>
        <w:t xml:space="preserve">. </w:t>
      </w:r>
    </w:p>
    <w:p w14:paraId="79D2D8F7" w14:textId="77777777" w:rsidR="007A3584" w:rsidRPr="006015C3" w:rsidRDefault="007A3584" w:rsidP="007A3584">
      <w:pPr>
        <w:pStyle w:val="Texti0"/>
        <w:rPr>
          <w:rFonts w:cs="Arial"/>
        </w:rPr>
      </w:pPr>
      <w:r w:rsidRPr="006015C3">
        <w:rPr>
          <w:rFonts w:cs="Arial"/>
        </w:rPr>
        <w:t>Merkja skal heimlagnaenda framrásar ef um tvöfalt kerfi er að ræða með því að spreyja endann með rauðu „lakkspreyi“.</w:t>
      </w:r>
    </w:p>
    <w:p w14:paraId="7E49238E" w14:textId="7D9634FF" w:rsidR="007A3584" w:rsidRPr="006015C3" w:rsidRDefault="007A3584" w:rsidP="2AF1030D">
      <w:pPr>
        <w:spacing w:after="200" w:line="240" w:lineRule="auto"/>
        <w:rPr>
          <w:rFonts w:cs="Arial"/>
        </w:rPr>
      </w:pPr>
      <w:r w:rsidRPr="2AF1030D">
        <w:rPr>
          <w:rFonts w:eastAsia="Arial" w:cs="Arial"/>
          <w:color w:val="FF0000"/>
        </w:rPr>
        <w:lastRenderedPageBreak/>
        <w:t xml:space="preserve">Nái byggingarreitur út að lóðarmörkum skal leggja að hnitasettum punkti skv. </w:t>
      </w:r>
      <w:r w:rsidR="07B2B519" w:rsidRPr="2AF1030D">
        <w:rPr>
          <w:rFonts w:eastAsia="Arial" w:cs="Arial"/>
          <w:color w:val="FF0000"/>
        </w:rPr>
        <w:t>T</w:t>
      </w:r>
      <w:r w:rsidRPr="2AF1030D">
        <w:rPr>
          <w:rFonts w:eastAsia="Arial" w:cs="Arial"/>
          <w:color w:val="FF0000"/>
        </w:rPr>
        <w:t>eikningum</w:t>
      </w:r>
      <w:r w:rsidR="07B2B519" w:rsidRPr="2AF1030D">
        <w:rPr>
          <w:rFonts w:eastAsia="Arial" w:cs="Arial"/>
          <w:color w:val="FF0000"/>
        </w:rPr>
        <w:t xml:space="preserve"> </w:t>
      </w:r>
      <w:r w:rsidR="07B2B519" w:rsidRPr="2AF1030D">
        <w:rPr>
          <w:rFonts w:cs="Arial"/>
          <w:color w:val="FF0000"/>
        </w:rPr>
        <w:t>Á heimlagnaenda stállagna skal setja heimæðarloka og blinda með loki, setja blind tappa á pex lagnir og loka með endahólki og krumpu sem er síðan einangrað með frauði.</w:t>
      </w:r>
    </w:p>
    <w:p w14:paraId="28DA6754" w14:textId="7A906B86" w:rsidR="007A3584" w:rsidRPr="006015C3" w:rsidRDefault="007A3584" w:rsidP="007A3584">
      <w:r w:rsidRPr="2AF1030D">
        <w:rPr>
          <w:rFonts w:eastAsia="Arial" w:cs="Arial"/>
          <w:strike/>
          <w:color w:val="FF0000"/>
        </w:rPr>
        <w:t xml:space="preserve"> og enda heimlagnaenda með því að </w:t>
      </w:r>
      <w:r w:rsidRPr="2AF1030D">
        <w:rPr>
          <w:rFonts w:cs="Arial"/>
          <w:strike/>
          <w:color w:val="FF0000"/>
        </w:rPr>
        <w:t>setja botnhólk og krumphólk og einangra í hann.</w:t>
      </w:r>
      <w:r w:rsidRPr="2AF1030D">
        <w:rPr>
          <w:rFonts w:eastAsia="Arial" w:cs="Arial"/>
          <w:strike/>
          <w:color w:val="FF0000"/>
        </w:rPr>
        <w:t xml:space="preserve"> </w:t>
      </w:r>
    </w:p>
    <w:p w14:paraId="0985986A" w14:textId="5E628A2E" w:rsidR="2AF1030D" w:rsidRDefault="2AF1030D" w:rsidP="2AF1030D">
      <w:pPr>
        <w:rPr>
          <w:rFonts w:eastAsia="Arial" w:cs="Arial"/>
          <w:strike/>
          <w:color w:val="FF0000"/>
        </w:rPr>
      </w:pPr>
    </w:p>
    <w:p w14:paraId="5DBAD50F" w14:textId="77777777" w:rsidR="007A3584" w:rsidRPr="006015C3" w:rsidRDefault="007A3584" w:rsidP="007A3584">
      <w:pPr>
        <w:pStyle w:val="TextinPara"/>
        <w:rPr>
          <w:b/>
          <w:i/>
        </w:rPr>
      </w:pPr>
      <w:r w:rsidRPr="006015C3">
        <w:rPr>
          <w:b/>
          <w:i/>
        </w:rPr>
        <w:t>Magntölur og uppgjör:</w:t>
      </w:r>
    </w:p>
    <w:p w14:paraId="638C8E98" w14:textId="77777777" w:rsidR="007A3584" w:rsidRPr="006015C3" w:rsidRDefault="007A3584" w:rsidP="007A3584">
      <w:pPr>
        <w:pStyle w:val="TextinPara"/>
        <w:rPr>
          <w:i/>
        </w:rPr>
      </w:pPr>
      <w:r w:rsidRPr="006015C3">
        <w:rPr>
          <w:i/>
        </w:rPr>
        <w:t>Greitt er ákveðið einingarverð fyrir hverja fullfrágengna heimlögn. Innifalið í einingarverði fyrir ótengdar heimlagnir skal vera allur kostnaður við efni, vinnu og tæki sem þarf til að ljúka verkliðnum.</w:t>
      </w:r>
    </w:p>
    <w:p w14:paraId="22473782" w14:textId="77777777" w:rsidR="007A3584" w:rsidRDefault="007A3584" w:rsidP="007A3584">
      <w:pPr>
        <w:jc w:val="left"/>
        <w:rPr>
          <w:rFonts w:cs="Arial"/>
          <w:b/>
          <w:i/>
          <w:caps/>
          <w:noProof/>
          <w:snapToGrid w:val="0"/>
          <w:spacing w:val="10"/>
          <w:szCs w:val="20"/>
        </w:rPr>
      </w:pPr>
      <w:r>
        <w:br w:type="page"/>
      </w:r>
    </w:p>
    <w:p w14:paraId="21294B59" w14:textId="77777777" w:rsidR="007A3584" w:rsidRPr="006015C3" w:rsidRDefault="007A3584" w:rsidP="007A3584">
      <w:pPr>
        <w:pStyle w:val="Heading2"/>
      </w:pPr>
      <w:bookmarkStart w:id="406" w:name="_Toc232150478"/>
      <w:r w:rsidRPr="006015C3">
        <w:lastRenderedPageBreak/>
        <w:t>Raflagnir</w:t>
      </w:r>
      <w:bookmarkEnd w:id="314"/>
      <w:bookmarkEnd w:id="406"/>
    </w:p>
    <w:p w14:paraId="483C55FF" w14:textId="77777777" w:rsidR="007A3584" w:rsidRPr="006015C3" w:rsidRDefault="007A3584" w:rsidP="007A3584">
      <w:pPr>
        <w:pStyle w:val="Heading3"/>
        <w:spacing w:before="240"/>
        <w:ind w:left="141"/>
        <w:rPr>
          <w:rFonts w:cs="Arial"/>
          <w:szCs w:val="20"/>
        </w:rPr>
      </w:pPr>
      <w:bookmarkStart w:id="407" w:name="_Toc121131733"/>
      <w:bookmarkStart w:id="408" w:name="_Toc232150479"/>
      <w:r w:rsidRPr="006015C3">
        <w:rPr>
          <w:rFonts w:cs="Arial"/>
          <w:szCs w:val="20"/>
        </w:rPr>
        <w:t>Almennt</w:t>
      </w:r>
      <w:bookmarkEnd w:id="407"/>
      <w:bookmarkEnd w:id="408"/>
    </w:p>
    <w:p w14:paraId="4DBBE81C" w14:textId="77777777" w:rsidR="007A3584" w:rsidRPr="006015C3" w:rsidRDefault="007A3584" w:rsidP="007A3584">
      <w:pPr>
        <w:pStyle w:val="Texti0"/>
        <w:rPr>
          <w:rFonts w:eastAsia="Arial" w:cs="Arial"/>
          <w:color w:val="FF0000"/>
        </w:rPr>
      </w:pPr>
      <w:r w:rsidRPr="049BB89A">
        <w:rPr>
          <w:rFonts w:cs="Arial"/>
          <w:color w:val="FF0000"/>
        </w:rPr>
        <w:t>#</w:t>
      </w:r>
      <w:r w:rsidRPr="049BB89A">
        <w:rPr>
          <w:rFonts w:eastAsia="Arial" w:cs="Arial"/>
          <w:color w:val="FF0000"/>
        </w:rPr>
        <w:t>Verkið felst í að leggja lágspennustrengi, jarðvíra og ídráttarrör í skurði ásamt því að verja eldri lagnir. Sjá nánar á meðfylgjandi teikningum. Verktaki sér um útdrátt lágspennustrengja og uppsetningu tengiskápa og tengivinnu við óspennusett kerfi.</w:t>
      </w:r>
    </w:p>
    <w:p w14:paraId="3CC45729" w14:textId="77777777" w:rsidR="007A3584" w:rsidRPr="006015C3" w:rsidRDefault="007A3584" w:rsidP="007A3584">
      <w:pPr>
        <w:rPr>
          <w:rFonts w:cs="Arial"/>
          <w:color w:val="FF0000"/>
        </w:rPr>
      </w:pPr>
      <w:r w:rsidRPr="356F1B27">
        <w:rPr>
          <w:rFonts w:cs="Arial"/>
          <w:color w:val="FF0000"/>
        </w:rPr>
        <w:t>Fyrir háspennu felst verkefnið í því að leggja jarðvír í beran skurðbotn og sanda yfir og útdrátt háspennustrengja, blástursrör og tengivinnu í samráði við Veitur. Verktaki gengur frá skurðum og setur hlífðar- og aðvörunarborða í samræmi við staðalsnið Veitna</w:t>
      </w:r>
      <w:r w:rsidRPr="5E7B72D0">
        <w:rPr>
          <w:rFonts w:cs="Arial"/>
          <w:color w:val="FF0000"/>
        </w:rPr>
        <w:t>.</w:t>
      </w:r>
    </w:p>
    <w:p w14:paraId="53508354" w14:textId="77777777" w:rsidR="007A3584" w:rsidRPr="006015C3" w:rsidRDefault="007A3584" w:rsidP="007A3584">
      <w:pPr>
        <w:rPr>
          <w:rFonts w:cs="Arial"/>
          <w:color w:val="FF0000"/>
        </w:rPr>
      </w:pPr>
      <w:r w:rsidRPr="5E7B72D0">
        <w:rPr>
          <w:rFonts w:cs="Arial"/>
          <w:color w:val="FF0000"/>
        </w:rPr>
        <w:t>„Allar tengingar, spennusetningar og vinna við rafdreifikerfið eru háðar samþykki Veitna og skulu miðast við rekstrarástand dreifikerfis hverju sinni. Rekstraröryggi veitukerfa gengur framar áætlunum verktaka..........hönnuður skrifar lýsingu.. #</w:t>
      </w:r>
    </w:p>
    <w:p w14:paraId="52CB19A3" w14:textId="77777777" w:rsidR="007A3584" w:rsidRDefault="007A3584" w:rsidP="007A3584">
      <w:pPr>
        <w:pStyle w:val="Texti0"/>
        <w:rPr>
          <w:rFonts w:cs="Arial"/>
          <w:color w:val="FF0000"/>
        </w:rPr>
      </w:pPr>
      <w:r w:rsidRPr="006015C3">
        <w:rPr>
          <w:rFonts w:cs="Arial"/>
          <w:color w:val="FF0000"/>
        </w:rPr>
        <w:t>#</w:t>
      </w:r>
      <w:r w:rsidRPr="006015C3">
        <w:rPr>
          <w:rFonts w:eastAsia="Arial" w:cs="Arial"/>
          <w:b/>
          <w:color w:val="FF0000"/>
        </w:rPr>
        <w:t xml:space="preserve">Á framkvæmdasvæðinu er 132kV háspennulögn sem liggur ###. Þessi lögn er mjög mikilvæg rekstri háspennukerfis Veitna svo öll jarðvinna næst strengnum er óheimil öðrum en starfsfólki Veitna. Hafa skal samráð við </w:t>
      </w:r>
      <w:r>
        <w:rPr>
          <w:rFonts w:eastAsia="Arial" w:cs="Arial"/>
          <w:b/>
          <w:color w:val="FF0000"/>
        </w:rPr>
        <w:t>verkkaupa</w:t>
      </w:r>
      <w:r w:rsidRPr="006015C3">
        <w:rPr>
          <w:rFonts w:eastAsia="Arial" w:cs="Arial"/>
          <w:b/>
          <w:color w:val="FF0000"/>
        </w:rPr>
        <w:t xml:space="preserve"> varðandi innmælingar á strengnum og jarðvinnu nærri honum.</w:t>
      </w:r>
      <w:r w:rsidRPr="006015C3">
        <w:rPr>
          <w:rFonts w:cs="Arial"/>
          <w:color w:val="FF0000"/>
        </w:rPr>
        <w:t>#</w:t>
      </w:r>
    </w:p>
    <w:p w14:paraId="54A3602D" w14:textId="77777777" w:rsidR="007A3584" w:rsidRPr="008D5443" w:rsidRDefault="007A3584" w:rsidP="007A3584">
      <w:pPr>
        <w:rPr>
          <w:b/>
          <w:bCs/>
        </w:rPr>
      </w:pPr>
      <w:r w:rsidRPr="00ED633F">
        <w:rPr>
          <w:b/>
          <w:bCs/>
          <w:color w:val="00B050"/>
        </w:rPr>
        <w:t>Verk</w:t>
      </w:r>
      <w:r>
        <w:rPr>
          <w:b/>
          <w:bCs/>
          <w:color w:val="00B050"/>
        </w:rPr>
        <w:t xml:space="preserve">kaupi útvegar </w:t>
      </w:r>
      <w:r w:rsidRPr="00FB063C">
        <w:rPr>
          <w:b/>
          <w:bCs/>
          <w:color w:val="00B050"/>
          <w:highlight w:val="cyan"/>
        </w:rPr>
        <w:t>strengi, jarðvíra, tengimúffur, rör, hólka, tengiskápa, skammhleypinagla, plasthlífar og fleira ef að er tekið fram í gögnum.</w:t>
      </w:r>
      <w:r>
        <w:rPr>
          <w:b/>
          <w:bCs/>
          <w:color w:val="00B050"/>
        </w:rPr>
        <w:t xml:space="preserve"> </w:t>
      </w:r>
    </w:p>
    <w:p w14:paraId="1AAD6FA6" w14:textId="77777777" w:rsidR="007A3584" w:rsidRPr="006015C3" w:rsidRDefault="007A3584" w:rsidP="007A3584">
      <w:pPr>
        <w:pStyle w:val="Heading3"/>
        <w:spacing w:before="240"/>
        <w:ind w:left="141"/>
        <w:rPr>
          <w:rFonts w:cs="Arial"/>
          <w:szCs w:val="20"/>
        </w:rPr>
      </w:pPr>
      <w:bookmarkStart w:id="409" w:name="_Toc121131734"/>
      <w:bookmarkStart w:id="410" w:name="_Toc232150480"/>
      <w:r w:rsidRPr="006015C3">
        <w:rPr>
          <w:rFonts w:cs="Arial"/>
          <w:szCs w:val="20"/>
        </w:rPr>
        <w:t>Ídráttarör</w:t>
      </w:r>
      <w:bookmarkEnd w:id="409"/>
      <w:bookmarkEnd w:id="410"/>
    </w:p>
    <w:p w14:paraId="0AA0E9DB" w14:textId="7ADBC6FE" w:rsidR="007A3584" w:rsidRPr="006015C3" w:rsidRDefault="007A3584" w:rsidP="007A3584">
      <w:pPr>
        <w:pStyle w:val="Texti0"/>
        <w:rPr>
          <w:rFonts w:cs="Arial"/>
        </w:rPr>
      </w:pPr>
      <w:r w:rsidRPr="006015C3">
        <w:rPr>
          <w:rFonts w:cs="Arial"/>
        </w:rPr>
        <w:t xml:space="preserve">Verktaki skal leggja ídráttarör eins og sýnt er á teikningum. Hnit á rörendum eru gefin upp til viðmiðunar. Ef um fleiri en eitt rör er að ræða er hnit gefið upp í miðju rörabúnti. Frágangur röra skal vera í samræmi við </w:t>
      </w:r>
      <w:r w:rsidR="001C2B58">
        <w:rPr>
          <w:rFonts w:eastAsia="Arial" w:cs="Arial"/>
        </w:rPr>
        <w:t>LBE-6141</w:t>
      </w:r>
      <w:r w:rsidRPr="006015C3">
        <w:rPr>
          <w:rFonts w:eastAsia="Arial" w:cs="Arial"/>
        </w:rPr>
        <w:t xml:space="preserve">, staðalsnið rafmagns. Rör skulu ekki lögð í skurði fyrr en búið er að ganga frá hitaveitulögnum þ.e. að sjóða lagnir og ganga frá samskeytum.  </w:t>
      </w:r>
    </w:p>
    <w:p w14:paraId="5A383306" w14:textId="3643F979" w:rsidR="007A3584" w:rsidRPr="006015C3" w:rsidRDefault="007A3584" w:rsidP="007A3584">
      <w:pPr>
        <w:pStyle w:val="Texti0"/>
        <w:rPr>
          <w:rFonts w:cs="Arial"/>
        </w:rPr>
      </w:pPr>
      <w:r w:rsidRPr="006015C3">
        <w:rPr>
          <w:rFonts w:cs="Arial"/>
        </w:rPr>
        <w:t xml:space="preserve">Söndun röra skal vera í samræmi við leiðbeinandi kennisnið Veitna </w:t>
      </w:r>
      <w:r w:rsidR="001C2B58">
        <w:rPr>
          <w:rFonts w:cs="Arial"/>
        </w:rPr>
        <w:t>LBE-5903</w:t>
      </w:r>
      <w:r w:rsidRPr="006015C3">
        <w:rPr>
          <w:rFonts w:cs="Arial"/>
        </w:rPr>
        <w:t xml:space="preserve"> og </w:t>
      </w:r>
      <w:r w:rsidR="001C2B58">
        <w:rPr>
          <w:rFonts w:cs="Arial"/>
        </w:rPr>
        <w:t>LBE-6141</w:t>
      </w:r>
      <w:r w:rsidRPr="006015C3">
        <w:rPr>
          <w:rFonts w:cs="Arial"/>
        </w:rPr>
        <w:t>. Undir neðsta lag röra og yfir efsta lag röra skal leggja 100 mm þykkt sandlag, sem rétta skal af og þjappa áður en rörin eru lögð. Rörin skulu liggja í beinum línum bæði í hæð og í plani. Bil á milli röra skal vera amk. 50 mm. Leggja skal gular plasthlífar ofan við rör þegar búið er að sanda og leggja skal aðvörunarborða 300 mm yfir plasthlífum.</w:t>
      </w:r>
    </w:p>
    <w:p w14:paraId="390A5D6C" w14:textId="77777777" w:rsidR="007A3584" w:rsidRPr="006015C3" w:rsidRDefault="007A3584" w:rsidP="007A3584">
      <w:pPr>
        <w:pStyle w:val="Texti0"/>
        <w:rPr>
          <w:rFonts w:cs="Arial"/>
        </w:rPr>
      </w:pPr>
      <w:r w:rsidRPr="006015C3">
        <w:rPr>
          <w:rFonts w:cs="Arial"/>
        </w:rPr>
        <w:t xml:space="preserve">Vanda skal samsetningu röra og gæta þess að hafa 2-10 mm bil milli rörenda og botns á múffu, hægt er að tryggja eðlilegt þenslubil með því að reka pípu í botn á múffu og draga það síðan örlítið til baka. Þessa skal sérstaklega gæta ef verið er að leggja rör í frosti. </w:t>
      </w:r>
    </w:p>
    <w:p w14:paraId="5DAED5D1" w14:textId="77777777" w:rsidR="007A3584" w:rsidRPr="006015C3" w:rsidRDefault="007A3584" w:rsidP="007A3584">
      <w:pPr>
        <w:pStyle w:val="Texti0"/>
        <w:rPr>
          <w:rFonts w:cs="Arial"/>
        </w:rPr>
      </w:pPr>
      <w:r w:rsidRPr="006015C3">
        <w:rPr>
          <w:rFonts w:cs="Arial"/>
        </w:rPr>
        <w:t xml:space="preserve">Verktaki skal vanda lagningu röra og gæta þess vel að sandur eða óhreinindi fari ekki inn í rörin. Verktaki skal strax hreinsa sand og önnur óhreinindi úr rörum ef að þau hafa borist inn í þau og loka skal öllum ónotuðum endum sem fyllt er yfir með plastlokum. </w:t>
      </w:r>
    </w:p>
    <w:p w14:paraId="174DAE1C" w14:textId="77777777" w:rsidR="007A3584" w:rsidRPr="006015C3" w:rsidRDefault="007A3584" w:rsidP="007A3584">
      <w:pPr>
        <w:pStyle w:val="Texti0"/>
        <w:rPr>
          <w:rFonts w:cs="Arial"/>
        </w:rPr>
      </w:pPr>
      <w:r>
        <w:rPr>
          <w:rFonts w:cs="Arial"/>
        </w:rPr>
        <w:t xml:space="preserve">Eftirlitsaðili </w:t>
      </w:r>
      <w:r w:rsidRPr="006015C3">
        <w:rPr>
          <w:rFonts w:cs="Arial"/>
        </w:rPr>
        <w:t>skal taka út frágang áður en sandað er yfir rör</w:t>
      </w:r>
      <w:r w:rsidRPr="006015C3">
        <w:rPr>
          <w:rFonts w:eastAsia="Calibri" w:cs="Arial"/>
        </w:rPr>
        <w:t xml:space="preserve"> og tryggt skal að innmælingum á rörum og rörendum sé lokið.</w:t>
      </w:r>
    </w:p>
    <w:p w14:paraId="1A1D3354" w14:textId="77777777" w:rsidR="007A3584" w:rsidRPr="006015C3" w:rsidRDefault="007A3584" w:rsidP="007A3584">
      <w:pPr>
        <w:pStyle w:val="TextinPara"/>
        <w:rPr>
          <w:b/>
          <w:i/>
        </w:rPr>
      </w:pPr>
      <w:r w:rsidRPr="006015C3">
        <w:rPr>
          <w:b/>
          <w:i/>
        </w:rPr>
        <w:t>Magntölur og uppgjör:</w:t>
      </w:r>
    </w:p>
    <w:p w14:paraId="6D46D81B" w14:textId="77777777" w:rsidR="007A3584" w:rsidRPr="006015C3" w:rsidRDefault="007A3584" w:rsidP="007A3584">
      <w:pPr>
        <w:pStyle w:val="TextinPara"/>
        <w:rPr>
          <w:i/>
        </w:rPr>
      </w:pPr>
      <w:r w:rsidRPr="006015C3">
        <w:rPr>
          <w:i/>
        </w:rPr>
        <w:t xml:space="preserve">Greitt er ákveðið einingarverð á hvern lengdarmetra af röri eftir stærð sem lagt er í skurð. Einingarverð innifelur í sér lagningu röra, útsetningu skv. gögnum, samsetningu á rörum, frágang á beygjum ásamt lokun röra og smurningu í múffur ef til þarf. </w:t>
      </w:r>
    </w:p>
    <w:p w14:paraId="51DD85A9" w14:textId="77777777" w:rsidR="007A3584" w:rsidRPr="006015C3" w:rsidRDefault="007A3584" w:rsidP="007A3584">
      <w:pPr>
        <w:pStyle w:val="Heading3"/>
        <w:spacing w:before="240"/>
        <w:ind w:left="141"/>
        <w:rPr>
          <w:rFonts w:cs="Arial"/>
          <w:szCs w:val="20"/>
        </w:rPr>
      </w:pPr>
      <w:bookmarkStart w:id="411" w:name="_Toc121131735"/>
      <w:bookmarkStart w:id="412" w:name="_Toc232150481"/>
      <w:r w:rsidRPr="006015C3">
        <w:rPr>
          <w:rFonts w:cs="Arial"/>
          <w:szCs w:val="20"/>
        </w:rPr>
        <w:t>Tengiskápar</w:t>
      </w:r>
      <w:bookmarkEnd w:id="411"/>
      <w:bookmarkEnd w:id="412"/>
    </w:p>
    <w:p w14:paraId="3A5D75FE" w14:textId="77777777" w:rsidR="007A3584" w:rsidRPr="006015C3" w:rsidRDefault="007A3584" w:rsidP="007A3584">
      <w:pPr>
        <w:pStyle w:val="Texti0"/>
        <w:rPr>
          <w:rFonts w:cs="Arial"/>
        </w:rPr>
      </w:pPr>
      <w:r w:rsidRPr="006015C3">
        <w:rPr>
          <w:rFonts w:cs="Arial"/>
        </w:rPr>
        <w:t xml:space="preserve">Verktaki skal sjá um </w:t>
      </w:r>
      <w:r w:rsidRPr="006015C3">
        <w:rPr>
          <w:rFonts w:cs="Arial"/>
          <w:color w:val="FF0000"/>
        </w:rPr>
        <w:t>#niðurtekt og#</w:t>
      </w:r>
      <w:r w:rsidRPr="006015C3">
        <w:rPr>
          <w:rFonts w:cs="Arial"/>
        </w:rPr>
        <w:t xml:space="preserve"> uppsetningu á tengiskápum. Staðsetning tengiskápa sem setja á upp kemur fram á teikningum. Hnit eru gefin upp fyrir miðju bakhliðar skáps og 2 m út frá miðri bakhlið tengiskápa til beggja hliða. Almennt er miðað við 50mm frá lóðarmörkum að bakhlið skáps.</w:t>
      </w:r>
    </w:p>
    <w:p w14:paraId="2E8463B2" w14:textId="49AD5EEA" w:rsidR="007A3584" w:rsidRPr="006015C3" w:rsidRDefault="007A3584" w:rsidP="007A3584">
      <w:pPr>
        <w:pStyle w:val="Texti0"/>
      </w:pPr>
      <w:r w:rsidRPr="006015C3">
        <w:rPr>
          <w:rFonts w:cs="Arial"/>
        </w:rPr>
        <w:t xml:space="preserve">Tengiskápar skulu settir upp áður en jarðstrengir eru lagðir í skurð og frágangur tengiskápa skal vera í samræmi við </w:t>
      </w:r>
      <w:r w:rsidR="00F64F31">
        <w:rPr>
          <w:rFonts w:eastAsia="Arial" w:cs="Arial"/>
        </w:rPr>
        <w:t>LBE-6141</w:t>
      </w:r>
      <w:r w:rsidRPr="006015C3">
        <w:rPr>
          <w:rFonts w:eastAsia="Arial" w:cs="Arial"/>
        </w:rPr>
        <w:t>, staðalsnið rafmagns</w:t>
      </w:r>
      <w:r w:rsidRPr="006015C3">
        <w:rPr>
          <w:rFonts w:cs="Arial"/>
        </w:rPr>
        <w:t xml:space="preserve">. Gæta skal þess sérstaklega að skápar séu í réttri hæð, stöðugir og halli ekki. Strik á hlið skápanna sýnir hvað endanlegt yfirborð á að ná langt upp á þá (ca. 900 mm frá toppi) og skal sérstaklega gætt að réttri hæðarsetningu. Verktaki skal afla uppl. um hæðalegu þar sem skápar eru settir upp. </w:t>
      </w:r>
      <w:r w:rsidRPr="006015C3">
        <w:t>Fylla skal skáp af sandi þannig að sama jarðvegshæð sé innan og utan við skáp.</w:t>
      </w:r>
    </w:p>
    <w:p w14:paraId="27F17603" w14:textId="77777777" w:rsidR="007A3584" w:rsidRPr="006015C3" w:rsidRDefault="007A3584" w:rsidP="007A3584">
      <w:pPr>
        <w:pStyle w:val="Texti0"/>
        <w:rPr>
          <w:rFonts w:cs="Arial"/>
        </w:rPr>
      </w:pPr>
      <w:r w:rsidRPr="006015C3">
        <w:rPr>
          <w:rFonts w:cs="Arial"/>
        </w:rPr>
        <w:lastRenderedPageBreak/>
        <w:t>Verktaki skal skilja eftir nægjanlegan slaka á strengendum til tenginga og einnig til að mæta hugsanlegri hækkun á þeim t.d. ef breyting verður á hæð gangstéttar. Loka skal endum með endahettum</w:t>
      </w:r>
      <w:r>
        <w:rPr>
          <w:rFonts w:cs="Arial"/>
        </w:rPr>
        <w:t xml:space="preserve"> og skammhlaupsnagla</w:t>
      </w:r>
      <w:r w:rsidRPr="006015C3">
        <w:rPr>
          <w:rFonts w:cs="Arial"/>
        </w:rPr>
        <w:t xml:space="preserve"> þ.a. ekki komist vatn í strengina. Merkja skal strengi eftir því hvert þeir liggja. Skal sú merking vera úr plasti, skýr og vel fest við hvern enda. Merki skulu viðurkennd af </w:t>
      </w:r>
      <w:r>
        <w:rPr>
          <w:rFonts w:cs="Arial"/>
        </w:rPr>
        <w:t xml:space="preserve">verkkaupa </w:t>
      </w:r>
      <w:r w:rsidRPr="006015C3">
        <w:rPr>
          <w:rFonts w:cs="Arial"/>
        </w:rPr>
        <w:t>áður en þau eru notuð.</w:t>
      </w:r>
    </w:p>
    <w:p w14:paraId="75491C77" w14:textId="77777777" w:rsidR="007A3584" w:rsidRPr="006015C3" w:rsidRDefault="007A3584" w:rsidP="007A3584">
      <w:pPr>
        <w:pStyle w:val="Texti0"/>
        <w:rPr>
          <w:rFonts w:cs="Arial"/>
        </w:rPr>
      </w:pPr>
      <w:r w:rsidRPr="3D099574">
        <w:rPr>
          <w:rFonts w:cs="Arial"/>
        </w:rPr>
        <w:t>Ekki skal fylla að tengiskápum fyrr en búið er að tengja og ganga frá jarðstrengjunum og jarðvírum í skápa.</w:t>
      </w:r>
    </w:p>
    <w:p w14:paraId="10D5F719" w14:textId="77777777" w:rsidR="007A3584" w:rsidRPr="006015C3" w:rsidRDefault="007A3584" w:rsidP="007A3584">
      <w:pPr>
        <w:pStyle w:val="Texti0"/>
        <w:rPr>
          <w:rFonts w:cs="Arial"/>
          <w:color w:val="FF0000"/>
        </w:rPr>
      </w:pPr>
      <w:r w:rsidRPr="006015C3">
        <w:rPr>
          <w:rFonts w:cs="Arial"/>
          <w:color w:val="FF0000"/>
        </w:rPr>
        <w:t>#Hönnuður þarf að skrifa hvað gera á við tengiskápa sem teknir eru niður og hvert á að fara með þá.#</w:t>
      </w:r>
    </w:p>
    <w:p w14:paraId="7B7522EA" w14:textId="77777777" w:rsidR="007A3584" w:rsidRPr="005A0231" w:rsidRDefault="007A3584" w:rsidP="007A3584">
      <w:pPr>
        <w:pStyle w:val="Texti0"/>
        <w:rPr>
          <w:rFonts w:cs="Arial"/>
          <w:color w:val="FF0000"/>
        </w:rPr>
      </w:pPr>
      <w:r w:rsidRPr="006015C3">
        <w:rPr>
          <w:rFonts w:cs="Arial"/>
          <w:color w:val="FF0000"/>
        </w:rPr>
        <w:t>#Verktaki skal taka niður skápa samkvæmt tilboðsskrá og eins og sýnt er á teikningum.  Hafa skal samband við Veitur tímanlega áður en hafist er handa við að fjarlægja skápa þar sem starfsfólk Veitna sér um aftengingar þeirra. Verktaki skal gæta þess að tengiskápar sem teknir eru niður og eru nýtanlegir aftur, verði ekki fyrir skemmdum við niðurtekt.#</w:t>
      </w:r>
    </w:p>
    <w:p w14:paraId="57C96AFC" w14:textId="77777777" w:rsidR="007A3584" w:rsidRDefault="007A3584" w:rsidP="007A3584">
      <w:pPr>
        <w:pStyle w:val="TextinPara"/>
        <w:rPr>
          <w:b/>
          <w:i/>
        </w:rPr>
      </w:pPr>
    </w:p>
    <w:p w14:paraId="651A28AD" w14:textId="77777777" w:rsidR="007A3584" w:rsidRPr="006015C3" w:rsidRDefault="007A3584" w:rsidP="007A3584">
      <w:pPr>
        <w:pStyle w:val="TextinPara"/>
        <w:rPr>
          <w:b/>
          <w:i/>
        </w:rPr>
      </w:pPr>
      <w:r w:rsidRPr="006015C3">
        <w:rPr>
          <w:b/>
          <w:i/>
        </w:rPr>
        <w:t>Magntölur og uppgjör:</w:t>
      </w:r>
    </w:p>
    <w:p w14:paraId="37975A9A" w14:textId="77777777" w:rsidR="007A3584" w:rsidRPr="006015C3" w:rsidRDefault="007A3584" w:rsidP="007A3584">
      <w:pPr>
        <w:pStyle w:val="TextinPara"/>
        <w:rPr>
          <w:i/>
        </w:rPr>
      </w:pPr>
      <w:r w:rsidRPr="006015C3">
        <w:rPr>
          <w:i/>
        </w:rPr>
        <w:t xml:space="preserve">Greitt er fyrir hvern tengiskáp sem </w:t>
      </w:r>
      <w:r w:rsidRPr="006015C3">
        <w:rPr>
          <w:i/>
          <w:color w:val="FF0000"/>
        </w:rPr>
        <w:t>#fjarlægður er eða#</w:t>
      </w:r>
      <w:r w:rsidRPr="006015C3">
        <w:rPr>
          <w:i/>
        </w:rPr>
        <w:t xml:space="preserve"> settur er upp. Í einingarverði uppsetningar skal vera m.a. innifalinn allur kostnaður við að mæla fyrir, grafa fyrir og reisa, loka strengendum,</w:t>
      </w:r>
      <w:r>
        <w:rPr>
          <w:i/>
        </w:rPr>
        <w:t xml:space="preserve"> skammhleypa,</w:t>
      </w:r>
      <w:r w:rsidRPr="006015C3">
        <w:rPr>
          <w:i/>
        </w:rPr>
        <w:t xml:space="preserve"> merkja strengi, svo og annar kostnaður við jarðvinnu þar með talinn brottflutningur og aðflutningur efnis,  auk söndunar og þjöppunar.</w:t>
      </w:r>
    </w:p>
    <w:p w14:paraId="447B930C" w14:textId="77777777" w:rsidR="007A3584" w:rsidRDefault="007A3584" w:rsidP="007A3584">
      <w:pPr>
        <w:pStyle w:val="TextinPara"/>
        <w:rPr>
          <w:i/>
          <w:color w:val="FF0000"/>
        </w:rPr>
      </w:pPr>
      <w:r w:rsidRPr="006015C3">
        <w:rPr>
          <w:i/>
          <w:color w:val="FF0000"/>
        </w:rPr>
        <w:t>#Í einingarverði niðurtektar skal vera allt efni og öll vinna, sem þarf til að fjarlægja skáp og geyma á verktíma og/eða farga.#</w:t>
      </w:r>
    </w:p>
    <w:p w14:paraId="53C509AD" w14:textId="77777777" w:rsidR="007A3584" w:rsidRPr="005A0231" w:rsidRDefault="007A3584" w:rsidP="007A3584"/>
    <w:p w14:paraId="49111547" w14:textId="77777777" w:rsidR="007A3584" w:rsidRPr="006015C3" w:rsidRDefault="007A3584" w:rsidP="007A3584">
      <w:pPr>
        <w:pStyle w:val="Heading3"/>
        <w:spacing w:before="240"/>
        <w:ind w:left="141"/>
        <w:rPr>
          <w:rFonts w:cs="Arial"/>
          <w:szCs w:val="20"/>
        </w:rPr>
      </w:pPr>
      <w:bookmarkStart w:id="413" w:name="_Ref39487000"/>
      <w:bookmarkStart w:id="414" w:name="_Toc121131736"/>
      <w:bookmarkStart w:id="415" w:name="_Toc232150482"/>
      <w:r w:rsidRPr="049BB89A">
        <w:rPr>
          <w:rFonts w:cs="Arial"/>
        </w:rPr>
        <w:t>Jarðstrengir og jarðvírar</w:t>
      </w:r>
      <w:bookmarkEnd w:id="413"/>
      <w:bookmarkEnd w:id="414"/>
      <w:bookmarkEnd w:id="415"/>
    </w:p>
    <w:p w14:paraId="2F6A200F" w14:textId="77777777" w:rsidR="007A3584" w:rsidRDefault="007A3584" w:rsidP="007A3584">
      <w:pPr>
        <w:spacing w:line="257" w:lineRule="auto"/>
        <w:rPr>
          <w:rFonts w:eastAsia="Arial" w:cs="Arial"/>
          <w:szCs w:val="20"/>
          <w:lang w:val="is"/>
        </w:rPr>
      </w:pPr>
      <w:r w:rsidRPr="049BB89A">
        <w:rPr>
          <w:rFonts w:eastAsia="Arial" w:cs="Arial"/>
          <w:szCs w:val="20"/>
          <w:lang w:val="is"/>
        </w:rPr>
        <w:t>Verktaki skal draga út og leggja jarðstrengi og jarðvíra í skurði og draga í rör í samræmi við það sem kemur fram á verkteikningum. Jarðstrengi skal ekki leggja í skurði fyrr en búið er að ganga frá hitaveitulögnum, þ.e. að sjóða rör saman og krumpa yfir.</w:t>
      </w:r>
    </w:p>
    <w:p w14:paraId="155C9C12" w14:textId="77777777" w:rsidR="007A3584" w:rsidRDefault="007A3584" w:rsidP="007A3584">
      <w:pPr>
        <w:spacing w:line="257" w:lineRule="auto"/>
      </w:pPr>
      <w:r w:rsidRPr="049BB89A">
        <w:rPr>
          <w:rFonts w:eastAsia="Arial" w:cs="Arial"/>
          <w:szCs w:val="20"/>
          <w:lang w:val="is"/>
        </w:rPr>
        <w:t>Jarðvír skal lagður í rás í skurðbotn áður en sandað er undir jarðstrengi og skal hulinn með mold eða leirjarðvegi sé þess kostur.</w:t>
      </w:r>
    </w:p>
    <w:p w14:paraId="1CDC0FFF" w14:textId="11B846E4" w:rsidR="007A3584" w:rsidRDefault="007A3584" w:rsidP="007A3584">
      <w:pPr>
        <w:spacing w:line="257" w:lineRule="auto"/>
      </w:pPr>
      <w:r w:rsidRPr="049BB89A">
        <w:rPr>
          <w:rFonts w:eastAsia="Arial" w:cs="Arial"/>
          <w:szCs w:val="20"/>
          <w:lang w:val="is"/>
        </w:rPr>
        <w:t xml:space="preserve">Lega strengja í skurði skal vera í samræmi við leiðbeinandi kennisnið Veitna </w:t>
      </w:r>
      <w:r w:rsidR="00F64F31">
        <w:rPr>
          <w:rFonts w:eastAsia="Arial" w:cs="Arial"/>
          <w:szCs w:val="20"/>
          <w:lang w:val="is"/>
        </w:rPr>
        <w:t>LBE-5903</w:t>
      </w:r>
      <w:r w:rsidRPr="049BB89A">
        <w:rPr>
          <w:rFonts w:eastAsia="Arial" w:cs="Arial"/>
          <w:szCs w:val="20"/>
          <w:lang w:val="is"/>
        </w:rPr>
        <w:t xml:space="preserve"> og skal sérstaklega gætt að bili á milli strengja s.s. 100 mm á milli háspennustrengja og 70 mm milli lágspennustrengja, annars almennt jafnt þvermáli strengja.</w:t>
      </w:r>
    </w:p>
    <w:p w14:paraId="415E589E" w14:textId="77777777" w:rsidR="007A3584" w:rsidRDefault="007A3584" w:rsidP="007A3584">
      <w:pPr>
        <w:spacing w:line="257" w:lineRule="auto"/>
        <w:rPr>
          <w:rFonts w:eastAsia="Arial" w:cs="Arial"/>
          <w:lang w:val="is"/>
        </w:rPr>
      </w:pPr>
      <w:r w:rsidRPr="029E8318">
        <w:rPr>
          <w:rFonts w:eastAsia="Arial" w:cs="Arial"/>
          <w:lang w:val="is"/>
        </w:rPr>
        <w:t>Útdráttur jarðstrengja skal framkvæmdur í sem fæstum áföngum t.d. hver botnlangi í einum útdráttaráfanga og ekki dregnir út styttri strengir en sem nemur vegalengd á milli tengiskápa til að komast hjá óþarfa tengingum</w:t>
      </w:r>
      <w:r w:rsidRPr="388DD496">
        <w:rPr>
          <w:rFonts w:eastAsia="Arial" w:cs="Arial"/>
          <w:lang w:val="is"/>
        </w:rPr>
        <w:t xml:space="preserve">. </w:t>
      </w:r>
      <w:r w:rsidRPr="2B56ECD0">
        <w:rPr>
          <w:rFonts w:eastAsia="Arial" w:cs="Arial"/>
          <w:lang w:val="is"/>
        </w:rPr>
        <w:t>Allar samtengingar</w:t>
      </w:r>
      <w:r w:rsidRPr="388DD496">
        <w:rPr>
          <w:rFonts w:eastAsia="Arial" w:cs="Arial"/>
          <w:lang w:val="is"/>
        </w:rPr>
        <w:t xml:space="preserve"> á jarðvírum </w:t>
      </w:r>
      <w:r w:rsidRPr="09B3FE5B">
        <w:rPr>
          <w:rFonts w:eastAsia="Arial" w:cs="Arial"/>
          <w:lang w:val="is"/>
        </w:rPr>
        <w:t>skulu</w:t>
      </w:r>
      <w:r w:rsidRPr="388DD496">
        <w:rPr>
          <w:rFonts w:eastAsia="Arial" w:cs="Arial"/>
          <w:lang w:val="is"/>
        </w:rPr>
        <w:t xml:space="preserve"> vera gerðar með C-klemmum.</w:t>
      </w:r>
    </w:p>
    <w:p w14:paraId="5B7A7AF7" w14:textId="77777777" w:rsidR="007A3584" w:rsidRDefault="007A3584" w:rsidP="007A3584">
      <w:pPr>
        <w:spacing w:line="257" w:lineRule="auto"/>
      </w:pPr>
      <w:r w:rsidRPr="049BB89A">
        <w:rPr>
          <w:rFonts w:eastAsia="Arial" w:cs="Arial"/>
          <w:szCs w:val="20"/>
          <w:lang w:val="is"/>
        </w:rPr>
        <w:t>Ekki má leggja strengi fyrr en búið er að sanda skurðbotn og strengi má aldrei draga á sandi eða í jarðvegi heldur skal nota viðurkenndan búnað til útlagnar eftir því sem við á, nota útdráttarhjól og útdráttarvagna. Jarðstrengir eru viðkvæmir og því er lögð áhersla á vandaða vinnu við lagningu þeirra.</w:t>
      </w:r>
    </w:p>
    <w:p w14:paraId="04CC4035" w14:textId="77777777" w:rsidR="007A3584" w:rsidRDefault="007A3584" w:rsidP="007A3584">
      <w:pPr>
        <w:spacing w:line="257" w:lineRule="auto"/>
      </w:pPr>
      <w:r w:rsidRPr="049BB89A">
        <w:rPr>
          <w:rFonts w:eastAsia="Arial" w:cs="Arial"/>
          <w:szCs w:val="20"/>
          <w:lang w:val="is"/>
        </w:rPr>
        <w:t>Þegar strengir eru dregnir í rör skal tryggja að þau séu hrein og laus við steinefni og öðru sem getur skaðað strengi og torveldað útdrátt.</w:t>
      </w:r>
    </w:p>
    <w:p w14:paraId="2AC7E901" w14:textId="77777777" w:rsidR="007A3584" w:rsidRDefault="007A3584" w:rsidP="007A3584">
      <w:pPr>
        <w:spacing w:line="257" w:lineRule="auto"/>
      </w:pPr>
      <w:r w:rsidRPr="049BB89A">
        <w:rPr>
          <w:rFonts w:eastAsia="Arial" w:cs="Arial"/>
          <w:szCs w:val="20"/>
          <w:lang w:val="is"/>
        </w:rPr>
        <w:t>Verktaki skal sjá til þess að jarðstrengir verði aldrei fyrir meira togi við útlögn eða ídrátt í rör en sýnt er í töflu í kafla 3.06 í leiðbeiningaskjali Vönduð meðferð lagnaefnis LAL-112 þar sem einnig kemur fram minnsti leyfilegi beygjuradíus og leyfilegt lægsta hitastig þegar unnið er við útdrátt strengja og tengingar. Ef strengir eru beygðir við of lágt hitastig er hætta á að skemmdir verði á hlífðarkápu.</w:t>
      </w:r>
    </w:p>
    <w:p w14:paraId="5242843C" w14:textId="77777777" w:rsidR="007A3584" w:rsidRDefault="007A3584" w:rsidP="007A3584">
      <w:pPr>
        <w:spacing w:line="257" w:lineRule="auto"/>
      </w:pPr>
      <w:r w:rsidRPr="5C02A30F">
        <w:rPr>
          <w:rFonts w:eastAsia="Arial" w:cs="Arial"/>
          <w:lang w:val="is"/>
        </w:rPr>
        <w:t>Skemmdir og smá áverkar á hlífðarkápu jarðstrengs getur valdið því að vatn komist inn í strenginn. Vatnið veldur niðurbroti á einangrun strengsins, sem leiðir síðar til bilunar svo og rýrnunar á endingartíma hans. Valdi verktaki skemmdum eða áverkum á streng við útlögn skal það tafarlaust tilkynnt verkkaupa sem mun meta hvað gera skal.</w:t>
      </w:r>
    </w:p>
    <w:p w14:paraId="5CD7C677" w14:textId="77777777" w:rsidR="007A3584" w:rsidRDefault="007A3584" w:rsidP="007A3584">
      <w:pPr>
        <w:spacing w:line="257" w:lineRule="auto"/>
        <w:rPr>
          <w:rFonts w:eastAsia="Arial" w:cs="Arial"/>
          <w:lang w:val="is"/>
        </w:rPr>
      </w:pPr>
      <w:r w:rsidRPr="17704BE8">
        <w:rPr>
          <w:rFonts w:eastAsia="Arial" w:cs="Arial"/>
          <w:szCs w:val="20"/>
          <w:lang w:val="is"/>
        </w:rPr>
        <w:t>Klipping rafstrengja skal eingöngu framkvæmd með viðurkenndum strengjaklippum sem tryggja hreinan og aflögunarlausan skurð. Notkun saga, slípirokkja eða annarra verkfæra sem valda hita, titringi eða skemmdum á einangrun og leiðara er óheimil, þar sem slíkt getur haft neikvæð áhrif á ástand strengs og áreiðanleika tenginga.</w:t>
      </w:r>
    </w:p>
    <w:p w14:paraId="5CE5A6CF" w14:textId="77777777" w:rsidR="007A3584" w:rsidRDefault="007A3584" w:rsidP="007A3584">
      <w:pPr>
        <w:spacing w:line="257" w:lineRule="auto"/>
      </w:pPr>
      <w:r w:rsidRPr="049BB89A">
        <w:rPr>
          <w:rFonts w:eastAsia="Arial" w:cs="Arial"/>
          <w:szCs w:val="20"/>
          <w:lang w:val="is"/>
        </w:rPr>
        <w:lastRenderedPageBreak/>
        <w:t>Leggja skal rauðar plasthlífar ofan við háspennustrengi en gular ofan við lágspennustrengi þegar búið er að sanda yfir strenglagnir. Leggja skal aðvörunarborða ca. 300 mm yfir plasthlífum.</w:t>
      </w:r>
    </w:p>
    <w:p w14:paraId="713D3C65" w14:textId="77777777" w:rsidR="007A3584" w:rsidRDefault="007A3584" w:rsidP="007A3584">
      <w:pPr>
        <w:spacing w:line="257" w:lineRule="auto"/>
      </w:pPr>
      <w:r w:rsidRPr="049BB89A">
        <w:rPr>
          <w:rFonts w:eastAsia="Arial" w:cs="Arial"/>
          <w:szCs w:val="20"/>
          <w:lang w:val="is"/>
        </w:rPr>
        <w:t>Á verkmörkum skal ganga frá strengendum og strenghönkum í samráði við eftirlitsaðila verkkaupa.</w:t>
      </w:r>
    </w:p>
    <w:p w14:paraId="5542EFCB" w14:textId="77777777" w:rsidR="007A3584" w:rsidRDefault="007A3584" w:rsidP="007A3584">
      <w:pPr>
        <w:spacing w:line="257" w:lineRule="auto"/>
      </w:pPr>
      <w:r w:rsidRPr="049BB89A">
        <w:rPr>
          <w:rFonts w:eastAsia="Arial" w:cs="Arial"/>
          <w:szCs w:val="20"/>
          <w:lang w:val="is"/>
        </w:rPr>
        <w:t>Eftirlitsaðili skal taka út strenglagnir áður en sandað er yfir þær og tryggt skal að innmælingum á strengjum sé lokið.</w:t>
      </w:r>
    </w:p>
    <w:p w14:paraId="03F61764" w14:textId="77777777" w:rsidR="007A3584" w:rsidRDefault="007A3584" w:rsidP="007A3584">
      <w:pPr>
        <w:spacing w:line="257" w:lineRule="auto"/>
      </w:pPr>
      <w:r w:rsidRPr="049BB89A">
        <w:rPr>
          <w:rFonts w:eastAsia="Arial" w:cs="Arial"/>
          <w:b/>
          <w:bCs/>
          <w:szCs w:val="20"/>
          <w:lang w:val="is"/>
        </w:rPr>
        <w:t>Útdráttur 11kV strengja, sérákvæði:</w:t>
      </w:r>
    </w:p>
    <w:p w14:paraId="12EC063C" w14:textId="77777777" w:rsidR="007A3584" w:rsidRDefault="007A3584" w:rsidP="007A3584">
      <w:pPr>
        <w:spacing w:line="257" w:lineRule="auto"/>
      </w:pPr>
      <w:r w:rsidRPr="049BB89A">
        <w:rPr>
          <w:rFonts w:eastAsia="Arial" w:cs="Arial"/>
          <w:szCs w:val="20"/>
          <w:lang w:val="is"/>
        </w:rPr>
        <w:t>Verktaki skal hafa til umráða allan þann búnað sem þarf til að ljúka við verkið þar með talið, útdráttarkefli, rúllur, dráttarspil með togmæli og streng-hulsu, sjá lið 1.1.7.</w:t>
      </w:r>
    </w:p>
    <w:p w14:paraId="03B7FA67" w14:textId="77777777" w:rsidR="007A3584" w:rsidRDefault="007A3584" w:rsidP="007A3584">
      <w:pPr>
        <w:spacing w:line="257" w:lineRule="auto"/>
      </w:pPr>
      <w:r w:rsidRPr="049BB89A">
        <w:rPr>
          <w:rFonts w:eastAsia="Arial" w:cs="Arial"/>
          <w:szCs w:val="20"/>
          <w:lang w:val="is"/>
        </w:rPr>
        <w:t>Verktaki skal almennt draga strengi út af keflavagni með spilvindu nema á stuttum leiðum t.d. undir 100m. Strengi verkkaupa má aldrei draga á sandi eða í jarðvegi. Sérstakrar aðgæslu er krafist við útdrátt og skal aðeins draga strengina út á sérstökum útlagnakeflum (-rúllum) sem verktaki stillir upp með hæfilegu millibili á þjappað sandlag og við beygjur (hornrúllur/-kefli) þannig að strengurinn dragist hvorki utan í skurðbakka né botn.</w:t>
      </w:r>
    </w:p>
    <w:p w14:paraId="440DE349" w14:textId="77777777" w:rsidR="007A3584" w:rsidRDefault="007A3584" w:rsidP="007A3584">
      <w:pPr>
        <w:spacing w:line="257" w:lineRule="auto"/>
      </w:pPr>
      <w:r w:rsidRPr="049BB89A">
        <w:rPr>
          <w:rFonts w:eastAsia="Arial" w:cs="Arial"/>
          <w:szCs w:val="20"/>
          <w:lang w:val="is"/>
        </w:rPr>
        <w:t>Mikilvægt er að hornrúllur/-kefli séu vel fest þ.a. þau geti ekki losnað upp. Keflin/rúllurnar skal setja með mest 3 m millibili og þéttar eftir þörfum. Hugsanlega þarf að nota hjálparmótor við útdráttinn.</w:t>
      </w:r>
    </w:p>
    <w:p w14:paraId="63D54541" w14:textId="77777777" w:rsidR="007A3584" w:rsidRDefault="007A3584" w:rsidP="007A3584">
      <w:pPr>
        <w:spacing w:line="257" w:lineRule="auto"/>
      </w:pPr>
      <w:r w:rsidRPr="049BB89A">
        <w:rPr>
          <w:rFonts w:eastAsia="Arial" w:cs="Arial"/>
          <w:szCs w:val="20"/>
          <w:lang w:val="is"/>
        </w:rPr>
        <w:t>Eftirlitsaðili verkkaupa skal samþykkja framkvæmdaáætlun/áfangaskiptingu verktaka við útdrátt sem og uppstillingu búnaðar fyrir útdrátt.</w:t>
      </w:r>
    </w:p>
    <w:p w14:paraId="07CEB15F" w14:textId="77777777" w:rsidR="007A3584" w:rsidRDefault="007A3584" w:rsidP="007A3584">
      <w:pPr>
        <w:spacing w:line="257" w:lineRule="auto"/>
      </w:pPr>
      <w:r w:rsidRPr="049BB89A">
        <w:rPr>
          <w:rFonts w:eastAsia="Arial" w:cs="Arial"/>
          <w:szCs w:val="20"/>
          <w:lang w:val="is"/>
        </w:rPr>
        <w:t>Verktaki skal tryggja að ávallt sé einn maður til staðar við spilvindu ef grípa þarf inn í við útdrátt og einnig að a.m.k. einn maður sé við keflavagn. Þá skal verktaki útvega menn til að fylgja enda strengs sem verið er að draga út í skurði og menn til að tryggja að strengir leggist rétt í rúllur og skaðist ekki við útdrátt. Má reikna með að við hvern útdrátt þurfi að jafnaði einn mann á hverja 50 til 100 metra af strengkafla bara til vöktunar á kaflanum meðan á útdrætti stendur en fer eftir aðstæðum. Verktaki skal einnig tryggja að boðkerfi sé virkt milli allra sem fylgjast með útdrættinum og þeirra sem stýra útdrætti, þannig að viðbragð sé gott ef stöðva þarf útdrátt skyndilega.</w:t>
      </w:r>
    </w:p>
    <w:p w14:paraId="1F774C6D" w14:textId="77777777" w:rsidR="007A3584" w:rsidRDefault="007A3584" w:rsidP="007A3584">
      <w:pPr>
        <w:spacing w:line="257" w:lineRule="auto"/>
      </w:pPr>
      <w:r w:rsidRPr="049BB89A">
        <w:rPr>
          <w:rFonts w:eastAsia="Arial" w:cs="Arial"/>
          <w:szCs w:val="20"/>
          <w:lang w:val="is"/>
        </w:rPr>
        <w:t>Við ídrátt í rör skal verktaki stýra streng í rörið með trekt, keflum/rúllum eða sambærilegum búnaði við rörenda. Notkun á strengfeiti er ekki æskileg og háð samþykki umsjónarmanns verkkaupa.</w:t>
      </w:r>
    </w:p>
    <w:p w14:paraId="3EBBACF1" w14:textId="77777777" w:rsidR="007A3584" w:rsidRDefault="007A3584" w:rsidP="007A3584">
      <w:pPr>
        <w:spacing w:line="257" w:lineRule="auto"/>
      </w:pPr>
      <w:r w:rsidRPr="049BB89A">
        <w:rPr>
          <w:rFonts w:eastAsia="Arial" w:cs="Arial"/>
          <w:szCs w:val="20"/>
          <w:lang w:val="is"/>
        </w:rPr>
        <w:t>Verktaki skal setja herpihólka á alla strengenda til að hindra að vatn berist inn í strengendann.</w:t>
      </w:r>
    </w:p>
    <w:p w14:paraId="40E66DFF" w14:textId="77777777" w:rsidR="007A3584" w:rsidRDefault="007A3584" w:rsidP="007A3584">
      <w:pPr>
        <w:spacing w:line="257" w:lineRule="auto"/>
      </w:pPr>
      <w:r w:rsidRPr="049BB89A">
        <w:rPr>
          <w:rFonts w:eastAsia="Arial" w:cs="Arial"/>
          <w:szCs w:val="20"/>
          <w:lang w:val="is"/>
        </w:rPr>
        <w:t>Eftirlitsaðili verkkaupa mun framkvæma sérstakar úttektir á skurðbotni, á streng og á söndun yfir streng, ásamt úttektum á söndunarlögum og eftir að strengir hafa verið lagðir í skurð og innmældir skal sanda yfir strengina með samþykkt af umsjónarmanni verkkaupa</w:t>
      </w:r>
      <w:r>
        <w:rPr>
          <w:rFonts w:eastAsia="Arial" w:cs="Arial"/>
          <w:szCs w:val="20"/>
          <w:lang w:val="is"/>
        </w:rPr>
        <w:t>.</w:t>
      </w:r>
    </w:p>
    <w:p w14:paraId="63169E4F" w14:textId="26F009BC" w:rsidR="007A3584" w:rsidRDefault="007A3584" w:rsidP="007A3584">
      <w:pPr>
        <w:spacing w:line="257" w:lineRule="auto"/>
      </w:pPr>
      <w:r w:rsidRPr="049BB89A">
        <w:rPr>
          <w:rFonts w:eastAsia="Arial" w:cs="Arial"/>
          <w:szCs w:val="20"/>
          <w:lang w:val="is"/>
        </w:rPr>
        <w:t xml:space="preserve">Eftir að verktaki hefur sandað yfir háspennustrengi og áður en fyllt er yfir skal verktaki kápumegga strengi til að sannreyna að hlífðarkápa strengja sé heil. Háspennustrengi skal kápumæla samkvæmt leiðbeiningarskjali </w:t>
      </w:r>
      <w:r w:rsidR="00F64F31">
        <w:rPr>
          <w:rFonts w:eastAsia="Arial" w:cs="Arial"/>
          <w:szCs w:val="20"/>
          <w:lang w:val="is"/>
        </w:rPr>
        <w:t>LBE-3096</w:t>
      </w:r>
      <w:r w:rsidRPr="049BB89A">
        <w:rPr>
          <w:rFonts w:eastAsia="Arial" w:cs="Arial"/>
          <w:szCs w:val="20"/>
          <w:lang w:val="is"/>
        </w:rPr>
        <w:t xml:space="preserve"> og skila niðurstöðum mælinga í gæðaskrá Kápumæling háspennustrengja í SP.</w:t>
      </w:r>
    </w:p>
    <w:p w14:paraId="75C43242" w14:textId="77777777" w:rsidR="007A3584" w:rsidRDefault="007A3584" w:rsidP="007A3584">
      <w:pPr>
        <w:spacing w:line="257" w:lineRule="auto"/>
      </w:pPr>
      <w:r w:rsidRPr="049BB89A">
        <w:rPr>
          <w:rFonts w:eastAsia="Arial" w:cs="Arial"/>
          <w:szCs w:val="20"/>
          <w:lang w:val="is"/>
        </w:rPr>
        <w:t>Komi í ljós bilun skal verktaki tafarlaust grafa frá þeim stað í samráði við umsjónarmann verkkaup og ef bilun kemur í ljós af völdum verktaka, ber verktaki allan kostnað við að grafa frá strengjum, á viðgerð og frágangi umhverfis strengi.</w:t>
      </w:r>
    </w:p>
    <w:p w14:paraId="02C90DF5" w14:textId="77777777" w:rsidR="007A3584" w:rsidRDefault="007A3584" w:rsidP="007A3584">
      <w:pPr>
        <w:spacing w:line="257" w:lineRule="auto"/>
      </w:pPr>
      <w:r w:rsidRPr="049BB89A">
        <w:rPr>
          <w:rFonts w:eastAsia="Arial" w:cs="Arial"/>
          <w:szCs w:val="20"/>
          <w:lang w:val="is"/>
        </w:rPr>
        <w:t>Eftir útdrátt á háspennustrengjum skal verktaki að bensla 20mm ljósleiðararör fyrir fjarskiptalagnir við hvern háspennustreng en greitt er fyrir lagningu 20mm rör skv. lið 3.6.2 ef ljósleiðarrör er til staðar þá skal tengja þau saman í samráði við eftirlitsaðila.</w:t>
      </w:r>
    </w:p>
    <w:p w14:paraId="76292CC5" w14:textId="77777777" w:rsidR="007A3584" w:rsidRDefault="007A3584" w:rsidP="007A3584">
      <w:pPr>
        <w:spacing w:after="0" w:line="257" w:lineRule="auto"/>
      </w:pPr>
      <w:r w:rsidRPr="049BB89A">
        <w:rPr>
          <w:rFonts w:eastAsia="Arial" w:cs="Arial"/>
          <w:b/>
          <w:bCs/>
          <w:i/>
          <w:iCs/>
          <w:szCs w:val="20"/>
          <w:lang w:val="is"/>
        </w:rPr>
        <w:t>Magntölur og uppgjör:</w:t>
      </w:r>
    </w:p>
    <w:p w14:paraId="24A76753" w14:textId="77777777" w:rsidR="007A3584" w:rsidRDefault="007A3584" w:rsidP="007A3584">
      <w:pPr>
        <w:spacing w:after="0" w:line="257" w:lineRule="auto"/>
      </w:pPr>
      <w:r w:rsidRPr="049BB89A">
        <w:rPr>
          <w:rFonts w:eastAsia="Arial" w:cs="Arial"/>
          <w:i/>
          <w:iCs/>
          <w:szCs w:val="20"/>
          <w:lang w:val="is"/>
        </w:rPr>
        <w:t>Greitt er ákveðið einingarverð á lengdarmetra strengja og jarðvíra sem lagðir eru í skurði, dregnir í ídráttarör og hringaðir í hankir, samkvæmt mælingu á staðnum. Innifalið í einingarverði skal vera m.a.</w:t>
      </w:r>
    </w:p>
    <w:p w14:paraId="453398F8" w14:textId="77777777" w:rsidR="007A3584" w:rsidRDefault="007A3584" w:rsidP="007A3584">
      <w:pPr>
        <w:spacing w:after="0" w:line="257" w:lineRule="auto"/>
      </w:pPr>
      <w:r w:rsidRPr="049BB89A">
        <w:rPr>
          <w:rFonts w:eastAsia="Arial" w:cs="Arial"/>
          <w:i/>
          <w:iCs/>
          <w:szCs w:val="20"/>
          <w:lang w:val="is"/>
        </w:rPr>
        <w:t xml:space="preserve"> </w:t>
      </w:r>
    </w:p>
    <w:p w14:paraId="67803650" w14:textId="77777777" w:rsidR="007A3584" w:rsidRDefault="007A3584" w:rsidP="007A3584">
      <w:pPr>
        <w:spacing w:after="0" w:line="257" w:lineRule="auto"/>
        <w:rPr>
          <w:rFonts w:eastAsia="Arial" w:cs="Arial"/>
          <w:i/>
          <w:iCs/>
          <w:szCs w:val="20"/>
          <w:lang w:val="is"/>
        </w:rPr>
      </w:pPr>
      <w:r w:rsidRPr="049BB89A">
        <w:rPr>
          <w:rFonts w:eastAsia="Arial" w:cs="Arial"/>
          <w:i/>
          <w:iCs/>
          <w:szCs w:val="20"/>
          <w:lang w:val="is"/>
        </w:rPr>
        <w:t>merking á strengjum ásamt frágangur á herpihólkum. Fyrir háspennustrengi er innifalið er að bensla 20mm ljósleiðararör við hvern streng, bensli og tengimúffur fyrir 20mm rör skal vera innifalið í einingaverði.</w:t>
      </w:r>
    </w:p>
    <w:p w14:paraId="3CB07B32" w14:textId="77777777" w:rsidR="007A3584" w:rsidRDefault="007A3584" w:rsidP="007A3584"/>
    <w:p w14:paraId="597308BA" w14:textId="77777777" w:rsidR="007A3584" w:rsidRPr="006015C3" w:rsidRDefault="007A3584" w:rsidP="007A3584">
      <w:pPr>
        <w:pStyle w:val="Heading3"/>
      </w:pPr>
      <w:bookmarkStart w:id="416" w:name="_Ref39485729"/>
      <w:bookmarkStart w:id="417" w:name="_Toc232150483"/>
      <w:r w:rsidRPr="006015C3">
        <w:lastRenderedPageBreak/>
        <w:t>Frágangur ótengdra strengenda</w:t>
      </w:r>
      <w:bookmarkEnd w:id="416"/>
      <w:bookmarkEnd w:id="417"/>
      <w:r w:rsidRPr="006015C3">
        <w:t xml:space="preserve"> </w:t>
      </w:r>
    </w:p>
    <w:p w14:paraId="2D22A010" w14:textId="7FD791CE" w:rsidR="007A3584" w:rsidRPr="006015C3" w:rsidRDefault="007A3584" w:rsidP="007A3584">
      <w:pPr>
        <w:spacing w:line="256" w:lineRule="auto"/>
        <w:rPr>
          <w:rFonts w:ascii="Times New Roman" w:hAnsi="Times New Roman"/>
        </w:rPr>
      </w:pPr>
      <w:r w:rsidRPr="006015C3">
        <w:rPr>
          <w:rFonts w:eastAsia="Arial" w:cs="Arial"/>
          <w:szCs w:val="20"/>
        </w:rPr>
        <w:t xml:space="preserve">Skammhleypa skal öllum ótengdum strengendum. </w:t>
      </w:r>
      <w:r w:rsidRPr="006015C3">
        <w:rPr>
          <w:rFonts w:eastAsia="Arial" w:cs="Arial"/>
          <w:b/>
          <w:bCs/>
          <w:szCs w:val="20"/>
        </w:rPr>
        <w:t xml:space="preserve">Skammhleyping strengja skal framkvæmd af kunnáttumanni sem skilgreindur er af rafverktaka verksins. </w:t>
      </w:r>
      <w:r w:rsidRPr="006015C3">
        <w:rPr>
          <w:rFonts w:eastAsia="Arial" w:cs="Arial"/>
          <w:szCs w:val="20"/>
        </w:rPr>
        <w:t xml:space="preserve">Ekki er gerð krafa um hvernig skal staðið að skammhleypingunni einungis að hún sé framkvæmd. Sjá </w:t>
      </w:r>
      <w:r w:rsidR="00F64F31">
        <w:rPr>
          <w:rFonts w:eastAsia="Arial" w:cs="Arial"/>
          <w:szCs w:val="20"/>
        </w:rPr>
        <w:t>VLR-6497</w:t>
      </w:r>
      <w:r w:rsidRPr="006015C3">
        <w:rPr>
          <w:rFonts w:eastAsia="Arial" w:cs="Arial"/>
          <w:szCs w:val="20"/>
        </w:rPr>
        <w:t xml:space="preserve"> „Skammhleyping jarðstrengja“ með mismunandi aðferðum. Eftir að strengjum hefur verið skammhleypt skal verktaki loka strengendum með endahettu þannig að ekki komist vatn inn í strengi. </w:t>
      </w:r>
      <w:r>
        <w:rPr>
          <w:rFonts w:eastAsia="Arial" w:cs="Arial"/>
          <w:szCs w:val="20"/>
        </w:rPr>
        <w:t xml:space="preserve"> Eftirlitsaðila </w:t>
      </w:r>
      <w:r w:rsidRPr="006015C3">
        <w:rPr>
          <w:rFonts w:eastAsia="Arial" w:cs="Arial"/>
          <w:szCs w:val="20"/>
        </w:rPr>
        <w:t>skal gefin</w:t>
      </w:r>
      <w:r>
        <w:rPr>
          <w:rFonts w:eastAsia="Arial" w:cs="Arial"/>
          <w:szCs w:val="20"/>
        </w:rPr>
        <w:t>n</w:t>
      </w:r>
      <w:r w:rsidRPr="006015C3">
        <w:rPr>
          <w:rFonts w:eastAsia="Arial" w:cs="Arial"/>
          <w:szCs w:val="20"/>
        </w:rPr>
        <w:t xml:space="preserve"> kostur á því að taka út skammhleypingu áður en strengendum er lokað.</w:t>
      </w:r>
    </w:p>
    <w:p w14:paraId="24634D25" w14:textId="77777777" w:rsidR="007A3584" w:rsidRPr="006015C3" w:rsidRDefault="007A3584" w:rsidP="007A3584">
      <w:pPr>
        <w:pStyle w:val="TextinPara"/>
        <w:rPr>
          <w:b/>
          <w:i/>
        </w:rPr>
      </w:pPr>
      <w:r w:rsidRPr="006015C3">
        <w:rPr>
          <w:b/>
          <w:i/>
        </w:rPr>
        <w:t>Magntölur og uppgjör:</w:t>
      </w:r>
    </w:p>
    <w:p w14:paraId="10935B49" w14:textId="77777777" w:rsidR="007A3584" w:rsidRPr="006015C3" w:rsidRDefault="007A3584" w:rsidP="007A3584">
      <w:pPr>
        <w:pStyle w:val="TextinPara"/>
        <w:rPr>
          <w:i/>
        </w:rPr>
      </w:pPr>
      <w:r w:rsidRPr="006015C3">
        <w:rPr>
          <w:i/>
        </w:rPr>
        <w:t xml:space="preserve">Greitt er </w:t>
      </w:r>
      <w:r w:rsidRPr="006015C3">
        <w:rPr>
          <w:i/>
          <w:iCs/>
        </w:rPr>
        <w:t>einingarverð</w:t>
      </w:r>
      <w:r w:rsidRPr="006015C3">
        <w:rPr>
          <w:i/>
        </w:rPr>
        <w:t xml:space="preserve"> fyrir hvern strengenda sem er skammhleypt og lokað með endahettu. </w:t>
      </w:r>
    </w:p>
    <w:p w14:paraId="0021C701" w14:textId="77777777" w:rsidR="007A3584" w:rsidRPr="006015C3" w:rsidRDefault="007A3584" w:rsidP="007A3584">
      <w:pPr>
        <w:pStyle w:val="Heading3"/>
      </w:pPr>
      <w:bookmarkStart w:id="418" w:name="_Toc121131737"/>
      <w:bookmarkStart w:id="419" w:name="_Toc232150484"/>
      <w:r w:rsidRPr="006015C3">
        <w:t>Fjarlægja eldri strengi</w:t>
      </w:r>
      <w:bookmarkEnd w:id="418"/>
      <w:bookmarkEnd w:id="419"/>
    </w:p>
    <w:p w14:paraId="2ADC2FC8" w14:textId="77777777" w:rsidR="007A3584" w:rsidRPr="006015C3" w:rsidRDefault="007A3584" w:rsidP="007A3584">
      <w:pPr>
        <w:pStyle w:val="Texti0"/>
        <w:rPr>
          <w:rFonts w:cs="Arial"/>
        </w:rPr>
      </w:pPr>
      <w:r w:rsidRPr="006015C3">
        <w:rPr>
          <w:rFonts w:eastAsia="Arial" w:cs="Arial"/>
        </w:rPr>
        <w:t xml:space="preserve">Alla eldri strengi sem koma í ljós við gröft og afleggjast, skal fjarlægja og farga á viðurkenndum urðunarstað. Hafa skal samráð við </w:t>
      </w:r>
      <w:r>
        <w:rPr>
          <w:rFonts w:eastAsia="Arial" w:cs="Arial"/>
        </w:rPr>
        <w:t>verkkaupa</w:t>
      </w:r>
      <w:r w:rsidRPr="006015C3">
        <w:rPr>
          <w:rFonts w:eastAsia="Arial" w:cs="Arial"/>
        </w:rPr>
        <w:t xml:space="preserve"> um strengi sem afleggjast.</w:t>
      </w:r>
    </w:p>
    <w:p w14:paraId="5C21CAE5" w14:textId="77777777" w:rsidR="007A3584" w:rsidRPr="006015C3" w:rsidRDefault="007A3584" w:rsidP="007A3584">
      <w:pPr>
        <w:pStyle w:val="Texti0"/>
        <w:rPr>
          <w:rFonts w:cs="Arial"/>
        </w:rPr>
      </w:pPr>
      <w:r w:rsidRPr="006015C3">
        <w:rPr>
          <w:rFonts w:cs="Arial"/>
        </w:rPr>
        <w:t>Starfsfólk Veitna sér um aftengingar á strengjum og tryggja að þeir séu spennulausir.</w:t>
      </w:r>
    </w:p>
    <w:p w14:paraId="1771A71C" w14:textId="77777777" w:rsidR="007A3584" w:rsidRPr="006015C3" w:rsidRDefault="007A3584" w:rsidP="007A3584">
      <w:pPr>
        <w:pStyle w:val="TextinPara"/>
        <w:rPr>
          <w:b/>
          <w:i/>
        </w:rPr>
      </w:pPr>
      <w:r w:rsidRPr="006015C3">
        <w:rPr>
          <w:b/>
          <w:i/>
        </w:rPr>
        <w:t>Magntölur og uppgjör:</w:t>
      </w:r>
    </w:p>
    <w:p w14:paraId="7E249092" w14:textId="77777777" w:rsidR="007A3584" w:rsidRPr="005C5E9D" w:rsidRDefault="007A3584" w:rsidP="007A3584">
      <w:pPr>
        <w:pStyle w:val="TextinPara"/>
        <w:rPr>
          <w:i/>
        </w:rPr>
      </w:pPr>
      <w:r w:rsidRPr="006015C3">
        <w:rPr>
          <w:i/>
        </w:rPr>
        <w:t>Greitt er ákveðið verð á lengdarmetra strengja fyrir að fjarlægja strengi og farga. Innifalið skal allt til að fullgera verkþáttinn samkvæmt verklýsingu.</w:t>
      </w:r>
    </w:p>
    <w:p w14:paraId="5BCB221B" w14:textId="77777777" w:rsidR="007A3584" w:rsidRPr="006015C3" w:rsidRDefault="007A3584" w:rsidP="007A3584">
      <w:pPr>
        <w:pStyle w:val="Heading3"/>
      </w:pPr>
      <w:bookmarkStart w:id="420" w:name="_Toc232150485"/>
      <w:bookmarkStart w:id="421" w:name="_Hlk38369520"/>
      <w:r>
        <w:t>Nýjar heimlagnir</w:t>
      </w:r>
      <w:bookmarkEnd w:id="420"/>
    </w:p>
    <w:bookmarkEnd w:id="421"/>
    <w:p w14:paraId="1AE84366" w14:textId="77777777" w:rsidR="007A3584" w:rsidRPr="006015C3" w:rsidRDefault="007A3584" w:rsidP="007A3584">
      <w:pPr>
        <w:pStyle w:val="Texti0"/>
        <w:rPr>
          <w:rFonts w:cs="Arial"/>
        </w:rPr>
      </w:pPr>
      <w:r w:rsidRPr="006015C3">
        <w:rPr>
          <w:rFonts w:cs="Arial"/>
        </w:rPr>
        <w:t xml:space="preserve">Ídráttarrör fyrir heimlagnir skulu lögð órofin frá götuæð og inn í inntaksrými.  Verktaki skal sjá um að koma fyrir ídráttarrörum inn í inntaksrými.  Ýmist þarf verktaki að bora fyrir nýjum rörum eða tengja við rör sem fyrir eru. Ekki skal bora fyrir rörum á nýjum stað ef hægt er að fara inn á gamla staðnum nema með samþykki </w:t>
      </w:r>
      <w:r>
        <w:rPr>
          <w:rFonts w:cs="Arial"/>
        </w:rPr>
        <w:t>eftirlitsaðila</w:t>
      </w:r>
      <w:r w:rsidRPr="006015C3">
        <w:rPr>
          <w:rFonts w:cs="Arial"/>
        </w:rPr>
        <w:t xml:space="preserve"> verkkaupa.  Inntök í hús eru annað hvort inn úr vegg eða upp úr gólfi. </w:t>
      </w:r>
      <w:r>
        <w:rPr>
          <w:rFonts w:cs="Arial"/>
        </w:rPr>
        <w:t>Eftirlitsaðili</w:t>
      </w:r>
      <w:r w:rsidRPr="006015C3">
        <w:rPr>
          <w:rFonts w:cs="Arial"/>
        </w:rPr>
        <w:t xml:space="preserve"> verkkaupa sker úr um hvaða gerð er notuð á hverjum stað og er nánari útfærsla sýnd á teikningum. </w:t>
      </w:r>
    </w:p>
    <w:p w14:paraId="5B6E4E82" w14:textId="77777777" w:rsidR="007A3584" w:rsidRPr="006015C3" w:rsidRDefault="007A3584" w:rsidP="007A3584">
      <w:pPr>
        <w:pStyle w:val="Texti0"/>
        <w:rPr>
          <w:rFonts w:cs="Arial"/>
        </w:rPr>
      </w:pPr>
      <w:r w:rsidRPr="006015C3">
        <w:rPr>
          <w:rFonts w:cs="Arial"/>
        </w:rPr>
        <w:t>Áður en borað er fyrir ídráttarröri skal verktaki afla sér upplýsinga um það hvort aðrar lagnir séu í gólfi eða vegg þar sem bora á.  Skal hann sýna fyllstu aðgát við borun og gæta þess að valda ekki tjóni á lögnum.  Við borun skal verktaki gæta þess að brjóta ekki úr veggjum þegar borinn gengur út. Tryggt skal við framkvæmd að ekki verði skemmdir á frágangsþáttum einangrunar og þéttinga sem rofin eru með kjarnaborun.</w:t>
      </w:r>
    </w:p>
    <w:p w14:paraId="31C6C2BE" w14:textId="77777777" w:rsidR="007A3584" w:rsidRPr="006015C3" w:rsidRDefault="007A3584" w:rsidP="007A3584">
      <w:pPr>
        <w:pStyle w:val="Texti0"/>
        <w:spacing w:after="0"/>
        <w:rPr>
          <w:rFonts w:cs="Arial"/>
          <w:b/>
          <w:u w:val="single"/>
        </w:rPr>
      </w:pPr>
      <w:r w:rsidRPr="006015C3">
        <w:rPr>
          <w:rFonts w:cs="Arial"/>
          <w:b/>
          <w:u w:val="single"/>
        </w:rPr>
        <w:t>Inntak í gegnum vegg</w:t>
      </w:r>
    </w:p>
    <w:p w14:paraId="3129D3FB" w14:textId="77777777" w:rsidR="007A3584" w:rsidRDefault="007A3584" w:rsidP="007A3584">
      <w:pPr>
        <w:pStyle w:val="Texti0"/>
        <w:ind w:left="708"/>
        <w:rPr>
          <w:rFonts w:cs="Arial"/>
        </w:rPr>
      </w:pPr>
      <w:r w:rsidRPr="006015C3">
        <w:rPr>
          <w:rFonts w:cs="Arial"/>
        </w:rPr>
        <w:t xml:space="preserve">Bora eða kjarnabora skal gat innanfrá og skal það halla minnst 20° niður á við út.  Gat skal vera a.m.k. 20 mm víðara en þvermál rörs sem þrætt er í það. Hreinsa skal allt ryk úr gati og þurrka gat áður en rör er dregið í.  Draga skal rör í gatið með fjarlægðarklossum þannig að það sé í miðju gati. Þétta skal vel í kringum rör að utan með kítti, sem </w:t>
      </w:r>
      <w:r>
        <w:rPr>
          <w:rFonts w:cs="Arial"/>
        </w:rPr>
        <w:t>eftirlitsaðili</w:t>
      </w:r>
      <w:r w:rsidRPr="006015C3">
        <w:rPr>
          <w:rFonts w:cs="Arial"/>
        </w:rPr>
        <w:t xml:space="preserve"> verkkaupa samþykkir, þannig að kíttið fari 70-100 mm inn í vegginn allt í kringum rörið. Brjóta skal spöng við efri brún borgats utanvert þannig að úttak rörs sé beygt í mjúkri beygju við frágang þéttinga.  Beygja á röri við ytri brún veggjar skal gefa röri möguleika á að setjast í borfar við þjöppun jarðvegs yfir rör utanhúss. Gera skal við vegg að innanverðu og ganga snyrtilega frá.  Alla efnisafganga skal fjarlægja.</w:t>
      </w:r>
    </w:p>
    <w:p w14:paraId="2CB61FAC" w14:textId="77777777" w:rsidR="007A3584" w:rsidRPr="005A0231" w:rsidRDefault="007A3584" w:rsidP="007A3584"/>
    <w:p w14:paraId="61E9DB01" w14:textId="77777777" w:rsidR="007A3584" w:rsidRPr="006015C3" w:rsidRDefault="007A3584" w:rsidP="007A3584">
      <w:pPr>
        <w:pStyle w:val="Texti0"/>
        <w:spacing w:after="0"/>
        <w:rPr>
          <w:rFonts w:cs="Arial"/>
          <w:b/>
          <w:u w:val="single"/>
        </w:rPr>
      </w:pPr>
      <w:r w:rsidRPr="006015C3">
        <w:rPr>
          <w:rFonts w:cs="Arial"/>
          <w:b/>
          <w:u w:val="single"/>
        </w:rPr>
        <w:t>Inntak í gegnum vegg og gólf</w:t>
      </w:r>
    </w:p>
    <w:p w14:paraId="6383A72D" w14:textId="77777777" w:rsidR="007A3584" w:rsidRPr="006015C3" w:rsidRDefault="007A3584" w:rsidP="007A3584">
      <w:pPr>
        <w:pStyle w:val="Texti0"/>
        <w:ind w:left="708"/>
        <w:rPr>
          <w:rFonts w:cs="Arial"/>
        </w:rPr>
      </w:pPr>
      <w:r w:rsidRPr="006015C3">
        <w:rPr>
          <w:rFonts w:cs="Arial"/>
        </w:rPr>
        <w:t>Þegar ídráttarrör inntaks kemur upp úr gólfi skal verktaki bora gat á sökkulvegg undir gólfi og í gegnum gólfplötu innan við vegg. Verktaki kemur ídráttarröri inntaks fyrir.  Fylla skal með sandi í holuna með rörinu og steypa utan um rörið í gólfinu og ganga snyrtilega frá því.  Brjóta skal spöng við efri brún borgats utanvert þannig að úttak rörs sé beygt í mjúkri beygju við frágang þéttinga.  Beygja á röri við ytri brún veggjar skal gefa röri möguleika á að setjast í borfar við þjöppun jarðvegs yfir rör utanhúss. Gæta skal að beygjuradíus rörs sé nægur til að ekki komi brot á það undir gólfplötu við frágang. Múrbrot og alla efnisafganga skal fjarlægja. Ekki er steypt í gat í sökkulvegg.</w:t>
      </w:r>
    </w:p>
    <w:p w14:paraId="4CB1662E" w14:textId="77777777" w:rsidR="007A3584" w:rsidRPr="006015C3" w:rsidRDefault="007A3584" w:rsidP="007A3584">
      <w:pPr>
        <w:pStyle w:val="Texti0"/>
        <w:rPr>
          <w:rFonts w:cs="Arial"/>
        </w:rPr>
      </w:pPr>
      <w:r w:rsidRPr="006015C3">
        <w:rPr>
          <w:rFonts w:cs="Arial"/>
        </w:rPr>
        <w:t>Þegar ídráttarröri er ýtt í gegnum borgat skal endi lokaður til að ekki komi óhreinindi inn í lögn.  Utanhúss skal ætíð hafa rörenda lokaða fram að tenginu við aðrar lagnir.</w:t>
      </w:r>
    </w:p>
    <w:p w14:paraId="4CA9BDB7" w14:textId="77777777" w:rsidR="007A3584" w:rsidRPr="006015C3" w:rsidRDefault="007A3584" w:rsidP="007A3584">
      <w:pPr>
        <w:pStyle w:val="Texti0"/>
        <w:rPr>
          <w:rFonts w:cs="Arial"/>
        </w:rPr>
      </w:pPr>
      <w:r w:rsidRPr="006015C3">
        <w:rPr>
          <w:rFonts w:cs="Arial"/>
        </w:rPr>
        <w:lastRenderedPageBreak/>
        <w:t>Innanhúss skal verktaki ganga snyrtilega frá rörenda og að öllu jöfnu skal sníða rör slétt við vegg eða gólf og ýta rörinu síðan 10mm inn í vegginn, þar sem rörið má ekki standa út. Verktaki skal ganga frá rörinu áður en hann dregur strengi í það. Frágangur á rörenda getur þó farið eftir notkun rýmis, þannig getur það verið kostur að láta rör ná heilt upp á vegg t.d. í votrýmum.</w:t>
      </w:r>
    </w:p>
    <w:p w14:paraId="26DFE881" w14:textId="77777777" w:rsidR="007A3584" w:rsidRPr="006015C3" w:rsidRDefault="007A3584" w:rsidP="007A3584">
      <w:pPr>
        <w:pStyle w:val="Texti0"/>
        <w:rPr>
          <w:rFonts w:cs="Arial"/>
        </w:rPr>
      </w:pPr>
      <w:r w:rsidRPr="006015C3">
        <w:rPr>
          <w:rFonts w:cs="Arial"/>
        </w:rPr>
        <w:t xml:space="preserve">Þegar búið er að draga heimtaugastreng gegnum ídráttarrör í inntaksrými skal verktaki þétta milli ídráttarrörs og heimtaugastrengs til að tryggja vatnsheldni, sjá teikningar. </w:t>
      </w:r>
    </w:p>
    <w:p w14:paraId="76E75A3A" w14:textId="77777777" w:rsidR="007A3584" w:rsidRPr="006015C3" w:rsidRDefault="007A3584" w:rsidP="007A3584">
      <w:pPr>
        <w:pStyle w:val="Texti0"/>
        <w:rPr>
          <w:rFonts w:cs="Arial"/>
        </w:rPr>
      </w:pPr>
      <w:r w:rsidRPr="006015C3">
        <w:rPr>
          <w:rFonts w:cs="Arial"/>
        </w:rPr>
        <w:t>Verktaki skal kítta um 70 mm umhverfis heimtaugastreng í rörenda í báða enda. Setja skal þéttilista (airofillista) eða steinull til að tryggja að kítti sé þétt og vel frágengið í rörendum.</w:t>
      </w:r>
    </w:p>
    <w:p w14:paraId="247D5A35" w14:textId="77777777" w:rsidR="007A3584" w:rsidRPr="006015C3" w:rsidRDefault="007A3584" w:rsidP="007A3584">
      <w:pPr>
        <w:pStyle w:val="Texti0"/>
        <w:rPr>
          <w:rFonts w:cs="Arial"/>
        </w:rPr>
      </w:pPr>
      <w:r w:rsidRPr="006015C3">
        <w:rPr>
          <w:rFonts w:cs="Arial"/>
        </w:rPr>
        <w:t xml:space="preserve">Ef aðstæður eru þannig að ídráttarrör hallar niður að húsi skal verktaki láta </w:t>
      </w:r>
      <w:r>
        <w:rPr>
          <w:rFonts w:cs="Arial"/>
        </w:rPr>
        <w:t xml:space="preserve">eftirlitsaðila og verkkaupa </w:t>
      </w:r>
      <w:r w:rsidRPr="006015C3">
        <w:rPr>
          <w:rFonts w:cs="Arial"/>
        </w:rPr>
        <w:t xml:space="preserve">vita og fara skal sérstaklega yfir þéttingar og mögulega setja renndan herpihólk sem verkkaupi leggur til.  </w:t>
      </w:r>
    </w:p>
    <w:p w14:paraId="77FA75E6" w14:textId="77777777" w:rsidR="007A3584" w:rsidRPr="006015C3" w:rsidRDefault="007A3584" w:rsidP="007A3584">
      <w:pPr>
        <w:pStyle w:val="Texti0"/>
        <w:rPr>
          <w:rFonts w:cs="Arial"/>
          <w:b/>
        </w:rPr>
      </w:pPr>
      <w:r w:rsidRPr="006015C3">
        <w:rPr>
          <w:rFonts w:cs="Arial"/>
          <w:b/>
          <w:bCs/>
        </w:rPr>
        <w:t>Verktaki</w:t>
      </w:r>
      <w:r w:rsidRPr="006015C3">
        <w:rPr>
          <w:rFonts w:cs="Arial"/>
          <w:b/>
        </w:rPr>
        <w:t xml:space="preserve"> skal ganga vel um í húsum íbúa og ávallt þrífa vel eftir sig.</w:t>
      </w:r>
    </w:p>
    <w:p w14:paraId="5E89DFCE" w14:textId="77777777" w:rsidR="007A3584" w:rsidRPr="00651A45" w:rsidRDefault="007A3584" w:rsidP="007A3584">
      <w:pPr>
        <w:pStyle w:val="Texti0"/>
        <w:rPr>
          <w:rFonts w:cs="Arial"/>
        </w:rPr>
      </w:pPr>
      <w:r w:rsidRPr="006015C3">
        <w:rPr>
          <w:rFonts w:cs="Arial"/>
        </w:rPr>
        <w:t>Í lágpunkti ídráttarrörsins, innan lóðar, skal bora þrjú 10 mm göt (drengöt) í gegnum rörið að neðan og vefja drendúk yfir götin. Drendúkinn skal festa með því að vefja límbandi til endanna.</w:t>
      </w:r>
    </w:p>
    <w:p w14:paraId="6A5BC75D" w14:textId="77777777" w:rsidR="007A3584" w:rsidRPr="00651A45" w:rsidRDefault="007A3584" w:rsidP="007A3584">
      <w:pPr>
        <w:pStyle w:val="Texti0"/>
        <w:rPr>
          <w:rFonts w:cs="Arial"/>
        </w:rPr>
      </w:pPr>
      <w:r w:rsidRPr="00651A45">
        <w:rPr>
          <w:rFonts w:cs="Arial"/>
        </w:rPr>
        <w:t>Allt efni til verksins skal samþykkt af verkkaupa og uppfylla kröfur um teygjanleika, endingu og þjálni. Víða er hætta á vatnsþrýstingi vegna jarðvatnsstöðu og skal sérstaklega tryggt að þéttiefni uppfylli slíkar kröfur og frágangur sé faglegur í samræmi við ýtrustu kröfur framleiðanda þéttiefnisins um hreinsun og meðhöndlun grunnefna og límflata.</w:t>
      </w:r>
    </w:p>
    <w:p w14:paraId="5DFC1958" w14:textId="77777777" w:rsidR="007A3584" w:rsidRPr="00651A45" w:rsidRDefault="007A3584" w:rsidP="007A3584">
      <w:pPr>
        <w:pStyle w:val="TextinPara"/>
        <w:rPr>
          <w:b/>
          <w:i/>
        </w:rPr>
      </w:pPr>
      <w:r w:rsidRPr="00651A45">
        <w:rPr>
          <w:b/>
          <w:i/>
        </w:rPr>
        <w:t>Magntölur og uppgjör:</w:t>
      </w:r>
    </w:p>
    <w:p w14:paraId="2B6527A7" w14:textId="77777777" w:rsidR="007A3584" w:rsidRPr="005C5E9D" w:rsidRDefault="007A3584" w:rsidP="007A3584">
      <w:pPr>
        <w:pStyle w:val="TextinPara"/>
        <w:rPr>
          <w:i/>
        </w:rPr>
      </w:pPr>
      <w:r w:rsidRPr="00651A45">
        <w:rPr>
          <w:i/>
        </w:rPr>
        <w:t xml:space="preserve">Greitt er ákveðið </w:t>
      </w:r>
      <w:r w:rsidRPr="00651A45">
        <w:rPr>
          <w:i/>
          <w:iCs/>
        </w:rPr>
        <w:t>einingarverð</w:t>
      </w:r>
      <w:r w:rsidRPr="00651A45">
        <w:rPr>
          <w:i/>
        </w:rPr>
        <w:t xml:space="preserve"> fyrir hvert </w:t>
      </w:r>
      <w:r w:rsidRPr="00651A45">
        <w:rPr>
          <w:i/>
          <w:iCs/>
        </w:rPr>
        <w:t>inntak</w:t>
      </w:r>
      <w:r w:rsidRPr="00651A45">
        <w:rPr>
          <w:i/>
        </w:rPr>
        <w:t xml:space="preserve"> eftir gerð. Innifalið í einingarverði skal vera allur kostnaður við efni, vinnu og tæki sem þarf til að ljúka verkliðnum.</w:t>
      </w:r>
    </w:p>
    <w:p w14:paraId="62AEED9C" w14:textId="77777777" w:rsidR="007A3584" w:rsidRPr="002E1293" w:rsidRDefault="007A3584" w:rsidP="007A3584">
      <w:pPr>
        <w:pStyle w:val="Heading3"/>
      </w:pPr>
      <w:bookmarkStart w:id="422" w:name="_Toc232150486"/>
      <w:r>
        <w:t>Ótengdar heimlagnir</w:t>
      </w:r>
      <w:bookmarkEnd w:id="422"/>
    </w:p>
    <w:p w14:paraId="6BDE5F7F" w14:textId="5AC1354C" w:rsidR="007A3584" w:rsidRPr="002E1293" w:rsidRDefault="007A3584" w:rsidP="007A3584">
      <w:pPr>
        <w:pStyle w:val="Texti0"/>
        <w:rPr>
          <w:rFonts w:cs="Arial"/>
        </w:rPr>
      </w:pPr>
      <w:r w:rsidRPr="002E1293">
        <w:rPr>
          <w:rFonts w:cs="Arial"/>
        </w:rPr>
        <w:t xml:space="preserve">Frágangur ótengdra heimlagna skal vera í samræmi við </w:t>
      </w:r>
      <w:r w:rsidR="00F64F31">
        <w:rPr>
          <w:rFonts w:eastAsiaTheme="minorHAnsi"/>
        </w:rPr>
        <w:t>VLR-6720</w:t>
      </w:r>
      <w:r w:rsidRPr="002E1293">
        <w:rPr>
          <w:rFonts w:cs="Arial"/>
        </w:rPr>
        <w:t>.</w:t>
      </w:r>
    </w:p>
    <w:p w14:paraId="4D028592" w14:textId="77777777" w:rsidR="007A3584" w:rsidRPr="002E1293" w:rsidRDefault="007A3584" w:rsidP="007A3584">
      <w:pPr>
        <w:pStyle w:val="Texti0"/>
        <w:rPr>
          <w:rFonts w:cs="Arial"/>
        </w:rPr>
      </w:pPr>
      <w:r w:rsidRPr="002E1293">
        <w:rPr>
          <w:rFonts w:cs="Arial"/>
        </w:rPr>
        <w:t xml:space="preserve">Heimlagnahankir skal leggja a.m.k. 1,0 m inn fyrir lóðamörk. Jarðvinnuverktaki hefur losað klöpp 0,5 m lengra en heimlagnaendi nær. Verktaki skal ganga frá heimlögnum eins og teikningar sýna. Verktaki skal loka öllum heimlagnarörum með loki/tappa sem verkkaupi leggur til. </w:t>
      </w:r>
    </w:p>
    <w:p w14:paraId="74CB0462" w14:textId="77777777" w:rsidR="007A3584" w:rsidRPr="002E1293" w:rsidRDefault="007A3584" w:rsidP="007A3584">
      <w:pPr>
        <w:pStyle w:val="Texti0"/>
        <w:rPr>
          <w:rFonts w:cs="Arial"/>
        </w:rPr>
      </w:pPr>
      <w:r w:rsidRPr="002E1293">
        <w:rPr>
          <w:rFonts w:cs="Arial"/>
        </w:rPr>
        <w:t xml:space="preserve">Staðsetja skal strenghankir fyrir rafmagn og enda á heimlagnarörum fjarskiptalagna ofan á heimlagnaenda hitaveitu ef hann er staðsettur á sama stað. </w:t>
      </w:r>
    </w:p>
    <w:p w14:paraId="2B741558" w14:textId="77777777" w:rsidR="007A3584" w:rsidRPr="002E1293" w:rsidRDefault="007A3584" w:rsidP="007A3584">
      <w:r w:rsidRPr="002E1293">
        <w:t>Við lagningu heimlagna 50mm2 og minni sem ekki á að tengja strax skal skilja eftir upp rúllaða hönk af streng til að ná inn að afhendingarstað viðskiptavina. Ef afhendingarstaður er þekktur og samþykktur skal skilja eftir þá lengd, en ef afhendingstaður er óþekktur skal skilja eftir 15m af streng.</w:t>
      </w:r>
    </w:p>
    <w:p w14:paraId="1F63A09F" w14:textId="77777777" w:rsidR="007A3584" w:rsidRPr="002E1293" w:rsidRDefault="007A3584" w:rsidP="007A3584">
      <w:r w:rsidRPr="002E1293">
        <w:t>Við lagningu heimlagna 50-300mm2 í íbúðarhverfum þar sem heimtaugastærð er þekkt s.s. fjölbýlishús osfv. sem ekki á að tengja strax skal skilja eftir upp rúllaða hönk af streng ef hægt er og skal lengdin miðast við húsvegg + 7m.</w:t>
      </w:r>
    </w:p>
    <w:p w14:paraId="4C15AA75" w14:textId="77777777" w:rsidR="007A3584" w:rsidRPr="002E1293" w:rsidRDefault="007A3584" w:rsidP="007A3584">
      <w:pPr>
        <w:pStyle w:val="Texti0"/>
        <w:rPr>
          <w:rFonts w:cs="Arial"/>
        </w:rPr>
      </w:pPr>
      <w:r>
        <w:rPr>
          <w:rFonts w:eastAsia="Calibri" w:cs="Arial"/>
        </w:rPr>
        <w:t xml:space="preserve">Eftirlitsaðili </w:t>
      </w:r>
      <w:r w:rsidRPr="002E1293">
        <w:rPr>
          <w:rFonts w:eastAsia="Calibri" w:cs="Arial"/>
        </w:rPr>
        <w:t>skal taka út strenghankir áður en sandað er yfir þær og tryggt skal að innmælingum á hönkum sé lokið.</w:t>
      </w:r>
      <w:r w:rsidRPr="002E1293">
        <w:rPr>
          <w:rFonts w:cs="Arial"/>
        </w:rPr>
        <w:t xml:space="preserve"> </w:t>
      </w:r>
    </w:p>
    <w:p w14:paraId="76393B45" w14:textId="77777777" w:rsidR="007A3584" w:rsidRPr="002E1293" w:rsidRDefault="007A3584" w:rsidP="007A3584">
      <w:pPr>
        <w:pStyle w:val="TextinPara"/>
        <w:rPr>
          <w:b/>
          <w:i/>
        </w:rPr>
      </w:pPr>
      <w:r w:rsidRPr="002E1293">
        <w:rPr>
          <w:b/>
          <w:i/>
        </w:rPr>
        <w:t>Magntölur og uppgjör:</w:t>
      </w:r>
    </w:p>
    <w:p w14:paraId="05DBD19C" w14:textId="65830761" w:rsidR="007A3584" w:rsidRDefault="007A3584" w:rsidP="00420884">
      <w:pPr>
        <w:pStyle w:val="TextinPara"/>
      </w:pPr>
      <w:r w:rsidRPr="3D099574">
        <w:rPr>
          <w:i/>
          <w:iCs/>
        </w:rPr>
        <w:t>Greitt er ákveðið einingarverð fyrir hverja fullfrágengna heimlögn. Innifalið í einingarverði fyrir ótengdar heimlagnir skal vera allur kostnaður við efni, vinnu og tæki sem þarf til að ljúka verkliðnum.</w:t>
      </w:r>
    </w:p>
    <w:p w14:paraId="25356F5F" w14:textId="000656F8" w:rsidR="00964996" w:rsidRPr="00964996" w:rsidRDefault="00964996" w:rsidP="00964996">
      <w:pPr>
        <w:pStyle w:val="Heading3"/>
      </w:pPr>
      <w:bookmarkStart w:id="423" w:name="_Toc232150487"/>
      <w:r>
        <w:t>Tengivinna</w:t>
      </w:r>
      <w:bookmarkEnd w:id="423"/>
    </w:p>
    <w:p w14:paraId="0DFE5F50" w14:textId="77777777" w:rsidR="00964996" w:rsidRPr="00A33805" w:rsidRDefault="00964996" w:rsidP="00964996">
      <w:pPr>
        <w:spacing w:line="257" w:lineRule="auto"/>
        <w:rPr>
          <w:color w:val="FF0000"/>
        </w:rPr>
      </w:pPr>
      <w:r w:rsidRPr="00A33805">
        <w:rPr>
          <w:rFonts w:eastAsia="Arial" w:cs="Arial"/>
          <w:color w:val="FF0000"/>
          <w:szCs w:val="20"/>
          <w:lang w:val="is"/>
        </w:rPr>
        <w:t># Þessi kafli á aðeins við ef ten</w:t>
      </w:r>
      <w:r>
        <w:rPr>
          <w:rFonts w:eastAsia="Arial" w:cs="Arial"/>
          <w:color w:val="FF0000"/>
          <w:szCs w:val="20"/>
          <w:lang w:val="is"/>
        </w:rPr>
        <w:t>gi</w:t>
      </w:r>
      <w:r w:rsidRPr="00A33805">
        <w:rPr>
          <w:rFonts w:eastAsia="Arial" w:cs="Arial"/>
          <w:color w:val="FF0000"/>
          <w:szCs w:val="20"/>
          <w:lang w:val="is"/>
        </w:rPr>
        <w:t xml:space="preserve">vinna á að vera boðin út með verkinu # </w:t>
      </w:r>
    </w:p>
    <w:p w14:paraId="729B44B2" w14:textId="2EE93237" w:rsidR="00964996" w:rsidRPr="00A33805" w:rsidRDefault="00964996" w:rsidP="00964996">
      <w:pPr>
        <w:rPr>
          <w:color w:val="FF0000"/>
        </w:rPr>
      </w:pPr>
      <w:r w:rsidRPr="00A33805">
        <w:rPr>
          <w:rFonts w:eastAsia="Arial" w:cs="Arial"/>
          <w:color w:val="FF0000"/>
          <w:szCs w:val="20"/>
          <w:lang w:val="is"/>
        </w:rPr>
        <w:t xml:space="preserve">Verktaki skal framkvæma tengingar á há- og lágspennujarðstrengjum ásamt samsetningu jarðvíra. Tengivinna há- og lágspennujarðstrengja skal framkvæmd af kunnáttumanni sem hlotið hefur samþykki af ábyrgðarmanni Rafveitu Veitna. Kunnáttumaður verktaka skal hafa lokið námskeiði í háspennutengingum (slip-over). Fylgja skal verklagi Rafveitu Veitna </w:t>
      </w:r>
      <w:r w:rsidR="00F64F31">
        <w:rPr>
          <w:rFonts w:eastAsia="Arial" w:cs="Arial"/>
          <w:color w:val="FF0000"/>
          <w:szCs w:val="20"/>
          <w:lang w:val="is"/>
        </w:rPr>
        <w:t>VLR-2318</w:t>
      </w:r>
      <w:r w:rsidRPr="00A33805">
        <w:rPr>
          <w:rFonts w:eastAsia="Arial" w:cs="Arial"/>
          <w:color w:val="FF0000"/>
          <w:szCs w:val="20"/>
          <w:lang w:val="is"/>
        </w:rPr>
        <w:t xml:space="preserve"> við tengingu há- og lágspennustrengja.</w:t>
      </w:r>
    </w:p>
    <w:p w14:paraId="49A74930" w14:textId="77777777" w:rsidR="00964996" w:rsidRPr="00A33805" w:rsidRDefault="00964996" w:rsidP="00964996">
      <w:pPr>
        <w:rPr>
          <w:color w:val="FF0000"/>
        </w:rPr>
      </w:pPr>
      <w:r w:rsidRPr="00A33805">
        <w:rPr>
          <w:rFonts w:eastAsia="Arial" w:cs="Arial"/>
          <w:color w:val="FF0000"/>
          <w:szCs w:val="20"/>
          <w:lang w:val="is"/>
        </w:rPr>
        <w:lastRenderedPageBreak/>
        <w:t>Veitur útvega allt tengiefni sem þarf til að ljúka við verkið en verktaki skal búa yfir viðeigandi tækjabúnaði og verkfærum sem þarf til að ljúka við tengivinnuna. Þar sem tengivinna strengja er viðkvæm vinna þá þarf verktaki einnig að hafa tengitjald til umráða. Verktaka ber að tjalda yfir vinnuaðstöðu í tengiholu kalli aðstæður á verkstað á það, s.s. vegna vætu, vinds eða óhreinna aðstæðna.</w:t>
      </w:r>
    </w:p>
    <w:p w14:paraId="31AF9F43" w14:textId="77777777" w:rsidR="00964996" w:rsidRPr="00A33805" w:rsidRDefault="00964996" w:rsidP="00964996">
      <w:pPr>
        <w:rPr>
          <w:color w:val="FF0000"/>
        </w:rPr>
      </w:pPr>
      <w:r w:rsidRPr="00A33805">
        <w:rPr>
          <w:rFonts w:eastAsia="Arial" w:cs="Arial"/>
          <w:color w:val="FF0000"/>
          <w:szCs w:val="20"/>
          <w:lang w:val="is"/>
        </w:rPr>
        <w:t>Starfsfólk Veitna sér um samskipti við stjórnstöð og eða þjónustuvakt Veitna og framkvæma allar aðgerðir á há- og lágspennukerfi s.s. að taka strengi úr rekstri, stefnuvísa, aftengja, klippa og jarðbinda. Áður en kemur að tengivinnu verktaka skal starfsfólk Veitna koma fyrir höfuðlás og persónulásaboxi fyrir útlæsingu strengja.</w:t>
      </w:r>
    </w:p>
    <w:p w14:paraId="397DAB9A" w14:textId="77777777" w:rsidR="00964996" w:rsidRPr="00A33805" w:rsidRDefault="00964996" w:rsidP="00964996">
      <w:pPr>
        <w:rPr>
          <w:color w:val="FF0000"/>
        </w:rPr>
      </w:pPr>
      <w:r w:rsidRPr="00A33805">
        <w:rPr>
          <w:rFonts w:eastAsia="Arial" w:cs="Arial"/>
          <w:color w:val="FF0000"/>
          <w:szCs w:val="20"/>
          <w:lang w:val="is"/>
        </w:rPr>
        <w:t xml:space="preserve">Þegar verktaki kemur að tengivinnu háspennustrengja þá skal starfsfólk Veitna vera búið að aftengja og klippa strenginn og gera hann tilbúinn fyrir tengivinnu verktaka. Verktaka ber að hlíta fyrirmælum starfsmanna og stjórnstöðvar Veitna við undirbúning og framkvæmd tengivinnu strengja. Allir starfsmenn verktaka sem koma að tengivinnu skulu setja sinn persónulás á persónulásabox Veitna. </w:t>
      </w:r>
    </w:p>
    <w:p w14:paraId="252CF9C1" w14:textId="448FC590" w:rsidR="00964996" w:rsidRPr="00A33805" w:rsidRDefault="00964996" w:rsidP="00964996">
      <w:pPr>
        <w:rPr>
          <w:color w:val="FF0000"/>
        </w:rPr>
      </w:pPr>
      <w:r w:rsidRPr="00A33805">
        <w:rPr>
          <w:rFonts w:eastAsia="Arial" w:cs="Arial"/>
          <w:color w:val="FF0000"/>
          <w:szCs w:val="20"/>
          <w:lang w:val="is"/>
        </w:rPr>
        <w:t xml:space="preserve">Verktaki sér til þess að strengir séu tengdir samkvæmt leiðbeiningum framleiðanda. Áður en nýr háspennustrengur er tengdur skal hann kápumeggaður til að sannreyna að hlífðarkápa strengsins sé heil. Háspennustrengi skal kápumæla samkvæmt leiðbeiningarskjali </w:t>
      </w:r>
      <w:r w:rsidR="00F64F31">
        <w:rPr>
          <w:rFonts w:eastAsia="Arial" w:cs="Arial"/>
          <w:color w:val="FF0000"/>
          <w:szCs w:val="20"/>
          <w:lang w:val="is"/>
        </w:rPr>
        <w:t>LBE-3096</w:t>
      </w:r>
      <w:r w:rsidRPr="00A33805">
        <w:rPr>
          <w:rFonts w:eastAsia="Arial" w:cs="Arial"/>
          <w:color w:val="FF0000"/>
          <w:szCs w:val="20"/>
          <w:lang w:val="is"/>
        </w:rPr>
        <w:t xml:space="preserve"> og skila niðurstöðum mælinga í gæðaskrá Kápumæling háspennustrengja.</w:t>
      </w:r>
    </w:p>
    <w:p w14:paraId="49762D8A" w14:textId="77777777" w:rsidR="00964996" w:rsidRPr="00A33805" w:rsidRDefault="00964996" w:rsidP="00964996">
      <w:pPr>
        <w:spacing w:after="0"/>
        <w:rPr>
          <w:color w:val="FF0000"/>
        </w:rPr>
      </w:pPr>
      <w:r w:rsidRPr="00A33805">
        <w:rPr>
          <w:rFonts w:eastAsia="Arial" w:cs="Arial"/>
          <w:color w:val="FF0000"/>
          <w:szCs w:val="20"/>
          <w:lang w:val="is"/>
        </w:rPr>
        <w:t xml:space="preserve"> </w:t>
      </w:r>
    </w:p>
    <w:p w14:paraId="55BDEB76" w14:textId="77777777" w:rsidR="00964996" w:rsidRPr="00A33805" w:rsidRDefault="00964996" w:rsidP="00964996">
      <w:pPr>
        <w:spacing w:after="0"/>
        <w:rPr>
          <w:color w:val="FF0000"/>
        </w:rPr>
      </w:pPr>
      <w:r w:rsidRPr="00A33805">
        <w:rPr>
          <w:rFonts w:eastAsia="Arial" w:cs="Arial"/>
          <w:b/>
          <w:bCs/>
          <w:i/>
          <w:iCs/>
          <w:color w:val="FF0000"/>
          <w:szCs w:val="20"/>
          <w:lang w:val="is"/>
        </w:rPr>
        <w:t>Magntölur og uppgjör:</w:t>
      </w:r>
    </w:p>
    <w:p w14:paraId="71FEF005" w14:textId="77777777" w:rsidR="00964996" w:rsidRDefault="00964996" w:rsidP="00964996">
      <w:pPr>
        <w:spacing w:after="0"/>
        <w:rPr>
          <w:rFonts w:eastAsia="Arial" w:cs="Arial"/>
          <w:i/>
          <w:iCs/>
          <w:color w:val="FF0000"/>
          <w:szCs w:val="20"/>
          <w:lang w:val="is"/>
        </w:rPr>
      </w:pPr>
      <w:r w:rsidRPr="3D099574">
        <w:rPr>
          <w:rFonts w:eastAsia="Arial" w:cs="Arial"/>
          <w:i/>
          <w:iCs/>
          <w:color w:val="FF0000"/>
          <w:lang w:val="is"/>
        </w:rPr>
        <w:t>Greitt er einingarverð fyrir hverja lokna tengingu á jarðstreng og jarðvír. Innifalið í einingarverði skal vera öll vinna sem til þarf að fullgera verkþáttinn.</w:t>
      </w:r>
    </w:p>
    <w:p w14:paraId="5C4AEE12" w14:textId="77777777" w:rsidR="00964996" w:rsidRDefault="00964996" w:rsidP="00964996">
      <w:pPr>
        <w:spacing w:after="0"/>
        <w:rPr>
          <w:rFonts w:eastAsia="Arial" w:cs="Arial"/>
          <w:i/>
          <w:iCs/>
          <w:color w:val="FF0000"/>
          <w:lang w:val="is"/>
        </w:rPr>
      </w:pPr>
    </w:p>
    <w:p w14:paraId="419C04ED" w14:textId="77777777" w:rsidR="00964996" w:rsidRPr="00964996" w:rsidRDefault="00964996" w:rsidP="00964996">
      <w:pPr>
        <w:pStyle w:val="Heading3"/>
      </w:pPr>
      <w:bookmarkStart w:id="424" w:name="_Toc232150488"/>
      <w:r w:rsidRPr="00964996">
        <w:t>Tengingar í tengiskápum</w:t>
      </w:r>
      <w:bookmarkEnd w:id="424"/>
    </w:p>
    <w:p w14:paraId="1975D084" w14:textId="77777777" w:rsidR="00964996" w:rsidRDefault="00964996" w:rsidP="00964996">
      <w:pPr>
        <w:spacing w:before="240" w:after="240"/>
        <w:rPr>
          <w:rFonts w:eastAsia="Arial" w:cs="Arial"/>
          <w:color w:val="FF0000"/>
          <w:lang w:val="is"/>
        </w:rPr>
      </w:pPr>
      <w:r w:rsidRPr="5A3103E5">
        <w:rPr>
          <w:rFonts w:eastAsia="Arial" w:cs="Arial"/>
          <w:color w:val="FF0000"/>
          <w:lang w:val="is"/>
        </w:rPr>
        <w:t>Við uppröðun búnaðar og strengja í tengiskápum skal fylgja skápateikningum sem eru í teikningasetti og leiðbeiningum frá framleiðanda um uppsetningu varrofa og tengiklemma sem og vinnu með strengi. Almennt gildir að fæðistrengir koma inn í miðjan skáp og heimtaugastrengir og aðrir strengir í skápinn svo sitt hvorumegin við.</w:t>
      </w:r>
    </w:p>
    <w:p w14:paraId="57CD1851" w14:textId="77777777" w:rsidR="00964996" w:rsidRDefault="00964996" w:rsidP="00964996">
      <w:pPr>
        <w:spacing w:before="240" w:after="240"/>
        <w:rPr>
          <w:rFonts w:eastAsia="Arial" w:cs="Arial"/>
          <w:color w:val="FF0000"/>
          <w:lang w:val="is"/>
        </w:rPr>
      </w:pPr>
      <w:r w:rsidRPr="5A3103E5">
        <w:rPr>
          <w:rFonts w:eastAsia="Arial" w:cs="Arial"/>
          <w:color w:val="FF0000"/>
          <w:lang w:val="is"/>
        </w:rPr>
        <w:t>Verktaki skal skilja eftir nægjanlegan slaka á strengendum til tenginga og einnig til að mæta hugsanlegri hækkun á þeim t.d. ef breyting verður á hæð gangstéttar. Merkja skal alla strengi eftir því hvert þeir liggja en merkin munu fylgja með frá Veitum skv. skápablöðum.</w:t>
      </w:r>
    </w:p>
    <w:p w14:paraId="722AB663" w14:textId="3FF2BEBA" w:rsidR="00964996" w:rsidRDefault="00964996" w:rsidP="00964996">
      <w:pPr>
        <w:spacing w:before="240" w:after="240"/>
        <w:rPr>
          <w:rFonts w:eastAsia="Arial" w:cs="Arial"/>
          <w:color w:val="FF0000"/>
          <w:lang w:val="is"/>
        </w:rPr>
      </w:pPr>
      <w:r w:rsidRPr="5A3103E5">
        <w:rPr>
          <w:rFonts w:eastAsia="Arial" w:cs="Arial"/>
          <w:color w:val="FF0000"/>
          <w:lang w:val="is"/>
        </w:rPr>
        <w:t xml:space="preserve">TN-C kerfi: Fasaröð skal vera rétt á skinnum, ofan frá talið L1 (brúnn), L2 (svartur) og L3 (grár) skv. </w:t>
      </w:r>
      <w:r w:rsidR="00F64F31">
        <w:rPr>
          <w:rFonts w:eastAsia="Arial" w:cs="Arial"/>
          <w:color w:val="FF0000"/>
          <w:lang w:val="is"/>
        </w:rPr>
        <w:t>LBE-0830</w:t>
      </w:r>
      <w:r w:rsidRPr="5A3103E5">
        <w:rPr>
          <w:rFonts w:eastAsia="Arial" w:cs="Arial"/>
          <w:color w:val="FF0000"/>
          <w:lang w:val="is"/>
        </w:rPr>
        <w:t>. Varnarnúllleiðari (PEN) er með gul/grænni einangrun en setja á ljósblátt herpiádrag i á enda sem tengdur er inn á PEN skinnu. Frágangur fasastrengja skal vera þ.a. hægt sé að koma ampertöng á amk. tvo fasa. Lögð er áhersla á að tryggja lágmarksbeygjuradíus á jarðstrengjum til að lágmarka áraun á einangrun og kápu strengsins.</w:t>
      </w:r>
    </w:p>
    <w:p w14:paraId="6BA3E16F" w14:textId="77777777" w:rsidR="00964996" w:rsidRDefault="00964996" w:rsidP="00964996">
      <w:pPr>
        <w:spacing w:before="240" w:after="240"/>
        <w:rPr>
          <w:rFonts w:eastAsia="Arial" w:cs="Arial"/>
          <w:color w:val="FF0000"/>
          <w:lang w:val="is"/>
        </w:rPr>
      </w:pPr>
      <w:r w:rsidRPr="5A3103E5">
        <w:rPr>
          <w:rFonts w:eastAsia="Arial" w:cs="Arial"/>
          <w:color w:val="FF0000"/>
          <w:lang w:val="is"/>
        </w:rPr>
        <w:t>Fylgja skal leiðbeiningum frá framleiðanda varðandi tengingu varrofa og tengistykkja inn á skinnur og aðgerðaröð og átak við herslu inn á skinnur á að vera samkvæmt leiðbeiningum framleiðenda og nota þarf átaksmæli.</w:t>
      </w:r>
    </w:p>
    <w:p w14:paraId="090C47B4" w14:textId="77777777" w:rsidR="00964996" w:rsidRDefault="00964996" w:rsidP="00964996">
      <w:pPr>
        <w:spacing w:before="240" w:after="240"/>
        <w:rPr>
          <w:rFonts w:eastAsia="Arial" w:cs="Arial"/>
          <w:color w:val="FF0000"/>
          <w:lang w:val="is"/>
        </w:rPr>
      </w:pPr>
      <w:r w:rsidRPr="5A3103E5">
        <w:rPr>
          <w:rFonts w:eastAsia="Arial" w:cs="Arial"/>
          <w:color w:val="FF0000"/>
          <w:lang w:val="is"/>
        </w:rPr>
        <w:t>Yfirfara þarf vel allar herslur á varrofum, tengistykkjum og strengjum til að tryggja öruggt samband.</w:t>
      </w:r>
    </w:p>
    <w:p w14:paraId="372778EB" w14:textId="77777777" w:rsidR="00964996" w:rsidRDefault="00964996" w:rsidP="00964996">
      <w:pPr>
        <w:spacing w:before="240" w:after="240"/>
        <w:rPr>
          <w:rFonts w:eastAsia="Arial" w:cs="Arial"/>
          <w:color w:val="FF0000"/>
          <w:lang w:val="is"/>
        </w:rPr>
      </w:pPr>
      <w:r w:rsidRPr="5A3103E5">
        <w:rPr>
          <w:rFonts w:eastAsia="Arial" w:cs="Arial"/>
          <w:color w:val="FF0000"/>
          <w:lang w:val="is"/>
        </w:rPr>
        <w:t>Fylgja skal leiðbeiningum frá framleiðanda en þegar unnið er með álleiðara þá skal sjónskoða þá og bursta þá með stálbursta til að fjarlægja alla oxun á álinu ef þörf er á. Ef ekki er feiti í tengihólkum skal setja feiti á álið og bera á leiðarana með öðrum stálbursta áður en tengihólkar eru settir á leiðara og tengdir.Varðandi tengistykki frá framleiðanda þá er ekki mikil feiti inn í þeim en þau eru rifluð að innan sem á að brjóta upp oxun þegar hert er að og við það á að skapast mjög gott samband milli leiðara og tengiklemmu og ganga inn í ysta lag leiðara.</w:t>
      </w:r>
    </w:p>
    <w:p w14:paraId="00568F84" w14:textId="77777777" w:rsidR="00964996" w:rsidRDefault="00964996" w:rsidP="00964996">
      <w:pPr>
        <w:spacing w:before="240" w:after="240"/>
        <w:rPr>
          <w:rFonts w:eastAsia="Arial" w:cs="Arial"/>
          <w:color w:val="FF0000"/>
          <w:lang w:val="is"/>
        </w:rPr>
      </w:pPr>
      <w:r w:rsidRPr="5A3103E5">
        <w:rPr>
          <w:rFonts w:eastAsia="Arial" w:cs="Arial"/>
          <w:color w:val="FF0000"/>
          <w:lang w:val="is"/>
        </w:rPr>
        <w:t>Við tengingar á minni strengjum en 150mm2 Al skal skilja eftir slaka, grísahala, á PEN leiðaranum. Setja skal jarðslaufu 16mm2 Cu frá PEN skinnu og út í skápinn til að tyggja samband milli PEN skinnu og skáps ef hún skinnan skildi losna.</w:t>
      </w:r>
    </w:p>
    <w:p w14:paraId="13CC5AA7" w14:textId="77777777" w:rsidR="00964996" w:rsidRDefault="00964996" w:rsidP="00964996">
      <w:pPr>
        <w:spacing w:before="240" w:after="240"/>
        <w:rPr>
          <w:rFonts w:eastAsia="Arial" w:cs="Arial"/>
          <w:color w:val="FF0000"/>
          <w:lang w:val="is"/>
        </w:rPr>
      </w:pPr>
      <w:r w:rsidRPr="5A3103E5">
        <w:rPr>
          <w:rFonts w:eastAsia="Arial" w:cs="Arial"/>
          <w:color w:val="FF0000"/>
          <w:lang w:val="is"/>
        </w:rPr>
        <w:lastRenderedPageBreak/>
        <w:t>Festa skal alla strengi með strengklemmum í samræmi við sverleika jarðstrengs á tengislá í botni tengiskáps.</w:t>
      </w:r>
    </w:p>
    <w:p w14:paraId="21BE65C7" w14:textId="77777777" w:rsidR="00964996" w:rsidRDefault="00964996" w:rsidP="00964996">
      <w:pPr>
        <w:spacing w:before="240" w:after="240"/>
        <w:rPr>
          <w:rFonts w:eastAsia="Arial" w:cs="Arial"/>
          <w:color w:val="FF0000"/>
          <w:lang w:val="is"/>
        </w:rPr>
      </w:pPr>
      <w:r w:rsidRPr="5A3103E5">
        <w:rPr>
          <w:rFonts w:eastAsia="Arial" w:cs="Arial"/>
          <w:color w:val="FF0000"/>
          <w:lang w:val="is"/>
        </w:rPr>
        <w:t>Starfsfólk Veitna sér um að setja bræðivör í varrofa í skápana áður en spennusett er.</w:t>
      </w:r>
    </w:p>
    <w:p w14:paraId="2053527A" w14:textId="77777777" w:rsidR="00964996" w:rsidRDefault="00964996" w:rsidP="00964996">
      <w:pPr>
        <w:spacing w:after="0"/>
        <w:rPr>
          <w:rFonts w:eastAsia="Arial" w:cs="Arial"/>
          <w:b/>
          <w:bCs/>
          <w:i/>
          <w:iCs/>
          <w:color w:val="FF0000"/>
          <w:lang w:val="is"/>
        </w:rPr>
      </w:pPr>
      <w:r w:rsidRPr="5A3103E5">
        <w:rPr>
          <w:rFonts w:eastAsia="Arial" w:cs="Arial"/>
          <w:b/>
          <w:bCs/>
          <w:i/>
          <w:iCs/>
          <w:color w:val="FF0000"/>
          <w:lang w:val="is"/>
        </w:rPr>
        <w:t>Magntölur og uppgjör:</w:t>
      </w:r>
    </w:p>
    <w:p w14:paraId="378FCD71" w14:textId="77777777" w:rsidR="00964996" w:rsidRPr="00964996" w:rsidRDefault="00964996" w:rsidP="00964996">
      <w:pPr>
        <w:spacing w:after="0"/>
        <w:rPr>
          <w:rFonts w:eastAsia="Arial" w:cs="Arial"/>
          <w:b/>
          <w:bCs/>
          <w:i/>
          <w:iCs/>
          <w:color w:val="FF0000"/>
          <w:lang w:val="is"/>
        </w:rPr>
      </w:pPr>
      <w:r w:rsidRPr="00964996">
        <w:rPr>
          <w:rFonts w:eastAsia="Arial" w:cs="Arial"/>
          <w:i/>
          <w:iCs/>
          <w:color w:val="FF0000"/>
          <w:lang w:val="is"/>
        </w:rPr>
        <w:t>Greitt er einingarverð fyrir hverja lokna tengingu á jarðstreng, eftir stærðarbili strengja, og á jarðvír í götuskáp. Innifalið í einingarverði skal vera öll vinna sem til þarf að fullgera verkþáttinn s.s. vinna við strengi og ísetning á varrofum.</w:t>
      </w:r>
    </w:p>
    <w:p w14:paraId="4F44DB69" w14:textId="77777777" w:rsidR="007A3584" w:rsidRDefault="007A3584" w:rsidP="00964996">
      <w:pPr>
        <w:spacing w:after="0"/>
        <w:jc w:val="left"/>
        <w:rPr>
          <w:rFonts w:eastAsia="Arial" w:cs="Arial"/>
          <w:i/>
          <w:iCs/>
          <w:color w:val="FF0000"/>
          <w:szCs w:val="20"/>
          <w:lang w:val="is"/>
        </w:rPr>
      </w:pPr>
      <w:r>
        <w:rPr>
          <w:rFonts w:eastAsia="Arial" w:cs="Arial"/>
          <w:i/>
          <w:iCs/>
          <w:color w:val="FF0000"/>
          <w:szCs w:val="20"/>
          <w:lang w:val="is"/>
        </w:rPr>
        <w:br w:type="page"/>
      </w:r>
    </w:p>
    <w:p w14:paraId="1FA21F24" w14:textId="77777777" w:rsidR="007A3584" w:rsidRDefault="007A3584" w:rsidP="007A3584">
      <w:pPr>
        <w:pStyle w:val="Heading1"/>
      </w:pPr>
      <w:bookmarkStart w:id="425" w:name="_Toc232150489"/>
      <w:r>
        <w:lastRenderedPageBreak/>
        <w:t>Almennir Samningss</w:t>
      </w:r>
      <w:r w:rsidRPr="007D516B">
        <w:t>kilmálar</w:t>
      </w:r>
      <w:r>
        <w:t xml:space="preserve"> Veitna ohf. vegna verkframkvæmda</w:t>
      </w:r>
      <w:bookmarkEnd w:id="425"/>
    </w:p>
    <w:p w14:paraId="2991734F" w14:textId="77777777" w:rsidR="007A3584" w:rsidRPr="00DD773F" w:rsidRDefault="007A3584" w:rsidP="007A3584">
      <w:pPr>
        <w:pStyle w:val="Heading2"/>
      </w:pPr>
      <w:bookmarkStart w:id="426" w:name="_Toc81992923"/>
      <w:bookmarkStart w:id="427" w:name="_Toc81993017"/>
      <w:bookmarkStart w:id="428" w:name="_Toc81918665"/>
      <w:bookmarkStart w:id="429" w:name="_Toc81925779"/>
      <w:bookmarkStart w:id="430" w:name="_Toc81925875"/>
      <w:bookmarkStart w:id="431" w:name="_Toc81925970"/>
      <w:bookmarkStart w:id="432" w:name="_Toc81926064"/>
      <w:bookmarkStart w:id="433" w:name="_Toc81926158"/>
      <w:bookmarkStart w:id="434" w:name="_Toc81926253"/>
      <w:bookmarkStart w:id="435" w:name="_Toc81990350"/>
      <w:bookmarkStart w:id="436" w:name="_Toc81991657"/>
      <w:bookmarkStart w:id="437" w:name="_Toc81992578"/>
      <w:bookmarkStart w:id="438" w:name="_Toc81992672"/>
      <w:bookmarkStart w:id="439" w:name="_Toc81992924"/>
      <w:bookmarkStart w:id="440" w:name="_Toc81993018"/>
      <w:bookmarkStart w:id="441" w:name="_Toc81918666"/>
      <w:bookmarkStart w:id="442" w:name="_Toc81925780"/>
      <w:bookmarkStart w:id="443" w:name="_Toc81925876"/>
      <w:bookmarkStart w:id="444" w:name="_Toc81925971"/>
      <w:bookmarkStart w:id="445" w:name="_Toc81926065"/>
      <w:bookmarkStart w:id="446" w:name="_Toc81926159"/>
      <w:bookmarkStart w:id="447" w:name="_Toc81926254"/>
      <w:bookmarkStart w:id="448" w:name="_Toc81990351"/>
      <w:bookmarkStart w:id="449" w:name="_Toc81991658"/>
      <w:bookmarkStart w:id="450" w:name="_Toc81992579"/>
      <w:bookmarkStart w:id="451" w:name="_Toc81992673"/>
      <w:bookmarkStart w:id="452" w:name="_Toc81992925"/>
      <w:bookmarkStart w:id="453" w:name="_Toc81993019"/>
      <w:bookmarkStart w:id="454" w:name="_Toc95807472"/>
      <w:bookmarkStart w:id="455" w:name="_Toc232150490"/>
      <w:bookmarkStart w:id="456" w:name="_Toc35942625"/>
      <w:bookmarkEnd w:id="426"/>
      <w:bookmarkEnd w:id="427"/>
      <w:bookmarkEnd w:id="428"/>
      <w:bookmarkEnd w:id="429"/>
      <w:bookmarkEnd w:id="430"/>
      <w:bookmarkEnd w:id="431"/>
      <w:bookmarkEnd w:id="432"/>
      <w:bookmarkEnd w:id="433"/>
      <w:bookmarkEnd w:id="434"/>
      <w:bookmarkEnd w:id="435"/>
      <w:bookmarkEnd w:id="436"/>
      <w:bookmarkEnd w:id="437"/>
      <w:bookmarkEnd w:id="438"/>
      <w:bookmarkEnd w:id="439"/>
      <w:bookmarkEnd w:id="440"/>
      <w:bookmarkEnd w:id="441"/>
      <w:bookmarkEnd w:id="442"/>
      <w:bookmarkEnd w:id="443"/>
      <w:bookmarkEnd w:id="444"/>
      <w:bookmarkEnd w:id="445"/>
      <w:bookmarkEnd w:id="446"/>
      <w:bookmarkEnd w:id="447"/>
      <w:bookmarkEnd w:id="448"/>
      <w:bookmarkEnd w:id="449"/>
      <w:bookmarkEnd w:id="450"/>
      <w:bookmarkEnd w:id="451"/>
      <w:bookmarkEnd w:id="452"/>
      <w:bookmarkEnd w:id="453"/>
      <w:r w:rsidRPr="00DD773F">
        <w:t>Almennt</w:t>
      </w:r>
      <w:bookmarkEnd w:id="454"/>
      <w:bookmarkEnd w:id="455"/>
    </w:p>
    <w:p w14:paraId="4C015F43" w14:textId="77777777" w:rsidR="007A3584" w:rsidRPr="00DD773F" w:rsidRDefault="007A3584" w:rsidP="007A3584">
      <w:r w:rsidRPr="00DD773F">
        <w:t>Skilmálar þessir gilda fyrir verkframkvæmdir sem unnar eru fyrir Veitur ohf. að svo miklu leiti sem ekki er vikið frá þeim í útboðsgögnum eða samningum um tilteknar verkframkvæmdir.</w:t>
      </w:r>
    </w:p>
    <w:p w14:paraId="6BB064B4" w14:textId="77777777" w:rsidR="007A3584" w:rsidRPr="00405A9C" w:rsidRDefault="007A3584" w:rsidP="007A3584">
      <w:pPr>
        <w:pStyle w:val="Heading3"/>
        <w:spacing w:before="240"/>
        <w:ind w:left="141"/>
        <w:rPr>
          <w:rFonts w:cs="Arial"/>
          <w:szCs w:val="20"/>
        </w:rPr>
      </w:pPr>
      <w:bookmarkStart w:id="457" w:name="_Toc95807473"/>
      <w:bookmarkStart w:id="458" w:name="_Toc232150491"/>
      <w:r w:rsidRPr="00405A9C">
        <w:rPr>
          <w:rFonts w:cs="Arial"/>
          <w:szCs w:val="20"/>
        </w:rPr>
        <w:t>Lög</w:t>
      </w:r>
      <w:bookmarkEnd w:id="456"/>
      <w:r w:rsidRPr="00405A9C">
        <w:rPr>
          <w:rFonts w:cs="Arial"/>
          <w:szCs w:val="20"/>
        </w:rPr>
        <w:t>saga</w:t>
      </w:r>
      <w:bookmarkEnd w:id="457"/>
      <w:bookmarkEnd w:id="458"/>
    </w:p>
    <w:p w14:paraId="691445A6" w14:textId="77777777" w:rsidR="007A3584" w:rsidRPr="00DD773F" w:rsidRDefault="007A3584" w:rsidP="007A3584">
      <w:pPr>
        <w:rPr>
          <w:rFonts w:cs="Arial"/>
        </w:rPr>
      </w:pPr>
      <w:r w:rsidRPr="00DD773F">
        <w:rPr>
          <w:rFonts w:cs="Arial"/>
        </w:rPr>
        <w:t>Um verkið og þá samninga sem gerðir verða um það skulu gilda íslensk lög.</w:t>
      </w:r>
    </w:p>
    <w:p w14:paraId="49C0DFAC" w14:textId="77777777" w:rsidR="007A3584" w:rsidRPr="00405A9C" w:rsidRDefault="007A3584" w:rsidP="007A3584">
      <w:pPr>
        <w:pStyle w:val="Heading3"/>
        <w:spacing w:before="240"/>
        <w:ind w:left="141"/>
        <w:rPr>
          <w:rFonts w:cs="Arial"/>
          <w:szCs w:val="20"/>
        </w:rPr>
      </w:pPr>
      <w:bookmarkStart w:id="459" w:name="_Toc95807474"/>
      <w:bookmarkStart w:id="460" w:name="_Toc232150492"/>
      <w:r w:rsidRPr="00405A9C">
        <w:rPr>
          <w:rFonts w:cs="Arial"/>
          <w:szCs w:val="20"/>
        </w:rPr>
        <w:t>Lög, reglugerðir og reglur</w:t>
      </w:r>
      <w:bookmarkEnd w:id="459"/>
      <w:bookmarkEnd w:id="460"/>
      <w:r w:rsidRPr="00405A9C">
        <w:rPr>
          <w:rFonts w:cs="Arial"/>
          <w:szCs w:val="20"/>
        </w:rPr>
        <w:t xml:space="preserve"> </w:t>
      </w:r>
    </w:p>
    <w:p w14:paraId="0751B8AF" w14:textId="77777777" w:rsidR="007A3584" w:rsidRPr="00DD773F" w:rsidRDefault="007A3584" w:rsidP="007A3584">
      <w:pPr>
        <w:rPr>
          <w:noProof/>
        </w:rPr>
      </w:pPr>
      <w:r w:rsidRPr="00DD773F">
        <w:rPr>
          <w:noProof/>
        </w:rPr>
        <w:t xml:space="preserve">Fara skal eftir gildandi lögum og reglugerðum við framkvæmd þeirra verka sem þessir skilmálar gilda um. </w:t>
      </w:r>
    </w:p>
    <w:p w14:paraId="6526B3F7" w14:textId="77777777" w:rsidR="007A3584" w:rsidRPr="00405A9C" w:rsidRDefault="007A3584" w:rsidP="007A3584">
      <w:pPr>
        <w:pStyle w:val="Heading3"/>
        <w:spacing w:before="240"/>
        <w:ind w:left="141"/>
        <w:rPr>
          <w:rFonts w:cs="Arial"/>
          <w:szCs w:val="20"/>
        </w:rPr>
      </w:pPr>
      <w:bookmarkStart w:id="461" w:name="_Toc81918670"/>
      <w:bookmarkStart w:id="462" w:name="_Toc81925784"/>
      <w:bookmarkStart w:id="463" w:name="_Toc81925880"/>
      <w:bookmarkStart w:id="464" w:name="_Toc81925975"/>
      <w:bookmarkStart w:id="465" w:name="_Toc81926069"/>
      <w:bookmarkStart w:id="466" w:name="_Toc81926163"/>
      <w:bookmarkStart w:id="467" w:name="_Toc81926258"/>
      <w:bookmarkStart w:id="468" w:name="_Toc81990355"/>
      <w:bookmarkStart w:id="469" w:name="_Toc81991662"/>
      <w:bookmarkStart w:id="470" w:name="_Toc81992583"/>
      <w:bookmarkStart w:id="471" w:name="_Toc81992677"/>
      <w:bookmarkStart w:id="472" w:name="_Toc81992929"/>
      <w:bookmarkStart w:id="473" w:name="_Toc81993023"/>
      <w:bookmarkStart w:id="474" w:name="_Toc95807475"/>
      <w:bookmarkStart w:id="475" w:name="_Toc232150493"/>
      <w:bookmarkEnd w:id="461"/>
      <w:bookmarkEnd w:id="462"/>
      <w:bookmarkEnd w:id="463"/>
      <w:bookmarkEnd w:id="464"/>
      <w:bookmarkEnd w:id="465"/>
      <w:bookmarkEnd w:id="466"/>
      <w:bookmarkEnd w:id="467"/>
      <w:bookmarkEnd w:id="468"/>
      <w:bookmarkEnd w:id="469"/>
      <w:bookmarkEnd w:id="470"/>
      <w:bookmarkEnd w:id="471"/>
      <w:bookmarkEnd w:id="472"/>
      <w:bookmarkEnd w:id="473"/>
      <w:r w:rsidRPr="00405A9C">
        <w:rPr>
          <w:rFonts w:cs="Arial"/>
          <w:szCs w:val="20"/>
        </w:rPr>
        <w:t>Persónuvernd</w:t>
      </w:r>
      <w:bookmarkEnd w:id="474"/>
      <w:bookmarkEnd w:id="475"/>
    </w:p>
    <w:p w14:paraId="18D2F2E2" w14:textId="77777777" w:rsidR="007A3584" w:rsidRPr="00DD773F" w:rsidRDefault="007A3584" w:rsidP="007A3584">
      <w:pPr>
        <w:rPr>
          <w:rFonts w:cs="Arial"/>
          <w:szCs w:val="20"/>
        </w:rPr>
      </w:pPr>
      <w:r w:rsidRPr="00DD773F">
        <w:rPr>
          <w:rFonts w:cs="Arial"/>
          <w:szCs w:val="20"/>
        </w:rPr>
        <w:t xml:space="preserve">Verktaki ber ábyrgð gagnvart starfsfólki sínu að upplýsa, og eftir atvikum afla samþykkis þeirra, vegna persónuupplýsinga sem hann gefur verkkaupa í té í tengslum við tilboðsgjöf og eftir atvikum störf í þágu verkkaupa. Þá skal verktaki veita starfsfólki sínu allar persónuupplýsingar og fræðslu í samræmi við ákvæði persónuverndarlaga á hverjum tíma. </w:t>
      </w:r>
    </w:p>
    <w:p w14:paraId="6FBC8E02" w14:textId="77777777" w:rsidR="007A3584" w:rsidRPr="00DD773F" w:rsidRDefault="007A3584" w:rsidP="007A3584">
      <w:pPr>
        <w:rPr>
          <w:rFonts w:cs="Arial"/>
          <w:szCs w:val="20"/>
        </w:rPr>
      </w:pPr>
      <w:r w:rsidRPr="00DD773F">
        <w:rPr>
          <w:rFonts w:cs="Arial"/>
          <w:szCs w:val="20"/>
        </w:rPr>
        <w:t>Framangreint á einnig við um þá undirverktaka sem verktaki fær heimild til að nota. Verktaki skal ganga úr skugga um að þeir undirverktakar undirgangist framangreindar skyldur gagnvart sínu starfsfólki.</w:t>
      </w:r>
    </w:p>
    <w:p w14:paraId="2FA0CEA0" w14:textId="77777777" w:rsidR="007A3584" w:rsidRPr="00DD773F" w:rsidRDefault="007A3584" w:rsidP="007A3584">
      <w:r w:rsidRPr="00DD773F">
        <w:rPr>
          <w:rFonts w:cs="Arial"/>
          <w:szCs w:val="20"/>
        </w:rPr>
        <w:t>Nánari upplýsingar u</w:t>
      </w:r>
      <w:r w:rsidRPr="00DD773F">
        <w:t>m vinnslu persónuupplýsinga um verktaka og starfsfólk þeirra á grundvelli persónuverndarstefnu OR og dótturfélaga má finna á eftirfarandi vefslóð Orkuveitu Reykjavíkur:</w:t>
      </w:r>
    </w:p>
    <w:p w14:paraId="4723992E" w14:textId="77777777" w:rsidR="007A3584" w:rsidRPr="00DD773F" w:rsidRDefault="007A3584" w:rsidP="007A3584">
      <w:pPr>
        <w:ind w:firstLine="576"/>
        <w:rPr>
          <w:rFonts w:cs="Arial"/>
          <w:szCs w:val="20"/>
        </w:rPr>
      </w:pPr>
      <w:r w:rsidRPr="00DD773F">
        <w:t>https://www.or.is/um-or/skipulag-og-stjornhaettir/stefnuskjol/personuverndarstefna/</w:t>
      </w:r>
    </w:p>
    <w:p w14:paraId="3BB8575F" w14:textId="77777777" w:rsidR="007A3584" w:rsidRPr="00405A9C" w:rsidRDefault="007A3584" w:rsidP="007A3584">
      <w:pPr>
        <w:pStyle w:val="Heading3"/>
        <w:spacing w:before="240"/>
        <w:ind w:left="141"/>
        <w:rPr>
          <w:rFonts w:cs="Arial"/>
          <w:szCs w:val="20"/>
        </w:rPr>
      </w:pPr>
      <w:bookmarkStart w:id="476" w:name="_Toc95807476"/>
      <w:bookmarkStart w:id="477" w:name="_Toc232150494"/>
      <w:r w:rsidRPr="00405A9C">
        <w:rPr>
          <w:rFonts w:cs="Arial"/>
          <w:szCs w:val="20"/>
        </w:rPr>
        <w:t>Breytingar, aukaverk og viðbótaverk</w:t>
      </w:r>
      <w:bookmarkEnd w:id="476"/>
      <w:bookmarkEnd w:id="477"/>
      <w:r w:rsidRPr="00405A9C">
        <w:rPr>
          <w:rFonts w:cs="Arial"/>
          <w:szCs w:val="20"/>
        </w:rPr>
        <w:t xml:space="preserve"> </w:t>
      </w:r>
    </w:p>
    <w:p w14:paraId="29FCB34D" w14:textId="77777777" w:rsidR="007A3584" w:rsidRPr="00BC19C9" w:rsidRDefault="007A3584" w:rsidP="007A3584">
      <w:bookmarkStart w:id="478" w:name="_Toc81925787"/>
      <w:bookmarkStart w:id="479" w:name="_Toc81925883"/>
      <w:bookmarkStart w:id="480" w:name="_Toc81925978"/>
      <w:bookmarkStart w:id="481" w:name="_Toc81926072"/>
      <w:bookmarkStart w:id="482" w:name="_Toc81926166"/>
      <w:bookmarkStart w:id="483" w:name="_Toc81926261"/>
      <w:bookmarkStart w:id="484" w:name="_Toc81990358"/>
      <w:bookmarkStart w:id="485" w:name="_Toc81991665"/>
      <w:bookmarkStart w:id="486" w:name="_Toc81992586"/>
      <w:bookmarkStart w:id="487" w:name="_Toc81992680"/>
      <w:bookmarkStart w:id="488" w:name="_Toc81992932"/>
      <w:bookmarkStart w:id="489" w:name="_Toc81993026"/>
      <w:bookmarkStart w:id="490" w:name="_Toc81925788"/>
      <w:bookmarkStart w:id="491" w:name="_Toc81925884"/>
      <w:bookmarkStart w:id="492" w:name="_Toc81925979"/>
      <w:bookmarkStart w:id="493" w:name="_Toc81926073"/>
      <w:bookmarkStart w:id="494" w:name="_Toc81926167"/>
      <w:bookmarkStart w:id="495" w:name="_Toc81926262"/>
      <w:bookmarkStart w:id="496" w:name="_Toc81990359"/>
      <w:bookmarkStart w:id="497" w:name="_Toc81991666"/>
      <w:bookmarkStart w:id="498" w:name="_Toc81992587"/>
      <w:bookmarkStart w:id="499" w:name="_Toc81992681"/>
      <w:bookmarkStart w:id="500" w:name="_Toc81992933"/>
      <w:bookmarkStart w:id="501" w:name="_Toc81993027"/>
      <w:bookmarkStart w:id="502" w:name="_Toc81925789"/>
      <w:bookmarkStart w:id="503" w:name="_Toc81925885"/>
      <w:bookmarkStart w:id="504" w:name="_Toc81925980"/>
      <w:bookmarkStart w:id="505" w:name="_Toc81926074"/>
      <w:bookmarkStart w:id="506" w:name="_Toc81926168"/>
      <w:bookmarkStart w:id="507" w:name="_Toc81926263"/>
      <w:bookmarkStart w:id="508" w:name="_Toc81990360"/>
      <w:bookmarkStart w:id="509" w:name="_Toc81991667"/>
      <w:bookmarkStart w:id="510" w:name="_Toc81992588"/>
      <w:bookmarkStart w:id="511" w:name="_Toc81992682"/>
      <w:bookmarkStart w:id="512" w:name="_Toc81992934"/>
      <w:bookmarkStart w:id="513" w:name="_Toc81993028"/>
      <w:bookmarkStart w:id="514" w:name="_Toc95807477"/>
      <w:bookmarkEnd w:id="478"/>
      <w:bookmarkEnd w:id="479"/>
      <w:bookmarkEnd w:id="480"/>
      <w:bookmarkEnd w:id="481"/>
      <w:bookmarkEnd w:id="482"/>
      <w:bookmarkEnd w:id="483"/>
      <w:bookmarkEnd w:id="484"/>
      <w:bookmarkEnd w:id="485"/>
      <w:bookmarkEnd w:id="486"/>
      <w:bookmarkEnd w:id="487"/>
      <w:bookmarkEnd w:id="488"/>
      <w:bookmarkEnd w:id="489"/>
      <w:bookmarkEnd w:id="490"/>
      <w:bookmarkEnd w:id="491"/>
      <w:bookmarkEnd w:id="492"/>
      <w:bookmarkEnd w:id="493"/>
      <w:bookmarkEnd w:id="494"/>
      <w:bookmarkEnd w:id="495"/>
      <w:bookmarkEnd w:id="496"/>
      <w:bookmarkEnd w:id="497"/>
      <w:bookmarkEnd w:id="498"/>
      <w:bookmarkEnd w:id="499"/>
      <w:bookmarkEnd w:id="500"/>
      <w:bookmarkEnd w:id="501"/>
      <w:bookmarkEnd w:id="502"/>
      <w:bookmarkEnd w:id="503"/>
      <w:bookmarkEnd w:id="504"/>
      <w:bookmarkEnd w:id="505"/>
      <w:bookmarkEnd w:id="506"/>
      <w:bookmarkEnd w:id="507"/>
      <w:bookmarkEnd w:id="508"/>
      <w:bookmarkEnd w:id="509"/>
      <w:bookmarkEnd w:id="510"/>
      <w:bookmarkEnd w:id="511"/>
      <w:bookmarkEnd w:id="512"/>
      <w:bookmarkEnd w:id="513"/>
      <w:r w:rsidRPr="00BC19C9">
        <w:t>Viðbótaverk eru þau verk eða verkþættir sem verkkaupi óskar eftir að framkvæmd</w:t>
      </w:r>
      <w:r>
        <w:t>ir</w:t>
      </w:r>
      <w:r w:rsidRPr="00BC19C9">
        <w:t xml:space="preserve"> verði, og </w:t>
      </w:r>
      <w:r>
        <w:t xml:space="preserve">ekki lá fyrir ákvörðun um að framkvæma </w:t>
      </w:r>
      <w:r w:rsidRPr="00BC19C9">
        <w:t xml:space="preserve">áður en verk hófst og ekki er nauðsynlegt að framkvæma til þess að unnt sé að ljúka við samning. </w:t>
      </w:r>
    </w:p>
    <w:p w14:paraId="5E775801" w14:textId="77777777" w:rsidR="007A3584" w:rsidRDefault="007A3584" w:rsidP="007A3584">
      <w:r w:rsidRPr="00BC19C9">
        <w:t xml:space="preserve">Aukaverk eru verk eða verkþættir sem óhjákvæmilegt er að framkvæma svo unnt sé að ljúka verksamningi en ekki er getið um í verklýsingu, teikningum eða magntöluskrá. Ef misræmi er milli verklýsingar og teikninga skulu teikningar gilda. </w:t>
      </w:r>
      <w:r>
        <w:t xml:space="preserve">Það telst einnig aukaverk ef í ljós kemur eftir að verk er hafið, að verk taki fleiri eða lengri tíma en upphafleg tímaáætlun gerði ráð fyrir hafi slík áætlun verið gerð. </w:t>
      </w:r>
    </w:p>
    <w:p w14:paraId="2377FFB2" w14:textId="77777777" w:rsidR="007A3584" w:rsidRDefault="007A3584" w:rsidP="007A3584">
      <w:r w:rsidRPr="00BC19C9">
        <w:t xml:space="preserve">Verkkaupa er heimilt að krefjast breytinga á verkinu. Verkkaupi áskilur sér þann rétt að fella niður einstaka verkliði eða breyta umfangi þeirra án þess að til komi aðrar leiðréttingar á samningsfjárhæð en sem nemur breytingum á magntölum. </w:t>
      </w:r>
    </w:p>
    <w:p w14:paraId="4D9927A1" w14:textId="77777777" w:rsidR="007A3584" w:rsidRDefault="007A3584" w:rsidP="007A3584">
      <w:r>
        <w:t xml:space="preserve">Ef í ljós kemur þörf á að vinna aukaverk, eða ef verkkaupi óskar eftir viðbótarverki eða breytingum á verki, sem hefur í för með sér aukin kostnað eða áhrif á skilafrest, skal verktaki vekja athygli verkkaupa á því, </w:t>
      </w:r>
      <w:r w:rsidRPr="00A132CE">
        <w:rPr>
          <w:u w:val="single"/>
        </w:rPr>
        <w:t>áður en vinna hefst</w:t>
      </w:r>
      <w:r>
        <w:t>, með skriflegri breytingarbeiðni, sbr. meðfylgjandi form hér að neðan. Í breytingarbeiðni skal m.a. tilgreina:</w:t>
      </w:r>
    </w:p>
    <w:p w14:paraId="07922EC6" w14:textId="77777777" w:rsidR="007A3584" w:rsidRDefault="007A3584" w:rsidP="007A3584">
      <w:pPr>
        <w:pStyle w:val="ListParagraph"/>
        <w:numPr>
          <w:ilvl w:val="0"/>
          <w:numId w:val="39"/>
        </w:numPr>
        <w:jc w:val="left"/>
      </w:pPr>
      <w:r>
        <w:t>Í hverju verkið felst.</w:t>
      </w:r>
    </w:p>
    <w:p w14:paraId="0E1908E5" w14:textId="77777777" w:rsidR="007A3584" w:rsidRDefault="007A3584" w:rsidP="007A3584">
      <w:pPr>
        <w:pStyle w:val="ListParagraph"/>
        <w:numPr>
          <w:ilvl w:val="0"/>
          <w:numId w:val="39"/>
        </w:numPr>
        <w:jc w:val="left"/>
      </w:pPr>
      <w:r>
        <w:t>Hver er ástæða þess að nauðsynlegt sé að vinna verkið.</w:t>
      </w:r>
    </w:p>
    <w:p w14:paraId="7176FE0C" w14:textId="77777777" w:rsidR="007A3584" w:rsidRDefault="007A3584" w:rsidP="007A3584">
      <w:pPr>
        <w:pStyle w:val="ListParagraph"/>
        <w:numPr>
          <w:ilvl w:val="0"/>
          <w:numId w:val="39"/>
        </w:numPr>
        <w:jc w:val="left"/>
      </w:pPr>
      <w:r>
        <w:t>Hver sé áætlaður kostnaður við verkið.</w:t>
      </w:r>
    </w:p>
    <w:p w14:paraId="7CFD0FC9" w14:textId="77777777" w:rsidR="007A3584" w:rsidRDefault="007A3584" w:rsidP="007A3584">
      <w:pPr>
        <w:pStyle w:val="ListParagraph"/>
        <w:numPr>
          <w:ilvl w:val="0"/>
          <w:numId w:val="39"/>
        </w:numPr>
        <w:jc w:val="left"/>
      </w:pPr>
      <w:r>
        <w:t>Hvaða áhrif verkið hefur á skilafrest.</w:t>
      </w:r>
    </w:p>
    <w:p w14:paraId="135394EC" w14:textId="77777777" w:rsidR="007A3584" w:rsidRDefault="007A3584" w:rsidP="007A3584">
      <w:pPr>
        <w:pStyle w:val="ListParagraph"/>
        <w:numPr>
          <w:ilvl w:val="0"/>
          <w:numId w:val="39"/>
        </w:numPr>
        <w:jc w:val="left"/>
      </w:pPr>
      <w:r>
        <w:t xml:space="preserve">Og eftir atvikum önnur atriði sem er nauðsynlegt að tilgreina svo verkkaupi geti tekið afstöðu til þess hvort hann óski eftir því að verkið verði unnið. </w:t>
      </w:r>
    </w:p>
    <w:p w14:paraId="0884E1CD" w14:textId="77777777" w:rsidR="007A3584" w:rsidRDefault="007A3584" w:rsidP="007A3584">
      <w:r w:rsidRPr="00BC19C9">
        <w:t xml:space="preserve">Meginreglan skal vera sú að </w:t>
      </w:r>
      <w:r>
        <w:t xml:space="preserve">áætlun um kostnað skuli grundvallist á umsömdum einingaverðum samkvæmt viðkomandi verksamningi. </w:t>
      </w:r>
    </w:p>
    <w:p w14:paraId="6CD7348F" w14:textId="77777777" w:rsidR="007A3584" w:rsidRDefault="007A3584" w:rsidP="007A3584">
      <w:r>
        <w:t xml:space="preserve">Eftir móttöku breytingarbeiðni skal verkkaupi, svo fljótt sem auðið er, og eigi síðar en einni viku eftir móttöku breytingarbeiðni, taka afstöðu til þess hvort hann óski eftir að verkið verði unnið í samræmi við breytingarbeiðni. </w:t>
      </w:r>
    </w:p>
    <w:p w14:paraId="17084FE8" w14:textId="77777777" w:rsidR="007A3584" w:rsidRPr="00BC19C9" w:rsidRDefault="007A3584" w:rsidP="007A3584">
      <w:r w:rsidRPr="00BC19C9">
        <w:lastRenderedPageBreak/>
        <w:t xml:space="preserve">Verkkaupa er heimilt að láta verktaka vinna </w:t>
      </w:r>
      <w:r>
        <w:t>aukaverk, viðbótarverk</w:t>
      </w:r>
      <w:r w:rsidRPr="00BC19C9">
        <w:t xml:space="preserve"> </w:t>
      </w:r>
      <w:r>
        <w:t xml:space="preserve">eða breytingu </w:t>
      </w:r>
      <w:r w:rsidRPr="00BC19C9">
        <w:t xml:space="preserve">í tímavinnu eða óska eftir föstu verði. Ef </w:t>
      </w:r>
      <w:r w:rsidRPr="00B81415">
        <w:t>breytingabeiðni er hafnað eða ef</w:t>
      </w:r>
      <w:r>
        <w:t xml:space="preserve"> </w:t>
      </w:r>
      <w:r w:rsidRPr="00BC19C9">
        <w:t xml:space="preserve">aðilar ná ekki saman um greiðslur fyrir </w:t>
      </w:r>
      <w:r>
        <w:t>aukaverk, viðbótarverk</w:t>
      </w:r>
      <w:r w:rsidRPr="00BC19C9">
        <w:t xml:space="preserve"> </w:t>
      </w:r>
      <w:r>
        <w:t xml:space="preserve">eða breytingu </w:t>
      </w:r>
      <w:r w:rsidRPr="00BC19C9">
        <w:t xml:space="preserve">er verkkaupa heimilt að láta þriðja aðila </w:t>
      </w:r>
      <w:r>
        <w:t>framkvæma viðkomandi verk. Í slíkum tilfellum skal v</w:t>
      </w:r>
      <w:r w:rsidRPr="00BC19C9">
        <w:t xml:space="preserve">erktaki gera </w:t>
      </w:r>
      <w:r>
        <w:t xml:space="preserve">allar nauðsynlegar og viðeigandi </w:t>
      </w:r>
      <w:r w:rsidRPr="00BC19C9">
        <w:t xml:space="preserve">ráðstafanir </w:t>
      </w:r>
      <w:r>
        <w:t xml:space="preserve">til að þriðji aðili geti framkvæmt viðkomandi verk. </w:t>
      </w:r>
    </w:p>
    <w:p w14:paraId="34EE37CC" w14:textId="77777777" w:rsidR="007A3584" w:rsidRPr="00DC738C" w:rsidRDefault="007A3584" w:rsidP="007A3584">
      <w:pPr>
        <w:rPr>
          <w:b/>
          <w:u w:val="single"/>
        </w:rPr>
      </w:pPr>
      <w:r>
        <w:rPr>
          <w:b/>
          <w:bCs/>
          <w:u w:val="single"/>
        </w:rPr>
        <w:t xml:space="preserve">Sérstaklega skal áréttað </w:t>
      </w:r>
      <w:r w:rsidRPr="0042305D">
        <w:rPr>
          <w:b/>
          <w:bCs/>
          <w:u w:val="single"/>
        </w:rPr>
        <w:t xml:space="preserve">að verktaka er </w:t>
      </w:r>
      <w:r>
        <w:rPr>
          <w:b/>
          <w:bCs/>
          <w:u w:val="single"/>
        </w:rPr>
        <w:t xml:space="preserve">með öllu </w:t>
      </w:r>
      <w:r w:rsidRPr="0042305D">
        <w:rPr>
          <w:b/>
          <w:bCs/>
          <w:u w:val="single"/>
        </w:rPr>
        <w:t>óheimilt að hefja vinnu við aukaverk, viðbótarverk</w:t>
      </w:r>
      <w:r>
        <w:rPr>
          <w:b/>
          <w:bCs/>
          <w:u w:val="single"/>
        </w:rPr>
        <w:t xml:space="preserve"> eða breytingu,</w:t>
      </w:r>
      <w:r w:rsidRPr="0042305D">
        <w:rPr>
          <w:b/>
          <w:bCs/>
          <w:u w:val="single"/>
        </w:rPr>
        <w:t xml:space="preserve"> jafnvel þótt frumkvæði að verkinu sé hjá verkkaupa, ef ekki liggur fyrir skriflega samþykkt breytingabeiðni. Verkkaupi mun ekki greiða fyrir vinnu við aukaverk, viðbótarverk eða breytingu á verki, </w:t>
      </w:r>
      <w:r w:rsidRPr="00DC738C">
        <w:rPr>
          <w:b/>
          <w:u w:val="single"/>
        </w:rPr>
        <w:t xml:space="preserve">nema </w:t>
      </w:r>
      <w:r w:rsidRPr="0042305D">
        <w:rPr>
          <w:b/>
          <w:bCs/>
          <w:u w:val="single"/>
        </w:rPr>
        <w:t>fyrir liggi breytingabeiðni með skriflegu samþykki hans.</w:t>
      </w:r>
      <w:r w:rsidRPr="00DC738C">
        <w:rPr>
          <w:b/>
        </w:rPr>
        <w:t xml:space="preserve"> </w:t>
      </w:r>
    </w:p>
    <w:p w14:paraId="31DF4FA6" w14:textId="77777777" w:rsidR="007A3584" w:rsidRPr="00B81415" w:rsidRDefault="007A3584" w:rsidP="007A3584">
      <w:pPr>
        <w:rPr>
          <w:bCs/>
        </w:rPr>
      </w:pPr>
      <w:r w:rsidRPr="00BC19C9">
        <w:t xml:space="preserve">Ef </w:t>
      </w:r>
      <w:r>
        <w:t>aukaverk, viðbótarverk</w:t>
      </w:r>
      <w:r w:rsidRPr="00BC19C9">
        <w:t xml:space="preserve"> </w:t>
      </w:r>
      <w:r>
        <w:t xml:space="preserve">eða breyting </w:t>
      </w:r>
      <w:r w:rsidRPr="00BC19C9">
        <w:t>er unni</w:t>
      </w:r>
      <w:r>
        <w:t>n</w:t>
      </w:r>
      <w:r w:rsidRPr="00BC19C9">
        <w:t xml:space="preserve"> í tímavinnu skal verktaki framvísa dagskýrslum daglega til verkkaupa, þar sem skilmerkilega er tilgreint, hvaða verk hafa verið unnin og samkvæmt hvaða töxtum, ásamt sundurliðuðum efniskostnaði ef um efnisnotkun er að ræða. Vinnulistar starfsfólks skulu fylgja slíkum reikningum. Vinnuseðlar vegna aukaverka skulu áritaðir og samþykktir af </w:t>
      </w:r>
      <w:r>
        <w:t>eftirlitsaðilum</w:t>
      </w:r>
      <w:r w:rsidRPr="00BC19C9">
        <w:t xml:space="preserve"> verkkaupa. </w:t>
      </w:r>
      <w:r w:rsidRPr="00B81415">
        <w:rPr>
          <w:bCs/>
        </w:rPr>
        <w:t xml:space="preserve">Verkkaupi mun ekki greiða fyrir aukaverk, viðbótaverk eða breytingu ef dagskýrslum er ekki skilað. </w:t>
      </w:r>
    </w:p>
    <w:p w14:paraId="5EFF522B" w14:textId="77777777" w:rsidR="007A3584" w:rsidRPr="00BC19C9" w:rsidRDefault="007A3584" w:rsidP="007A3584">
      <w:r w:rsidRPr="00BC19C9">
        <w:t xml:space="preserve">Útlagður efniskostnaður verktaka vegna </w:t>
      </w:r>
      <w:r>
        <w:t xml:space="preserve">aukaverka,- viðbótarverka eða breytinga </w:t>
      </w:r>
      <w:r w:rsidRPr="00BC19C9">
        <w:t>greiðist samkvæmt framlögðum vörureikningi að viðbættu 10% álagi samkvæmt framlögðum efniskaupareikningi verktaka sem sýnir raunkostnað vöru. Álag þetta er vegna alls kostnaðar og fyrirhafnar verktaka við að útvega efnið og flytja það á verkstað.</w:t>
      </w:r>
    </w:p>
    <w:p w14:paraId="040024AD" w14:textId="77777777" w:rsidR="007A3584" w:rsidRPr="00BC19C9" w:rsidRDefault="007A3584" w:rsidP="007A3584">
      <w:r w:rsidRPr="00BC19C9">
        <w:t xml:space="preserve">Magntölur í tilboðsskrá eru áætlaðar og geta breyst. Samningsaðilum er ekki heimilt að setja fram kröfur um breytingar á einingaverðum nema frávik frá áætluðum magntölum leiði til þess að heildargreiðsla fyrir allt samningsverkið, sé meira en 20% hærri eða lægri en heildar samningsupphæð. </w:t>
      </w:r>
    </w:p>
    <w:p w14:paraId="148BA74A" w14:textId="77777777" w:rsidR="007A3584" w:rsidRPr="00405A9C" w:rsidRDefault="007A3584" w:rsidP="007A3584">
      <w:pPr>
        <w:pStyle w:val="Heading3"/>
        <w:spacing w:before="240"/>
        <w:ind w:left="141"/>
        <w:rPr>
          <w:rFonts w:cs="Arial"/>
          <w:szCs w:val="20"/>
        </w:rPr>
      </w:pPr>
      <w:bookmarkStart w:id="515" w:name="_Toc232150495"/>
      <w:r w:rsidRPr="00405A9C">
        <w:rPr>
          <w:rFonts w:cs="Arial"/>
          <w:szCs w:val="20"/>
        </w:rPr>
        <w:t>Óviðráðanleg ytri atvik (Force Majeure)</w:t>
      </w:r>
      <w:bookmarkEnd w:id="514"/>
      <w:bookmarkEnd w:id="515"/>
    </w:p>
    <w:p w14:paraId="4C9D7C54" w14:textId="77777777" w:rsidR="007A3584" w:rsidRPr="00DD773F" w:rsidRDefault="007A3584" w:rsidP="007A3584">
      <w:pPr>
        <w:rPr>
          <w:noProof/>
        </w:rPr>
      </w:pPr>
      <w:r w:rsidRPr="00DD773F">
        <w:rPr>
          <w:noProof/>
        </w:rPr>
        <w:t>Hvorugur samningsaðili verður krafinn um bætur vegna framkvæmdar þessa verks, ef óviðráðanleg atvik, svo sem vinnudeilur, náttúruhamfarir, lög, reglugerðir eða önnur þau atvik sem ekki eru sök samningsaðila eða í þeirra valdi að ráða við, koma í veg fyrir efndir hans.</w:t>
      </w:r>
    </w:p>
    <w:p w14:paraId="50B77011" w14:textId="77777777" w:rsidR="007A3584" w:rsidRPr="00DD773F" w:rsidRDefault="007A3584" w:rsidP="007A3584">
      <w:pPr>
        <w:rPr>
          <w:noProof/>
        </w:rPr>
      </w:pPr>
      <w:r w:rsidRPr="00DD773F">
        <w:rPr>
          <w:noProof/>
        </w:rPr>
        <w:t xml:space="preserve">Aðili sem ber fyrir sig óviðráðanlegt ytri atvik ber sönnunarbyrðina fyrir að atvik séu með þeim hætti. Aðilar skulu upplýsa gagnaðila skriflega, með rökstuðningi, innan tveggja daga frá því að atvik kemur upp. Ef óviðráðanlegt atvik varir lengur en 60 daga falla skyldur skv. samningi niður. </w:t>
      </w:r>
    </w:p>
    <w:p w14:paraId="285315F1" w14:textId="77777777" w:rsidR="007A3584" w:rsidRPr="00405A9C" w:rsidRDefault="007A3584" w:rsidP="007A3584">
      <w:pPr>
        <w:pStyle w:val="Heading3"/>
        <w:spacing w:before="240"/>
        <w:ind w:left="141"/>
        <w:rPr>
          <w:rFonts w:cs="Arial"/>
          <w:szCs w:val="20"/>
        </w:rPr>
      </w:pPr>
      <w:bookmarkStart w:id="516" w:name="_Toc95807478"/>
      <w:bookmarkStart w:id="517" w:name="_Toc232150496"/>
      <w:r w:rsidRPr="00405A9C">
        <w:rPr>
          <w:rFonts w:cs="Arial"/>
          <w:szCs w:val="20"/>
        </w:rPr>
        <w:t>Framsal réttinda</w:t>
      </w:r>
      <w:bookmarkEnd w:id="516"/>
      <w:bookmarkEnd w:id="517"/>
    </w:p>
    <w:p w14:paraId="167D8942" w14:textId="77777777" w:rsidR="007A3584" w:rsidRPr="00DD773F" w:rsidRDefault="007A3584" w:rsidP="007A3584">
      <w:pPr>
        <w:rPr>
          <w:noProof/>
        </w:rPr>
      </w:pPr>
      <w:r w:rsidRPr="00DD773F">
        <w:rPr>
          <w:noProof/>
        </w:rPr>
        <w:t>Verktaka er óheimilt að framselja eða veðsetja rétt sinn samkvæmt samningi um þetta verk nema með samþykki verkkaupa.</w:t>
      </w:r>
    </w:p>
    <w:p w14:paraId="6907601F" w14:textId="77777777" w:rsidR="007A3584" w:rsidRPr="00DD773F" w:rsidRDefault="007A3584" w:rsidP="007A3584">
      <w:pPr>
        <w:rPr>
          <w:noProof/>
        </w:rPr>
      </w:pPr>
      <w:r w:rsidRPr="00DD773F">
        <w:rPr>
          <w:noProof/>
        </w:rPr>
        <w:t>Verktaka er óheimilt, án skriflegs samþykkis verkkaupa, að fela öðrum aðila að ganga inn í eða taka við skyldum í sinn stað, að hluta eða öllu leyti. Ef verktaki fær slíka heimild, breytast í engu skyldur verktaka gagnvart verkkaupa.</w:t>
      </w:r>
    </w:p>
    <w:p w14:paraId="5AFF7979" w14:textId="77777777" w:rsidR="007A3584" w:rsidRPr="00DD773F" w:rsidRDefault="007A3584" w:rsidP="007A3584">
      <w:pPr>
        <w:rPr>
          <w:noProof/>
        </w:rPr>
      </w:pPr>
      <w:r w:rsidRPr="00DD773F">
        <w:rPr>
          <w:noProof/>
        </w:rPr>
        <w:t>Ef verktaki fær heimild til að nota undirverktaka skal hann útvega verkkaupa allar þær upplýsingar um viðkomandi undirverktaka sem verkkaupi óskar eftir, svo sem um skil á opinberum gjöldum, lífeyrisgreiðslum, o.s.frv.</w:t>
      </w:r>
    </w:p>
    <w:p w14:paraId="15E40C99" w14:textId="77777777" w:rsidR="007A3584" w:rsidRPr="00405A9C" w:rsidRDefault="007A3584" w:rsidP="007A3584">
      <w:pPr>
        <w:pStyle w:val="Heading3"/>
        <w:spacing w:before="240"/>
        <w:ind w:left="141"/>
        <w:rPr>
          <w:rFonts w:cs="Arial"/>
          <w:szCs w:val="20"/>
        </w:rPr>
      </w:pPr>
      <w:bookmarkStart w:id="518" w:name="_Toc81918676"/>
      <w:bookmarkStart w:id="519" w:name="_Toc81925792"/>
      <w:bookmarkStart w:id="520" w:name="_Toc81925888"/>
      <w:bookmarkStart w:id="521" w:name="_Toc81925983"/>
      <w:bookmarkStart w:id="522" w:name="_Toc81926077"/>
      <w:bookmarkStart w:id="523" w:name="_Toc81926171"/>
      <w:bookmarkStart w:id="524" w:name="_Toc81926266"/>
      <w:bookmarkStart w:id="525" w:name="_Toc81990363"/>
      <w:bookmarkStart w:id="526" w:name="_Toc81991670"/>
      <w:bookmarkStart w:id="527" w:name="_Toc81992591"/>
      <w:bookmarkStart w:id="528" w:name="_Toc81992685"/>
      <w:bookmarkStart w:id="529" w:name="_Toc81992937"/>
      <w:bookmarkStart w:id="530" w:name="_Toc81993031"/>
      <w:bookmarkStart w:id="531" w:name="_Toc81918677"/>
      <w:bookmarkStart w:id="532" w:name="_Toc81925793"/>
      <w:bookmarkStart w:id="533" w:name="_Toc81925889"/>
      <w:bookmarkStart w:id="534" w:name="_Toc81925984"/>
      <w:bookmarkStart w:id="535" w:name="_Toc81926078"/>
      <w:bookmarkStart w:id="536" w:name="_Toc81926172"/>
      <w:bookmarkStart w:id="537" w:name="_Toc81926267"/>
      <w:bookmarkStart w:id="538" w:name="_Toc81990364"/>
      <w:bookmarkStart w:id="539" w:name="_Toc81991671"/>
      <w:bookmarkStart w:id="540" w:name="_Toc81992592"/>
      <w:bookmarkStart w:id="541" w:name="_Toc81992686"/>
      <w:bookmarkStart w:id="542" w:name="_Toc81992938"/>
      <w:bookmarkStart w:id="543" w:name="_Toc81993032"/>
      <w:bookmarkStart w:id="544" w:name="_Ref81922504"/>
      <w:bookmarkStart w:id="545" w:name="_Toc95807479"/>
      <w:bookmarkStart w:id="546" w:name="_Toc232150497"/>
      <w:bookmarkEnd w:id="518"/>
      <w:bookmarkEnd w:id="519"/>
      <w:bookmarkEnd w:id="520"/>
      <w:bookmarkEnd w:id="521"/>
      <w:bookmarkEnd w:id="522"/>
      <w:bookmarkEnd w:id="523"/>
      <w:bookmarkEnd w:id="524"/>
      <w:bookmarkEnd w:id="525"/>
      <w:bookmarkEnd w:id="526"/>
      <w:bookmarkEnd w:id="527"/>
      <w:bookmarkEnd w:id="528"/>
      <w:bookmarkEnd w:id="529"/>
      <w:bookmarkEnd w:id="530"/>
      <w:bookmarkEnd w:id="531"/>
      <w:bookmarkEnd w:id="532"/>
      <w:bookmarkEnd w:id="533"/>
      <w:bookmarkEnd w:id="534"/>
      <w:bookmarkEnd w:id="535"/>
      <w:bookmarkEnd w:id="536"/>
      <w:bookmarkEnd w:id="537"/>
      <w:bookmarkEnd w:id="538"/>
      <w:bookmarkEnd w:id="539"/>
      <w:bookmarkEnd w:id="540"/>
      <w:bookmarkEnd w:id="541"/>
      <w:bookmarkEnd w:id="542"/>
      <w:bookmarkEnd w:id="543"/>
      <w:r w:rsidRPr="00405A9C">
        <w:rPr>
          <w:rFonts w:cs="Arial"/>
          <w:szCs w:val="20"/>
        </w:rPr>
        <w:t>Tímabundin stöðvun verks</w:t>
      </w:r>
      <w:bookmarkEnd w:id="544"/>
      <w:bookmarkEnd w:id="545"/>
      <w:bookmarkEnd w:id="546"/>
    </w:p>
    <w:p w14:paraId="68C403CD" w14:textId="77777777" w:rsidR="007A3584" w:rsidRPr="00DD773F" w:rsidRDefault="007A3584" w:rsidP="007A3584">
      <w:r w:rsidRPr="00DD773F">
        <w:t>Verkkaupa er heimilt að stöðva verk tímabundið. Ekki skulu greiddar bætur vegna tímabundinnar stöðvunar verks nema hún vari lengur en í fjóra daga samtals á verktíma.</w:t>
      </w:r>
    </w:p>
    <w:p w14:paraId="42D2AE7B" w14:textId="77777777" w:rsidR="007A3584" w:rsidRPr="00DD773F" w:rsidRDefault="007A3584" w:rsidP="007A3584">
      <w:r w:rsidRPr="00DD773F">
        <w:t>Um stöðvun gilda að öðru leiti ákvæði hluta 6.1 í ÍST 30:2012.</w:t>
      </w:r>
    </w:p>
    <w:p w14:paraId="277C8AD0" w14:textId="77777777" w:rsidR="007A3584" w:rsidRPr="00DD773F" w:rsidRDefault="007A3584" w:rsidP="007A3584">
      <w:pPr>
        <w:pStyle w:val="Heading2"/>
      </w:pPr>
      <w:bookmarkStart w:id="547" w:name="_Toc95807480"/>
      <w:bookmarkStart w:id="548" w:name="_Toc232150498"/>
      <w:r w:rsidRPr="00DD773F">
        <w:t>Samfélagsleg ábyrgð</w:t>
      </w:r>
      <w:bookmarkEnd w:id="547"/>
      <w:bookmarkEnd w:id="548"/>
    </w:p>
    <w:p w14:paraId="6FE61724" w14:textId="77777777" w:rsidR="007A3584" w:rsidRPr="00405A9C" w:rsidRDefault="007A3584" w:rsidP="007A3584">
      <w:pPr>
        <w:pStyle w:val="Heading3"/>
        <w:spacing w:before="240"/>
        <w:ind w:left="141"/>
        <w:rPr>
          <w:rFonts w:cs="Arial"/>
          <w:szCs w:val="20"/>
        </w:rPr>
      </w:pPr>
      <w:bookmarkStart w:id="549" w:name="_Toc95807481"/>
      <w:bookmarkStart w:id="550" w:name="_Toc232150499"/>
      <w:r w:rsidRPr="00405A9C">
        <w:rPr>
          <w:rFonts w:cs="Arial"/>
          <w:szCs w:val="20"/>
        </w:rPr>
        <w:t>Launakjör starfsfólks og undirverktaka</w:t>
      </w:r>
      <w:bookmarkEnd w:id="549"/>
      <w:bookmarkEnd w:id="550"/>
    </w:p>
    <w:p w14:paraId="6912A827" w14:textId="77777777" w:rsidR="007A3584" w:rsidRPr="00DD773F" w:rsidRDefault="007A3584" w:rsidP="007A3584">
      <w:pPr>
        <w:rPr>
          <w:rFonts w:cs="Arial"/>
          <w:szCs w:val="20"/>
        </w:rPr>
      </w:pPr>
      <w:r w:rsidRPr="00DD773F">
        <w:rPr>
          <w:rFonts w:cs="Arial"/>
          <w:szCs w:val="20"/>
        </w:rPr>
        <w:t xml:space="preserve">Verktaki ber ábyrgð á að allt starfsfólk sem koma mun að verkinu á hans ábyrgð, hvort sem er sem starfsfólk verktaka, starfsmannaleigu og/eða undirverktaka, fái laun og starfskjör í samræmi við gildandi </w:t>
      </w:r>
      <w:r w:rsidRPr="00DD773F">
        <w:rPr>
          <w:rFonts w:cs="Arial"/>
          <w:szCs w:val="20"/>
        </w:rPr>
        <w:lastRenderedPageBreak/>
        <w:t xml:space="preserve">kjarasamninga hverju sinni og að aðstæður þeirra séu í samræmi við löggjöf á sviði vinnuverndar. Hvenær sem er á samningstíma skal verktaki geta sýnt verkkaupa fram á að öll réttindi og skyldur gagnvart þessu starfsfólki séu uppfyllt. Verði verktaki eða undirverktaki hans uppvís að brotum gegn ákvæði þessu, eða sambærilegu ákvæði í öðrum verksamningi, er verkkaupa heimilt að rifta samningnum. Verktaki samþykkir að ef hann eða undirverktaki hans getur ekki framvísað gögnum eða sýnt eftirlitsfólki verksins fram á að skyldur hans samkvæmt þessu ákvæði séu uppfylltar innan 10 daga frá því ósk um slíkt er borin fram af verkkaupa er verkkaupa heimilt að rifta verksamningi án frekari fyrirvara eða beita dagsektum allt að 10.000 kr. fyrir hvern starfsmann á dag sem umbeðnar upplýsingar skortir. </w:t>
      </w:r>
    </w:p>
    <w:p w14:paraId="0BC9C58D" w14:textId="77777777" w:rsidR="007A3584" w:rsidRDefault="007A3584" w:rsidP="007A3584">
      <w:pPr>
        <w:rPr>
          <w:rFonts w:cs="Arial"/>
          <w:szCs w:val="20"/>
        </w:rPr>
      </w:pPr>
      <w:r w:rsidRPr="00DD773F">
        <w:rPr>
          <w:rFonts w:cs="Arial"/>
          <w:szCs w:val="20"/>
        </w:rPr>
        <w:t>Beiti verkkaupi einhverjum úrræðum samkvæmt ákvæði þessu öðlast verktaki eða undirverktakar hans ekki rétt gagnvart verkkaupa vegna þeirrar beitingar.</w:t>
      </w:r>
    </w:p>
    <w:p w14:paraId="56AC5C7B" w14:textId="77777777" w:rsidR="007A3584" w:rsidRPr="00E1282C" w:rsidRDefault="007A3584" w:rsidP="007A3584">
      <w:pPr>
        <w:rPr>
          <w:rFonts w:cs="Arial"/>
          <w:szCs w:val="20"/>
        </w:rPr>
      </w:pPr>
    </w:p>
    <w:p w14:paraId="2D64C59C" w14:textId="77777777" w:rsidR="007A3584" w:rsidRPr="00DD773F" w:rsidRDefault="007A3584" w:rsidP="007A3584">
      <w:pPr>
        <w:pStyle w:val="Heading2"/>
      </w:pPr>
      <w:bookmarkStart w:id="551" w:name="_Toc95807482"/>
      <w:bookmarkStart w:id="552" w:name="_Toc232150500"/>
      <w:r w:rsidRPr="00DD773F">
        <w:t>Ábyrgðir og tryggingar</w:t>
      </w:r>
      <w:bookmarkEnd w:id="551"/>
      <w:bookmarkEnd w:id="552"/>
    </w:p>
    <w:p w14:paraId="0DFDACDE" w14:textId="77777777" w:rsidR="007A3584" w:rsidRDefault="007A3584" w:rsidP="007A3584">
      <w:pPr>
        <w:rPr>
          <w:rFonts w:cs="Arial"/>
          <w:szCs w:val="20"/>
        </w:rPr>
      </w:pPr>
      <w:r w:rsidRPr="00DD773F">
        <w:rPr>
          <w:rFonts w:cs="Arial"/>
          <w:szCs w:val="20"/>
        </w:rPr>
        <w:t>Verktaki ber alla ábyrgð á verkinu og framkvæmd þess, þar með töldum verkum undirverktaka ef um þá er að ræða og auk þess tjóni er verkkaupi eða þriðji aðili kann að verða fyrir við framkvæmd verksins.</w:t>
      </w:r>
      <w:r>
        <w:rPr>
          <w:rFonts w:cs="Arial"/>
          <w:szCs w:val="20"/>
        </w:rPr>
        <w:t xml:space="preserve"> </w:t>
      </w:r>
    </w:p>
    <w:p w14:paraId="57DD8728" w14:textId="77777777" w:rsidR="007A3584" w:rsidRPr="00DD773F" w:rsidRDefault="007A3584" w:rsidP="007A3584">
      <w:pPr>
        <w:rPr>
          <w:rFonts w:cs="Arial"/>
          <w:szCs w:val="20"/>
        </w:rPr>
      </w:pPr>
      <w:r>
        <w:t>Verktaki skal bæta allt tjón sem hlýst af háttsemi hans, hvort sem um beint eða óbeint tjón er að ræða. Valdi verktaki tjóni á hagsmunum þriðja aðila, skal verkkaupa heimilt að inna af hendi bætur til þess aðila telji hann þörf á því, og endurkrefja verktaka um þá fjárhæð sem verkkaupi hefur innt af hendi.</w:t>
      </w:r>
      <w:r w:rsidRPr="00DD773F">
        <w:rPr>
          <w:rFonts w:cs="Arial"/>
          <w:szCs w:val="20"/>
        </w:rPr>
        <w:t xml:space="preserve"> </w:t>
      </w:r>
    </w:p>
    <w:p w14:paraId="6896E072" w14:textId="77777777" w:rsidR="007A3584" w:rsidRPr="00405A9C" w:rsidRDefault="007A3584" w:rsidP="007A3584">
      <w:pPr>
        <w:pStyle w:val="Heading3"/>
        <w:spacing w:before="240"/>
        <w:ind w:left="141"/>
        <w:rPr>
          <w:rFonts w:cs="Arial"/>
          <w:szCs w:val="20"/>
        </w:rPr>
      </w:pPr>
      <w:bookmarkStart w:id="553" w:name="_Toc95807483"/>
      <w:bookmarkStart w:id="554" w:name="_Toc232150501"/>
      <w:r w:rsidRPr="00405A9C">
        <w:rPr>
          <w:rFonts w:cs="Arial"/>
          <w:szCs w:val="20"/>
        </w:rPr>
        <w:t>Slysa- og líftryggingar</w:t>
      </w:r>
      <w:bookmarkEnd w:id="553"/>
      <w:bookmarkEnd w:id="554"/>
    </w:p>
    <w:p w14:paraId="7F2D6A39" w14:textId="77777777" w:rsidR="007A3584" w:rsidRPr="00DD773F" w:rsidRDefault="007A3584" w:rsidP="007A3584">
      <w:pPr>
        <w:rPr>
          <w:rFonts w:cs="Arial"/>
          <w:szCs w:val="20"/>
        </w:rPr>
      </w:pPr>
      <w:r w:rsidRPr="00DD773F">
        <w:rPr>
          <w:rFonts w:cs="Arial"/>
          <w:szCs w:val="20"/>
        </w:rPr>
        <w:t xml:space="preserve">Verktaki skal hafa í gildi allar skyldutryggingar sem lög og reglugerðir kveða á um og tengjast framkvæmd verksins. Verktaki ber ábyrgð á og skal hafa í gildi og viðhalda tryggingum fyrir tjóni vegna slysa, veikinda, sjúkdóma, sjúkrakostnaðar eða dauða sem starfsfólk verktaka verður fyrir og rekja má til framkvæmda. Verktaki ber ábyrgð á að undirverktakar og starfsmannaleigur og starfsfólk þeirra hafi samskonar tryggingar. </w:t>
      </w:r>
    </w:p>
    <w:p w14:paraId="0C5113BB" w14:textId="77777777" w:rsidR="007A3584" w:rsidRPr="00DD773F" w:rsidRDefault="007A3584" w:rsidP="007A3584">
      <w:pPr>
        <w:rPr>
          <w:rFonts w:cs="Arial"/>
        </w:rPr>
      </w:pPr>
      <w:r w:rsidRPr="00DD773F">
        <w:rPr>
          <w:rFonts w:cs="Arial"/>
        </w:rPr>
        <w:t>Verktaki og/eða undirverktakar skulu afhenda verkkaupa afrit af öllum tryggingarskírteinum og greiðslukvittunum fyrir iðgjöldum vegna framangreindra trygginga, verði þess óskað. Verktaki samþykkir að ef hann getur ekki framvísað gögnum eða sýnt eftirlitsfólki verksins fram á að samningsskyldur séu uppfylltar innan 5 daga frá því ósk um slíkt er borin fram af verkkaupa getur verkkaupi rift verksamningi án frekari fyrirvara eða ákveðið að beita dagsektum sem nemur 50.000 kr. fyrir hvern dag sem umbeðnar upplýsingar skortir. Verði verktaki eða undirverktaki hans uppvís að því að uppfylla ekki skyldur sínar samkvæmt þessu ákvæði er verkkaupa heimilt að rifta samningi um viðkomandi verk.</w:t>
      </w:r>
    </w:p>
    <w:p w14:paraId="1D6EACB3" w14:textId="77777777" w:rsidR="007A3584" w:rsidRPr="00405A9C" w:rsidRDefault="007A3584" w:rsidP="007A3584">
      <w:pPr>
        <w:pStyle w:val="Heading3"/>
        <w:spacing w:before="240"/>
        <w:ind w:left="141"/>
        <w:rPr>
          <w:rFonts w:cs="Arial"/>
          <w:szCs w:val="20"/>
        </w:rPr>
      </w:pPr>
      <w:bookmarkStart w:id="555" w:name="_Toc95807484"/>
      <w:bookmarkStart w:id="556" w:name="_Toc232150502"/>
      <w:r w:rsidRPr="00405A9C">
        <w:rPr>
          <w:rFonts w:cs="Arial"/>
          <w:szCs w:val="20"/>
        </w:rPr>
        <w:t>Frjáls ábyrgðartrygging</w:t>
      </w:r>
      <w:bookmarkEnd w:id="555"/>
      <w:bookmarkEnd w:id="556"/>
    </w:p>
    <w:p w14:paraId="39E4189C" w14:textId="77777777" w:rsidR="007A3584" w:rsidRPr="00DD773F" w:rsidRDefault="007A3584" w:rsidP="007A3584">
      <w:pPr>
        <w:rPr>
          <w:rFonts w:cs="Arial"/>
          <w:szCs w:val="20"/>
        </w:rPr>
      </w:pPr>
      <w:r w:rsidRPr="00DD773F">
        <w:rPr>
          <w:rFonts w:cs="Arial"/>
          <w:szCs w:val="20"/>
        </w:rPr>
        <w:t>Á verktíma skal verktaki hafa í gildi frjálsa ábyrgðartryggingu, að fjárhæð 300.000.000 kr. vegna tjóns sem verkkaupi eða þriðji aðili kann að verða fyrir vegna starfsemi verktaka og vinnu starfsfólks hans. Verktaki skal sjá til þess að undirverktakar hans hafi samskonar tryggingar í gildi.</w:t>
      </w:r>
    </w:p>
    <w:p w14:paraId="7E90DA61" w14:textId="77777777" w:rsidR="007A3584" w:rsidRPr="00405A9C" w:rsidRDefault="007A3584" w:rsidP="007A3584">
      <w:pPr>
        <w:pStyle w:val="Heading3"/>
        <w:spacing w:before="240"/>
        <w:ind w:left="141"/>
        <w:rPr>
          <w:rFonts w:cs="Arial"/>
          <w:szCs w:val="20"/>
        </w:rPr>
      </w:pPr>
      <w:bookmarkStart w:id="557" w:name="_Ref81921398"/>
      <w:bookmarkStart w:id="558" w:name="_Toc95807485"/>
      <w:bookmarkStart w:id="559" w:name="_Toc232150503"/>
      <w:r w:rsidRPr="00405A9C">
        <w:rPr>
          <w:rFonts w:cs="Arial"/>
          <w:szCs w:val="20"/>
        </w:rPr>
        <w:t>Verktrygging</w:t>
      </w:r>
      <w:bookmarkEnd w:id="557"/>
      <w:bookmarkEnd w:id="558"/>
      <w:bookmarkEnd w:id="559"/>
    </w:p>
    <w:p w14:paraId="1616C6E8" w14:textId="77777777" w:rsidR="007A3584" w:rsidRPr="00DD773F" w:rsidRDefault="007A3584" w:rsidP="007A3584">
      <w:pPr>
        <w:pBdr>
          <w:top w:val="single" w:sz="4" w:space="1" w:color="auto"/>
          <w:left w:val="single" w:sz="4" w:space="4" w:color="auto"/>
          <w:bottom w:val="single" w:sz="4" w:space="1" w:color="auto"/>
          <w:right w:val="single" w:sz="4" w:space="4" w:color="auto"/>
        </w:pBdr>
        <w:ind w:left="284" w:right="284"/>
        <w:rPr>
          <w:i/>
          <w:iCs/>
        </w:rPr>
      </w:pPr>
      <w:bookmarkStart w:id="560" w:name="_Toc95807486"/>
      <w:bookmarkStart w:id="561" w:name="_Ref536430532"/>
      <w:bookmarkStart w:id="562" w:name="_Ref536430542"/>
      <w:bookmarkStart w:id="563" w:name="_Toc386871215"/>
      <w:bookmarkStart w:id="564" w:name="_Toc386871286"/>
      <w:bookmarkStart w:id="565" w:name="_Toc398536024"/>
      <w:bookmarkStart w:id="566" w:name="_Toc303544584"/>
      <w:r w:rsidRPr="00DD773F">
        <w:rPr>
          <w:i/>
          <w:iCs/>
        </w:rPr>
        <w:t xml:space="preserve">Vegna verka þar sem samningsfjárhæð er undir 50.000.000 kr. </w:t>
      </w:r>
      <w:r>
        <w:rPr>
          <w:i/>
          <w:iCs/>
        </w:rPr>
        <w:t>með</w:t>
      </w:r>
      <w:r w:rsidRPr="00DD773F">
        <w:rPr>
          <w:i/>
          <w:iCs/>
        </w:rPr>
        <w:t xml:space="preserve"> vsk. er ekki gerð krafa um verktryggingu.</w:t>
      </w:r>
    </w:p>
    <w:p w14:paraId="02D97BF1" w14:textId="77777777" w:rsidR="007A3584" w:rsidRPr="00DD773F" w:rsidRDefault="007A3584" w:rsidP="007A3584">
      <w:pPr>
        <w:pBdr>
          <w:top w:val="single" w:sz="4" w:space="1" w:color="auto"/>
          <w:left w:val="single" w:sz="4" w:space="4" w:color="auto"/>
          <w:bottom w:val="single" w:sz="4" w:space="1" w:color="auto"/>
          <w:right w:val="single" w:sz="4" w:space="4" w:color="auto"/>
        </w:pBdr>
        <w:ind w:left="284" w:right="284"/>
        <w:rPr>
          <w:i/>
          <w:iCs/>
        </w:rPr>
      </w:pPr>
      <w:r w:rsidRPr="00DD773F">
        <w:rPr>
          <w:i/>
          <w:iCs/>
        </w:rPr>
        <w:t xml:space="preserve">Að öðrum kosti er gerð krafa um verktryggingu í samræmi við ákvæði gr. </w:t>
      </w:r>
      <w:r w:rsidRPr="00DD773F">
        <w:rPr>
          <w:i/>
          <w:iCs/>
        </w:rPr>
        <w:fldChar w:fldCharType="begin"/>
      </w:r>
      <w:r w:rsidRPr="00DD773F">
        <w:rPr>
          <w:i/>
          <w:iCs/>
        </w:rPr>
        <w:instrText xml:space="preserve"> REF _Ref81921398 \r \h </w:instrText>
      </w:r>
      <w:r w:rsidRPr="00DD773F">
        <w:rPr>
          <w:i/>
          <w:iCs/>
        </w:rPr>
      </w:r>
      <w:r w:rsidRPr="00DD773F">
        <w:rPr>
          <w:i/>
          <w:iCs/>
        </w:rPr>
        <w:fldChar w:fldCharType="separate"/>
      </w:r>
      <w:r w:rsidRPr="00DD773F">
        <w:rPr>
          <w:i/>
          <w:iCs/>
        </w:rPr>
        <w:t>3.3</w:t>
      </w:r>
      <w:r w:rsidRPr="00DD773F">
        <w:rPr>
          <w:i/>
          <w:iCs/>
        </w:rPr>
        <w:fldChar w:fldCharType="end"/>
      </w:r>
      <w:r w:rsidRPr="00DD773F">
        <w:rPr>
          <w:i/>
          <w:iCs/>
        </w:rPr>
        <w:t>.</w:t>
      </w:r>
    </w:p>
    <w:p w14:paraId="6C746EDE" w14:textId="77777777" w:rsidR="007A3584" w:rsidRPr="00DD773F" w:rsidRDefault="007A3584" w:rsidP="007A3584">
      <w:pPr>
        <w:rPr>
          <w:rFonts w:cs="Arial"/>
          <w:szCs w:val="20"/>
        </w:rPr>
      </w:pPr>
      <w:r w:rsidRPr="00DD773F">
        <w:rPr>
          <w:rFonts w:cs="Arial"/>
          <w:szCs w:val="20"/>
        </w:rPr>
        <w:t xml:space="preserve">Til tryggingar því að verktaki efni skyldur sínar í framkvæmdarverki skal hann afhenda verkkaupa, fyrir undirritun verksamnings, verktryggingu sem nemur 10% samningsfjárhæðar </w:t>
      </w:r>
      <w:r>
        <w:rPr>
          <w:rFonts w:cs="Arial"/>
          <w:szCs w:val="20"/>
        </w:rPr>
        <w:t>með</w:t>
      </w:r>
      <w:r w:rsidRPr="00DD773F">
        <w:rPr>
          <w:rFonts w:cs="Arial"/>
          <w:szCs w:val="20"/>
        </w:rPr>
        <w:t xml:space="preserve"> virðisaukaskatt</w:t>
      </w:r>
      <w:r>
        <w:rPr>
          <w:rFonts w:cs="Arial"/>
          <w:szCs w:val="20"/>
        </w:rPr>
        <w:t>i</w:t>
      </w:r>
      <w:r w:rsidRPr="00DD773F">
        <w:rPr>
          <w:rFonts w:cs="Arial"/>
          <w:szCs w:val="20"/>
        </w:rPr>
        <w:t>. Dragist undirritun samnings sökum þess að verktaki skilar verktryggingu ekki í tæka tíð skal það ekki hafa áhrif á skiladagsetningar verksins samkvæmt útboðsgögnum, samningi eða samþykktri verkáætlun, nema verkkaupi samþykki að svo verði.</w:t>
      </w:r>
    </w:p>
    <w:p w14:paraId="49CE1BD5" w14:textId="77777777" w:rsidR="007A3584" w:rsidRPr="00DD773F" w:rsidRDefault="007A3584" w:rsidP="007A3584">
      <w:pPr>
        <w:rPr>
          <w:rFonts w:cs="Arial"/>
          <w:szCs w:val="20"/>
        </w:rPr>
      </w:pPr>
      <w:r w:rsidRPr="00DD773F">
        <w:rPr>
          <w:rFonts w:cs="Arial"/>
          <w:szCs w:val="20"/>
        </w:rPr>
        <w:t xml:space="preserve">Verkkaupa er ekki skylt að inna af hendi neina greiðslu samkvæmt samningi um verkið til verktaka fyrr en verktaki hefur afhent frumrit af tilskilinni verktryggingu. Verktryggingin skal standa þar til lokaúttekt hefur farið fram, en þá skal hún lækkuð í 4% af samningsfjárhæð </w:t>
      </w:r>
      <w:r>
        <w:rPr>
          <w:rFonts w:cs="Arial"/>
          <w:szCs w:val="20"/>
        </w:rPr>
        <w:t>með</w:t>
      </w:r>
      <w:r w:rsidRPr="00DD773F">
        <w:rPr>
          <w:rFonts w:cs="Arial"/>
          <w:szCs w:val="20"/>
        </w:rPr>
        <w:t xml:space="preserve"> virðisaukaskatt</w:t>
      </w:r>
      <w:r>
        <w:rPr>
          <w:rFonts w:cs="Arial"/>
          <w:szCs w:val="20"/>
        </w:rPr>
        <w:t>i</w:t>
      </w:r>
      <w:r w:rsidRPr="00DD773F">
        <w:rPr>
          <w:rFonts w:cs="Arial"/>
          <w:szCs w:val="20"/>
        </w:rPr>
        <w:t xml:space="preserve"> og skal sú </w:t>
      </w:r>
      <w:r w:rsidRPr="00DD773F">
        <w:rPr>
          <w:rFonts w:cs="Arial"/>
          <w:szCs w:val="20"/>
        </w:rPr>
        <w:lastRenderedPageBreak/>
        <w:t>trygging standa í tólf mánuði frá lokaúttektardegi eða þar til ábyrgðarúttekt hefur átt sér stað. Óheimilt er að lækka eða fella niður verktryggingu nema til komi skrifleg heimild þar að lútandi frá verkkaupa.</w:t>
      </w:r>
    </w:p>
    <w:p w14:paraId="030E9B6A" w14:textId="77777777" w:rsidR="007A3584" w:rsidRPr="00DD773F" w:rsidRDefault="007A3584" w:rsidP="007A3584">
      <w:pPr>
        <w:rPr>
          <w:rFonts w:cs="Arial"/>
          <w:szCs w:val="20"/>
        </w:rPr>
      </w:pPr>
      <w:r w:rsidRPr="00DD773F">
        <w:rPr>
          <w:rFonts w:cs="Arial"/>
          <w:szCs w:val="20"/>
        </w:rPr>
        <w:t>Skilmálar ofangreindrar tryggingar skulu þannig orðaðir, að verkkaupi geti innleyst hana án undangengins dómsúrskurðar, og greiðsla skuli fara fram innan 14 daga frá því hennar er krafist. Að öðru leyti skal orðalag tryggingar háð samþykki verkkaupa.</w:t>
      </w:r>
    </w:p>
    <w:p w14:paraId="626CED99" w14:textId="77777777" w:rsidR="007A3584" w:rsidRDefault="007A3584" w:rsidP="007A3584">
      <w:r w:rsidRPr="00DD773F">
        <w:t>Ef samningi um verkframkvæmd, þar sem verktrygging hefur verið afhent, er rift eða honum sagt upp er verkkaupa heimilt að samþykkja að fella niður þann hluta  verktryggingar sem varðar þann hluta verksins sem verktaki vann ekki. Að öðru leiti skal slík riftun eða uppsögn samnings ekki hafa áhrif á verktryggingu.</w:t>
      </w:r>
    </w:p>
    <w:p w14:paraId="07E3FA5A" w14:textId="77777777" w:rsidR="007A3584" w:rsidRDefault="007A3584" w:rsidP="007A3584"/>
    <w:p w14:paraId="50080B29" w14:textId="77777777" w:rsidR="007A3584" w:rsidRPr="00DD773F" w:rsidRDefault="007A3584" w:rsidP="007A3584">
      <w:pPr>
        <w:pStyle w:val="Heading2"/>
      </w:pPr>
      <w:bookmarkStart w:id="567" w:name="_Toc232150504"/>
      <w:r w:rsidRPr="00DD773F">
        <w:t>Greiðslur</w:t>
      </w:r>
      <w:bookmarkEnd w:id="560"/>
      <w:bookmarkEnd w:id="567"/>
    </w:p>
    <w:p w14:paraId="5FA11423" w14:textId="77777777" w:rsidR="007A3584" w:rsidRPr="00405A9C" w:rsidRDefault="007A3584" w:rsidP="007A3584">
      <w:pPr>
        <w:pStyle w:val="Heading3"/>
        <w:spacing w:before="240"/>
        <w:ind w:left="141"/>
        <w:rPr>
          <w:rFonts w:cs="Arial"/>
          <w:szCs w:val="20"/>
        </w:rPr>
      </w:pPr>
      <w:bookmarkStart w:id="568" w:name="_Toc95807487"/>
      <w:bookmarkStart w:id="569" w:name="_Toc232150505"/>
      <w:r w:rsidRPr="00405A9C">
        <w:rPr>
          <w:rFonts w:cs="Arial"/>
          <w:szCs w:val="20"/>
        </w:rPr>
        <w:t>Verðlagsgrundvöllur</w:t>
      </w:r>
      <w:bookmarkEnd w:id="568"/>
      <w:bookmarkEnd w:id="569"/>
    </w:p>
    <w:p w14:paraId="418E604D" w14:textId="77777777" w:rsidR="007A3584" w:rsidRPr="00DD773F" w:rsidRDefault="007A3584" w:rsidP="007A3584">
      <w:pPr>
        <w:spacing w:line="240" w:lineRule="auto"/>
        <w:rPr>
          <w:rFonts w:cs="Arial"/>
          <w:szCs w:val="20"/>
        </w:rPr>
      </w:pPr>
      <w:r w:rsidRPr="00DD773F">
        <w:rPr>
          <w:rFonts w:cs="Arial"/>
          <w:szCs w:val="20"/>
        </w:rPr>
        <w:t xml:space="preserve">Samningsverð í verkframkvæmdum sem taka skemmri tíma en </w:t>
      </w:r>
      <w:r>
        <w:rPr>
          <w:rFonts w:cs="Arial"/>
          <w:szCs w:val="20"/>
        </w:rPr>
        <w:t>12 mánuði</w:t>
      </w:r>
      <w:r w:rsidRPr="00DD773F">
        <w:rPr>
          <w:rFonts w:cs="Arial"/>
          <w:szCs w:val="20"/>
        </w:rPr>
        <w:t xml:space="preserve"> skulu ekki verðbætt.</w:t>
      </w:r>
    </w:p>
    <w:p w14:paraId="0E113ECB" w14:textId="77777777" w:rsidR="007A3584" w:rsidRPr="00DD773F" w:rsidRDefault="007A3584" w:rsidP="007A3584">
      <w:pPr>
        <w:spacing w:line="240" w:lineRule="auto"/>
        <w:rPr>
          <w:rFonts w:cs="Arial"/>
          <w:szCs w:val="20"/>
        </w:rPr>
      </w:pPr>
      <w:r w:rsidRPr="00DD773F">
        <w:rPr>
          <w:rFonts w:cs="Arial"/>
          <w:szCs w:val="20"/>
        </w:rPr>
        <w:t>Taki framkvæmdaverk lengri tíma skulu þau verðbætt þegar ár er liðið frá undirritun samnings og með árs millibili eftir það. Verðbætur skulu taka breytingum í samræmi við breytingu á byggingavísitölu útgefinni af Hagstofu Íslands. Upphafsvísitalan skal vera byggingarvísitalan fyrir næsta mánuð áður en tilboði er skilað og vísitala til verðtryggingar skal vera byggingarvísitala fyrir næsta mánuð áður en breyting skal taka gildi.</w:t>
      </w:r>
    </w:p>
    <w:p w14:paraId="46A2BCE6" w14:textId="77777777" w:rsidR="007A3584" w:rsidRPr="00405A9C" w:rsidRDefault="007A3584" w:rsidP="007A3584">
      <w:pPr>
        <w:pStyle w:val="Heading3"/>
        <w:spacing w:before="240"/>
        <w:ind w:left="141"/>
        <w:rPr>
          <w:rFonts w:cs="Arial"/>
        </w:rPr>
      </w:pPr>
      <w:bookmarkStart w:id="570" w:name="_Toc81918408"/>
      <w:bookmarkStart w:id="571" w:name="_Toc81918498"/>
      <w:bookmarkStart w:id="572" w:name="_Toc81918588"/>
      <w:bookmarkStart w:id="573" w:name="_Toc81918685"/>
      <w:bookmarkStart w:id="574" w:name="_Toc81925803"/>
      <w:bookmarkStart w:id="575" w:name="_Toc81925899"/>
      <w:bookmarkStart w:id="576" w:name="_Toc81925994"/>
      <w:bookmarkStart w:id="577" w:name="_Toc81926088"/>
      <w:bookmarkStart w:id="578" w:name="_Toc81926182"/>
      <w:bookmarkStart w:id="579" w:name="_Toc81926277"/>
      <w:bookmarkStart w:id="580" w:name="_Toc81990374"/>
      <w:bookmarkStart w:id="581" w:name="_Toc81991681"/>
      <w:bookmarkStart w:id="582" w:name="_Toc81992602"/>
      <w:bookmarkStart w:id="583" w:name="_Toc81992696"/>
      <w:bookmarkStart w:id="584" w:name="_Toc81992948"/>
      <w:bookmarkStart w:id="585" w:name="_Toc81993042"/>
      <w:bookmarkStart w:id="586" w:name="_Toc81918409"/>
      <w:bookmarkStart w:id="587" w:name="_Toc81918499"/>
      <w:bookmarkStart w:id="588" w:name="_Toc81918589"/>
      <w:bookmarkStart w:id="589" w:name="_Toc81918686"/>
      <w:bookmarkStart w:id="590" w:name="_Toc81925804"/>
      <w:bookmarkStart w:id="591" w:name="_Toc81925900"/>
      <w:bookmarkStart w:id="592" w:name="_Toc81925995"/>
      <w:bookmarkStart w:id="593" w:name="_Toc81926089"/>
      <w:bookmarkStart w:id="594" w:name="_Toc81926183"/>
      <w:bookmarkStart w:id="595" w:name="_Toc81926278"/>
      <w:bookmarkStart w:id="596" w:name="_Toc81990375"/>
      <w:bookmarkStart w:id="597" w:name="_Toc81991682"/>
      <w:bookmarkStart w:id="598" w:name="_Toc81992603"/>
      <w:bookmarkStart w:id="599" w:name="_Toc81992697"/>
      <w:bookmarkStart w:id="600" w:name="_Toc81992949"/>
      <w:bookmarkStart w:id="601" w:name="_Toc81993043"/>
      <w:bookmarkStart w:id="602" w:name="_Toc81918410"/>
      <w:bookmarkStart w:id="603" w:name="_Toc81918500"/>
      <w:bookmarkStart w:id="604" w:name="_Toc81918590"/>
      <w:bookmarkStart w:id="605" w:name="_Toc81918687"/>
      <w:bookmarkStart w:id="606" w:name="_Toc81925805"/>
      <w:bookmarkStart w:id="607" w:name="_Toc81925901"/>
      <w:bookmarkStart w:id="608" w:name="_Toc81925996"/>
      <w:bookmarkStart w:id="609" w:name="_Toc81926090"/>
      <w:bookmarkStart w:id="610" w:name="_Toc81926184"/>
      <w:bookmarkStart w:id="611" w:name="_Toc81926279"/>
      <w:bookmarkStart w:id="612" w:name="_Toc81990376"/>
      <w:bookmarkStart w:id="613" w:name="_Toc81991683"/>
      <w:bookmarkStart w:id="614" w:name="_Toc81992604"/>
      <w:bookmarkStart w:id="615" w:name="_Toc81992698"/>
      <w:bookmarkStart w:id="616" w:name="_Toc81992950"/>
      <w:bookmarkStart w:id="617" w:name="_Toc81993044"/>
      <w:bookmarkStart w:id="618" w:name="_Toc81918411"/>
      <w:bookmarkStart w:id="619" w:name="_Toc81918501"/>
      <w:bookmarkStart w:id="620" w:name="_Toc81918591"/>
      <w:bookmarkStart w:id="621" w:name="_Toc81918688"/>
      <w:bookmarkStart w:id="622" w:name="_Toc81925806"/>
      <w:bookmarkStart w:id="623" w:name="_Toc81925902"/>
      <w:bookmarkStart w:id="624" w:name="_Toc81925997"/>
      <w:bookmarkStart w:id="625" w:name="_Toc81926091"/>
      <w:bookmarkStart w:id="626" w:name="_Toc81926185"/>
      <w:bookmarkStart w:id="627" w:name="_Toc81926280"/>
      <w:bookmarkStart w:id="628" w:name="_Toc81990377"/>
      <w:bookmarkStart w:id="629" w:name="_Toc81991684"/>
      <w:bookmarkStart w:id="630" w:name="_Toc81992605"/>
      <w:bookmarkStart w:id="631" w:name="_Toc81992699"/>
      <w:bookmarkStart w:id="632" w:name="_Toc81992951"/>
      <w:bookmarkStart w:id="633" w:name="_Toc81993045"/>
      <w:bookmarkStart w:id="634" w:name="_Toc81918412"/>
      <w:bookmarkStart w:id="635" w:name="_Toc81918502"/>
      <w:bookmarkStart w:id="636" w:name="_Toc81918592"/>
      <w:bookmarkStart w:id="637" w:name="_Toc81918689"/>
      <w:bookmarkStart w:id="638" w:name="_Toc81925807"/>
      <w:bookmarkStart w:id="639" w:name="_Toc81925903"/>
      <w:bookmarkStart w:id="640" w:name="_Toc81925998"/>
      <w:bookmarkStart w:id="641" w:name="_Toc81926092"/>
      <w:bookmarkStart w:id="642" w:name="_Toc81926186"/>
      <w:bookmarkStart w:id="643" w:name="_Toc81926281"/>
      <w:bookmarkStart w:id="644" w:name="_Toc81990378"/>
      <w:bookmarkStart w:id="645" w:name="_Toc81991685"/>
      <w:bookmarkStart w:id="646" w:name="_Toc81992606"/>
      <w:bookmarkStart w:id="647" w:name="_Toc81992700"/>
      <w:bookmarkStart w:id="648" w:name="_Toc81992952"/>
      <w:bookmarkStart w:id="649" w:name="_Toc81993046"/>
      <w:bookmarkStart w:id="650" w:name="_Toc81918413"/>
      <w:bookmarkStart w:id="651" w:name="_Toc81918503"/>
      <w:bookmarkStart w:id="652" w:name="_Toc81918593"/>
      <w:bookmarkStart w:id="653" w:name="_Toc81918690"/>
      <w:bookmarkStart w:id="654" w:name="_Toc81925808"/>
      <w:bookmarkStart w:id="655" w:name="_Toc81925904"/>
      <w:bookmarkStart w:id="656" w:name="_Toc81925999"/>
      <w:bookmarkStart w:id="657" w:name="_Toc81926093"/>
      <w:bookmarkStart w:id="658" w:name="_Toc81926187"/>
      <w:bookmarkStart w:id="659" w:name="_Toc81926282"/>
      <w:bookmarkStart w:id="660" w:name="_Toc81990379"/>
      <w:bookmarkStart w:id="661" w:name="_Toc81991686"/>
      <w:bookmarkStart w:id="662" w:name="_Toc81992607"/>
      <w:bookmarkStart w:id="663" w:name="_Toc81992701"/>
      <w:bookmarkStart w:id="664" w:name="_Toc81992953"/>
      <w:bookmarkStart w:id="665" w:name="_Toc81993047"/>
      <w:bookmarkStart w:id="666" w:name="_Toc81918414"/>
      <w:bookmarkStart w:id="667" w:name="_Toc81918504"/>
      <w:bookmarkStart w:id="668" w:name="_Toc81918594"/>
      <w:bookmarkStart w:id="669" w:name="_Toc81918691"/>
      <w:bookmarkStart w:id="670" w:name="_Toc81925809"/>
      <w:bookmarkStart w:id="671" w:name="_Toc81925905"/>
      <w:bookmarkStart w:id="672" w:name="_Toc81926000"/>
      <w:bookmarkStart w:id="673" w:name="_Toc81926094"/>
      <w:bookmarkStart w:id="674" w:name="_Toc81926188"/>
      <w:bookmarkStart w:id="675" w:name="_Toc81926283"/>
      <w:bookmarkStart w:id="676" w:name="_Toc81990380"/>
      <w:bookmarkStart w:id="677" w:name="_Toc81991687"/>
      <w:bookmarkStart w:id="678" w:name="_Toc81992608"/>
      <w:bookmarkStart w:id="679" w:name="_Toc81992702"/>
      <w:bookmarkStart w:id="680" w:name="_Toc81992954"/>
      <w:bookmarkStart w:id="681" w:name="_Toc81993048"/>
      <w:bookmarkStart w:id="682" w:name="_Toc81918415"/>
      <w:bookmarkStart w:id="683" w:name="_Toc81918505"/>
      <w:bookmarkStart w:id="684" w:name="_Toc81918595"/>
      <w:bookmarkStart w:id="685" w:name="_Toc81918692"/>
      <w:bookmarkStart w:id="686" w:name="_Toc81925810"/>
      <w:bookmarkStart w:id="687" w:name="_Toc81925906"/>
      <w:bookmarkStart w:id="688" w:name="_Toc81926001"/>
      <w:bookmarkStart w:id="689" w:name="_Toc81926095"/>
      <w:bookmarkStart w:id="690" w:name="_Toc81926189"/>
      <w:bookmarkStart w:id="691" w:name="_Toc81926284"/>
      <w:bookmarkStart w:id="692" w:name="_Toc81990381"/>
      <w:bookmarkStart w:id="693" w:name="_Toc81991688"/>
      <w:bookmarkStart w:id="694" w:name="_Toc81992609"/>
      <w:bookmarkStart w:id="695" w:name="_Toc81992703"/>
      <w:bookmarkStart w:id="696" w:name="_Toc81992955"/>
      <w:bookmarkStart w:id="697" w:name="_Toc81993049"/>
      <w:bookmarkStart w:id="698" w:name="_Toc95807488"/>
      <w:bookmarkStart w:id="699" w:name="_Toc232150506"/>
      <w:bookmarkEnd w:id="570"/>
      <w:bookmarkEnd w:id="571"/>
      <w:bookmarkEnd w:id="572"/>
      <w:bookmarkEnd w:id="573"/>
      <w:bookmarkEnd w:id="574"/>
      <w:bookmarkEnd w:id="575"/>
      <w:bookmarkEnd w:id="576"/>
      <w:bookmarkEnd w:id="577"/>
      <w:bookmarkEnd w:id="578"/>
      <w:bookmarkEnd w:id="579"/>
      <w:bookmarkEnd w:id="580"/>
      <w:bookmarkEnd w:id="581"/>
      <w:bookmarkEnd w:id="582"/>
      <w:bookmarkEnd w:id="583"/>
      <w:bookmarkEnd w:id="584"/>
      <w:bookmarkEnd w:id="585"/>
      <w:bookmarkEnd w:id="586"/>
      <w:bookmarkEnd w:id="587"/>
      <w:bookmarkEnd w:id="588"/>
      <w:bookmarkEnd w:id="589"/>
      <w:bookmarkEnd w:id="590"/>
      <w:bookmarkEnd w:id="591"/>
      <w:bookmarkEnd w:id="592"/>
      <w:bookmarkEnd w:id="593"/>
      <w:bookmarkEnd w:id="594"/>
      <w:bookmarkEnd w:id="595"/>
      <w:bookmarkEnd w:id="596"/>
      <w:bookmarkEnd w:id="597"/>
      <w:bookmarkEnd w:id="598"/>
      <w:bookmarkEnd w:id="599"/>
      <w:bookmarkEnd w:id="600"/>
      <w:bookmarkEnd w:id="601"/>
      <w:bookmarkEnd w:id="602"/>
      <w:bookmarkEnd w:id="603"/>
      <w:bookmarkEnd w:id="604"/>
      <w:bookmarkEnd w:id="605"/>
      <w:bookmarkEnd w:id="606"/>
      <w:bookmarkEnd w:id="607"/>
      <w:bookmarkEnd w:id="608"/>
      <w:bookmarkEnd w:id="609"/>
      <w:bookmarkEnd w:id="610"/>
      <w:bookmarkEnd w:id="611"/>
      <w:bookmarkEnd w:id="612"/>
      <w:bookmarkEnd w:id="613"/>
      <w:bookmarkEnd w:id="614"/>
      <w:bookmarkEnd w:id="615"/>
      <w:bookmarkEnd w:id="616"/>
      <w:bookmarkEnd w:id="617"/>
      <w:bookmarkEnd w:id="618"/>
      <w:bookmarkEnd w:id="619"/>
      <w:bookmarkEnd w:id="620"/>
      <w:bookmarkEnd w:id="621"/>
      <w:bookmarkEnd w:id="622"/>
      <w:bookmarkEnd w:id="623"/>
      <w:bookmarkEnd w:id="624"/>
      <w:bookmarkEnd w:id="625"/>
      <w:bookmarkEnd w:id="626"/>
      <w:bookmarkEnd w:id="627"/>
      <w:bookmarkEnd w:id="628"/>
      <w:bookmarkEnd w:id="629"/>
      <w:bookmarkEnd w:id="630"/>
      <w:bookmarkEnd w:id="631"/>
      <w:bookmarkEnd w:id="632"/>
      <w:bookmarkEnd w:id="633"/>
      <w:bookmarkEnd w:id="634"/>
      <w:bookmarkEnd w:id="635"/>
      <w:bookmarkEnd w:id="636"/>
      <w:bookmarkEnd w:id="637"/>
      <w:bookmarkEnd w:id="638"/>
      <w:bookmarkEnd w:id="639"/>
      <w:bookmarkEnd w:id="640"/>
      <w:bookmarkEnd w:id="641"/>
      <w:bookmarkEnd w:id="642"/>
      <w:bookmarkEnd w:id="643"/>
      <w:bookmarkEnd w:id="644"/>
      <w:bookmarkEnd w:id="645"/>
      <w:bookmarkEnd w:id="646"/>
      <w:bookmarkEnd w:id="647"/>
      <w:bookmarkEnd w:id="648"/>
      <w:bookmarkEnd w:id="649"/>
      <w:bookmarkEnd w:id="650"/>
      <w:bookmarkEnd w:id="651"/>
      <w:bookmarkEnd w:id="652"/>
      <w:bookmarkEnd w:id="653"/>
      <w:bookmarkEnd w:id="654"/>
      <w:bookmarkEnd w:id="655"/>
      <w:bookmarkEnd w:id="656"/>
      <w:bookmarkEnd w:id="657"/>
      <w:bookmarkEnd w:id="658"/>
      <w:bookmarkEnd w:id="659"/>
      <w:bookmarkEnd w:id="660"/>
      <w:bookmarkEnd w:id="661"/>
      <w:bookmarkEnd w:id="662"/>
      <w:bookmarkEnd w:id="663"/>
      <w:bookmarkEnd w:id="664"/>
      <w:bookmarkEnd w:id="665"/>
      <w:bookmarkEnd w:id="666"/>
      <w:bookmarkEnd w:id="667"/>
      <w:bookmarkEnd w:id="668"/>
      <w:bookmarkEnd w:id="669"/>
      <w:bookmarkEnd w:id="670"/>
      <w:bookmarkEnd w:id="671"/>
      <w:bookmarkEnd w:id="672"/>
      <w:bookmarkEnd w:id="673"/>
      <w:bookmarkEnd w:id="674"/>
      <w:bookmarkEnd w:id="675"/>
      <w:bookmarkEnd w:id="676"/>
      <w:bookmarkEnd w:id="677"/>
      <w:bookmarkEnd w:id="678"/>
      <w:bookmarkEnd w:id="679"/>
      <w:bookmarkEnd w:id="680"/>
      <w:bookmarkEnd w:id="681"/>
      <w:bookmarkEnd w:id="682"/>
      <w:bookmarkEnd w:id="683"/>
      <w:bookmarkEnd w:id="684"/>
      <w:bookmarkEnd w:id="685"/>
      <w:bookmarkEnd w:id="686"/>
      <w:bookmarkEnd w:id="687"/>
      <w:bookmarkEnd w:id="688"/>
      <w:bookmarkEnd w:id="689"/>
      <w:bookmarkEnd w:id="690"/>
      <w:bookmarkEnd w:id="691"/>
      <w:bookmarkEnd w:id="692"/>
      <w:bookmarkEnd w:id="693"/>
      <w:bookmarkEnd w:id="694"/>
      <w:bookmarkEnd w:id="695"/>
      <w:bookmarkEnd w:id="696"/>
      <w:bookmarkEnd w:id="697"/>
      <w:r w:rsidRPr="470F29DF">
        <w:rPr>
          <w:rFonts w:cs="Arial"/>
        </w:rPr>
        <w:t>Gerð framvindureikninga</w:t>
      </w:r>
      <w:bookmarkEnd w:id="561"/>
      <w:bookmarkEnd w:id="562"/>
      <w:bookmarkEnd w:id="698"/>
      <w:bookmarkEnd w:id="699"/>
    </w:p>
    <w:p w14:paraId="6C35A482" w14:textId="6F0BF013" w:rsidR="007A3584" w:rsidRPr="00DD773F" w:rsidRDefault="007A3584" w:rsidP="007A3584">
      <w:pPr>
        <w:autoSpaceDE w:val="0"/>
        <w:autoSpaceDN w:val="0"/>
        <w:adjustRightInd w:val="0"/>
        <w:rPr>
          <w:rFonts w:cs="Arial"/>
        </w:rPr>
      </w:pPr>
      <w:r w:rsidRPr="470F29DF">
        <w:rPr>
          <w:rFonts w:cs="Arial"/>
        </w:rPr>
        <w:t>Framvindureikningar eru greiddir mánaðarlega</w:t>
      </w:r>
      <w:r w:rsidR="00372C95">
        <w:rPr>
          <w:rFonts w:cs="Arial"/>
        </w:rPr>
        <w:t xml:space="preserve"> </w:t>
      </w:r>
      <w:r w:rsidR="00372C95">
        <w:rPr>
          <w:rFonts w:cs="Arial"/>
          <w:szCs w:val="20"/>
        </w:rPr>
        <w:t>og m</w:t>
      </w:r>
      <w:r w:rsidR="00372C95" w:rsidRPr="00EF25EF">
        <w:rPr>
          <w:rFonts w:cs="Arial"/>
          <w:szCs w:val="20"/>
        </w:rPr>
        <w:t>eð hverjum framvindureikningi skal fylgja staðlað eyðublað framvinduskýrslu Veitna sem sýnir mánaðarlega framvindu verks og samþykkt aukaverk</w:t>
      </w:r>
      <w:r w:rsidRPr="470F29DF">
        <w:rPr>
          <w:rFonts w:cs="Arial"/>
        </w:rPr>
        <w:t xml:space="preserve">. Áður en verktaki gefur út reikning skal hann gefa út magntöluskrá </w:t>
      </w:r>
      <w:r w:rsidR="00B32E04">
        <w:rPr>
          <w:rFonts w:cs="Arial"/>
          <w:szCs w:val="20"/>
        </w:rPr>
        <w:t>í staðlaðri framvinduskýrslu Veitna og senda</w:t>
      </w:r>
      <w:r w:rsidR="00B32E04" w:rsidRPr="470F29DF">
        <w:rPr>
          <w:rFonts w:cs="Arial"/>
        </w:rPr>
        <w:t xml:space="preserve"> </w:t>
      </w:r>
      <w:r w:rsidRPr="470F29DF">
        <w:rPr>
          <w:rFonts w:cs="Arial"/>
        </w:rPr>
        <w:t>til verkkaupa til yfirferðar. Verkkaupi skal hafa viku til að fara yfir magntölur. Verkkaupi hefur 30 daga frá móttöku dagsetningu reiknings til að greiða hann, enda séu magntölur og reikningurinn samþykktur af verkkaupa. Á reikningi skal koma fram samningsnúmer, heildar upphæð ásamt verkþáttarnúmeri og heildar upphæð fyrir hvern verkþátt sem tilheyrir viðkomandi verkefni. Hver reikningur skal aðeins vísa í eitt samningsnúmer.</w:t>
      </w:r>
    </w:p>
    <w:p w14:paraId="60F51113" w14:textId="4BCDCDB3" w:rsidR="007A3584" w:rsidRPr="00DD773F" w:rsidRDefault="007A3584" w:rsidP="007A3584">
      <w:pPr>
        <w:autoSpaceDE w:val="0"/>
        <w:autoSpaceDN w:val="0"/>
        <w:adjustRightInd w:val="0"/>
        <w:rPr>
          <w:rFonts w:cs="Arial"/>
          <w:szCs w:val="20"/>
        </w:rPr>
      </w:pPr>
      <w:r w:rsidRPr="00DD773F">
        <w:rPr>
          <w:rFonts w:cs="Arial"/>
          <w:szCs w:val="20"/>
        </w:rPr>
        <w:t xml:space="preserve">Meta skal í hundraðshlutum hversu miklu er lokið af hverjum greiðslulið tilboðs við hverja reikningsútskrift. Með hverjum reikningi skal verktaki skila </w:t>
      </w:r>
      <w:r w:rsidR="00594131">
        <w:rPr>
          <w:rFonts w:cs="Arial"/>
          <w:szCs w:val="20"/>
        </w:rPr>
        <w:t xml:space="preserve">staðlaðri Framvinduskýrslu Veitna með </w:t>
      </w:r>
      <w:r w:rsidRPr="00DD773F">
        <w:rPr>
          <w:rFonts w:cs="Arial"/>
          <w:szCs w:val="20"/>
        </w:rPr>
        <w:t xml:space="preserve">yfirliti yfir reikningsfært magn sundurliðað fyrir hvern verkþátt/verkhluta verks, greiðslustöðu hvers greiðsluliðar í </w:t>
      </w:r>
      <w:r w:rsidRPr="00DD773F">
        <w:rPr>
          <w:rFonts w:cs="Arial"/>
          <w:bCs/>
          <w:szCs w:val="20"/>
        </w:rPr>
        <w:t>tilboðsskrá</w:t>
      </w:r>
      <w:r w:rsidR="00200D57">
        <w:rPr>
          <w:rFonts w:cs="Arial"/>
          <w:bCs/>
          <w:szCs w:val="20"/>
        </w:rPr>
        <w:t>, yfirlit yfir samþykkt aukaverk</w:t>
      </w:r>
      <w:r w:rsidRPr="00DD773F">
        <w:rPr>
          <w:rFonts w:cs="Arial"/>
          <w:bCs/>
          <w:szCs w:val="20"/>
        </w:rPr>
        <w:t xml:space="preserve"> og heildargreiðslustöðu samnings.</w:t>
      </w:r>
      <w:r w:rsidRPr="00DD773F">
        <w:rPr>
          <w:rFonts w:cs="Arial"/>
          <w:szCs w:val="20"/>
        </w:rPr>
        <w:t xml:space="preserve"> </w:t>
      </w:r>
      <w:r w:rsidR="00AF5129">
        <w:rPr>
          <w:rFonts w:cs="Arial"/>
          <w:szCs w:val="20"/>
        </w:rPr>
        <w:t xml:space="preserve">Samþykkt aukaverk skulu ávallt reikningsfærð á sér reikningi og skal afrit af framvinduskýrslu fylgja með sem viðhengi. </w:t>
      </w:r>
      <w:r w:rsidR="00AF5129" w:rsidRPr="002A71B1">
        <w:rPr>
          <w:rFonts w:cs="Arial"/>
          <w:szCs w:val="20"/>
        </w:rPr>
        <w:t>Kostnaður vegna hitaveituefnis sem verktaki útvegar (Kafli A) og kostnaður vegna annarra tilboðsliða skulu færðir á aðskildar reikningalínur</w:t>
      </w:r>
      <w:r w:rsidR="00AF5129">
        <w:rPr>
          <w:rFonts w:cs="Arial"/>
          <w:szCs w:val="20"/>
        </w:rPr>
        <w:t xml:space="preserve"> </w:t>
      </w:r>
      <w:r w:rsidR="00AF5129" w:rsidRPr="002A71B1">
        <w:rPr>
          <w:rFonts w:cs="Arial"/>
          <w:szCs w:val="20"/>
        </w:rPr>
        <w:t xml:space="preserve">fyrir hvern verkþátt í rafrænum reikningum. Kostnaðarskipting </w:t>
      </w:r>
      <w:r w:rsidR="00AF5129">
        <w:rPr>
          <w:rFonts w:cs="Arial"/>
          <w:szCs w:val="20"/>
        </w:rPr>
        <w:t xml:space="preserve">á reikningum </w:t>
      </w:r>
      <w:r w:rsidR="00AF5129" w:rsidRPr="002A71B1">
        <w:rPr>
          <w:rFonts w:cs="Arial"/>
          <w:szCs w:val="20"/>
        </w:rPr>
        <w:t>skal vera í samræmi við reikningayfirlit staðlaðrar framvinduskýrslu.</w:t>
      </w:r>
      <w:r w:rsidR="00AF5129">
        <w:rPr>
          <w:rFonts w:cs="Arial"/>
          <w:szCs w:val="20"/>
        </w:rPr>
        <w:t xml:space="preserve"> </w:t>
      </w:r>
      <w:r w:rsidRPr="00DD773F">
        <w:rPr>
          <w:rFonts w:cs="Arial"/>
          <w:szCs w:val="20"/>
        </w:rPr>
        <w:t>Greiðsla á reikningi innifelur ekki í sér endanlegt samþykki á reikningsupphæð eða magni.</w:t>
      </w:r>
      <w:bookmarkStart w:id="700" w:name="_Toc37153674"/>
      <w:bookmarkStart w:id="701" w:name="_Toc37153964"/>
      <w:bookmarkStart w:id="702" w:name="_Toc37154254"/>
      <w:bookmarkEnd w:id="700"/>
      <w:bookmarkEnd w:id="701"/>
      <w:bookmarkEnd w:id="702"/>
    </w:p>
    <w:p w14:paraId="03E1FC42" w14:textId="315921BF" w:rsidR="004F5267" w:rsidRPr="00DD773F" w:rsidRDefault="007A3584" w:rsidP="004F5267">
      <w:r w:rsidRPr="00DD773F">
        <w:t>Kaupandi mun eingöngu taka við rafrænum reikningum vegna samningsins. Reikningar sem berast með öðru móti, t.d. á pappírsformi eða sem pdf skjöl í tölvupósti verður hafnað og þeir endursendir. </w:t>
      </w:r>
      <w:r w:rsidR="004F5267">
        <w:t xml:space="preserve">Rafrænir reikningar skulu innihalda í haus reikningsins Verksamningsnúmer (VES-xxxx-xxxx), sem skráð skal í reitinn „CONTRACT REFERENCE“ í rafrænum reikningi.  </w:t>
      </w:r>
      <w:r w:rsidR="00EF455F">
        <w:t>Verkþáttarnúmer skal koma fram í lýsingu á viðkomandi reikningalínu.</w:t>
      </w:r>
    </w:p>
    <w:p w14:paraId="05C3D9B6" w14:textId="5B152DC8" w:rsidR="007A3584" w:rsidRPr="00DD773F" w:rsidRDefault="004F5267" w:rsidP="007A3584">
      <w:r w:rsidRPr="00787AC6">
        <w:t xml:space="preserve">Reikningum sem uppfylla ekki framangreindar kröfur eða vantar tilskilin </w:t>
      </w:r>
      <w:r>
        <w:t xml:space="preserve">stöðluð </w:t>
      </w:r>
      <w:r w:rsidRPr="00787AC6">
        <w:t xml:space="preserve">fylgiskjöl má hafna og teljast þeir ekki mótteknir fyrr en leiðrétt gögn hafa borist. </w:t>
      </w:r>
      <w:r w:rsidR="007A3584" w:rsidRPr="00DD773F">
        <w:t>Hægt er að senda rafræna reikninga með eftirfarandi hætti:</w:t>
      </w:r>
    </w:p>
    <w:p w14:paraId="4583C71A" w14:textId="77777777" w:rsidR="007A3584" w:rsidRPr="00DD773F" w:rsidRDefault="007A3584" w:rsidP="007A3584">
      <w:pPr>
        <w:pStyle w:val="ListParagraph"/>
        <w:numPr>
          <w:ilvl w:val="0"/>
          <w:numId w:val="28"/>
        </w:numPr>
        <w:contextualSpacing w:val="0"/>
      </w:pPr>
      <w:r w:rsidRPr="00DD773F">
        <w:rPr>
          <w:b/>
          <w:bCs/>
        </w:rPr>
        <w:t>Rafrænir reikningar með skeytamiðlun:</w:t>
      </w:r>
      <w:r w:rsidRPr="00DD773F">
        <w:t xml:space="preserve"> Kaupandi mælir með að stærri fyrirtæki nýti sér skeytamiðlun og sendi reikninga á xml formi. </w:t>
      </w:r>
    </w:p>
    <w:p w14:paraId="6B79FBD2" w14:textId="77777777" w:rsidR="007A3584" w:rsidRPr="005C05AC" w:rsidRDefault="007A3584" w:rsidP="007A3584">
      <w:pPr>
        <w:pStyle w:val="ListParagraph"/>
        <w:numPr>
          <w:ilvl w:val="0"/>
          <w:numId w:val="28"/>
        </w:numPr>
        <w:autoSpaceDE w:val="0"/>
        <w:autoSpaceDN w:val="0"/>
        <w:adjustRightInd w:val="0"/>
        <w:rPr>
          <w:rFonts w:cs="Arial"/>
        </w:rPr>
      </w:pPr>
      <w:r w:rsidRPr="00DD773F">
        <w:rPr>
          <w:b/>
          <w:bCs/>
        </w:rPr>
        <w:t xml:space="preserve">Skráningarsíða: </w:t>
      </w:r>
      <w:r w:rsidRPr="00DD773F">
        <w:t xml:space="preserve">Fyrir einstaklinga og fyrirtæki sem ekki hafa aðgang að skeytamiðlun má skrá reikninga á vefslóðinni </w:t>
      </w:r>
      <w:hyperlink r:id="rId43" w:history="1">
        <w:r w:rsidRPr="00DD773F">
          <w:rPr>
            <w:rStyle w:val="Hyperlink"/>
          </w:rPr>
          <w:t>http://sendareikning.or.is</w:t>
        </w:r>
      </w:hyperlink>
      <w:r w:rsidRPr="00DD773F">
        <w:t xml:space="preserve">. Athuga skal að þessi síða uppfyllir ekki kröfur um bókhaldskerfi og því þarf einnig að gefa út reikninginn í bókhaldskerfi sendanda. Jafnframt </w:t>
      </w:r>
      <w:r w:rsidRPr="00DD773F">
        <w:lastRenderedPageBreak/>
        <w:t xml:space="preserve">má skrá reikninga á eftirfarandi vefslóðum: </w:t>
      </w:r>
      <w:hyperlink r:id="rId44" w:history="1">
        <w:r w:rsidRPr="00DD773F">
          <w:rPr>
            <w:rStyle w:val="Hyperlink"/>
          </w:rPr>
          <w:t>http://sendareikning.on.is</w:t>
        </w:r>
      </w:hyperlink>
      <w:r w:rsidRPr="00DD773F">
        <w:t xml:space="preserve"> fyrir Orku náttúrunnar og </w:t>
      </w:r>
      <w:hyperlink r:id="rId45" w:history="1">
        <w:r w:rsidRPr="00DD773F">
          <w:rPr>
            <w:rStyle w:val="Hyperlink"/>
          </w:rPr>
          <w:t>http://sendareikning.veitur.is</w:t>
        </w:r>
      </w:hyperlink>
      <w:r w:rsidRPr="00DD773F">
        <w:t xml:space="preserve"> fyrir Veitur.</w:t>
      </w:r>
      <w:bookmarkStart w:id="703" w:name="_Toc536432055"/>
      <w:bookmarkStart w:id="704" w:name="_Toc17966377"/>
      <w:bookmarkStart w:id="705" w:name="_Hlk35336666"/>
      <w:bookmarkStart w:id="706" w:name="_Ref388943631"/>
      <w:bookmarkEnd w:id="563"/>
      <w:bookmarkEnd w:id="564"/>
      <w:bookmarkEnd w:id="565"/>
      <w:bookmarkEnd w:id="566"/>
      <w:bookmarkEnd w:id="703"/>
    </w:p>
    <w:p w14:paraId="41BE9D27" w14:textId="77777777" w:rsidR="007A3584" w:rsidRPr="00DD773F" w:rsidRDefault="007A3584" w:rsidP="007A3584">
      <w:pPr>
        <w:pStyle w:val="Heading2"/>
      </w:pPr>
      <w:bookmarkStart w:id="707" w:name="_Toc95807489"/>
      <w:bookmarkStart w:id="708" w:name="_Toc232150507"/>
      <w:r w:rsidRPr="00DD773F">
        <w:t>Upplýsingaöryggi</w:t>
      </w:r>
      <w:bookmarkEnd w:id="704"/>
      <w:bookmarkEnd w:id="707"/>
      <w:bookmarkEnd w:id="708"/>
    </w:p>
    <w:p w14:paraId="489FB05E" w14:textId="77777777" w:rsidR="007A3584" w:rsidRPr="00DD773F" w:rsidRDefault="007A3584" w:rsidP="007A3584">
      <w:pPr>
        <w:autoSpaceDE w:val="0"/>
        <w:autoSpaceDN w:val="0"/>
        <w:adjustRightInd w:val="0"/>
        <w:rPr>
          <w:rFonts w:cs="Arial"/>
          <w:szCs w:val="20"/>
        </w:rPr>
      </w:pPr>
      <w:r w:rsidRPr="00DD773F">
        <w:rPr>
          <w:rFonts w:cs="Arial"/>
          <w:szCs w:val="20"/>
        </w:rPr>
        <w:t>Verktaki gerir sér grein fyrir því að opinberir eftirlitsaðilar, s.s. Persónuvernd, kunna á grundvelli valdheimilda sinna að krefjast upplýsinga um öryggisráðstafanir verktaka eða aðgangs að upplýsingum sem hann varðveitir og varða samninginn.</w:t>
      </w:r>
    </w:p>
    <w:p w14:paraId="313DDFC4" w14:textId="77777777" w:rsidR="007A3584" w:rsidRPr="00DD773F" w:rsidRDefault="007A3584" w:rsidP="007A3584">
      <w:pPr>
        <w:autoSpaceDE w:val="0"/>
        <w:autoSpaceDN w:val="0"/>
        <w:adjustRightInd w:val="0"/>
        <w:rPr>
          <w:rFonts w:cs="Arial"/>
          <w:szCs w:val="20"/>
        </w:rPr>
      </w:pPr>
      <w:r w:rsidRPr="00DD773F">
        <w:rPr>
          <w:rFonts w:cs="Arial"/>
          <w:szCs w:val="20"/>
        </w:rPr>
        <w:t>Ef verktaki verður áskynja um öryggisveikleika og eða aðra veikleika hjá verkkaupa skal hann tilkynna þá strax til tengiliðs verkkaupa.</w:t>
      </w:r>
    </w:p>
    <w:p w14:paraId="2DBE1EF9" w14:textId="77777777" w:rsidR="007A3584" w:rsidRPr="00DD773F" w:rsidRDefault="007A3584" w:rsidP="007A3584">
      <w:pPr>
        <w:autoSpaceDE w:val="0"/>
        <w:autoSpaceDN w:val="0"/>
        <w:adjustRightInd w:val="0"/>
        <w:rPr>
          <w:rFonts w:cs="Arial"/>
          <w:szCs w:val="20"/>
        </w:rPr>
      </w:pPr>
      <w:r w:rsidRPr="00DD773F">
        <w:rPr>
          <w:rFonts w:cs="Arial"/>
          <w:szCs w:val="20"/>
        </w:rPr>
        <w:t xml:space="preserve">Verktaki skuldbindur sig til að viðhafa ýtrustu öryggisráðstafanir við starfrækslu þeirra þátta sem vinna hans nær til. Ráðstafanir vegna þessa skulu vera tilgreindar fyrir hvert verkefni. </w:t>
      </w:r>
    </w:p>
    <w:p w14:paraId="71B6F5D8" w14:textId="77777777" w:rsidR="007A3584" w:rsidRPr="00DD773F" w:rsidRDefault="007A3584" w:rsidP="007A3584">
      <w:pPr>
        <w:autoSpaceDE w:val="0"/>
        <w:autoSpaceDN w:val="0"/>
        <w:adjustRightInd w:val="0"/>
        <w:rPr>
          <w:rFonts w:cs="Arial"/>
          <w:szCs w:val="20"/>
        </w:rPr>
      </w:pPr>
      <w:r w:rsidRPr="00DD773F">
        <w:rPr>
          <w:rFonts w:cs="Arial"/>
          <w:szCs w:val="20"/>
        </w:rPr>
        <w:t xml:space="preserve">Verktaka ber að vernda persónuupplýsingar sem hann kann að verða áskynja um í tengslum við vinnu við verkið. </w:t>
      </w:r>
    </w:p>
    <w:p w14:paraId="130252F0" w14:textId="77777777" w:rsidR="007A3584" w:rsidRPr="00405A9C" w:rsidRDefault="007A3584" w:rsidP="007A3584">
      <w:pPr>
        <w:pStyle w:val="Heading3"/>
        <w:numPr>
          <w:ilvl w:val="0"/>
          <w:numId w:val="0"/>
        </w:numPr>
        <w:spacing w:before="240"/>
        <w:rPr>
          <w:rFonts w:cs="Arial"/>
        </w:rPr>
      </w:pPr>
      <w:bookmarkStart w:id="709" w:name="_Toc17966378"/>
      <w:bookmarkStart w:id="710" w:name="_Toc95807490"/>
      <w:bookmarkStart w:id="711" w:name="_Toc232150508"/>
      <w:r w:rsidRPr="356F1B27">
        <w:rPr>
          <w:rFonts w:cs="Arial"/>
        </w:rPr>
        <w:t>4.5.1 Öryggisatvik</w:t>
      </w:r>
      <w:bookmarkEnd w:id="709"/>
      <w:bookmarkEnd w:id="710"/>
      <w:bookmarkEnd w:id="711"/>
    </w:p>
    <w:p w14:paraId="5B347137" w14:textId="77777777" w:rsidR="007A3584" w:rsidRPr="00DD773F" w:rsidRDefault="007A3584" w:rsidP="007A3584">
      <w:pPr>
        <w:autoSpaceDE w:val="0"/>
        <w:autoSpaceDN w:val="0"/>
        <w:adjustRightInd w:val="0"/>
        <w:rPr>
          <w:rFonts w:cs="Arial"/>
          <w:szCs w:val="20"/>
        </w:rPr>
      </w:pPr>
      <w:r w:rsidRPr="00DD773F">
        <w:rPr>
          <w:rFonts w:cs="Arial"/>
          <w:bCs/>
          <w:szCs w:val="20"/>
        </w:rPr>
        <w:t xml:space="preserve">Öryggisatviki er atvik eins og öryggisbrot, innbrot í tölvukerfi eða húsnæði, óviljaverk, óheimilan </w:t>
      </w:r>
      <w:r w:rsidRPr="00DD773F">
        <w:rPr>
          <w:rFonts w:cs="Arial"/>
          <w:szCs w:val="20"/>
        </w:rPr>
        <w:t>aðgang að eða veikleika í kerfum.</w:t>
      </w:r>
    </w:p>
    <w:p w14:paraId="05E83562" w14:textId="77777777" w:rsidR="007A3584" w:rsidRPr="00DD773F" w:rsidRDefault="007A3584" w:rsidP="007A3584">
      <w:pPr>
        <w:autoSpaceDE w:val="0"/>
        <w:autoSpaceDN w:val="0"/>
        <w:adjustRightInd w:val="0"/>
        <w:rPr>
          <w:rFonts w:cs="Arial"/>
          <w:szCs w:val="20"/>
        </w:rPr>
      </w:pPr>
      <w:r w:rsidRPr="00DD773F">
        <w:rPr>
          <w:rFonts w:cs="Arial"/>
          <w:szCs w:val="20"/>
        </w:rPr>
        <w:t>Ef öryggisatvik kemur upp hjá verktaka eða undirverktaka hans sem talið er geta haft áhrif á öryggi upplýsinga verkkaupa skal verktaki upplýsa verkkaupa um slíkt umsvifalaust. Ef verkkaupi óskar eftir því skal verktaki afhenda skriflega skýrslu um atvikið þar sem fram kemur nánari lýsing á atvikinu, upplýsingar um til hvaða aðgerða verði gripið til að koma í veg fyrir að atvikið endurtaki sig og innan hvaða tímamarka þær aðgerðir verði orðnar virkar. Verktaki skal hvenær sem er að beiðni verkkaupa senda honum upplýsingar um verklag og/eða ráðstafanir sínar til að tryggja upplýsingaöryggi.</w:t>
      </w:r>
    </w:p>
    <w:p w14:paraId="3854A161" w14:textId="77777777" w:rsidR="007A3584" w:rsidRDefault="007A3584" w:rsidP="007A3584">
      <w:pPr>
        <w:autoSpaceDE w:val="0"/>
        <w:autoSpaceDN w:val="0"/>
        <w:adjustRightInd w:val="0"/>
        <w:rPr>
          <w:rFonts w:cs="Arial"/>
        </w:rPr>
      </w:pPr>
      <w:r w:rsidRPr="049BB89A">
        <w:rPr>
          <w:rFonts w:cs="Arial"/>
        </w:rPr>
        <w:t>Geri verktaki breytingar sem áhrif geta haft á öryggi upplýsinga frá verkkaupa ber verktaka að upplýsa verkkaupa um þær breytingar samstundis með skriflegum hætti.</w:t>
      </w:r>
      <w:bookmarkEnd w:id="705"/>
    </w:p>
    <w:p w14:paraId="21BFE998" w14:textId="5D4E5967" w:rsidR="007A3584" w:rsidRPr="00A57C5F" w:rsidRDefault="007A3584" w:rsidP="007A3584">
      <w:pPr>
        <w:pStyle w:val="Heading3"/>
        <w:numPr>
          <w:ilvl w:val="0"/>
          <w:numId w:val="0"/>
        </w:numPr>
        <w:spacing w:before="480" w:after="0" w:line="276" w:lineRule="auto"/>
        <w:rPr>
          <w:rFonts w:ascii="Calibri" w:eastAsia="Calibri" w:hAnsi="Calibri" w:cs="Calibri"/>
          <w:sz w:val="28"/>
          <w:szCs w:val="28"/>
          <w:lang w:val="da-DK"/>
        </w:rPr>
      </w:pPr>
      <w:r w:rsidRPr="00A57C5F">
        <w:rPr>
          <w:rFonts w:ascii="Calibri" w:eastAsia="Calibri" w:hAnsi="Calibri" w:cs="Calibri"/>
          <w:sz w:val="28"/>
          <w:szCs w:val="28"/>
        </w:rPr>
        <w:t xml:space="preserve"> </w:t>
      </w:r>
      <w:bookmarkStart w:id="712" w:name="_Toc232150509"/>
      <w:r w:rsidRPr="00A57C5F">
        <w:rPr>
          <w:rFonts w:cs="Arial"/>
        </w:rPr>
        <w:t>4.5.2</w:t>
      </w:r>
      <w:r w:rsidRPr="00A57C5F">
        <w:rPr>
          <w:rFonts w:ascii="Calibri" w:eastAsia="Calibri" w:hAnsi="Calibri" w:cs="Calibri"/>
          <w:sz w:val="28"/>
          <w:szCs w:val="28"/>
          <w:lang w:val="da-DK"/>
        </w:rPr>
        <w:t xml:space="preserve"> </w:t>
      </w:r>
      <w:r w:rsidRPr="00A57C5F">
        <w:rPr>
          <w:rFonts w:ascii="Arial Nova" w:eastAsia="Arial Nova" w:hAnsi="Arial Nova" w:cs="Arial Nova"/>
          <w:lang w:val="da-DK"/>
        </w:rPr>
        <w:t xml:space="preserve">Verkefnavefur og skráning gagna </w:t>
      </w:r>
      <w:r w:rsidR="00A57C5F">
        <w:rPr>
          <w:rFonts w:ascii="Arial Nova" w:eastAsia="Arial Nova" w:hAnsi="Arial Nova" w:cs="Arial Nova"/>
          <w:lang w:val="da-DK"/>
        </w:rPr>
        <w:t>í autodesk forma</w:t>
      </w:r>
      <w:bookmarkEnd w:id="712"/>
      <w:r w:rsidRPr="00A57C5F">
        <w:rPr>
          <w:lang w:val="da-DK"/>
        </w:rPr>
        <w:t xml:space="preserve"> </w:t>
      </w:r>
    </w:p>
    <w:p w14:paraId="5A714083" w14:textId="1D68C7D2" w:rsidR="007A3584" w:rsidRPr="009C4CEF" w:rsidRDefault="007A3584" w:rsidP="007A3584">
      <w:pPr>
        <w:spacing w:after="200" w:line="276" w:lineRule="auto"/>
        <w:rPr>
          <w:rFonts w:cs="Arial"/>
        </w:rPr>
      </w:pPr>
      <w:r w:rsidRPr="00A57C5F">
        <w:rPr>
          <w:rFonts w:cs="Arial"/>
        </w:rPr>
        <w:t xml:space="preserve">Verkefnavefur </w:t>
      </w:r>
      <w:r w:rsidRPr="00A57C5F">
        <w:rPr>
          <w:rFonts w:ascii="Segoe UI" w:eastAsia="Segoe UI" w:hAnsi="Segoe UI" w:cs="Segoe UI"/>
          <w:sz w:val="21"/>
          <w:szCs w:val="21"/>
        </w:rPr>
        <w:t>Autodesk Forma</w:t>
      </w:r>
      <w:r w:rsidRPr="00A57C5F">
        <w:rPr>
          <w:rFonts w:eastAsia="Arial" w:cs="Arial"/>
          <w:szCs w:val="20"/>
        </w:rPr>
        <w:t xml:space="preserve"> </w:t>
      </w:r>
      <w:r w:rsidRPr="00A57C5F">
        <w:rPr>
          <w:rFonts w:cs="Arial"/>
        </w:rPr>
        <w:t xml:space="preserve"> verður miðlægur </w:t>
      </w:r>
      <w:r w:rsidRPr="0678D652">
        <w:rPr>
          <w:rFonts w:cs="Arial"/>
        </w:rPr>
        <w:t>upplýsingavefur verkefna meðan á framkvæmdum stendur. Kerfið er ætlað sem samræmdur gagnagrunnur fyrir skjölun, samskipti og verkstjórn á framkvæmdartíma.</w:t>
      </w:r>
    </w:p>
    <w:p w14:paraId="45C4C8B1" w14:textId="77777777" w:rsidR="007A3584" w:rsidRPr="009C4CEF" w:rsidRDefault="007A3584" w:rsidP="007A3584">
      <w:pPr>
        <w:spacing w:before="200" w:after="0" w:line="276" w:lineRule="auto"/>
        <w:rPr>
          <w:rFonts w:eastAsia="Arial Nova" w:cs="Arial"/>
          <w:b/>
          <w:bCs/>
          <w:szCs w:val="20"/>
        </w:rPr>
      </w:pPr>
      <w:r w:rsidRPr="009C4CEF">
        <w:rPr>
          <w:rFonts w:eastAsia="Arial Nova" w:cs="Arial"/>
          <w:b/>
          <w:bCs/>
          <w:szCs w:val="20"/>
        </w:rPr>
        <w:t>Skylda til notkunar</w:t>
      </w:r>
    </w:p>
    <w:p w14:paraId="295405BE" w14:textId="77777777" w:rsidR="007A3584" w:rsidRPr="009C4CEF" w:rsidRDefault="007A3584" w:rsidP="007A3584">
      <w:pPr>
        <w:spacing w:after="200" w:line="276" w:lineRule="auto"/>
        <w:rPr>
          <w:rFonts w:cs="Arial"/>
        </w:rPr>
      </w:pPr>
      <w:r w:rsidRPr="0678D652">
        <w:rPr>
          <w:rFonts w:cs="Arial"/>
        </w:rPr>
        <w:t>Verktaki skal tryggja að allir lykilaðilar hans, þ.m.t. verkstjórar og undirverktakar, hafi aðgang að kerfinu og noti það markvisst í daglegum störfum. Einnig skulu eftirlitsaðilar og verkefnastjóri verkkaupa hafa fullan aðgang að vefnum.</w:t>
      </w:r>
    </w:p>
    <w:p w14:paraId="176D22E4" w14:textId="18169798" w:rsidR="007A3584" w:rsidRPr="0099793F" w:rsidRDefault="007A3584" w:rsidP="007A3584">
      <w:pPr>
        <w:spacing w:beforeAutospacing="1" w:after="0" w:afterAutospacing="1" w:line="240" w:lineRule="auto"/>
        <w:jc w:val="left"/>
        <w:textAlignment w:val="baseline"/>
        <w:rPr>
          <w:rFonts w:eastAsia="Times New Roman" w:cs="Arial"/>
          <w:szCs w:val="20"/>
          <w:lang w:eastAsia="is-IS"/>
          <w14:ligatures w14:val="none"/>
        </w:rPr>
      </w:pPr>
      <w:r w:rsidRPr="0099793F">
        <w:rPr>
          <w:rFonts w:eastAsia="Times New Roman" w:cs="Arial"/>
          <w:b/>
          <w:bCs/>
          <w:szCs w:val="20"/>
          <w:lang w:eastAsia="is-IS"/>
          <w14:ligatures w14:val="none"/>
        </w:rPr>
        <w:t>Notkun Autodesk Forma í samstarfsverkefnum</w:t>
      </w:r>
    </w:p>
    <w:p w14:paraId="50E048A3" w14:textId="77777777" w:rsidR="007A3584" w:rsidRPr="0099793F" w:rsidRDefault="007A3584" w:rsidP="007A3584">
      <w:pPr>
        <w:spacing w:beforeAutospacing="1" w:after="0" w:afterAutospacing="1" w:line="240" w:lineRule="auto"/>
        <w:jc w:val="left"/>
        <w:textAlignment w:val="baseline"/>
        <w:rPr>
          <w:rFonts w:eastAsia="Times New Roman" w:cs="Arial"/>
          <w:szCs w:val="20"/>
          <w:lang w:eastAsia="is-IS"/>
          <w14:ligatures w14:val="none"/>
        </w:rPr>
      </w:pPr>
      <w:r w:rsidRPr="0099793F">
        <w:rPr>
          <w:rFonts w:eastAsia="Times New Roman" w:cs="Arial"/>
          <w:b/>
          <w:bCs/>
          <w:szCs w:val="20"/>
          <w:lang w:eastAsia="is-IS"/>
          <w14:ligatures w14:val="none"/>
        </w:rPr>
        <w:t>1 Almennt</w:t>
      </w:r>
    </w:p>
    <w:p w14:paraId="474F7DD1" w14:textId="35C2565F" w:rsidR="007A3584" w:rsidRDefault="007A3584" w:rsidP="007A3584">
      <w:pPr>
        <w:spacing w:beforeAutospacing="1" w:after="0" w:afterAutospacing="1" w:line="240" w:lineRule="auto"/>
        <w:jc w:val="left"/>
        <w:textAlignment w:val="baseline"/>
        <w:rPr>
          <w:rFonts w:eastAsia="Times New Roman" w:cs="Arial"/>
          <w:szCs w:val="20"/>
          <w:lang w:eastAsia="is-IS"/>
          <w14:ligatures w14:val="none"/>
        </w:rPr>
      </w:pPr>
      <w:r w:rsidRPr="0099793F">
        <w:rPr>
          <w:rFonts w:eastAsia="Times New Roman" w:cs="Arial"/>
          <w:szCs w:val="20"/>
          <w:lang w:eastAsia="is-IS"/>
          <w14:ligatures w14:val="none"/>
        </w:rPr>
        <w:t>Veitur gera kröfu um notkun Autodesk Forma við undirbúning, framkvæmd, gæðaskráningu og afhendingu þeirra verkþátta sem Veitur bera ábyrgð á samkvæmt þessum samningi.</w:t>
      </w:r>
    </w:p>
    <w:p w14:paraId="4F9A8448" w14:textId="77777777" w:rsidR="007A3584" w:rsidRDefault="007A3584" w:rsidP="007A3584">
      <w:pPr>
        <w:spacing w:beforeAutospacing="1" w:after="0" w:afterAutospacing="1" w:line="240" w:lineRule="auto"/>
        <w:jc w:val="left"/>
        <w:textAlignment w:val="baseline"/>
        <w:rPr>
          <w:rFonts w:eastAsia="Times New Roman" w:cs="Arial"/>
          <w:szCs w:val="20"/>
          <w:lang w:eastAsia="is-IS"/>
          <w14:ligatures w14:val="none"/>
        </w:rPr>
      </w:pPr>
      <w:r>
        <w:rPr>
          <w:rFonts w:eastAsia="Times New Roman" w:cs="Arial"/>
          <w:szCs w:val="20"/>
          <w:bdr w:val="none" w:sz="0" w:space="0" w:color="auto" w:frame="1"/>
          <w:shd w:val="clear" w:color="auto" w:fill="606060"/>
          <w:lang w:eastAsia="is-IS"/>
          <w14:ligatures w14:val="none"/>
        </w:rPr>
        <w:t xml:space="preserve"> </w:t>
      </w:r>
      <w:r w:rsidRPr="0099793F">
        <w:rPr>
          <w:rFonts w:eastAsia="Times New Roman" w:cs="Arial"/>
          <w:szCs w:val="20"/>
          <w:lang w:eastAsia="is-IS"/>
          <w14:ligatures w14:val="none"/>
        </w:rPr>
        <w:t>https://acc.autodesk.eu/ er skilgreint sem formlegur verkefnavefur og gagnagrunnur fyrir viðkomandi verkþætti Veitna.</w:t>
      </w:r>
    </w:p>
    <w:p w14:paraId="75D19153" w14:textId="77777777" w:rsidR="007A3584" w:rsidRPr="0099793F" w:rsidRDefault="007A3584" w:rsidP="007A3584">
      <w:pPr>
        <w:spacing w:beforeAutospacing="1" w:after="0" w:afterAutospacing="1" w:line="240" w:lineRule="auto"/>
        <w:jc w:val="left"/>
        <w:textAlignment w:val="baseline"/>
        <w:rPr>
          <w:rFonts w:eastAsia="Times New Roman" w:cs="Arial"/>
          <w:szCs w:val="20"/>
          <w:lang w:eastAsia="is-IS"/>
          <w14:ligatures w14:val="none"/>
        </w:rPr>
      </w:pPr>
      <w:r w:rsidRPr="0099793F">
        <w:rPr>
          <w:rFonts w:eastAsia="Times New Roman" w:cs="Arial"/>
          <w:szCs w:val="20"/>
          <w:lang w:eastAsia="is-IS"/>
          <w14:ligatures w14:val="none"/>
        </w:rPr>
        <w:t>Val á nánari útfærslu ræðst af því hvernig Forma notkun er háttað í samstarfsverkefninu og er skilgreint í viðeigandi kafla hér að neðan.</w:t>
      </w:r>
    </w:p>
    <w:p w14:paraId="03C10ED3" w14:textId="77777777" w:rsidR="007A3584" w:rsidRDefault="007A3584" w:rsidP="007A3584">
      <w:pPr>
        <w:spacing w:beforeAutospacing="1" w:after="0" w:afterAutospacing="1" w:line="240" w:lineRule="auto"/>
        <w:jc w:val="left"/>
        <w:textAlignment w:val="baseline"/>
        <w:rPr>
          <w:rFonts w:eastAsia="Times New Roman" w:cs="Arial"/>
          <w:szCs w:val="20"/>
          <w:lang w:eastAsia="is-IS"/>
          <w14:ligatures w14:val="none"/>
        </w:rPr>
      </w:pPr>
      <w:r w:rsidRPr="0099793F">
        <w:rPr>
          <w:rFonts w:eastAsia="Times New Roman" w:cs="Arial"/>
          <w:b/>
          <w:bCs/>
          <w:szCs w:val="20"/>
          <w:lang w:eastAsia="is-IS"/>
          <w14:ligatures w14:val="none"/>
        </w:rPr>
        <w:t>Leið A – Samstarfsverkefni þar sem allir aðilar nota </w:t>
      </w:r>
    </w:p>
    <w:p w14:paraId="206256E6" w14:textId="77777777" w:rsidR="007A3584" w:rsidRDefault="007A3584" w:rsidP="007A3584">
      <w:pPr>
        <w:spacing w:beforeAutospacing="1" w:after="0" w:afterAutospacing="1" w:line="240" w:lineRule="auto"/>
        <w:jc w:val="left"/>
        <w:textAlignment w:val="baseline"/>
        <w:rPr>
          <w:rFonts w:eastAsia="Times New Roman" w:cs="Arial"/>
          <w:szCs w:val="20"/>
          <w:lang w:eastAsia="is-IS"/>
          <w14:ligatures w14:val="none"/>
        </w:rPr>
      </w:pPr>
      <w:r w:rsidRPr="0099793F">
        <w:rPr>
          <w:rFonts w:eastAsia="Times New Roman" w:cs="Arial"/>
          <w:b/>
          <w:bCs/>
          <w:szCs w:val="20"/>
          <w:lang w:eastAsia="is-IS"/>
          <w14:ligatures w14:val="none"/>
        </w:rPr>
        <w:t>Leið A1 – Veitur reka Forma-verkefnið (samstarfsaðili tengist Forma Veitna)</w:t>
      </w:r>
    </w:p>
    <w:p w14:paraId="77AC6967" w14:textId="77777777" w:rsidR="007A3584" w:rsidRPr="0099793F" w:rsidRDefault="007A3584" w:rsidP="007A3584">
      <w:pPr>
        <w:spacing w:beforeAutospacing="1" w:after="0" w:afterAutospacing="1" w:line="240" w:lineRule="auto"/>
        <w:jc w:val="left"/>
        <w:textAlignment w:val="baseline"/>
        <w:rPr>
          <w:rFonts w:eastAsia="Times New Roman" w:cs="Arial"/>
          <w:szCs w:val="20"/>
          <w:lang w:eastAsia="is-IS"/>
          <w14:ligatures w14:val="none"/>
        </w:rPr>
      </w:pPr>
      <w:r w:rsidRPr="0099793F">
        <w:rPr>
          <w:rFonts w:eastAsia="Times New Roman" w:cs="Arial"/>
          <w:szCs w:val="20"/>
          <w:lang w:eastAsia="is-IS"/>
          <w14:ligatures w14:val="none"/>
        </w:rPr>
        <w:lastRenderedPageBreak/>
        <w:t>Í þessu verkefni reka Veitur Autodesk Forma verkefnið og samstarfsaðilar taka þátt í því Forma-umhverfi.</w:t>
      </w:r>
    </w:p>
    <w:p w14:paraId="2C5488EF" w14:textId="77777777" w:rsidR="007A3584" w:rsidRDefault="007A3584" w:rsidP="00960E74">
      <w:pPr>
        <w:numPr>
          <w:ilvl w:val="0"/>
          <w:numId w:val="53"/>
        </w:numPr>
        <w:spacing w:after="0" w:line="240" w:lineRule="auto"/>
        <w:jc w:val="left"/>
        <w:textAlignment w:val="baseline"/>
        <w:rPr>
          <w:rFonts w:eastAsia="Times New Roman" w:cs="Arial"/>
          <w:szCs w:val="20"/>
          <w:lang w:eastAsia="is-IS"/>
          <w14:ligatures w14:val="none"/>
        </w:rPr>
      </w:pPr>
      <w:r w:rsidRPr="00822D45">
        <w:rPr>
          <w:rFonts w:eastAsia="Times New Roman" w:cs="Arial"/>
          <w:szCs w:val="20"/>
          <w:lang w:eastAsia="is-IS"/>
          <w14:ligatures w14:val="none"/>
        </w:rPr>
        <w:t>Forma Veitna er sameiginlegur verkefnavefur fyrir þá verkþætti sem Veitur bera ábyrgð á. </w:t>
      </w:r>
    </w:p>
    <w:p w14:paraId="4215FDAF" w14:textId="77777777" w:rsidR="007A3584" w:rsidRPr="00822D45" w:rsidRDefault="007A3584" w:rsidP="007A3584">
      <w:pPr>
        <w:spacing w:after="0" w:line="240" w:lineRule="auto"/>
        <w:ind w:left="720"/>
        <w:jc w:val="left"/>
        <w:textAlignment w:val="baseline"/>
        <w:rPr>
          <w:rFonts w:eastAsia="Times New Roman" w:cs="Arial"/>
          <w:szCs w:val="20"/>
          <w:lang w:eastAsia="is-IS"/>
          <w14:ligatures w14:val="none"/>
        </w:rPr>
      </w:pPr>
    </w:p>
    <w:p w14:paraId="60B1F9A4" w14:textId="77777777" w:rsidR="007A3584" w:rsidRDefault="007A3584" w:rsidP="00960E74">
      <w:pPr>
        <w:numPr>
          <w:ilvl w:val="0"/>
          <w:numId w:val="54"/>
        </w:numPr>
        <w:spacing w:after="0" w:line="240" w:lineRule="auto"/>
        <w:jc w:val="left"/>
        <w:textAlignment w:val="baseline"/>
        <w:rPr>
          <w:rFonts w:eastAsia="Times New Roman" w:cs="Arial"/>
          <w:szCs w:val="20"/>
          <w:lang w:eastAsia="is-IS"/>
          <w14:ligatures w14:val="none"/>
        </w:rPr>
      </w:pPr>
      <w:r w:rsidRPr="00822D45">
        <w:rPr>
          <w:rFonts w:eastAsia="Times New Roman" w:cs="Arial"/>
          <w:szCs w:val="20"/>
          <w:lang w:eastAsia="is-IS"/>
          <w14:ligatures w14:val="none"/>
        </w:rPr>
        <w:t>Samstarfsaðilar fá aðgang að Forma Veitna eftir þörfum og vinna þar samkvæmt skilgreindum verkferlum. </w:t>
      </w:r>
    </w:p>
    <w:p w14:paraId="26C2E4F7" w14:textId="77777777" w:rsidR="007A3584" w:rsidRPr="00822D45" w:rsidRDefault="007A3584" w:rsidP="007A3584">
      <w:pPr>
        <w:spacing w:after="0" w:line="240" w:lineRule="auto"/>
        <w:ind w:left="720"/>
        <w:jc w:val="left"/>
        <w:textAlignment w:val="baseline"/>
        <w:rPr>
          <w:rFonts w:eastAsia="Times New Roman" w:cs="Arial"/>
          <w:szCs w:val="20"/>
          <w:lang w:eastAsia="is-IS"/>
          <w14:ligatures w14:val="none"/>
        </w:rPr>
      </w:pPr>
    </w:p>
    <w:p w14:paraId="1DD6B026" w14:textId="77777777" w:rsidR="007A3584" w:rsidRDefault="007A3584" w:rsidP="00960E74">
      <w:pPr>
        <w:numPr>
          <w:ilvl w:val="0"/>
          <w:numId w:val="55"/>
        </w:numPr>
        <w:spacing w:after="0" w:line="240" w:lineRule="auto"/>
        <w:jc w:val="left"/>
        <w:textAlignment w:val="baseline"/>
        <w:rPr>
          <w:rFonts w:eastAsia="Times New Roman" w:cs="Arial"/>
          <w:szCs w:val="20"/>
          <w:lang w:eastAsia="is-IS"/>
          <w14:ligatures w14:val="none"/>
        </w:rPr>
      </w:pPr>
      <w:r w:rsidRPr="00822D45">
        <w:rPr>
          <w:rFonts w:eastAsia="Times New Roman" w:cs="Arial"/>
          <w:szCs w:val="20"/>
          <w:lang w:eastAsia="is-IS"/>
          <w14:ligatures w14:val="none"/>
        </w:rPr>
        <w:t>Allar teikningar, breytingar, gæðaskráningar og ákvarðanir sem varða verkþætti Veitna skulu skráðar og samþykktar í Forma Veitna. </w:t>
      </w:r>
    </w:p>
    <w:p w14:paraId="5030622B" w14:textId="77777777" w:rsidR="007A3584" w:rsidRPr="00822D45" w:rsidRDefault="007A3584" w:rsidP="007A3584">
      <w:pPr>
        <w:spacing w:after="0" w:line="240" w:lineRule="auto"/>
        <w:ind w:left="720"/>
        <w:jc w:val="left"/>
        <w:textAlignment w:val="baseline"/>
        <w:rPr>
          <w:rFonts w:eastAsia="Times New Roman" w:cs="Arial"/>
          <w:szCs w:val="20"/>
          <w:lang w:eastAsia="is-IS"/>
          <w14:ligatures w14:val="none"/>
        </w:rPr>
      </w:pPr>
    </w:p>
    <w:p w14:paraId="6B32E695" w14:textId="77777777" w:rsidR="007A3584" w:rsidRDefault="007A3584" w:rsidP="00960E74">
      <w:pPr>
        <w:numPr>
          <w:ilvl w:val="0"/>
          <w:numId w:val="56"/>
        </w:numPr>
        <w:spacing w:after="0" w:line="240" w:lineRule="auto"/>
        <w:jc w:val="left"/>
        <w:textAlignment w:val="baseline"/>
        <w:rPr>
          <w:rFonts w:eastAsia="Times New Roman" w:cs="Arial"/>
          <w:szCs w:val="20"/>
          <w:lang w:eastAsia="is-IS"/>
          <w14:ligatures w14:val="none"/>
        </w:rPr>
      </w:pPr>
      <w:r w:rsidRPr="00822D45">
        <w:rPr>
          <w:rFonts w:eastAsia="Times New Roman" w:cs="Arial"/>
          <w:szCs w:val="20"/>
          <w:lang w:eastAsia="is-IS"/>
          <w14:ligatures w14:val="none"/>
        </w:rPr>
        <w:t>Nauðsynleg gögn skulu flæða frá Forma Veitna yfir í Forma samstarfsaðila með viðeigandi tæknilegum lausnum (t.d. Bridge eða formlegum gagnaútflutningi). </w:t>
      </w:r>
    </w:p>
    <w:p w14:paraId="1AC4CF9A" w14:textId="77777777" w:rsidR="007A3584" w:rsidRPr="00822D45" w:rsidRDefault="007A3584" w:rsidP="007A3584">
      <w:pPr>
        <w:spacing w:after="0" w:line="240" w:lineRule="auto"/>
        <w:ind w:left="720"/>
        <w:jc w:val="left"/>
        <w:textAlignment w:val="baseline"/>
        <w:rPr>
          <w:rFonts w:eastAsia="Times New Roman" w:cs="Arial"/>
          <w:szCs w:val="20"/>
          <w:lang w:eastAsia="is-IS"/>
          <w14:ligatures w14:val="none"/>
        </w:rPr>
      </w:pPr>
    </w:p>
    <w:p w14:paraId="0B5D08F6" w14:textId="77777777" w:rsidR="007A3584" w:rsidRPr="00822D45" w:rsidRDefault="007A3584" w:rsidP="00960E74">
      <w:pPr>
        <w:numPr>
          <w:ilvl w:val="0"/>
          <w:numId w:val="57"/>
        </w:numPr>
        <w:spacing w:after="0" w:line="240" w:lineRule="auto"/>
        <w:jc w:val="left"/>
        <w:textAlignment w:val="baseline"/>
        <w:rPr>
          <w:rFonts w:eastAsia="Times New Roman" w:cs="Arial"/>
          <w:szCs w:val="20"/>
          <w:lang w:eastAsia="is-IS"/>
          <w14:ligatures w14:val="none"/>
        </w:rPr>
      </w:pPr>
      <w:r w:rsidRPr="00822D45">
        <w:rPr>
          <w:rFonts w:eastAsia="Times New Roman" w:cs="Arial"/>
          <w:szCs w:val="20"/>
          <w:lang w:eastAsia="is-IS"/>
          <w14:ligatures w14:val="none"/>
        </w:rPr>
        <w:t>Einungis gögn sem liggja fyrir í Forma Veitna teljast gild framkvæmdargögn fyrir verkþætti Veitna. </w:t>
      </w:r>
    </w:p>
    <w:p w14:paraId="0B2D79D2" w14:textId="77777777" w:rsidR="007A3584" w:rsidRPr="0099793F" w:rsidRDefault="007A3584" w:rsidP="007A3584">
      <w:pPr>
        <w:spacing w:after="0" w:line="240" w:lineRule="auto"/>
        <w:jc w:val="left"/>
        <w:textAlignment w:val="baseline"/>
        <w:rPr>
          <w:rFonts w:eastAsia="Times New Roman" w:cs="Arial"/>
          <w:szCs w:val="20"/>
          <w:lang w:eastAsia="is-IS"/>
          <w14:ligatures w14:val="none"/>
        </w:rPr>
      </w:pPr>
    </w:p>
    <w:p w14:paraId="6AA72675" w14:textId="77777777" w:rsidR="007A3584" w:rsidRDefault="007A3584" w:rsidP="007A3584">
      <w:pPr>
        <w:spacing w:beforeAutospacing="1" w:after="0" w:afterAutospacing="1" w:line="240" w:lineRule="auto"/>
        <w:jc w:val="left"/>
        <w:textAlignment w:val="baseline"/>
        <w:rPr>
          <w:rFonts w:eastAsia="Times New Roman" w:cs="Arial"/>
          <w:b/>
          <w:bCs/>
          <w:szCs w:val="20"/>
          <w:lang w:eastAsia="is-IS"/>
          <w14:ligatures w14:val="none"/>
        </w:rPr>
      </w:pPr>
      <w:r w:rsidRPr="0099793F">
        <w:rPr>
          <w:rFonts w:eastAsia="Times New Roman" w:cs="Arial"/>
          <w:b/>
          <w:bCs/>
          <w:szCs w:val="20"/>
          <w:lang w:eastAsia="is-IS"/>
          <w14:ligatures w14:val="none"/>
        </w:rPr>
        <w:t>Leið A2 – Samstarfsaðili rekur Forma-verkefnið (Veitur nota Forma samstarfsaðila)</w:t>
      </w:r>
    </w:p>
    <w:p w14:paraId="297B470C" w14:textId="77777777" w:rsidR="007A3584" w:rsidRPr="009F1E00" w:rsidRDefault="007A3584" w:rsidP="00960E74">
      <w:pPr>
        <w:numPr>
          <w:ilvl w:val="0"/>
          <w:numId w:val="58"/>
        </w:numPr>
        <w:spacing w:beforeAutospacing="1" w:after="0" w:afterAutospacing="1" w:line="240" w:lineRule="auto"/>
        <w:jc w:val="left"/>
        <w:textAlignment w:val="baseline"/>
        <w:rPr>
          <w:rFonts w:eastAsia="Times New Roman" w:cs="Arial"/>
          <w:szCs w:val="20"/>
          <w:lang w:eastAsia="is-IS"/>
          <w14:ligatures w14:val="none"/>
        </w:rPr>
      </w:pPr>
      <w:r w:rsidRPr="009F1E00">
        <w:rPr>
          <w:rFonts w:eastAsia="Times New Roman" w:cs="Arial"/>
          <w:szCs w:val="20"/>
          <w:lang w:eastAsia="is-IS"/>
          <w14:ligatures w14:val="none"/>
        </w:rPr>
        <w:t>Forma samstarfsaðila er sameiginlegur verkefnavefur framkvæmdarinnar. </w:t>
      </w:r>
    </w:p>
    <w:p w14:paraId="79616A74" w14:textId="77777777" w:rsidR="007A3584" w:rsidRPr="009F1E00" w:rsidRDefault="007A3584" w:rsidP="00960E74">
      <w:pPr>
        <w:numPr>
          <w:ilvl w:val="0"/>
          <w:numId w:val="59"/>
        </w:numPr>
        <w:spacing w:beforeAutospacing="1" w:after="0" w:afterAutospacing="1" w:line="240" w:lineRule="auto"/>
        <w:jc w:val="left"/>
        <w:textAlignment w:val="baseline"/>
        <w:rPr>
          <w:rFonts w:eastAsia="Times New Roman" w:cs="Arial"/>
          <w:szCs w:val="20"/>
          <w:lang w:eastAsia="is-IS"/>
          <w14:ligatures w14:val="none"/>
        </w:rPr>
      </w:pPr>
      <w:r w:rsidRPr="009F1E00">
        <w:rPr>
          <w:rFonts w:eastAsia="Times New Roman" w:cs="Arial"/>
          <w:szCs w:val="20"/>
          <w:lang w:eastAsia="is-IS"/>
          <w14:ligatures w14:val="none"/>
        </w:rPr>
        <w:t>Veitur vinna innan Forma-verkefnis samstarfsaðila samkvæmt samræmdum verkferlum. </w:t>
      </w:r>
    </w:p>
    <w:p w14:paraId="293DCED7" w14:textId="77777777" w:rsidR="007A3584" w:rsidRPr="009F1E00" w:rsidRDefault="007A3584" w:rsidP="00960E74">
      <w:pPr>
        <w:numPr>
          <w:ilvl w:val="0"/>
          <w:numId w:val="60"/>
        </w:numPr>
        <w:spacing w:beforeAutospacing="1" w:after="0" w:afterAutospacing="1" w:line="240" w:lineRule="auto"/>
        <w:jc w:val="left"/>
        <w:textAlignment w:val="baseline"/>
        <w:rPr>
          <w:rFonts w:eastAsia="Times New Roman" w:cs="Arial"/>
          <w:szCs w:val="20"/>
          <w:lang w:eastAsia="is-IS"/>
          <w14:ligatures w14:val="none"/>
        </w:rPr>
      </w:pPr>
      <w:r w:rsidRPr="009F1E00">
        <w:rPr>
          <w:rFonts w:eastAsia="Times New Roman" w:cs="Arial"/>
          <w:szCs w:val="20"/>
          <w:lang w:eastAsia="is-IS"/>
          <w14:ligatures w14:val="none"/>
        </w:rPr>
        <w:t>Verkefnastjóra Veitna skal veittur aðgangur að viðeigandi Forma-verkefni með hæfilegum aðgangsheimildum til að hafa yfirsýn og fylgja eftir verkum sem falla undir ábyrgðarsvið Veitna. </w:t>
      </w:r>
    </w:p>
    <w:p w14:paraId="4334DAC2" w14:textId="77777777" w:rsidR="007A3584" w:rsidRPr="009F1E00" w:rsidRDefault="007A3584" w:rsidP="00960E74">
      <w:pPr>
        <w:numPr>
          <w:ilvl w:val="0"/>
          <w:numId w:val="61"/>
        </w:numPr>
        <w:spacing w:beforeAutospacing="1" w:after="0" w:afterAutospacing="1" w:line="240" w:lineRule="auto"/>
        <w:jc w:val="left"/>
        <w:textAlignment w:val="baseline"/>
        <w:rPr>
          <w:rFonts w:eastAsia="Times New Roman" w:cs="Arial"/>
          <w:szCs w:val="20"/>
          <w:lang w:eastAsia="is-IS"/>
          <w14:ligatures w14:val="none"/>
        </w:rPr>
      </w:pPr>
      <w:r w:rsidRPr="009F1E00">
        <w:rPr>
          <w:rFonts w:eastAsia="Times New Roman" w:cs="Arial"/>
          <w:szCs w:val="20"/>
          <w:lang w:eastAsia="is-IS"/>
          <w14:ligatures w14:val="none"/>
        </w:rPr>
        <w:t>Við rýniferli (Reviews) í Forma-umhverfi samstarfsaðila skulu sérfræðingar Veitna vera þátttakendur í rýninni og samþykkja að verkþættir sem falla undir ábyrgð Veitna séu unnir í samræmi við kröfur, staðla og verklag Veitna </w:t>
      </w:r>
    </w:p>
    <w:p w14:paraId="5DB91759" w14:textId="77777777" w:rsidR="007A3584" w:rsidRPr="009F1E00" w:rsidRDefault="007A3584" w:rsidP="00960E74">
      <w:pPr>
        <w:numPr>
          <w:ilvl w:val="0"/>
          <w:numId w:val="62"/>
        </w:numPr>
        <w:spacing w:beforeAutospacing="1" w:after="0" w:afterAutospacing="1" w:line="240" w:lineRule="auto"/>
        <w:jc w:val="left"/>
        <w:textAlignment w:val="baseline"/>
        <w:rPr>
          <w:rFonts w:eastAsia="Times New Roman" w:cs="Arial"/>
          <w:szCs w:val="20"/>
          <w:lang w:eastAsia="is-IS"/>
          <w14:ligatures w14:val="none"/>
        </w:rPr>
      </w:pPr>
      <w:r w:rsidRPr="009F1E00">
        <w:rPr>
          <w:rFonts w:eastAsia="Times New Roman" w:cs="Arial"/>
          <w:szCs w:val="20"/>
          <w:lang w:eastAsia="is-IS"/>
          <w14:ligatures w14:val="none"/>
        </w:rPr>
        <w:t>Gögn, teikningar, gæðaskráningar og ákvarðanir sem varða verkþætti Veitna eru unnin og skráð í Forma samstarfsaðila. </w:t>
      </w:r>
    </w:p>
    <w:p w14:paraId="20C18721" w14:textId="77777777" w:rsidR="007A3584" w:rsidRPr="009F1E00" w:rsidRDefault="007A3584" w:rsidP="00960E74">
      <w:pPr>
        <w:numPr>
          <w:ilvl w:val="0"/>
          <w:numId w:val="63"/>
        </w:numPr>
        <w:spacing w:beforeAutospacing="1" w:after="0" w:afterAutospacing="1" w:line="240" w:lineRule="auto"/>
        <w:jc w:val="left"/>
        <w:textAlignment w:val="baseline"/>
        <w:rPr>
          <w:rFonts w:eastAsia="Times New Roman" w:cs="Arial"/>
          <w:szCs w:val="20"/>
          <w:lang w:eastAsia="is-IS"/>
          <w14:ligatures w14:val="none"/>
        </w:rPr>
      </w:pPr>
      <w:r w:rsidRPr="009F1E00">
        <w:rPr>
          <w:rFonts w:eastAsia="Times New Roman" w:cs="Arial"/>
          <w:szCs w:val="20"/>
          <w:lang w:eastAsia="is-IS"/>
          <w14:ligatures w14:val="none"/>
        </w:rPr>
        <w:t>Í lok hvers áfanga, þ.e. forhönnunar, hönnunar og lokagagna („as built“), skulu endanleg gögn yfirfærð og vistuð í Forma-umhverfi Veitna. Verkefnastjóri Veitna ber ábyrgð á að tryggja að slík gögn séu vistuð og varðveitt í FormaVeitna.  </w:t>
      </w:r>
    </w:p>
    <w:p w14:paraId="3B69AFA4" w14:textId="77777777" w:rsidR="007A3584" w:rsidRPr="009F1E00" w:rsidRDefault="007A3584" w:rsidP="00960E74">
      <w:pPr>
        <w:numPr>
          <w:ilvl w:val="0"/>
          <w:numId w:val="64"/>
        </w:numPr>
        <w:spacing w:beforeAutospacing="1" w:after="0" w:afterAutospacing="1" w:line="240" w:lineRule="auto"/>
        <w:jc w:val="left"/>
        <w:textAlignment w:val="baseline"/>
        <w:rPr>
          <w:rFonts w:eastAsia="Times New Roman" w:cs="Arial"/>
          <w:szCs w:val="20"/>
          <w:lang w:eastAsia="is-IS"/>
          <w14:ligatures w14:val="none"/>
        </w:rPr>
      </w:pPr>
      <w:r w:rsidRPr="009F1E00">
        <w:rPr>
          <w:rFonts w:eastAsia="Times New Roman" w:cs="Arial"/>
          <w:szCs w:val="20"/>
          <w:lang w:eastAsia="is-IS"/>
          <w14:ligatures w14:val="none"/>
        </w:rPr>
        <w:t>Gögn í Forma samstarfsaðila teljast gild framkvæmdargögn, að því gefnu að þau hafi verið unnin og samþykkt samkvæmt kröfum Veitna. </w:t>
      </w:r>
    </w:p>
    <w:p w14:paraId="6083F853" w14:textId="77777777" w:rsidR="007A3584" w:rsidRDefault="007A3584" w:rsidP="007A3584">
      <w:pPr>
        <w:spacing w:beforeAutospacing="1" w:after="0" w:afterAutospacing="1" w:line="240" w:lineRule="auto"/>
        <w:jc w:val="left"/>
        <w:textAlignment w:val="baseline"/>
        <w:rPr>
          <w:rFonts w:eastAsia="Times New Roman" w:cs="Arial"/>
          <w:szCs w:val="20"/>
          <w:lang w:eastAsia="is-IS"/>
          <w14:ligatures w14:val="none"/>
        </w:rPr>
      </w:pPr>
    </w:p>
    <w:p w14:paraId="41DA6883" w14:textId="77777777" w:rsidR="007A3584" w:rsidRPr="0099793F" w:rsidRDefault="007A3584" w:rsidP="007A3584">
      <w:pPr>
        <w:spacing w:beforeAutospacing="1" w:after="0" w:afterAutospacing="1" w:line="240" w:lineRule="auto"/>
        <w:jc w:val="left"/>
        <w:textAlignment w:val="baseline"/>
        <w:rPr>
          <w:rFonts w:eastAsia="Times New Roman" w:cs="Arial"/>
          <w:szCs w:val="20"/>
          <w:lang w:eastAsia="is-IS"/>
          <w14:ligatures w14:val="none"/>
        </w:rPr>
      </w:pPr>
      <w:r w:rsidRPr="0099793F">
        <w:rPr>
          <w:rFonts w:eastAsia="Times New Roman" w:cs="Arial"/>
          <w:b/>
          <w:bCs/>
          <w:szCs w:val="20"/>
          <w:lang w:eastAsia="is-IS"/>
          <w14:ligatures w14:val="none"/>
        </w:rPr>
        <w:t>Leið B – Samstarfsverkefni þar sem samstarfsaðili notar ekki Forma</w:t>
      </w:r>
    </w:p>
    <w:p w14:paraId="72E833B1" w14:textId="77777777" w:rsidR="007A3584" w:rsidRDefault="007A3584" w:rsidP="007A3584">
      <w:pPr>
        <w:spacing w:beforeAutospacing="1" w:after="0" w:afterAutospacing="1" w:line="240" w:lineRule="auto"/>
        <w:jc w:val="left"/>
        <w:textAlignment w:val="baseline"/>
        <w:rPr>
          <w:rFonts w:eastAsia="Times New Roman" w:cs="Arial"/>
          <w:szCs w:val="20"/>
          <w:lang w:eastAsia="is-IS"/>
          <w14:ligatures w14:val="none"/>
        </w:rPr>
      </w:pPr>
      <w:r w:rsidRPr="0099793F">
        <w:rPr>
          <w:rFonts w:eastAsia="Times New Roman" w:cs="Arial"/>
          <w:szCs w:val="20"/>
          <w:lang w:eastAsia="is-IS"/>
          <w14:ligatures w14:val="none"/>
        </w:rPr>
        <w:t>Í þessu verkefni nota Veitur Autodesk Forma sem sitt formlega verkfæri, en aðrir samstarfsaðilar vinna utan Forma.</w:t>
      </w:r>
    </w:p>
    <w:p w14:paraId="5113FFCA" w14:textId="77777777" w:rsidR="007A3584" w:rsidRPr="00F42391" w:rsidRDefault="007A3584" w:rsidP="00960E74">
      <w:pPr>
        <w:numPr>
          <w:ilvl w:val="0"/>
          <w:numId w:val="65"/>
        </w:numPr>
        <w:spacing w:beforeAutospacing="1" w:after="0" w:afterAutospacing="1" w:line="240" w:lineRule="auto"/>
        <w:jc w:val="left"/>
        <w:textAlignment w:val="baseline"/>
        <w:rPr>
          <w:rFonts w:eastAsia="Times New Roman" w:cs="Arial"/>
          <w:szCs w:val="20"/>
          <w:lang w:eastAsia="is-IS"/>
          <w14:ligatures w14:val="none"/>
        </w:rPr>
      </w:pPr>
      <w:r w:rsidRPr="00F42391">
        <w:rPr>
          <w:rFonts w:eastAsia="Times New Roman" w:cs="Arial"/>
          <w:szCs w:val="20"/>
          <w:lang w:eastAsia="is-IS"/>
          <w14:ligatures w14:val="none"/>
        </w:rPr>
        <w:t>Forma er skilgreint sem formlegur verkefnavefur og sannleiksgagnagrunnur Veitna fyrir þá verkþætti sem Veitur bera ábyrgð á. </w:t>
      </w:r>
    </w:p>
    <w:p w14:paraId="0748D735" w14:textId="77777777" w:rsidR="007A3584" w:rsidRPr="00F42391" w:rsidRDefault="007A3584" w:rsidP="00960E74">
      <w:pPr>
        <w:numPr>
          <w:ilvl w:val="0"/>
          <w:numId w:val="66"/>
        </w:numPr>
        <w:spacing w:beforeAutospacing="1" w:after="0" w:afterAutospacing="1" w:line="240" w:lineRule="auto"/>
        <w:jc w:val="left"/>
        <w:textAlignment w:val="baseline"/>
        <w:rPr>
          <w:rFonts w:eastAsia="Times New Roman" w:cs="Arial"/>
          <w:szCs w:val="20"/>
          <w:lang w:eastAsia="is-IS"/>
          <w14:ligatures w14:val="none"/>
        </w:rPr>
      </w:pPr>
      <w:r w:rsidRPr="00F42391">
        <w:rPr>
          <w:rFonts w:eastAsia="Times New Roman" w:cs="Arial"/>
          <w:szCs w:val="20"/>
          <w:lang w:eastAsia="is-IS"/>
          <w14:ligatures w14:val="none"/>
        </w:rPr>
        <w:t>Notkun Forma nær eingöngu til verkþátta Veitna og breytir ekki verkferlum annarra aðila utan Forma. </w:t>
      </w:r>
    </w:p>
    <w:p w14:paraId="1074B22C" w14:textId="77777777" w:rsidR="007A3584" w:rsidRPr="00F42391" w:rsidRDefault="007A3584" w:rsidP="00960E74">
      <w:pPr>
        <w:numPr>
          <w:ilvl w:val="0"/>
          <w:numId w:val="67"/>
        </w:numPr>
        <w:spacing w:beforeAutospacing="1" w:after="0" w:afterAutospacing="1" w:line="240" w:lineRule="auto"/>
        <w:jc w:val="left"/>
        <w:textAlignment w:val="baseline"/>
        <w:rPr>
          <w:rFonts w:eastAsia="Times New Roman" w:cs="Arial"/>
          <w:szCs w:val="20"/>
          <w:lang w:eastAsia="is-IS"/>
          <w14:ligatures w14:val="none"/>
        </w:rPr>
      </w:pPr>
      <w:r w:rsidRPr="00F42391">
        <w:rPr>
          <w:rFonts w:eastAsia="Times New Roman" w:cs="Arial"/>
          <w:szCs w:val="20"/>
          <w:lang w:eastAsia="is-IS"/>
          <w14:ligatures w14:val="none"/>
        </w:rPr>
        <w:t>Gögn, teikningar, ákvarðanir eða forsendur sem berast frá öðrum aðilum utan Forma skulu teknar inn í Forma áður en þær teljast gildar fyrir verkþætti Veitna. </w:t>
      </w:r>
    </w:p>
    <w:p w14:paraId="67E3F203" w14:textId="77777777" w:rsidR="007A3584" w:rsidRPr="00F42391" w:rsidRDefault="007A3584" w:rsidP="00960E74">
      <w:pPr>
        <w:numPr>
          <w:ilvl w:val="0"/>
          <w:numId w:val="68"/>
        </w:numPr>
        <w:spacing w:beforeAutospacing="1" w:after="0" w:afterAutospacing="1" w:line="240" w:lineRule="auto"/>
        <w:jc w:val="left"/>
        <w:textAlignment w:val="baseline"/>
        <w:rPr>
          <w:rFonts w:eastAsia="Times New Roman" w:cs="Arial"/>
          <w:szCs w:val="20"/>
          <w:lang w:eastAsia="is-IS"/>
          <w14:ligatures w14:val="none"/>
        </w:rPr>
      </w:pPr>
      <w:r w:rsidRPr="00F42391">
        <w:rPr>
          <w:rFonts w:eastAsia="Times New Roman" w:cs="Arial"/>
          <w:szCs w:val="20"/>
          <w:lang w:eastAsia="is-IS"/>
          <w14:ligatures w14:val="none"/>
        </w:rPr>
        <w:lastRenderedPageBreak/>
        <w:t>Framkvæmd verkþátta Veitna á grundvelli gagna sem liggja eingöngu utan Forma er ekki heimil. </w:t>
      </w:r>
    </w:p>
    <w:p w14:paraId="2EC8477D" w14:textId="77777777" w:rsidR="007A3584" w:rsidRPr="00F42391" w:rsidRDefault="007A3584" w:rsidP="00960E74">
      <w:pPr>
        <w:numPr>
          <w:ilvl w:val="0"/>
          <w:numId w:val="69"/>
        </w:numPr>
        <w:spacing w:beforeAutospacing="1" w:after="0" w:afterAutospacing="1" w:line="240" w:lineRule="auto"/>
        <w:jc w:val="left"/>
        <w:textAlignment w:val="baseline"/>
        <w:rPr>
          <w:rFonts w:eastAsia="Times New Roman" w:cs="Arial"/>
          <w:szCs w:val="20"/>
          <w:lang w:eastAsia="is-IS"/>
          <w14:ligatures w14:val="none"/>
        </w:rPr>
      </w:pPr>
      <w:r w:rsidRPr="00F42391">
        <w:rPr>
          <w:rFonts w:eastAsia="Times New Roman" w:cs="Arial"/>
          <w:szCs w:val="20"/>
          <w:lang w:eastAsia="is-IS"/>
          <w14:ligatures w14:val="none"/>
        </w:rPr>
        <w:t>Allar gæðaskráningar, úttektir, prófanir, frávik og lokaúttektir vegna verkþátta Veitna skulu fara fram í Forma. </w:t>
      </w:r>
    </w:p>
    <w:p w14:paraId="546B5D8D" w14:textId="77777777" w:rsidR="007A3584" w:rsidRPr="00F42391" w:rsidRDefault="007A3584" w:rsidP="00960E74">
      <w:pPr>
        <w:numPr>
          <w:ilvl w:val="0"/>
          <w:numId w:val="70"/>
        </w:numPr>
        <w:spacing w:beforeAutospacing="1" w:after="0" w:afterAutospacing="1" w:line="240" w:lineRule="auto"/>
        <w:jc w:val="left"/>
        <w:textAlignment w:val="baseline"/>
        <w:rPr>
          <w:rFonts w:eastAsia="Times New Roman" w:cs="Arial"/>
          <w:szCs w:val="20"/>
          <w:lang w:eastAsia="is-IS"/>
          <w14:ligatures w14:val="none"/>
        </w:rPr>
      </w:pPr>
      <w:r w:rsidRPr="00F42391">
        <w:rPr>
          <w:rFonts w:eastAsia="Times New Roman" w:cs="Arial"/>
          <w:szCs w:val="20"/>
          <w:lang w:eastAsia="is-IS"/>
          <w14:ligatures w14:val="none"/>
        </w:rPr>
        <w:t>Forma er formlegur afhendingar- og gæðagrunnur Veitna, óháð afhendingarferlum annarra aðila í verkefninu. </w:t>
      </w:r>
    </w:p>
    <w:p w14:paraId="35F0CD94" w14:textId="77777777" w:rsidR="007A3584" w:rsidRPr="00F42391" w:rsidRDefault="007A3584" w:rsidP="00960E74">
      <w:pPr>
        <w:numPr>
          <w:ilvl w:val="0"/>
          <w:numId w:val="71"/>
        </w:numPr>
        <w:spacing w:beforeAutospacing="1" w:after="0" w:afterAutospacing="1" w:line="240" w:lineRule="auto"/>
        <w:jc w:val="left"/>
        <w:textAlignment w:val="baseline"/>
        <w:rPr>
          <w:rFonts w:eastAsia="Times New Roman" w:cs="Arial"/>
          <w:szCs w:val="20"/>
          <w:lang w:eastAsia="is-IS"/>
          <w14:ligatures w14:val="none"/>
        </w:rPr>
      </w:pPr>
      <w:r w:rsidRPr="00F42391">
        <w:rPr>
          <w:rFonts w:eastAsia="Times New Roman" w:cs="Arial"/>
          <w:szCs w:val="20"/>
          <w:lang w:eastAsia="is-IS"/>
          <w14:ligatures w14:val="none"/>
        </w:rPr>
        <w:t>Hvatt er til þess að nota Correspondence-tólið í Forma til að skrá og varðveita mikilvæg samskipti og skilaboð sem varða framkvæmd verksins. </w:t>
      </w:r>
    </w:p>
    <w:p w14:paraId="720B7B0F" w14:textId="77777777" w:rsidR="007A3584" w:rsidRDefault="007A3584" w:rsidP="007A3584">
      <w:pPr>
        <w:spacing w:beforeAutospacing="1" w:after="0" w:afterAutospacing="1" w:line="240" w:lineRule="auto"/>
        <w:jc w:val="left"/>
        <w:textAlignment w:val="baseline"/>
        <w:rPr>
          <w:rFonts w:eastAsia="Times New Roman" w:cs="Arial"/>
          <w:szCs w:val="20"/>
          <w:lang w:eastAsia="is-IS"/>
          <w14:ligatures w14:val="none"/>
        </w:rPr>
      </w:pPr>
    </w:p>
    <w:p w14:paraId="3D7CD58D" w14:textId="77777777" w:rsidR="007A3584" w:rsidRDefault="007A3584" w:rsidP="007A3584">
      <w:pPr>
        <w:spacing w:after="0" w:line="240" w:lineRule="auto"/>
        <w:jc w:val="left"/>
        <w:textAlignment w:val="baseline"/>
        <w:rPr>
          <w:rFonts w:eastAsia="Times New Roman" w:cs="Arial"/>
          <w:szCs w:val="20"/>
          <w:lang w:eastAsia="is-IS"/>
          <w14:ligatures w14:val="none"/>
        </w:rPr>
      </w:pPr>
      <w:r w:rsidRPr="0099793F">
        <w:rPr>
          <w:rFonts w:eastAsia="Times New Roman" w:cs="Arial"/>
          <w:b/>
          <w:bCs/>
          <w:szCs w:val="20"/>
          <w:lang w:eastAsia="is-IS"/>
          <w14:ligatures w14:val="none"/>
        </w:rPr>
        <w:t>4 Skyldur ráðgjafa/eftirlitsaðila verkkaupa</w:t>
      </w:r>
      <w:r w:rsidRPr="0099793F">
        <w:rPr>
          <w:rFonts w:eastAsia="Times New Roman" w:cs="Arial"/>
          <w:szCs w:val="20"/>
          <w:lang w:eastAsia="is-IS"/>
          <w14:ligatures w14:val="none"/>
        </w:rPr>
        <w:t>:</w:t>
      </w:r>
    </w:p>
    <w:p w14:paraId="791959A9" w14:textId="77777777" w:rsidR="007A3584" w:rsidRDefault="007A3584" w:rsidP="007A3584">
      <w:pPr>
        <w:spacing w:after="0" w:line="240" w:lineRule="auto"/>
        <w:jc w:val="left"/>
        <w:textAlignment w:val="baseline"/>
        <w:rPr>
          <w:rFonts w:eastAsia="Times New Roman" w:cs="Arial"/>
          <w:szCs w:val="20"/>
          <w:lang w:eastAsia="is-IS"/>
          <w14:ligatures w14:val="none"/>
        </w:rPr>
      </w:pPr>
    </w:p>
    <w:p w14:paraId="5C91A79F" w14:textId="4EF5F8A6" w:rsidR="007A3584" w:rsidRPr="007A7D50" w:rsidRDefault="00A57C5F" w:rsidP="00960E74">
      <w:pPr>
        <w:numPr>
          <w:ilvl w:val="0"/>
          <w:numId w:val="72"/>
        </w:numPr>
        <w:spacing w:after="0" w:line="240" w:lineRule="auto"/>
        <w:jc w:val="left"/>
        <w:textAlignment w:val="baseline"/>
        <w:rPr>
          <w:rFonts w:eastAsia="Times New Roman" w:cs="Arial"/>
          <w:szCs w:val="20"/>
          <w:lang w:eastAsia="is-IS"/>
          <w14:ligatures w14:val="none"/>
        </w:rPr>
      </w:pPr>
      <w:r>
        <w:rPr>
          <w:rFonts w:eastAsia="Times New Roman" w:cs="Arial"/>
          <w:szCs w:val="20"/>
          <w:lang w:eastAsia="is-IS"/>
          <w14:ligatures w14:val="none"/>
        </w:rPr>
        <w:t>F</w:t>
      </w:r>
      <w:r w:rsidR="007A3584" w:rsidRPr="007A7D50">
        <w:rPr>
          <w:rFonts w:eastAsia="Times New Roman" w:cs="Arial"/>
          <w:szCs w:val="20"/>
          <w:lang w:eastAsia="is-IS"/>
          <w14:ligatures w14:val="none"/>
        </w:rPr>
        <w:t>ylgja þeirri leið (A1, A2 eða B) sem skilgreind er í útboðsgögnum, </w:t>
      </w:r>
    </w:p>
    <w:p w14:paraId="5AD86915" w14:textId="77777777" w:rsidR="007A3584" w:rsidRPr="007A7D50" w:rsidRDefault="007A3584" w:rsidP="00960E74">
      <w:pPr>
        <w:numPr>
          <w:ilvl w:val="0"/>
          <w:numId w:val="73"/>
        </w:numPr>
        <w:spacing w:after="0" w:line="240" w:lineRule="auto"/>
        <w:jc w:val="left"/>
        <w:textAlignment w:val="baseline"/>
        <w:rPr>
          <w:rFonts w:eastAsia="Times New Roman" w:cs="Arial"/>
          <w:szCs w:val="20"/>
          <w:lang w:eastAsia="is-IS"/>
          <w14:ligatures w14:val="none"/>
        </w:rPr>
      </w:pPr>
      <w:r w:rsidRPr="007A7D50">
        <w:rPr>
          <w:rFonts w:eastAsia="Times New Roman" w:cs="Arial"/>
          <w:szCs w:val="20"/>
          <w:lang w:eastAsia="is-IS"/>
          <w14:ligatures w14:val="none"/>
        </w:rPr>
        <w:t>nota Forma samkvæmt viðeigandi leið fyrir alla verkþætti sem falla undir ábyrgð Veitna, </w:t>
      </w:r>
    </w:p>
    <w:p w14:paraId="3B44412B" w14:textId="77777777" w:rsidR="007A3584" w:rsidRPr="007A7D50" w:rsidRDefault="007A3584" w:rsidP="00960E74">
      <w:pPr>
        <w:numPr>
          <w:ilvl w:val="0"/>
          <w:numId w:val="74"/>
        </w:numPr>
        <w:spacing w:after="0" w:line="240" w:lineRule="auto"/>
        <w:jc w:val="left"/>
        <w:textAlignment w:val="baseline"/>
        <w:rPr>
          <w:rFonts w:eastAsia="Times New Roman" w:cs="Arial"/>
          <w:szCs w:val="20"/>
          <w:lang w:eastAsia="is-IS"/>
          <w14:ligatures w14:val="none"/>
        </w:rPr>
      </w:pPr>
      <w:r w:rsidRPr="007A7D50">
        <w:rPr>
          <w:rFonts w:eastAsia="Times New Roman" w:cs="Arial"/>
          <w:szCs w:val="20"/>
          <w:lang w:eastAsia="is-IS"/>
          <w14:ligatures w14:val="none"/>
        </w:rPr>
        <w:t>tryggja að starfsfólk sem kemur að þeim verkþáttum hafi aðgang, þjálfun og hæfni til að vinna í Forma. </w:t>
      </w:r>
    </w:p>
    <w:p w14:paraId="4484CFBC" w14:textId="671F85CC" w:rsidR="007A3584" w:rsidRPr="007A7D50" w:rsidRDefault="007A3584" w:rsidP="00960E74">
      <w:pPr>
        <w:numPr>
          <w:ilvl w:val="0"/>
          <w:numId w:val="75"/>
        </w:numPr>
        <w:spacing w:after="0" w:line="240" w:lineRule="auto"/>
        <w:jc w:val="left"/>
        <w:textAlignment w:val="baseline"/>
        <w:rPr>
          <w:rFonts w:eastAsia="Times New Roman" w:cs="Arial"/>
          <w:szCs w:val="20"/>
          <w:lang w:eastAsia="is-IS"/>
          <w14:ligatures w14:val="none"/>
        </w:rPr>
      </w:pPr>
      <w:r w:rsidRPr="007A7D50">
        <w:rPr>
          <w:rFonts w:eastAsia="Times New Roman" w:cs="Arial"/>
          <w:szCs w:val="20"/>
          <w:lang w:eastAsia="is-IS"/>
          <w14:ligatures w14:val="none"/>
        </w:rPr>
        <w:t xml:space="preserve">Leiðbeiningar fyrir notkun er að finna hér í skjali </w:t>
      </w:r>
      <w:r w:rsidR="00F64F31">
        <w:rPr>
          <w:rFonts w:eastAsia="Times New Roman" w:cs="Arial"/>
          <w:szCs w:val="20"/>
          <w:lang w:eastAsia="is-IS"/>
          <w14:ligatures w14:val="none"/>
        </w:rPr>
        <w:t xml:space="preserve">LBE-6896 - </w:t>
      </w:r>
      <w:r w:rsidRPr="007A7D50">
        <w:rPr>
          <w:rFonts w:eastAsia="Times New Roman" w:cs="Arial"/>
          <w:szCs w:val="20"/>
          <w:lang w:eastAsia="is-IS"/>
          <w14:ligatures w14:val="none"/>
        </w:rPr>
        <w:t> </w:t>
      </w:r>
      <w:hyperlink r:id="rId46" w:tgtFrame="_blank" w:history="1">
        <w:r w:rsidRPr="007A7D50">
          <w:rPr>
            <w:rStyle w:val="Hyperlink"/>
            <w:rFonts w:eastAsia="Times New Roman" w:cs="Arial"/>
            <w:szCs w:val="20"/>
            <w:lang w:eastAsia="is-IS"/>
            <w14:ligatures w14:val="none"/>
          </w:rPr>
          <w:t>https://www.veitur.is/radgjafar-og-honnudir</w:t>
        </w:r>
      </w:hyperlink>
    </w:p>
    <w:p w14:paraId="36223338" w14:textId="77777777" w:rsidR="007A3584" w:rsidRPr="0099793F" w:rsidRDefault="007A3584" w:rsidP="007A3584">
      <w:pPr>
        <w:spacing w:after="0" w:line="240" w:lineRule="auto"/>
        <w:jc w:val="left"/>
        <w:textAlignment w:val="baseline"/>
        <w:rPr>
          <w:rFonts w:eastAsia="Times New Roman" w:cs="Arial"/>
          <w:szCs w:val="20"/>
          <w:lang w:eastAsia="is-IS"/>
          <w14:ligatures w14:val="none"/>
        </w:rPr>
      </w:pPr>
    </w:p>
    <w:p w14:paraId="5913AF9A" w14:textId="77777777" w:rsidR="007A3584" w:rsidRDefault="007A3584" w:rsidP="007A3584">
      <w:pPr>
        <w:spacing w:after="0" w:line="240" w:lineRule="auto"/>
        <w:jc w:val="left"/>
        <w:textAlignment w:val="baseline"/>
        <w:rPr>
          <w:rFonts w:eastAsia="Times New Roman" w:cs="Arial"/>
          <w:noProof/>
          <w:szCs w:val="20"/>
          <w:lang w:eastAsia="is-IS"/>
          <w14:ligatures w14:val="none"/>
        </w:rPr>
      </w:pPr>
    </w:p>
    <w:p w14:paraId="634492FD" w14:textId="77777777" w:rsidR="007A3584" w:rsidRPr="00865A02" w:rsidRDefault="007A3584" w:rsidP="00960E74">
      <w:pPr>
        <w:pStyle w:val="ListParagraph"/>
        <w:numPr>
          <w:ilvl w:val="0"/>
          <w:numId w:val="52"/>
        </w:numPr>
        <w:spacing w:after="0" w:line="240" w:lineRule="auto"/>
        <w:jc w:val="left"/>
        <w:textAlignment w:val="baseline"/>
        <w:rPr>
          <w:rFonts w:eastAsia="Times New Roman" w:cs="Arial"/>
          <w:szCs w:val="20"/>
          <w:lang w:eastAsia="is-IS"/>
          <w14:ligatures w14:val="none"/>
        </w:rPr>
      </w:pPr>
      <w:r w:rsidRPr="00F6560C">
        <w:rPr>
          <w:rFonts w:eastAsia="Times New Roman" w:cs="Arial"/>
          <w:b/>
          <w:bCs/>
          <w:szCs w:val="20"/>
          <w:lang w:eastAsia="is-IS"/>
          <w14:ligatures w14:val="none"/>
        </w:rPr>
        <w:t>Frávik</w:t>
      </w:r>
    </w:p>
    <w:p w14:paraId="58C7F144" w14:textId="77777777" w:rsidR="007A3584" w:rsidRPr="00A57C5F" w:rsidRDefault="007A3584" w:rsidP="007A3584">
      <w:pPr>
        <w:pStyle w:val="ListParagraph"/>
        <w:spacing w:after="0" w:line="240" w:lineRule="auto"/>
        <w:jc w:val="left"/>
        <w:textAlignment w:val="baseline"/>
        <w:rPr>
          <w:rFonts w:eastAsia="Times New Roman" w:cs="Arial"/>
          <w:szCs w:val="20"/>
          <w:lang w:eastAsia="is-IS"/>
          <w14:ligatures w14:val="none"/>
        </w:rPr>
      </w:pPr>
    </w:p>
    <w:p w14:paraId="097F9320" w14:textId="77777777" w:rsidR="007A3584" w:rsidRPr="00A57C5F" w:rsidRDefault="007A3584" w:rsidP="007A3584">
      <w:pPr>
        <w:pStyle w:val="ListParagraph"/>
        <w:spacing w:after="0" w:line="240" w:lineRule="auto"/>
        <w:jc w:val="left"/>
        <w:textAlignment w:val="baseline"/>
        <w:rPr>
          <w:rFonts w:eastAsia="Times New Roman" w:cs="Arial"/>
          <w:lang w:eastAsia="is-IS"/>
          <w14:ligatures w14:val="none"/>
        </w:rPr>
      </w:pPr>
      <w:r w:rsidRPr="00A57C5F">
        <w:rPr>
          <w:rFonts w:eastAsia="Times New Roman" w:cs="Arial"/>
          <w:lang w:eastAsia="is-IS"/>
          <w14:ligatures w14:val="none"/>
        </w:rPr>
        <w:t xml:space="preserve">Frávik frá kröfum </w:t>
      </w:r>
      <w:r w:rsidRPr="00A57C5F">
        <w:rPr>
          <w:rFonts w:eastAsia="Times New Roman" w:cs="Arial"/>
          <w:szCs w:val="20"/>
          <w:lang w:eastAsia="is-IS"/>
          <w14:ligatures w14:val="none"/>
        </w:rPr>
        <w:t>um notkun </w:t>
      </w:r>
      <w:r w:rsidRPr="00A57C5F">
        <w:rPr>
          <w:rFonts w:eastAsia="Segoe UI" w:cs="Arial"/>
          <w:szCs w:val="20"/>
        </w:rPr>
        <w:t xml:space="preserve"> Autodesk Forma</w:t>
      </w:r>
      <w:r w:rsidRPr="00A57C5F">
        <w:rPr>
          <w:rFonts w:cs="Arial"/>
          <w:szCs w:val="20"/>
        </w:rPr>
        <w:t xml:space="preserve"> </w:t>
      </w:r>
      <w:r w:rsidRPr="00A57C5F">
        <w:rPr>
          <w:rFonts w:eastAsia="Times New Roman" w:cs="Arial"/>
          <w:szCs w:val="20"/>
          <w:lang w:eastAsia="is-IS"/>
          <w14:ligatures w14:val="none"/>
        </w:rPr>
        <w:t> eru einungis</w:t>
      </w:r>
      <w:r w:rsidRPr="00A57C5F">
        <w:rPr>
          <w:rFonts w:eastAsia="Times New Roman" w:cs="Arial"/>
          <w:lang w:eastAsia="is-IS"/>
          <w14:ligatures w14:val="none"/>
        </w:rPr>
        <w:t xml:space="preserve"> heimil með skriflegu samþykki Veitna.</w:t>
      </w:r>
    </w:p>
    <w:p w14:paraId="7E3BE8CB" w14:textId="77777777" w:rsidR="007A3584" w:rsidRPr="00F6560C" w:rsidRDefault="007A3584" w:rsidP="007A3584">
      <w:pPr>
        <w:pStyle w:val="ListParagraph"/>
        <w:spacing w:after="0" w:line="240" w:lineRule="auto"/>
        <w:jc w:val="left"/>
        <w:textAlignment w:val="baseline"/>
        <w:rPr>
          <w:rFonts w:eastAsia="Times New Roman" w:cs="Arial"/>
          <w:szCs w:val="20"/>
          <w:lang w:eastAsia="is-IS"/>
          <w14:ligatures w14:val="none"/>
        </w:rPr>
      </w:pPr>
    </w:p>
    <w:p w14:paraId="5B5EC076" w14:textId="77777777" w:rsidR="007A3584" w:rsidRPr="009C4CEF" w:rsidRDefault="007A3584" w:rsidP="007A3584">
      <w:pPr>
        <w:spacing w:before="200" w:after="0" w:line="276" w:lineRule="auto"/>
        <w:rPr>
          <w:rFonts w:eastAsia="Arial Nova" w:cs="Arial"/>
          <w:b/>
          <w:bCs/>
          <w:szCs w:val="20"/>
          <w:lang w:val="da-DK"/>
        </w:rPr>
      </w:pPr>
      <w:r w:rsidRPr="009C4CEF">
        <w:rPr>
          <w:rFonts w:eastAsia="Arial Nova" w:cs="Arial"/>
          <w:b/>
          <w:bCs/>
          <w:szCs w:val="20"/>
          <w:lang w:val="da-DK"/>
        </w:rPr>
        <w:t>Uppsetning og leiðbeiningar</w:t>
      </w:r>
    </w:p>
    <w:p w14:paraId="5D0A4D80" w14:textId="77777777" w:rsidR="007A3584" w:rsidRPr="00A57C5F" w:rsidRDefault="007A3584" w:rsidP="007A3584">
      <w:pPr>
        <w:spacing w:after="200" w:line="276" w:lineRule="auto"/>
        <w:rPr>
          <w:rFonts w:cs="Arial"/>
          <w:szCs w:val="20"/>
        </w:rPr>
      </w:pPr>
      <w:r w:rsidRPr="009C4CEF">
        <w:rPr>
          <w:rFonts w:cs="Arial"/>
        </w:rPr>
        <w:t xml:space="preserve">Öllum aðilum </w:t>
      </w:r>
      <w:r w:rsidRPr="00A57C5F">
        <w:rPr>
          <w:rFonts w:cs="Arial"/>
          <w:szCs w:val="20"/>
        </w:rPr>
        <w:t>sem vinna að verkefninu er skylt að:</w:t>
      </w:r>
    </w:p>
    <w:p w14:paraId="6F4C1125" w14:textId="5FD06DE4" w:rsidR="007A3584" w:rsidRPr="00A57C5F" w:rsidRDefault="007A3584" w:rsidP="007A3584">
      <w:pPr>
        <w:pStyle w:val="ListParagraph"/>
        <w:numPr>
          <w:ilvl w:val="0"/>
          <w:numId w:val="35"/>
        </w:numPr>
        <w:tabs>
          <w:tab w:val="left" w:pos="0"/>
          <w:tab w:val="left" w:pos="360"/>
        </w:tabs>
        <w:spacing w:after="0" w:line="276" w:lineRule="auto"/>
        <w:rPr>
          <w:rFonts w:cs="Arial"/>
          <w:szCs w:val="20"/>
        </w:rPr>
      </w:pPr>
      <w:r w:rsidRPr="00A57C5F">
        <w:rPr>
          <w:rFonts w:eastAsia="Cambria" w:cs="Arial"/>
          <w:szCs w:val="20"/>
          <w:lang w:val="da-DK"/>
        </w:rPr>
        <w:t xml:space="preserve">Setja upp snjallforrit </w:t>
      </w:r>
      <w:r w:rsidRPr="00A57C5F">
        <w:rPr>
          <w:rFonts w:eastAsia="Segoe UI" w:cs="Arial"/>
          <w:szCs w:val="20"/>
          <w:lang w:val="da-DK"/>
        </w:rPr>
        <w:t>Autodesk Forma</w:t>
      </w:r>
      <w:r w:rsidRPr="00A57C5F">
        <w:rPr>
          <w:rFonts w:cs="Arial"/>
          <w:szCs w:val="20"/>
          <w:lang w:val="da-DK"/>
        </w:rPr>
        <w:t xml:space="preserve"> </w:t>
      </w:r>
      <w:r w:rsidRPr="00A57C5F">
        <w:rPr>
          <w:rFonts w:eastAsia="Cambria" w:cs="Arial"/>
          <w:szCs w:val="20"/>
          <w:lang w:val="da-DK"/>
        </w:rPr>
        <w:t>í  síma og/eða spjaldtölvu.</w:t>
      </w:r>
    </w:p>
    <w:p w14:paraId="543ABCFD" w14:textId="77777777" w:rsidR="007A3584" w:rsidRPr="00A57C5F" w:rsidRDefault="007A3584" w:rsidP="007A3584">
      <w:pPr>
        <w:pStyle w:val="ListParagraph"/>
        <w:numPr>
          <w:ilvl w:val="0"/>
          <w:numId w:val="35"/>
        </w:numPr>
        <w:tabs>
          <w:tab w:val="left" w:pos="0"/>
          <w:tab w:val="left" w:pos="360"/>
        </w:tabs>
        <w:spacing w:after="0" w:line="276" w:lineRule="auto"/>
        <w:rPr>
          <w:rFonts w:eastAsia="Cambria" w:cs="Arial"/>
          <w:szCs w:val="20"/>
        </w:rPr>
      </w:pPr>
      <w:r w:rsidRPr="00A57C5F">
        <w:rPr>
          <w:rFonts w:eastAsia="Cambria" w:cs="Arial"/>
          <w:szCs w:val="20"/>
        </w:rPr>
        <w:t>Virkja aðgang að verkefnavef gegnum tölvupóst sem sendur verður af verkefnastjóra.</w:t>
      </w:r>
    </w:p>
    <w:p w14:paraId="6C711C2F" w14:textId="77777777" w:rsidR="007A3584" w:rsidRPr="00A57C5F" w:rsidRDefault="007A3584" w:rsidP="007A3584">
      <w:pPr>
        <w:pStyle w:val="ListParagraph"/>
        <w:numPr>
          <w:ilvl w:val="0"/>
          <w:numId w:val="35"/>
        </w:numPr>
        <w:tabs>
          <w:tab w:val="left" w:pos="0"/>
          <w:tab w:val="left" w:pos="360"/>
        </w:tabs>
        <w:spacing w:after="0" w:line="276" w:lineRule="auto"/>
        <w:rPr>
          <w:rFonts w:cs="Arial"/>
          <w:szCs w:val="20"/>
        </w:rPr>
      </w:pPr>
      <w:r w:rsidRPr="00A57C5F">
        <w:rPr>
          <w:rFonts w:eastAsia="Cambria" w:cs="Arial"/>
          <w:szCs w:val="20"/>
        </w:rPr>
        <w:t>Leita tæknilegrar aðstoðar hjá verkefnastjóra ef þörf krefur.</w:t>
      </w:r>
    </w:p>
    <w:p w14:paraId="4A5334F4" w14:textId="77777777" w:rsidR="007A3584" w:rsidRPr="00A57C5F" w:rsidRDefault="007A3584" w:rsidP="007A3584">
      <w:pPr>
        <w:pStyle w:val="ListParagraph"/>
        <w:tabs>
          <w:tab w:val="left" w:pos="0"/>
          <w:tab w:val="left" w:pos="360"/>
        </w:tabs>
        <w:spacing w:after="0" w:line="276" w:lineRule="auto"/>
        <w:rPr>
          <w:rFonts w:cs="Arial"/>
          <w:szCs w:val="20"/>
        </w:rPr>
      </w:pPr>
    </w:p>
    <w:p w14:paraId="75235479" w14:textId="5A14A41C" w:rsidR="007A3584" w:rsidRPr="00A57C5F" w:rsidRDefault="007A3584" w:rsidP="007A3584">
      <w:pPr>
        <w:spacing w:after="200" w:line="276" w:lineRule="auto"/>
        <w:rPr>
          <w:rFonts w:eastAsia="Cambria" w:cs="Arial"/>
          <w:szCs w:val="20"/>
        </w:rPr>
      </w:pPr>
      <w:r w:rsidRPr="00A57C5F">
        <w:rPr>
          <w:rFonts w:eastAsia="Cambria" w:cs="Arial"/>
          <w:szCs w:val="20"/>
        </w:rPr>
        <w:t xml:space="preserve">Leiðbeiningar um notkun </w:t>
      </w:r>
      <w:r w:rsidRPr="00A57C5F">
        <w:rPr>
          <w:rFonts w:eastAsia="Segoe UI" w:cs="Arial"/>
          <w:szCs w:val="20"/>
        </w:rPr>
        <w:t>Autodesk Forma</w:t>
      </w:r>
      <w:r w:rsidRPr="00A57C5F">
        <w:rPr>
          <w:rFonts w:eastAsia="Arial" w:cs="Arial"/>
          <w:szCs w:val="20"/>
        </w:rPr>
        <w:t xml:space="preserve"> </w:t>
      </w:r>
      <w:r w:rsidRPr="00A57C5F">
        <w:rPr>
          <w:rFonts w:eastAsia="Cambria" w:cs="Arial"/>
          <w:szCs w:val="20"/>
        </w:rPr>
        <w:t>verða aðgengilegar á vef Veitna: veitur.is</w:t>
      </w:r>
    </w:p>
    <w:p w14:paraId="676C8C02" w14:textId="77777777" w:rsidR="007A3584" w:rsidRPr="009C4CEF" w:rsidRDefault="007A3584" w:rsidP="007A3584">
      <w:pPr>
        <w:spacing w:before="200" w:after="280" w:line="276" w:lineRule="auto"/>
        <w:ind w:right="936"/>
        <w:rPr>
          <w:rFonts w:eastAsia="Arial Nova" w:cs="Arial"/>
          <w:b/>
          <w:bCs/>
          <w:szCs w:val="20"/>
          <w:lang w:val="da-DK"/>
        </w:rPr>
      </w:pPr>
      <w:r w:rsidRPr="00A57C5F">
        <w:rPr>
          <w:rFonts w:eastAsia="Arial Nova" w:cs="Arial"/>
          <w:b/>
          <w:bCs/>
          <w:szCs w:val="20"/>
          <w:lang w:val="da-DK"/>
        </w:rPr>
        <w:t>Notkun verkefnavefs – dæmi um atriði sem skrá</w:t>
      </w:r>
      <w:r w:rsidRPr="009C4CEF">
        <w:rPr>
          <w:rFonts w:eastAsia="Arial Nova" w:cs="Arial"/>
          <w:b/>
          <w:bCs/>
          <w:szCs w:val="20"/>
          <w:lang w:val="da-DK"/>
        </w:rPr>
        <w:t xml:space="preserve"> skal</w:t>
      </w:r>
      <w:r>
        <w:rPr>
          <w:rFonts w:eastAsia="Arial Nova" w:cs="Arial"/>
          <w:b/>
          <w:bCs/>
          <w:szCs w:val="20"/>
          <w:lang w:val="da-DK"/>
        </w:rPr>
        <w:t xml:space="preserve"> (ekki tæmandi listi)</w:t>
      </w:r>
      <w:r w:rsidRPr="009C4CEF">
        <w:rPr>
          <w:rFonts w:eastAsia="Arial Nova" w:cs="Arial"/>
          <w:b/>
          <w:bCs/>
          <w:szCs w:val="20"/>
          <w:lang w:val="da-DK"/>
        </w:rPr>
        <w:t>:</w:t>
      </w:r>
    </w:p>
    <w:p w14:paraId="4A4411DA" w14:textId="77777777" w:rsidR="007A3584" w:rsidRPr="009C4CEF" w:rsidRDefault="007A3584" w:rsidP="007A3584">
      <w:pPr>
        <w:pStyle w:val="ListParagraph"/>
        <w:numPr>
          <w:ilvl w:val="0"/>
          <w:numId w:val="35"/>
        </w:numPr>
        <w:tabs>
          <w:tab w:val="left" w:pos="0"/>
          <w:tab w:val="left" w:pos="360"/>
        </w:tabs>
        <w:spacing w:after="0" w:line="276" w:lineRule="auto"/>
        <w:rPr>
          <w:rFonts w:cs="Arial"/>
          <w:szCs w:val="20"/>
        </w:rPr>
      </w:pPr>
      <w:r w:rsidRPr="009C4CEF">
        <w:rPr>
          <w:rFonts w:eastAsia="Cambria" w:cs="Arial"/>
          <w:szCs w:val="20"/>
          <w:lang w:val="da-DK"/>
        </w:rPr>
        <w:t>Verkfundagerðir og fundarboð.</w:t>
      </w:r>
    </w:p>
    <w:p w14:paraId="306DABF7" w14:textId="77777777" w:rsidR="007A3584" w:rsidRPr="009C4CEF" w:rsidRDefault="007A3584" w:rsidP="007A3584">
      <w:pPr>
        <w:pStyle w:val="ListParagraph"/>
        <w:numPr>
          <w:ilvl w:val="0"/>
          <w:numId w:val="35"/>
        </w:numPr>
        <w:tabs>
          <w:tab w:val="left" w:pos="0"/>
          <w:tab w:val="left" w:pos="360"/>
        </w:tabs>
        <w:spacing w:after="0" w:line="276" w:lineRule="auto"/>
        <w:rPr>
          <w:rFonts w:cs="Arial"/>
          <w:szCs w:val="20"/>
        </w:rPr>
      </w:pPr>
      <w:r w:rsidRPr="009C4CEF">
        <w:rPr>
          <w:rFonts w:eastAsia="Cambria" w:cs="Arial"/>
          <w:szCs w:val="20"/>
        </w:rPr>
        <w:t>Beiðnir um frekari upplýsingar (RFIs), þar á meðal varðandi útfærslur og teikningar.</w:t>
      </w:r>
    </w:p>
    <w:p w14:paraId="7A6AFF6A" w14:textId="77777777" w:rsidR="007A3584" w:rsidRPr="009C4CEF" w:rsidRDefault="007A3584" w:rsidP="007A3584">
      <w:pPr>
        <w:pStyle w:val="ListParagraph"/>
        <w:numPr>
          <w:ilvl w:val="0"/>
          <w:numId w:val="35"/>
        </w:numPr>
        <w:tabs>
          <w:tab w:val="left" w:pos="0"/>
          <w:tab w:val="left" w:pos="360"/>
        </w:tabs>
        <w:spacing w:after="0" w:line="276" w:lineRule="auto"/>
        <w:rPr>
          <w:rFonts w:cs="Arial"/>
          <w:szCs w:val="20"/>
        </w:rPr>
      </w:pPr>
      <w:r w:rsidRPr="009C4CEF">
        <w:rPr>
          <w:rFonts w:eastAsia="Cambria" w:cs="Arial"/>
          <w:szCs w:val="20"/>
          <w:lang w:val="da-DK"/>
        </w:rPr>
        <w:t>Allar nýjustu teikningar og útgáfur af verklýsingum.</w:t>
      </w:r>
    </w:p>
    <w:p w14:paraId="75D579CB" w14:textId="77777777" w:rsidR="007A3584" w:rsidRPr="009C4CEF" w:rsidRDefault="007A3584" w:rsidP="007A3584">
      <w:pPr>
        <w:pStyle w:val="ListParagraph"/>
        <w:numPr>
          <w:ilvl w:val="0"/>
          <w:numId w:val="35"/>
        </w:numPr>
        <w:tabs>
          <w:tab w:val="left" w:pos="0"/>
          <w:tab w:val="left" w:pos="360"/>
        </w:tabs>
        <w:spacing w:after="0" w:line="276" w:lineRule="auto"/>
        <w:rPr>
          <w:rFonts w:cs="Arial"/>
          <w:szCs w:val="20"/>
        </w:rPr>
      </w:pPr>
      <w:r w:rsidRPr="009C4CEF">
        <w:rPr>
          <w:rFonts w:eastAsia="Cambria" w:cs="Arial"/>
          <w:szCs w:val="20"/>
        </w:rPr>
        <w:t>Vikulegar stöðuskýrslur eftirlits.</w:t>
      </w:r>
    </w:p>
    <w:p w14:paraId="19AE5D5B" w14:textId="77777777" w:rsidR="007A3584" w:rsidRPr="009C4CEF" w:rsidRDefault="007A3584" w:rsidP="007A3584">
      <w:pPr>
        <w:pStyle w:val="ListParagraph"/>
        <w:numPr>
          <w:ilvl w:val="0"/>
          <w:numId w:val="35"/>
        </w:numPr>
        <w:tabs>
          <w:tab w:val="left" w:pos="0"/>
          <w:tab w:val="left" w:pos="360"/>
        </w:tabs>
        <w:spacing w:after="0" w:line="276" w:lineRule="auto"/>
        <w:rPr>
          <w:rFonts w:cs="Arial"/>
          <w:szCs w:val="20"/>
        </w:rPr>
      </w:pPr>
      <w:r w:rsidRPr="009C4CEF">
        <w:rPr>
          <w:rFonts w:eastAsia="Cambria" w:cs="Arial"/>
          <w:szCs w:val="20"/>
        </w:rPr>
        <w:t>Skýrsla og meðhöndlun á „Issues“ (málefnum) sem koma upp á framkvæmdatíma.</w:t>
      </w:r>
    </w:p>
    <w:p w14:paraId="5140223B" w14:textId="77777777" w:rsidR="007A3584" w:rsidRPr="009C4CEF" w:rsidRDefault="007A3584" w:rsidP="007A3584">
      <w:pPr>
        <w:pStyle w:val="ListParagraph"/>
        <w:numPr>
          <w:ilvl w:val="0"/>
          <w:numId w:val="35"/>
        </w:numPr>
        <w:tabs>
          <w:tab w:val="left" w:pos="0"/>
          <w:tab w:val="left" w:pos="360"/>
        </w:tabs>
        <w:spacing w:after="0" w:line="276" w:lineRule="auto"/>
        <w:rPr>
          <w:rFonts w:cs="Arial"/>
          <w:szCs w:val="20"/>
        </w:rPr>
      </w:pPr>
      <w:r w:rsidRPr="009C4CEF">
        <w:rPr>
          <w:rFonts w:eastAsia="Cambria" w:cs="Arial"/>
          <w:szCs w:val="20"/>
        </w:rPr>
        <w:t>Úttektir, þar á meðal þrýstiprófanir og lokaúttektir.</w:t>
      </w:r>
    </w:p>
    <w:p w14:paraId="246E17CA" w14:textId="77777777" w:rsidR="007A3584" w:rsidRPr="009C4CEF" w:rsidRDefault="007A3584" w:rsidP="007A3584">
      <w:pPr>
        <w:pStyle w:val="ListParagraph"/>
        <w:numPr>
          <w:ilvl w:val="0"/>
          <w:numId w:val="35"/>
        </w:numPr>
        <w:tabs>
          <w:tab w:val="left" w:pos="0"/>
          <w:tab w:val="left" w:pos="360"/>
        </w:tabs>
        <w:spacing w:after="0" w:line="276" w:lineRule="auto"/>
        <w:rPr>
          <w:rFonts w:cs="Arial"/>
          <w:szCs w:val="20"/>
        </w:rPr>
      </w:pPr>
      <w:r w:rsidRPr="009C4CEF">
        <w:rPr>
          <w:rFonts w:eastAsia="Cambria" w:cs="Arial"/>
          <w:szCs w:val="20"/>
          <w:lang w:val="da-DK"/>
        </w:rPr>
        <w:t>Ljósmyndir teknar á verkstað í verkferlinu.</w:t>
      </w:r>
    </w:p>
    <w:p w14:paraId="2E935881" w14:textId="77777777" w:rsidR="007A3584" w:rsidRPr="009C4CEF" w:rsidRDefault="007A3584" w:rsidP="007A3584">
      <w:pPr>
        <w:pStyle w:val="ListParagraph"/>
        <w:tabs>
          <w:tab w:val="left" w:pos="0"/>
          <w:tab w:val="left" w:pos="360"/>
        </w:tabs>
        <w:spacing w:after="0" w:line="276" w:lineRule="auto"/>
        <w:rPr>
          <w:rFonts w:cs="Arial"/>
          <w:szCs w:val="20"/>
        </w:rPr>
      </w:pPr>
    </w:p>
    <w:p w14:paraId="65B72893" w14:textId="64E8AFAB" w:rsidR="007A3584" w:rsidRPr="009C4CEF" w:rsidRDefault="007A3584" w:rsidP="007A3584">
      <w:pPr>
        <w:spacing w:after="200" w:line="276" w:lineRule="auto"/>
        <w:rPr>
          <w:rFonts w:eastAsia="Cambria" w:cs="Arial"/>
          <w:lang w:val="da-DK"/>
        </w:rPr>
      </w:pPr>
      <w:r w:rsidRPr="00A57C5F">
        <w:rPr>
          <w:rFonts w:eastAsia="Cambria" w:cs="Arial"/>
          <w:szCs w:val="20"/>
          <w:lang w:val="da-DK"/>
        </w:rPr>
        <w:t xml:space="preserve">Notkun </w:t>
      </w:r>
      <w:r w:rsidRPr="00A57C5F">
        <w:rPr>
          <w:rFonts w:eastAsia="Segoe UI" w:cs="Arial"/>
          <w:szCs w:val="20"/>
          <w:lang w:val="da-DK"/>
        </w:rPr>
        <w:t>Autodesk Forma</w:t>
      </w:r>
      <w:r w:rsidRPr="00A57C5F">
        <w:rPr>
          <w:rFonts w:eastAsia="Cambria" w:cs="Arial"/>
          <w:strike/>
          <w:szCs w:val="20"/>
          <w:lang w:val="da-DK"/>
        </w:rPr>
        <w:t xml:space="preserve"> </w:t>
      </w:r>
      <w:r w:rsidRPr="00A57C5F">
        <w:rPr>
          <w:rFonts w:eastAsia="Cambria" w:cs="Arial"/>
          <w:szCs w:val="20"/>
          <w:lang w:val="da-DK"/>
        </w:rPr>
        <w:t>kerfisins er</w:t>
      </w:r>
      <w:r w:rsidRPr="00A57C5F">
        <w:rPr>
          <w:rFonts w:eastAsia="Cambria" w:cs="Arial"/>
          <w:lang w:val="da-DK"/>
        </w:rPr>
        <w:t xml:space="preserve"> hluti </w:t>
      </w:r>
      <w:r w:rsidRPr="0678D652">
        <w:rPr>
          <w:rFonts w:eastAsia="Cambria" w:cs="Arial"/>
          <w:lang w:val="da-DK"/>
        </w:rPr>
        <w:t>af gæða- og samskiptakerfi verkefnisins og gildir sem formleg skjalfesting á verkframvindu og skráningu allra lykilþátta. Vöntun á notkun eða ónóg skráning getur haft áhrif á verktakamat og skilagreiningar verks.</w:t>
      </w:r>
      <w:bookmarkStart w:id="713" w:name="_Hlk35336667"/>
    </w:p>
    <w:p w14:paraId="3E9C75D4" w14:textId="77777777" w:rsidR="007A3584" w:rsidRPr="00DD773F" w:rsidRDefault="007A3584" w:rsidP="007A3584">
      <w:pPr>
        <w:pStyle w:val="Heading2"/>
      </w:pPr>
      <w:bookmarkStart w:id="714" w:name="_Ref82681680"/>
      <w:bookmarkStart w:id="715" w:name="_Ref82683618"/>
      <w:bookmarkStart w:id="716" w:name="_Toc95807491"/>
      <w:bookmarkStart w:id="717" w:name="_Toc232150510"/>
      <w:r w:rsidRPr="00DD773F">
        <w:t>Öryggis- og heilsumálefni</w:t>
      </w:r>
      <w:bookmarkEnd w:id="714"/>
      <w:bookmarkEnd w:id="715"/>
      <w:bookmarkEnd w:id="716"/>
      <w:bookmarkEnd w:id="717"/>
      <w:r w:rsidRPr="00DD773F">
        <w:t xml:space="preserve"> </w:t>
      </w:r>
      <w:bookmarkEnd w:id="706"/>
    </w:p>
    <w:p w14:paraId="13612B79" w14:textId="77777777" w:rsidR="007A3584" w:rsidRPr="00405A9C" w:rsidRDefault="007A3584" w:rsidP="007A3584">
      <w:pPr>
        <w:pStyle w:val="Heading3"/>
        <w:spacing w:before="240"/>
        <w:ind w:left="141"/>
        <w:rPr>
          <w:rFonts w:cs="Arial"/>
          <w:szCs w:val="20"/>
        </w:rPr>
      </w:pPr>
      <w:bookmarkStart w:id="718" w:name="_Ref384628846"/>
      <w:bookmarkStart w:id="719" w:name="_Toc95807492"/>
      <w:bookmarkStart w:id="720" w:name="_Toc232150511"/>
      <w:r w:rsidRPr="00405A9C">
        <w:rPr>
          <w:rFonts w:cs="Arial"/>
          <w:szCs w:val="20"/>
        </w:rPr>
        <w:lastRenderedPageBreak/>
        <w:t>Öryggi og heilsa á vinnustað</w:t>
      </w:r>
      <w:bookmarkStart w:id="721" w:name="_Toc378337627"/>
      <w:bookmarkStart w:id="722" w:name="_Ref378340647"/>
      <w:bookmarkStart w:id="723" w:name="_Toc380682061"/>
      <w:bookmarkEnd w:id="718"/>
      <w:bookmarkEnd w:id="719"/>
      <w:bookmarkEnd w:id="720"/>
      <w:bookmarkEnd w:id="721"/>
      <w:bookmarkEnd w:id="722"/>
      <w:bookmarkEnd w:id="723"/>
    </w:p>
    <w:p w14:paraId="11CD7230" w14:textId="77777777" w:rsidR="007A3584" w:rsidRPr="00DD773F" w:rsidRDefault="007A3584" w:rsidP="007A3584">
      <w:pPr>
        <w:rPr>
          <w:rFonts w:cs="Arial"/>
        </w:rPr>
      </w:pPr>
      <w:r w:rsidRPr="00DD773F">
        <w:t>Orðin vinnustaður, framkvæmdastaður, byggingarstaður, athafnasvæði og verkstaður hafa sömu merkingu í þessum skilmálum.</w:t>
      </w:r>
    </w:p>
    <w:p w14:paraId="11A25BE1" w14:textId="77777777" w:rsidR="007A3584" w:rsidRPr="00DD773F" w:rsidRDefault="007A3584" w:rsidP="007A3584">
      <w:pPr>
        <w:rPr>
          <w:rFonts w:cs="Arial"/>
        </w:rPr>
      </w:pPr>
      <w:r w:rsidRPr="00DD773F">
        <w:t xml:space="preserve">Verktaki er alltaf ábyrgur fyrir öryggi og heilsu starfsfólks síns þrátt fyrir yfirumsjón fulltrúa verkkaupa. Verktaki skal gæta ýtrustu varúðar við framkvæmd verksins og hafa samráð við </w:t>
      </w:r>
      <w:r>
        <w:t>eftirlitsaðila</w:t>
      </w:r>
      <w:r w:rsidRPr="00DD773F">
        <w:t xml:space="preserve"> verks um allar varúðarráðstafanir eftir því sem við á. Verktaka ber að fara eftir teikningum ásamt því sem fram kemur í verklýsingu um girðingar og merkingar. Mikilvægt er að afmarka vinnusvæðið þannig að almenningur hafi ekki aðgang né stafi hætta af vinnusvæðinu. Verktaki sér um að varúðarráðstöfunum þeim sem taldar eru nauðsynlegar, sé framfylgt í tæka tíð og til hins ýtrasta.</w:t>
      </w:r>
    </w:p>
    <w:p w14:paraId="1CAB824F" w14:textId="77777777" w:rsidR="007A3584" w:rsidRPr="00DD773F" w:rsidRDefault="007A3584" w:rsidP="007A3584">
      <w:pPr>
        <w:rPr>
          <w:rFonts w:cs="Arial"/>
        </w:rPr>
      </w:pPr>
      <w:r w:rsidRPr="00DD773F">
        <w:t>Verktaki skal fara að öryggisreglum verkkaupa sem settar eru fram á öryggisspjaldinu „Staldraðu við“.</w:t>
      </w:r>
    </w:p>
    <w:p w14:paraId="7AB2D3AF" w14:textId="77777777" w:rsidR="007A3584" w:rsidRPr="00DD773F" w:rsidRDefault="007A3584" w:rsidP="007A3584">
      <w:pPr>
        <w:rPr>
          <w:rFonts w:cs="Arial"/>
        </w:rPr>
      </w:pPr>
      <w:r w:rsidRPr="00DD773F">
        <w:t>Verktaki skal sjá til þess að staldraðu við öryggisveggspjöld séu sýnileg á verkstað og skulu þau vera staðsett þannig að allir þeir sem vinna á verkstaðnum sjái þau og hafi aðgang að þeim.</w:t>
      </w:r>
    </w:p>
    <w:p w14:paraId="396FC940" w14:textId="77777777" w:rsidR="007A3584" w:rsidRPr="00DD773F" w:rsidRDefault="007A3584" w:rsidP="007A3584">
      <w:pPr>
        <w:rPr>
          <w:rFonts w:cs="Arial"/>
        </w:rPr>
      </w:pPr>
      <w:r w:rsidRPr="00DD773F">
        <w:t>Verktaki skal tryggja að allir þættir varðandi öryggis og heilsumál nái einnig til undirverktaka sem hann hefur ráðið til verksins. Verktaki skal útvega þeim gögn og sjá til þess að undirverktakar hljóti sömu fræðslu og standist sömu kröfur og verktaki, eins og um hans eigið starfsfólk væri að ræða.</w:t>
      </w:r>
    </w:p>
    <w:p w14:paraId="10886CA7" w14:textId="77777777" w:rsidR="007A3584" w:rsidRPr="00DD773F" w:rsidRDefault="007A3584" w:rsidP="007A3584">
      <w:pPr>
        <w:rPr>
          <w:rFonts w:cs="Arial"/>
        </w:rPr>
      </w:pPr>
      <w:r w:rsidRPr="00DD773F">
        <w:t>Ef ofangreindar öryggis og heilsukröfur ganga lengra en viðeigandi lög og reglugerðir segja til um ber að fylgja þessum kröfum.</w:t>
      </w:r>
    </w:p>
    <w:p w14:paraId="5CBCF252" w14:textId="77777777" w:rsidR="007A3584" w:rsidRPr="00DD773F" w:rsidRDefault="007A3584" w:rsidP="007A3584">
      <w:pPr>
        <w:rPr>
          <w:rFonts w:cs="Arial"/>
        </w:rPr>
      </w:pPr>
      <w:r w:rsidRPr="00DD773F">
        <w:t xml:space="preserve">Verkkaupi gerir kröfu um að farið sé að lögum um aðbúnað, hollustuhætti og öryggi á vinnustöðum nr. 46/1980 og reglum um aðbúnað, hollustuhætti og öryggisráðstafanir á byggingarvinnustöðum og við aðra tímabundna mannvirkjagerð nr. 547/1996. Með tilvísun til II. kafla reglnanna er sú skylda lögð á aðalverktaka að gegna þeim skyldum sem um ræðir í 1.-3. tl. 3. gr. þeirra, þ.e. sjá um: </w:t>
      </w:r>
    </w:p>
    <w:p w14:paraId="57A921B5" w14:textId="77777777" w:rsidR="007A3584" w:rsidRPr="00DD773F" w:rsidRDefault="007A3584" w:rsidP="007A3584">
      <w:pPr>
        <w:pStyle w:val="paragraph"/>
        <w:numPr>
          <w:ilvl w:val="0"/>
          <w:numId w:val="25"/>
        </w:numPr>
        <w:spacing w:before="0" w:beforeAutospacing="0" w:after="0" w:afterAutospacing="0"/>
        <w:jc w:val="both"/>
        <w:textAlignment w:val="baseline"/>
        <w:rPr>
          <w:rFonts w:asciiTheme="minorHAnsi" w:eastAsiaTheme="minorHAnsi" w:hAnsiTheme="minorHAnsi" w:cs="Arial"/>
          <w:sz w:val="22"/>
          <w:szCs w:val="22"/>
          <w:lang w:eastAsia="en-US"/>
        </w:rPr>
      </w:pPr>
      <w:r w:rsidRPr="00DD773F">
        <w:rPr>
          <w:rFonts w:asciiTheme="minorHAnsi" w:eastAsiaTheme="minorHAnsi" w:hAnsiTheme="minorHAnsi" w:cs="Arial"/>
          <w:sz w:val="22"/>
          <w:szCs w:val="22"/>
          <w:lang w:eastAsia="en-US"/>
        </w:rPr>
        <w:t>Skipun samræmingaraðila öryggis- og heilbrigðisráðstafana.</w:t>
      </w:r>
    </w:p>
    <w:p w14:paraId="0E7F0881" w14:textId="77777777" w:rsidR="007A3584" w:rsidRPr="00DD773F" w:rsidRDefault="007A3584" w:rsidP="007A3584">
      <w:pPr>
        <w:pStyle w:val="paragraph"/>
        <w:numPr>
          <w:ilvl w:val="0"/>
          <w:numId w:val="25"/>
        </w:numPr>
        <w:spacing w:before="0" w:beforeAutospacing="0" w:after="120" w:afterAutospacing="0"/>
        <w:ind w:left="714" w:hanging="357"/>
        <w:contextualSpacing/>
        <w:jc w:val="both"/>
        <w:textAlignment w:val="baseline"/>
        <w:rPr>
          <w:rFonts w:asciiTheme="minorHAnsi" w:eastAsiaTheme="minorHAnsi" w:hAnsiTheme="minorHAnsi" w:cs="Arial"/>
          <w:sz w:val="22"/>
          <w:szCs w:val="22"/>
          <w:lang w:eastAsia="en-US"/>
        </w:rPr>
      </w:pPr>
      <w:r w:rsidRPr="00DD773F">
        <w:rPr>
          <w:rFonts w:asciiTheme="minorHAnsi" w:eastAsiaTheme="minorHAnsi" w:hAnsiTheme="minorHAnsi" w:cs="Arial"/>
          <w:sz w:val="22"/>
          <w:szCs w:val="22"/>
          <w:lang w:eastAsia="en-US"/>
        </w:rPr>
        <w:t>Gerð öryggis- og heilbrigðisáætlunar eins og við á hverju sinni og í samræmi við fræðslu- og leiðbeiningarit nr. 17 frá Vinnueftirliti ríkisins um Öryggis- og heilbrigðisáætlun fyrir byggingarvinnustaði.</w:t>
      </w:r>
    </w:p>
    <w:p w14:paraId="3A75F7FB" w14:textId="77777777" w:rsidR="007A3584" w:rsidRPr="00DD773F" w:rsidRDefault="007A3584" w:rsidP="007A3584">
      <w:pPr>
        <w:pStyle w:val="paragraph"/>
        <w:numPr>
          <w:ilvl w:val="0"/>
          <w:numId w:val="25"/>
        </w:numPr>
        <w:spacing w:before="0" w:beforeAutospacing="0" w:after="120" w:afterAutospacing="0"/>
        <w:ind w:left="714" w:hanging="357"/>
        <w:jc w:val="both"/>
        <w:textAlignment w:val="baseline"/>
        <w:rPr>
          <w:rFonts w:asciiTheme="minorHAnsi" w:eastAsiaTheme="minorHAnsi" w:hAnsiTheme="minorHAnsi" w:cs="Arial"/>
          <w:sz w:val="22"/>
          <w:szCs w:val="22"/>
          <w:lang w:eastAsia="en-US"/>
        </w:rPr>
      </w:pPr>
      <w:r w:rsidRPr="00DD773F">
        <w:rPr>
          <w:rFonts w:asciiTheme="minorHAnsi" w:eastAsiaTheme="minorHAnsi" w:hAnsiTheme="minorHAnsi" w:cs="Arial"/>
          <w:sz w:val="22"/>
          <w:szCs w:val="22"/>
          <w:lang w:eastAsia="en-US"/>
        </w:rPr>
        <w:t>Öryggis- og heilbrigðisáætlun skal vera á tungumáli sem starfsfólk verktaka skilur.</w:t>
      </w:r>
    </w:p>
    <w:p w14:paraId="5AB73E16" w14:textId="77777777" w:rsidR="007A3584" w:rsidRPr="00DD773F" w:rsidRDefault="007A3584" w:rsidP="007A3584">
      <w:pPr>
        <w:rPr>
          <w:rFonts w:cs="Arial"/>
        </w:rPr>
      </w:pPr>
      <w:r w:rsidRPr="00DD773F">
        <w:t>Á fyrsta verkfundi (ræsfundi) og áður en framkvæmdir hefjast skal bókað í fundargerð hver sé samræmingaraðili öryggismála. </w:t>
      </w:r>
    </w:p>
    <w:p w14:paraId="42D5AD08" w14:textId="77777777" w:rsidR="007A3584" w:rsidRPr="00DD773F" w:rsidRDefault="007A3584" w:rsidP="007A3584">
      <w:r w:rsidRPr="00DD773F">
        <w:t>Í 3. lið 3. gr. reglna nr. 547/1996 segir svo: </w:t>
      </w:r>
    </w:p>
    <w:p w14:paraId="1A5BD9FC" w14:textId="77777777" w:rsidR="007A3584" w:rsidRPr="00DD773F" w:rsidRDefault="007A3584" w:rsidP="007A3584">
      <w:pPr>
        <w:rPr>
          <w:rFonts w:cs="Arial"/>
        </w:rPr>
      </w:pPr>
      <w:r w:rsidRPr="00DD773F">
        <w:t xml:space="preserve">„Verkkaupi eða aðili sem hann hefur falið umsjón byggingarframkvæmda t.d. verktaki eða verkefnisstjóri, skal senda tilkynningu til Vinnueftirlits ríkisins áður en vinna hefst sem er í samræmi við III. viðauka ef: </w:t>
      </w:r>
    </w:p>
    <w:p w14:paraId="50C6565D" w14:textId="77777777" w:rsidR="007A3584" w:rsidRPr="00DD773F" w:rsidRDefault="007A3584" w:rsidP="007A3584">
      <w:pPr>
        <w:pStyle w:val="paragraph"/>
        <w:numPr>
          <w:ilvl w:val="0"/>
          <w:numId w:val="26"/>
        </w:numPr>
        <w:spacing w:before="0" w:beforeAutospacing="0" w:after="0" w:afterAutospacing="0"/>
        <w:jc w:val="both"/>
        <w:textAlignment w:val="baseline"/>
        <w:rPr>
          <w:rFonts w:asciiTheme="minorHAnsi" w:eastAsiaTheme="minorHAnsi" w:hAnsiTheme="minorHAnsi" w:cs="Arial"/>
          <w:sz w:val="22"/>
          <w:szCs w:val="22"/>
          <w:lang w:eastAsia="en-US"/>
        </w:rPr>
      </w:pPr>
      <w:r w:rsidRPr="00DD773F">
        <w:rPr>
          <w:rFonts w:asciiTheme="minorHAnsi" w:eastAsiaTheme="minorHAnsi" w:hAnsiTheme="minorHAnsi" w:cs="Arial"/>
          <w:sz w:val="22"/>
          <w:szCs w:val="22"/>
          <w:lang w:eastAsia="en-US"/>
        </w:rPr>
        <w:t xml:space="preserve">um er að ræða byggingarvinnustað þar sem ráðgert er að vinna standi lengur en 30 vinnudaga og þar sem starfsfólk er fleira en 20 í vinnu samtímis, eða </w:t>
      </w:r>
    </w:p>
    <w:p w14:paraId="63EC0201" w14:textId="77777777" w:rsidR="007A3584" w:rsidRPr="00DD773F" w:rsidRDefault="007A3584" w:rsidP="007A3584">
      <w:pPr>
        <w:pStyle w:val="ListParagraph"/>
        <w:numPr>
          <w:ilvl w:val="0"/>
          <w:numId w:val="26"/>
        </w:numPr>
      </w:pPr>
      <w:r w:rsidRPr="00DD773F">
        <w:t>um er að ræða byggingarvinnustað þar sem ráðgert er að vinnan sé meira en 500 dagsverk.</w:t>
      </w:r>
      <w:r w:rsidRPr="00DD773F">
        <w:rPr>
          <w:sz w:val="28"/>
          <w:szCs w:val="28"/>
        </w:rPr>
        <w:t> </w:t>
      </w:r>
    </w:p>
    <w:p w14:paraId="7015C07E" w14:textId="77777777" w:rsidR="007A3584" w:rsidRPr="00DD773F" w:rsidRDefault="007A3584" w:rsidP="007A3584">
      <w:pPr>
        <w:rPr>
          <w:rFonts w:cs="Arial"/>
        </w:rPr>
      </w:pPr>
      <w:r w:rsidRPr="00DD773F">
        <w:t xml:space="preserve">Tilkynningin skal sett upp á áberandi stað á byggingarsvæðinu.“ </w:t>
      </w:r>
    </w:p>
    <w:p w14:paraId="0D86A3B4" w14:textId="77777777" w:rsidR="007A3584" w:rsidRPr="00DD773F" w:rsidRDefault="007A3584" w:rsidP="007A3584">
      <w:r w:rsidRPr="00DD773F">
        <w:t xml:space="preserve">Tilkynningarskjal til Vinnueftirlitsins um byggingarframkvæmd má finna á vef Vinnueftirlitsins: </w:t>
      </w:r>
    </w:p>
    <w:p w14:paraId="0142E2AC" w14:textId="77777777" w:rsidR="007A3584" w:rsidRPr="00DD773F" w:rsidRDefault="007A3584" w:rsidP="007A3584">
      <w:hyperlink r:id="rId47" w:history="1">
        <w:r w:rsidRPr="00DD773F">
          <w:rPr>
            <w:rStyle w:val="Hyperlink"/>
          </w:rPr>
          <w:t>https://www.vinnueftirlit.is/media/eydublod/tilkynning_til_vinnueftirlitsins_um_byggingarframkvaemd_timabundna_mannvirkjagerd.pdf</w:t>
        </w:r>
      </w:hyperlink>
      <w:r w:rsidRPr="00DD773F">
        <w:t xml:space="preserve"> </w:t>
      </w:r>
    </w:p>
    <w:p w14:paraId="7DFE8F63" w14:textId="77777777" w:rsidR="007A3584" w:rsidRPr="00DD773F" w:rsidRDefault="007A3584" w:rsidP="007A3584">
      <w:pPr>
        <w:rPr>
          <w:rFonts w:cs="Arial"/>
        </w:rPr>
      </w:pPr>
      <w:r w:rsidRPr="00DD773F">
        <w:t>Verktaki skal sitja öryggis- og heilsufund í upphafi verks með verkkaupa þar sem m.a. verður farið yfir úttektarblað sjá kafla </w:t>
      </w:r>
      <w:r w:rsidRPr="00DD773F">
        <w:fldChar w:fldCharType="begin"/>
      </w:r>
      <w:r w:rsidRPr="00DD773F">
        <w:instrText xml:space="preserve"> REF _Ref536431696 \r \h </w:instrText>
      </w:r>
      <w:r w:rsidRPr="00DD773F">
        <w:fldChar w:fldCharType="separate"/>
      </w:r>
      <w:r w:rsidRPr="00DD773F">
        <w:t>6.7</w:t>
      </w:r>
      <w:r w:rsidRPr="00DD773F">
        <w:fldChar w:fldCharType="end"/>
      </w:r>
      <w:r w:rsidRPr="00DD773F">
        <w:t> </w:t>
      </w:r>
      <w:r w:rsidRPr="00DD773F">
        <w:rPr>
          <w:i/>
          <w:iCs/>
        </w:rPr>
        <w:t>[</w:t>
      </w:r>
      <w:r w:rsidRPr="00DD773F">
        <w:rPr>
          <w:rFonts w:cs="Arial"/>
          <w:i/>
          <w:iCs/>
        </w:rPr>
        <w:t>Öryggis- og umhverfisúttektir</w:t>
      </w:r>
      <w:r w:rsidRPr="00DD773F">
        <w:rPr>
          <w:i/>
          <w:iCs/>
        </w:rPr>
        <w:t>]</w:t>
      </w:r>
      <w:r w:rsidRPr="00DD773F">
        <w:t xml:space="preserve">. Verkkaupi getur kallað eftir auka öryggis- og heilsufundum eftir þörfum. </w:t>
      </w:r>
    </w:p>
    <w:p w14:paraId="29CFBDEE" w14:textId="77777777" w:rsidR="007A3584" w:rsidRPr="00DD773F" w:rsidRDefault="007A3584" w:rsidP="007A3584">
      <w:pPr>
        <w:rPr>
          <w:rFonts w:cs="Arial"/>
        </w:rPr>
      </w:pPr>
      <w:r w:rsidRPr="00DD773F">
        <w:t xml:space="preserve">Allt starfsfólk verkkaupa hefur heimild til að stöðva verkið telji það hættu stafa af framkvæmdinni fyrir fólk. Ekki verða greiddar bætur vegna stöðvunar verks sökum réttmætra athugasemda við öryggismál. Sjá einnig gr. </w:t>
      </w:r>
      <w:r>
        <w:t>4.</w:t>
      </w:r>
      <w:r w:rsidRPr="00DD773F">
        <w:fldChar w:fldCharType="begin"/>
      </w:r>
      <w:r w:rsidRPr="00DD773F">
        <w:instrText xml:space="preserve"> REF _Ref81922504 \r \h </w:instrText>
      </w:r>
      <w:r w:rsidRPr="00DD773F">
        <w:fldChar w:fldCharType="separate"/>
      </w:r>
      <w:r w:rsidRPr="00DD773F">
        <w:t>1.7</w:t>
      </w:r>
      <w:r w:rsidRPr="00DD773F">
        <w:fldChar w:fldCharType="end"/>
      </w:r>
      <w:r w:rsidRPr="00DD773F">
        <w:t>.</w:t>
      </w:r>
    </w:p>
    <w:p w14:paraId="21B6274F" w14:textId="77777777" w:rsidR="007A3584" w:rsidRPr="00DD773F" w:rsidRDefault="007A3584" w:rsidP="007A3584">
      <w:pPr>
        <w:rPr>
          <w:rFonts w:cs="Arial"/>
        </w:rPr>
      </w:pPr>
      <w:r w:rsidRPr="00DD773F">
        <w:t xml:space="preserve">Við brot á þeim öryggis- og heilbrigðisreglum sem settar eru fram í verksamningnum eða þessum skilmálum áskilur verkkaupi sér rétt til að vísa starfsfólki sem gerist brotlegt af vinnusvæðinu og/eða </w:t>
      </w:r>
      <w:r w:rsidRPr="00DD773F">
        <w:lastRenderedPageBreak/>
        <w:t xml:space="preserve">fresta greiðslum þar til bætt hefur verið úr þeim öryggis- og heilbrigðiskröfum sem áfátt eru. Ef verktaki hlítir ekki aðvörunum getur verkkaupi sagt upp samningi þeirra á milli. Sjá nánar í gr. </w:t>
      </w:r>
      <w:r w:rsidRPr="00DD773F">
        <w:fldChar w:fldCharType="begin"/>
      </w:r>
      <w:r w:rsidRPr="00DD773F">
        <w:instrText xml:space="preserve"> REF _Ref82171952 \r \h </w:instrText>
      </w:r>
      <w:r w:rsidRPr="00DD773F">
        <w:fldChar w:fldCharType="separate"/>
      </w:r>
      <w:r>
        <w:t>4.6</w:t>
      </w:r>
      <w:r w:rsidRPr="00DD773F">
        <w:t>.8</w:t>
      </w:r>
      <w:r w:rsidRPr="00DD773F">
        <w:fldChar w:fldCharType="end"/>
      </w:r>
      <w:r w:rsidRPr="00DD773F">
        <w:t xml:space="preserve"> og </w:t>
      </w:r>
      <w:r w:rsidRPr="00DD773F">
        <w:fldChar w:fldCharType="begin"/>
      </w:r>
      <w:r w:rsidRPr="00DD773F">
        <w:instrText xml:space="preserve"> REF _Ref82171962 \r \h </w:instrText>
      </w:r>
      <w:r w:rsidRPr="00DD773F">
        <w:fldChar w:fldCharType="separate"/>
      </w:r>
      <w:r>
        <w:t>4.6</w:t>
      </w:r>
      <w:r w:rsidRPr="00DD773F">
        <w:t>.9.3</w:t>
      </w:r>
      <w:r w:rsidRPr="00DD773F">
        <w:fldChar w:fldCharType="end"/>
      </w:r>
      <w:r w:rsidRPr="00DD773F">
        <w:t>.</w:t>
      </w:r>
    </w:p>
    <w:p w14:paraId="640EBEFD" w14:textId="77777777" w:rsidR="007A3584" w:rsidRDefault="007A3584" w:rsidP="007A3584">
      <w:pPr>
        <w:pStyle w:val="Heading4"/>
      </w:pPr>
      <w:bookmarkStart w:id="724" w:name="_Toc232150512"/>
      <w:r>
        <w:t>Gullnu reglurnar</w:t>
      </w:r>
      <w:bookmarkEnd w:id="724"/>
      <w:r>
        <w:t xml:space="preserve"> </w:t>
      </w:r>
    </w:p>
    <w:p w14:paraId="24C1E014" w14:textId="77777777" w:rsidR="007A3584" w:rsidRDefault="007A3584" w:rsidP="007A3584">
      <w:r>
        <w:t>Í rekstri okkar er gert ráð fyrir að öllum kröfum, lögum og reglum sé fylgt og að sífellt sé unnið að endurbótum sem stuðla að auknu öryggi starfsfólks, samstarfsaðila og viðskiptavina.</w:t>
      </w:r>
    </w:p>
    <w:p w14:paraId="3CBE35E2" w14:textId="77777777" w:rsidR="007A3584" w:rsidRDefault="007A3584" w:rsidP="007A3584">
      <w:r>
        <w:t>Verktaki skal ávallt vinna í samræmi við Gullnu reglur Veitna við alla vinnu sem tengist mannvirkjum, lögnum, búnaði eða kerfum í eigu eða umsjón Veitna.</w:t>
      </w:r>
    </w:p>
    <w:p w14:paraId="6825F80A" w14:textId="77777777" w:rsidR="007A3584" w:rsidRDefault="007A3584" w:rsidP="007A3584">
      <w:r w:rsidRPr="3CA0CDCE">
        <w:rPr>
          <w:rFonts w:eastAsia="Arial" w:cs="Arial"/>
        </w:rPr>
        <w:t xml:space="preserve">Í áhættumatsgagnabanka </w:t>
      </w:r>
      <w:r>
        <w:rPr>
          <w:rFonts w:eastAsia="Arial" w:cs="Arial"/>
        </w:rPr>
        <w:t>Orkuveitunnar</w:t>
      </w:r>
      <w:r w:rsidRPr="3CA0CDCE">
        <w:rPr>
          <w:rFonts w:eastAsia="Arial" w:cs="Arial"/>
        </w:rPr>
        <w:t xml:space="preserve"> er listi yfir þekktar áhættur sem starfsfólk Orkuveitusamstæðunnar er útsett fyrir og ráðstafanir við þeim. Gullnu reglurnar eru byggðar á stærstu áhættuþáttunum (banaslysaáhættum) og mikilvægustu ráðstöfunum gegn þeim sem finna má í bankanum.</w:t>
      </w:r>
    </w:p>
    <w:p w14:paraId="13A988C7" w14:textId="77777777" w:rsidR="007A3584" w:rsidRDefault="007A3584" w:rsidP="007A3584">
      <w:pPr>
        <w:rPr>
          <w:rFonts w:eastAsia="Arial" w:cs="Arial"/>
        </w:rPr>
      </w:pPr>
      <w:r w:rsidRPr="3CA0CDCE">
        <w:rPr>
          <w:rFonts w:eastAsia="Arial" w:cs="Arial"/>
        </w:rPr>
        <w:t>Verktaki ber ábyrgð á því að:</w:t>
      </w:r>
    </w:p>
    <w:p w14:paraId="69F0F868" w14:textId="77777777" w:rsidR="007A3584" w:rsidRDefault="007A3584" w:rsidP="00960E74">
      <w:pPr>
        <w:pStyle w:val="ListParagraph"/>
        <w:numPr>
          <w:ilvl w:val="0"/>
          <w:numId w:val="51"/>
        </w:numPr>
        <w:rPr>
          <w:rFonts w:eastAsia="Arial" w:cs="Arial"/>
        </w:rPr>
      </w:pPr>
      <w:r w:rsidRPr="3CA0CDCE">
        <w:rPr>
          <w:rFonts w:eastAsia="Arial" w:cs="Arial"/>
        </w:rPr>
        <w:t>Allt starfsfólk sem kemur að verkinu þekki Gullnu reglur Veitna,</w:t>
      </w:r>
    </w:p>
    <w:p w14:paraId="5C769DDF" w14:textId="77777777" w:rsidR="007A3584" w:rsidRDefault="007A3584" w:rsidP="00960E74">
      <w:pPr>
        <w:pStyle w:val="ListParagraph"/>
        <w:numPr>
          <w:ilvl w:val="0"/>
          <w:numId w:val="51"/>
        </w:numPr>
        <w:rPr>
          <w:rFonts w:eastAsia="Arial" w:cs="Arial"/>
        </w:rPr>
      </w:pPr>
      <w:r w:rsidRPr="009E64BB">
        <w:rPr>
          <w:rFonts w:eastAsia="Arial" w:cs="Arial"/>
        </w:rPr>
        <w:t>reglurnar séu kynntar áður en vinna hefst,</w:t>
      </w:r>
    </w:p>
    <w:p w14:paraId="4D936A06" w14:textId="77777777" w:rsidR="007A3584" w:rsidRPr="009E64BB" w:rsidRDefault="007A3584" w:rsidP="00960E74">
      <w:pPr>
        <w:pStyle w:val="ListParagraph"/>
        <w:numPr>
          <w:ilvl w:val="0"/>
          <w:numId w:val="51"/>
        </w:numPr>
        <w:rPr>
          <w:rFonts w:eastAsia="Arial" w:cs="Arial"/>
        </w:rPr>
      </w:pPr>
      <w:r w:rsidRPr="009E64BB">
        <w:rPr>
          <w:rFonts w:eastAsia="Arial" w:cs="Arial"/>
        </w:rPr>
        <w:t>og að unnið sé í samræmi við þær á öllum stigum framkvæmdar.</w:t>
      </w:r>
    </w:p>
    <w:p w14:paraId="2B57453E" w14:textId="77777777" w:rsidR="007A3584" w:rsidRDefault="007A3584" w:rsidP="007A3584">
      <w:r w:rsidRPr="3CA0CDCE">
        <w:rPr>
          <w:rFonts w:eastAsia="Arial" w:cs="Arial"/>
        </w:rPr>
        <w:t>Brot á Gullnu reglum Veitna teljast alvarlegt frávik og geta leitt til stöðvunar verks, brottvísunar af vinnusvæði, frávika í verktakamati og annarra viðurlaga í samræmi við útboðsgögn, samning og öryggisreglur Veitna.</w:t>
      </w:r>
    </w:p>
    <w:p w14:paraId="4E0825ED" w14:textId="77777777" w:rsidR="007A3584" w:rsidRDefault="007A3584" w:rsidP="007A3584">
      <w:pPr>
        <w:rPr>
          <w:rFonts w:eastAsia="Arial" w:cs="Arial"/>
        </w:rPr>
      </w:pPr>
      <w:r w:rsidRPr="3CA0CDCE">
        <w:rPr>
          <w:rFonts w:eastAsia="Arial" w:cs="Arial"/>
        </w:rPr>
        <w:t>Gullnu reglur Veitna eru aðgengilegar á vef Orkuveiturnar og skal verktaki kynna sér þær sérstaklega:</w:t>
      </w:r>
      <w:r>
        <w:br/>
      </w:r>
      <w:r w:rsidRPr="3CA0CDCE">
        <w:rPr>
          <w:rFonts w:eastAsia="Arial" w:cs="Arial"/>
        </w:rPr>
        <w:t xml:space="preserve"> </w:t>
      </w:r>
      <w:hyperlink r:id="rId48">
        <w:r w:rsidRPr="3CA0CDCE">
          <w:rPr>
            <w:rStyle w:val="Hyperlink"/>
            <w:rFonts w:eastAsia="Arial" w:cs="Arial"/>
          </w:rPr>
          <w:t>„Gullnu reglur Veitna“</w:t>
        </w:r>
      </w:hyperlink>
    </w:p>
    <w:p w14:paraId="29A3DD1A" w14:textId="77777777" w:rsidR="007A3584" w:rsidRPr="00405A9C" w:rsidRDefault="007A3584" w:rsidP="007A3584">
      <w:pPr>
        <w:pStyle w:val="Heading3"/>
        <w:spacing w:before="240"/>
        <w:ind w:left="141"/>
        <w:rPr>
          <w:rFonts w:cs="Arial"/>
          <w:szCs w:val="20"/>
        </w:rPr>
      </w:pPr>
      <w:bookmarkStart w:id="725" w:name="_Toc95807493"/>
      <w:bookmarkStart w:id="726" w:name="_Toc232150513"/>
      <w:r w:rsidRPr="00405A9C">
        <w:rPr>
          <w:rFonts w:cs="Arial"/>
          <w:szCs w:val="20"/>
        </w:rPr>
        <w:t>Áhættumat</w:t>
      </w:r>
      <w:bookmarkEnd w:id="725"/>
      <w:bookmarkEnd w:id="726"/>
    </w:p>
    <w:p w14:paraId="0E65E66C" w14:textId="77777777" w:rsidR="007A3584" w:rsidRPr="00DD773F" w:rsidRDefault="007A3584" w:rsidP="007A3584">
      <w:r w:rsidRPr="00DD773F">
        <w:t>Það er í höndum verktaka að lágmarka hættu í verkinu og verkkaupi gerir kröfu um að starfsfólk verktaka tileinki sér þau vinnubrögð og ráðstafanir sem tilgreindar eru í áhættumati fyrir verkið sem verktaki hefur útbúið og fylgir útgefnu verk- og/eða framkvæmdaleyfi. Jafnframt er á ábyrgð verktaka að rýna áhættumatið fyrir hvern verkþátt og bæta við ráðstöfunum eftir þörfum. </w:t>
      </w:r>
    </w:p>
    <w:p w14:paraId="764564A5" w14:textId="77777777" w:rsidR="007A3584" w:rsidRPr="00DD773F" w:rsidRDefault="007A3584" w:rsidP="007A3584">
      <w:r w:rsidRPr="00DD773F">
        <w:t xml:space="preserve">Verktaka ber að skila inn áhættumati fyrir hvern verkþátt fyrir undirritun verksamnings. Hægt er að styðjast við áhættumatsgagnabanka sem er á vef Orkuveitunnar, www.or.is, </w:t>
      </w:r>
      <w:hyperlink r:id="rId49" w:history="1">
        <w:r w:rsidRPr="00DD773F">
          <w:rPr>
            <w:rStyle w:val="Hyperlink"/>
          </w:rPr>
          <w:t>https://www.or.is/oryggi/verktakar/</w:t>
        </w:r>
      </w:hyperlink>
      <w:r w:rsidRPr="00DD773F">
        <w:t>. Starfsfólk verktaka eða undirverktaka sem vinnur viðkomandi verkþátt skal taka þátt í gerð áhættumatsins. Í framhaldinu skal kynna niðurstöður áhættumatsins fyrir öllu starfsfólki sem vinnur verkið og staðfesta með undirskrift. Áhættumatið skal uppfæra eftir framvindu og breytingum sem verða í verkinu. Verktaki skal sjá til þess að áhættumat og öryggis- og heilbrigðisáætlun fyrir verkið séu sýnileg á verkstað og skulu skjölin vera staðsett þannig að allir þeir sem vinna á verkstaðnum sjái þau og hafi aðgang að þeim. </w:t>
      </w:r>
    </w:p>
    <w:p w14:paraId="5F32FC9C" w14:textId="77777777" w:rsidR="007A3584" w:rsidRPr="00DD773F" w:rsidRDefault="007A3584" w:rsidP="007A3584">
      <w:pPr>
        <w:rPr>
          <w:szCs w:val="20"/>
        </w:rPr>
      </w:pPr>
      <w:r w:rsidRPr="00DD773F">
        <w:rPr>
          <w:szCs w:val="20"/>
        </w:rPr>
        <w:t>Verktaka ber að halda öryggis- og heilsufundi í upphafi dags og/eða á vaktaskiptum. Þar skal farið yfir verkefni dagsins, áhættur sem þeim fylgja og þær ráðstafanir sem starfsfólki verktaka ber að viðhafa til að fyrirbyggja atvik, byggt á áhættumati viðkomandi verkþátta. </w:t>
      </w:r>
    </w:p>
    <w:p w14:paraId="4211D173" w14:textId="77777777" w:rsidR="007A3584" w:rsidRPr="00405A9C" w:rsidRDefault="007A3584" w:rsidP="007A3584">
      <w:pPr>
        <w:pStyle w:val="Heading3"/>
        <w:spacing w:before="240"/>
        <w:ind w:left="141"/>
        <w:rPr>
          <w:rFonts w:cs="Arial"/>
          <w:szCs w:val="20"/>
        </w:rPr>
      </w:pPr>
      <w:bookmarkStart w:id="727" w:name="_Toc95807494"/>
      <w:bookmarkStart w:id="728" w:name="_Toc232150514"/>
      <w:r w:rsidRPr="00405A9C">
        <w:rPr>
          <w:rFonts w:cs="Arial"/>
          <w:szCs w:val="20"/>
        </w:rPr>
        <w:t>Námskeið</w:t>
      </w:r>
      <w:bookmarkEnd w:id="727"/>
      <w:bookmarkEnd w:id="728"/>
    </w:p>
    <w:p w14:paraId="409D0E61" w14:textId="77777777" w:rsidR="007A3584" w:rsidRPr="00DD773F" w:rsidRDefault="007A3584" w:rsidP="007A3584">
      <w:r w:rsidRPr="00DD773F">
        <w:t>Verkkaupi gerir kröfu um að verktaki og starfsfólk á hans vegum sæki námskeið. Ekki er gerð krafa um að námskeiðum sé lokið áður en samningur er gerður, aðeins áður en viðkomandi verktaki byrjar á verki fyrir verkkaupa. Verktaki ber allan kostnað sem til fellur vegna þjálfunar eigin starfsfólks. Þar með talin öll námskeið sem starfsfólk hans þarf að sitja, hvort sem þau eru á vegum verkkaupa eða ekki.</w:t>
      </w:r>
    </w:p>
    <w:p w14:paraId="643D84C4" w14:textId="77777777" w:rsidR="007A3584" w:rsidRPr="006E2A9D" w:rsidRDefault="007A3584" w:rsidP="007A3584">
      <w:pPr>
        <w:pStyle w:val="Heading4"/>
        <w:spacing w:before="240"/>
        <w:rPr>
          <w:rFonts w:cs="Arial"/>
          <w:strike/>
        </w:rPr>
      </w:pPr>
      <w:bookmarkStart w:id="729" w:name="_Toc232150515"/>
      <w:r w:rsidRPr="00481083">
        <w:rPr>
          <w:rFonts w:cs="Arial"/>
        </w:rPr>
        <w:t>Öryggis-, umhverfis-, og heilsunámskeið</w:t>
      </w:r>
      <w:bookmarkEnd w:id="729"/>
      <w:r w:rsidRPr="00481083">
        <w:rPr>
          <w:rFonts w:cs="Arial"/>
        </w:rPr>
        <w:t xml:space="preserve"> </w:t>
      </w:r>
    </w:p>
    <w:p w14:paraId="271B31C4" w14:textId="77777777" w:rsidR="007A3584" w:rsidRDefault="007A3584" w:rsidP="007A3584">
      <w:r w:rsidRPr="006E2A9D">
        <w:t>Samkvæmt lögum nr. 4</w:t>
      </w:r>
      <w:r>
        <w:t>6</w:t>
      </w:r>
      <w:r w:rsidRPr="006E2A9D">
        <w:t xml:space="preserve">/1980 um aðbúnað, hollustuhætti og öryggi á vinnustöðum skal atvinnurekandi sjá til þess að starfsfólk fái nauðsynlega kennslu og þjálfun í að framkvæma störf sín. Verkkaupi gerir kröfu til þeirra sem starfa í verktöku, um að þeir hafi tekið að lágmarki tvö vefnámskeið, SSG Contractor Safety Iceland – Basic Orientation og í framhaldi SSG Contractor Safety – Veitur.  Fyrirtækið HSE Consulting sér um skráningu  og utanumhald vefnámskeiða. </w:t>
      </w:r>
      <w:r w:rsidRPr="00FB0247">
        <w:t xml:space="preserve">Ef fyrirtæki hafa ekki verið skráð inn í </w:t>
      </w:r>
      <w:r w:rsidRPr="00FB0247">
        <w:lastRenderedPageBreak/>
        <w:t xml:space="preserve">gegnum kerfi SSG, þarf að gera það. Til þess þarf að fylgja leiðinni “Skrá fyrirtæki” inná </w:t>
      </w:r>
      <w:hyperlink r:id="rId50" w:history="1">
        <w:r w:rsidRPr="00761558">
          <w:rPr>
            <w:rStyle w:val="Hyperlink"/>
          </w:rPr>
          <w:t>https://www.ssgsolutions.com/is/</w:t>
        </w:r>
      </w:hyperlink>
      <w:r>
        <w:t>.</w:t>
      </w:r>
      <w:r w:rsidRPr="00FB0247">
        <w:t xml:space="preserve"> Við skráningu skal gefa upp nafn þess aðila hjá fyrirtækinu sem mun skrá aðila á námskeið og ábyrgjast móttöku SSG aðgangskorta.</w:t>
      </w:r>
      <w:r>
        <w:t xml:space="preserve"> </w:t>
      </w:r>
      <w:r w:rsidRPr="006E2A9D">
        <w:t xml:space="preserve">Gildistími námskeiðanna er 3 ár.  </w:t>
      </w:r>
    </w:p>
    <w:p w14:paraId="5950E885" w14:textId="77777777" w:rsidR="007A3584" w:rsidRPr="00DD773F" w:rsidRDefault="007A3584" w:rsidP="007A3584">
      <w:r w:rsidRPr="006E2A9D">
        <w:t>Krafa um önnur sértæk öryggisnámskeið tengist þeim áhættum sem skilgreindar eru í áhættumati hvers verkefnis. Dæmi um það er</w:t>
      </w:r>
      <w:r>
        <w:t>u</w:t>
      </w:r>
      <w:r w:rsidRPr="006E2A9D">
        <w:t xml:space="preserve"> fallvarnanámskeið, vinnuvélanámskeið, vinna í lokuðu rými og  ljósboganámskeið</w:t>
      </w:r>
      <w:r>
        <w:t xml:space="preserve">, </w:t>
      </w:r>
      <w:r w:rsidRPr="006E2A9D">
        <w:t>eftir því sem við á.</w:t>
      </w:r>
    </w:p>
    <w:p w14:paraId="0FF518A0" w14:textId="77777777" w:rsidR="007A3584" w:rsidRPr="00B7076B" w:rsidRDefault="007A3584" w:rsidP="007A3584">
      <w:pPr>
        <w:pStyle w:val="Heading4"/>
        <w:spacing w:before="240"/>
        <w:rPr>
          <w:rFonts w:cs="Arial"/>
        </w:rPr>
      </w:pPr>
      <w:bookmarkStart w:id="730" w:name="_Toc95807496"/>
      <w:bookmarkStart w:id="731" w:name="_Toc232150516"/>
      <w:r w:rsidRPr="00B7076B">
        <w:rPr>
          <w:rFonts w:cs="Arial"/>
        </w:rPr>
        <w:t>Skyndihjálparnámskeið</w:t>
      </w:r>
      <w:bookmarkEnd w:id="730"/>
      <w:bookmarkEnd w:id="731"/>
    </w:p>
    <w:p w14:paraId="48BE7197" w14:textId="77777777" w:rsidR="007A3584" w:rsidRPr="00FB0247" w:rsidRDefault="007A3584" w:rsidP="007A3584">
      <w:r w:rsidRPr="00DD773F">
        <w:t>Allt starfsfólk verktakafyrirtækja sem starfa á athafnasvæði verkkaupa skal hafa setið 4 klst. skyndihjálparnámskeið frá viðurkenndum aðila, t.d. Rauða krossi Íslands eða Landsbjörgu, á síðastliðnum tveimur árum. Hafi starfsfólk lokið 4 klst. skyndihjálparnámskeiði má endurmenntun fara fram á vef Rauða kross Íslands.</w:t>
      </w:r>
    </w:p>
    <w:p w14:paraId="4D1881ED" w14:textId="77777777" w:rsidR="007A3584" w:rsidRPr="00B7076B" w:rsidRDefault="007A3584" w:rsidP="007A3584">
      <w:pPr>
        <w:pStyle w:val="Heading4"/>
        <w:spacing w:before="240"/>
        <w:rPr>
          <w:rFonts w:cs="Arial"/>
        </w:rPr>
      </w:pPr>
      <w:bookmarkStart w:id="732" w:name="_Toc95807498"/>
      <w:bookmarkStart w:id="733" w:name="_Toc232150517"/>
      <w:bookmarkEnd w:id="713"/>
      <w:r w:rsidRPr="00B7076B">
        <w:rPr>
          <w:rFonts w:cs="Arial"/>
        </w:rPr>
        <w:t>Önnur námskeið</w:t>
      </w:r>
      <w:bookmarkEnd w:id="732"/>
      <w:bookmarkEnd w:id="733"/>
    </w:p>
    <w:p w14:paraId="403D334B" w14:textId="77777777" w:rsidR="007A3584" w:rsidRPr="00BD1D64" w:rsidRDefault="007A3584" w:rsidP="007A3584">
      <w:pPr>
        <w:rPr>
          <w:rFonts w:cs="Arial"/>
          <w:smallCaps/>
          <w:color w:val="FF0000"/>
          <w:spacing w:val="10"/>
        </w:rPr>
      </w:pPr>
      <w:r w:rsidRPr="00DD773F">
        <w:t>Til viðbótar við framangreind námskeið g</w:t>
      </w:r>
      <w:r w:rsidRPr="00BD1D64">
        <w:t>etur verkkaupi farið fram á að starfsmenn verktaka sitji eftirfarandi námskeið, eftir því hvað verkkaupi telur eiga við í hverju verki fyrir sig. Verkkaupi skal láta verktaka vita af kröfu sinni um setu á tilteknu námskeiði með a.m.k. tveggja vikna fyrirvara.</w:t>
      </w:r>
    </w:p>
    <w:p w14:paraId="06E5A80E" w14:textId="77777777" w:rsidR="007A3584" w:rsidRPr="00BD1D64" w:rsidRDefault="007A3584" w:rsidP="007A3584">
      <w:pPr>
        <w:pStyle w:val="Heading5"/>
      </w:pPr>
      <w:bookmarkStart w:id="734" w:name="_Toc232150518"/>
      <w:r w:rsidRPr="00BD1D64">
        <w:t>Háhitanámskeið</w:t>
      </w:r>
      <w:bookmarkEnd w:id="734"/>
    </w:p>
    <w:p w14:paraId="336CD277" w14:textId="77777777" w:rsidR="007A3584" w:rsidRPr="00BD1D64" w:rsidRDefault="007A3584" w:rsidP="007A3584">
      <w:r w:rsidRPr="00BD1D64">
        <w:t>Það starfsfólk verktaka sem vinnur í háhitaumhverfi skal, áður en verk er hafið, sitja námskeið á vegum verkkaupa þar sem farið er yfir vinnu í háhitaumhverfi virkjana.</w:t>
      </w:r>
    </w:p>
    <w:p w14:paraId="70D2ED9A" w14:textId="77777777" w:rsidR="007A3584" w:rsidRPr="00BD1D64" w:rsidRDefault="007A3584" w:rsidP="007A3584">
      <w:pPr>
        <w:pStyle w:val="Heading5"/>
      </w:pPr>
      <w:bookmarkStart w:id="735" w:name="_Toc232150519"/>
      <w:r w:rsidRPr="00BD1D64">
        <w:t>Námskeið í fallvörnum</w:t>
      </w:r>
      <w:bookmarkEnd w:id="735"/>
    </w:p>
    <w:p w14:paraId="66F22CFF" w14:textId="77777777" w:rsidR="007A3584" w:rsidRPr="00BD1D64" w:rsidRDefault="007A3584" w:rsidP="007A3584">
      <w:r w:rsidRPr="00BD1D64">
        <w:t>Það starfsfólk verktaka sem vinnur í hæð þar sem fallhætta er fyrir hendi skal hafa lokið fallvarnarþjálfun hjá þjálfara sem verkkaupi viðurkennir</w:t>
      </w:r>
      <w:r>
        <w:t>.</w:t>
      </w:r>
      <w:r w:rsidRPr="00BD1D64">
        <w:t xml:space="preserve"> </w:t>
      </w:r>
    </w:p>
    <w:p w14:paraId="73B51CCF" w14:textId="77777777" w:rsidR="007A3584" w:rsidRPr="00BD1D64" w:rsidRDefault="007A3584" w:rsidP="007A3584">
      <w:pPr>
        <w:pStyle w:val="Heading5"/>
      </w:pPr>
      <w:bookmarkStart w:id="736" w:name="_Toc232150520"/>
      <w:r w:rsidRPr="00BD1D64">
        <w:t>Námskeið til að vinna í háspennurými</w:t>
      </w:r>
      <w:bookmarkEnd w:id="736"/>
    </w:p>
    <w:p w14:paraId="061F19CE" w14:textId="77777777" w:rsidR="007A3584" w:rsidRPr="00BD1D64" w:rsidRDefault="007A3584" w:rsidP="007A3584">
      <w:r w:rsidRPr="00BD1D64">
        <w:t>Það starfsfólk verktaka sem vinnur í háspennurými skal áður en verk er hafið sitja námskeið á vegum verkkaupa þar sem farið er yfir vinnu í háspennurými.</w:t>
      </w:r>
    </w:p>
    <w:p w14:paraId="722D96D3" w14:textId="77777777" w:rsidR="007A3584" w:rsidRPr="00BD1D64" w:rsidRDefault="007A3584" w:rsidP="007A3584">
      <w:pPr>
        <w:pStyle w:val="Heading5"/>
      </w:pPr>
      <w:bookmarkStart w:id="737" w:name="_Toc232150521"/>
      <w:r w:rsidRPr="00BD1D64">
        <w:t>Námskeið til að vinna í lokuðum rýmum</w:t>
      </w:r>
      <w:bookmarkEnd w:id="737"/>
    </w:p>
    <w:p w14:paraId="5A00162F" w14:textId="77777777" w:rsidR="007A3584" w:rsidRPr="00BD1D64" w:rsidRDefault="007A3584" w:rsidP="007A3584">
      <w:r w:rsidRPr="00BD1D64">
        <w:t>Það starfsfólk verktaka sem vinnur í rými sem skilgreint hefur verið sem „lokað rými“ skal hafa lokið þjálfun hjá þjálfara sem verkkaupi viðurkennir</w:t>
      </w:r>
      <w:r>
        <w:t>.</w:t>
      </w:r>
    </w:p>
    <w:p w14:paraId="505FFAE4" w14:textId="77777777" w:rsidR="007A3584" w:rsidRPr="00BD1D64" w:rsidRDefault="007A3584" w:rsidP="007A3584">
      <w:pPr>
        <w:pStyle w:val="Heading5"/>
      </w:pPr>
      <w:bookmarkStart w:id="738" w:name="_Toc232150522"/>
      <w:r w:rsidRPr="00BD1D64">
        <w:t>Námskeið til að vinna við óbeislaða orku</w:t>
      </w:r>
      <w:bookmarkEnd w:id="738"/>
    </w:p>
    <w:p w14:paraId="0D28D34C" w14:textId="77777777" w:rsidR="007A3584" w:rsidRPr="00BD1D64" w:rsidRDefault="007A3584" w:rsidP="007A3584">
      <w:r w:rsidRPr="00BD1D64">
        <w:rPr>
          <w:rStyle w:val="normaltextrun"/>
          <w:rFonts w:cs="Arial"/>
          <w:color w:val="000000"/>
          <w:szCs w:val="20"/>
          <w:shd w:val="clear" w:color="auto" w:fill="FFFFFF"/>
        </w:rPr>
        <w:t>Starfsfólk verktaka sem vinnur við </w:t>
      </w:r>
      <w:r w:rsidRPr="00BD1D64">
        <w:rPr>
          <w:rStyle w:val="spellingerror"/>
          <w:rFonts w:cs="Arial"/>
          <w:color w:val="000000"/>
          <w:shd w:val="clear" w:color="auto" w:fill="FFFFFF"/>
        </w:rPr>
        <w:t>óbeislaða</w:t>
      </w:r>
      <w:r w:rsidRPr="00BD1D64">
        <w:rPr>
          <w:rStyle w:val="normaltextrun"/>
          <w:rFonts w:cs="Arial"/>
          <w:color w:val="000000"/>
          <w:szCs w:val="20"/>
          <w:shd w:val="clear" w:color="auto" w:fill="FFFFFF"/>
        </w:rPr>
        <w:t> orku skal áður en verk er hafið sitja námskeið á vegum aðila sem verkkaupi viðurkennir</w:t>
      </w:r>
      <w:r>
        <w:rPr>
          <w:rStyle w:val="normaltextrun"/>
          <w:rFonts w:cs="Arial"/>
          <w:color w:val="000000"/>
          <w:szCs w:val="20"/>
          <w:shd w:val="clear" w:color="auto" w:fill="FFFFFF"/>
        </w:rPr>
        <w:t>.</w:t>
      </w:r>
      <w:r w:rsidRPr="00BD1D64">
        <w:rPr>
          <w:rStyle w:val="normaltextrun"/>
          <w:rFonts w:cs="Arial"/>
          <w:color w:val="000000"/>
          <w:szCs w:val="20"/>
          <w:shd w:val="clear" w:color="auto" w:fill="FFFFFF"/>
        </w:rPr>
        <w:t xml:space="preserve"> </w:t>
      </w:r>
    </w:p>
    <w:p w14:paraId="723ED59C" w14:textId="77777777" w:rsidR="007A3584" w:rsidRPr="00BD1D64" w:rsidRDefault="007A3584" w:rsidP="007A3584">
      <w:pPr>
        <w:pStyle w:val="Heading5"/>
      </w:pPr>
      <w:bookmarkStart w:id="739" w:name="_Ref34295017"/>
      <w:bookmarkStart w:id="740" w:name="_Toc232150523"/>
      <w:r w:rsidRPr="00BD1D64">
        <w:t>Umhverfismál</w:t>
      </w:r>
      <w:bookmarkEnd w:id="739"/>
      <w:r w:rsidRPr="00BD1D64">
        <w:t xml:space="preserve"> Virkjana</w:t>
      </w:r>
      <w:bookmarkEnd w:id="740"/>
    </w:p>
    <w:p w14:paraId="6F95BB0E" w14:textId="77777777" w:rsidR="007A3584" w:rsidRPr="00BD1D64" w:rsidRDefault="007A3584" w:rsidP="007A3584">
      <w:pPr>
        <w:pStyle w:val="Heading5"/>
      </w:pPr>
      <w:bookmarkStart w:id="741" w:name="_Toc232150524"/>
      <w:r w:rsidRPr="00BD1D64">
        <w:t>Umhverfisnámskeið vegna vinnu á verndarsvæðum</w:t>
      </w:r>
      <w:bookmarkEnd w:id="741"/>
    </w:p>
    <w:p w14:paraId="5E35EBD0" w14:textId="77777777" w:rsidR="007A3584" w:rsidRDefault="007A3584" w:rsidP="007A3584">
      <w:r w:rsidRPr="000F3324">
        <w:t>Starfsfólk verktaka sem vinnur á skilgreindum verndarsvæðum skal gera ráð fyrir að allt starfsfólk þeirra á verkstað sitji námskeið á vegum Orkuveitunnar þar sem fjallað er um mengun, umgengni, viðbragð o.fl.,  allt að 1 klst.</w:t>
      </w:r>
    </w:p>
    <w:p w14:paraId="55A481C6" w14:textId="77777777" w:rsidR="007A3584" w:rsidRPr="00BD1D64" w:rsidRDefault="007A3584" w:rsidP="007A3584">
      <w:pPr>
        <w:rPr>
          <w:b/>
          <w:bCs/>
          <w:szCs w:val="20"/>
        </w:rPr>
      </w:pPr>
      <w:r w:rsidRPr="00BD1D64">
        <w:rPr>
          <w:b/>
          <w:bCs/>
        </w:rPr>
        <w:t>Áður en verk hefst skal verktaki afhenda verkkaupa staðfestingu á að starfsfólk hans hafi lokið tilskyldum námskeiðum.</w:t>
      </w:r>
    </w:p>
    <w:p w14:paraId="23136265" w14:textId="77777777" w:rsidR="007A3584" w:rsidRPr="00BD1D64" w:rsidRDefault="007A3584" w:rsidP="007A3584">
      <w:pPr>
        <w:pStyle w:val="Heading3"/>
        <w:spacing w:before="240"/>
        <w:ind w:left="141"/>
        <w:rPr>
          <w:rFonts w:cs="Arial"/>
          <w:szCs w:val="20"/>
        </w:rPr>
      </w:pPr>
      <w:bookmarkStart w:id="742" w:name="_Toc448480327"/>
      <w:bookmarkStart w:id="743" w:name="_Toc95807499"/>
      <w:bookmarkStart w:id="744" w:name="_Toc232150525"/>
      <w:r w:rsidRPr="00BD1D64">
        <w:rPr>
          <w:rFonts w:cs="Arial"/>
          <w:szCs w:val="20"/>
        </w:rPr>
        <w:t>Afmörkun athafnasvæðis og merkingar</w:t>
      </w:r>
      <w:bookmarkEnd w:id="742"/>
      <w:bookmarkEnd w:id="743"/>
      <w:bookmarkEnd w:id="744"/>
    </w:p>
    <w:p w14:paraId="39B291E3" w14:textId="77777777" w:rsidR="007A3584" w:rsidRPr="00BD1D64" w:rsidRDefault="007A3584" w:rsidP="007A3584">
      <w:pPr>
        <w:spacing w:after="0"/>
        <w:rPr>
          <w:rFonts w:cs="Arial"/>
          <w:szCs w:val="20"/>
        </w:rPr>
      </w:pPr>
      <w:r w:rsidRPr="00BD1D64">
        <w:rPr>
          <w:rFonts w:cs="Arial"/>
          <w:szCs w:val="20"/>
        </w:rPr>
        <w:t>Verktökum ber að setja upp afmarkanir og merkingar á sínu vinnusvæði sem upplýsir um þær hættur sem verkinu fylgja ásamt upplýsingum um leyfilegt aðgengi og allar þær persónuhlífar sem skylt er nota í framkvæmdinni.</w:t>
      </w:r>
    </w:p>
    <w:p w14:paraId="12937919" w14:textId="77777777" w:rsidR="007A3584" w:rsidRPr="00BD1D64" w:rsidRDefault="007A3584" w:rsidP="007A3584">
      <w:pPr>
        <w:pStyle w:val="Heading3"/>
        <w:spacing w:before="240"/>
        <w:ind w:left="141"/>
        <w:rPr>
          <w:rFonts w:cs="Arial"/>
          <w:szCs w:val="20"/>
        </w:rPr>
      </w:pPr>
      <w:bookmarkStart w:id="745" w:name="_Toc81490259"/>
      <w:bookmarkStart w:id="746" w:name="_Toc448480328"/>
      <w:bookmarkStart w:id="747" w:name="_Toc95807500"/>
      <w:bookmarkStart w:id="748" w:name="_Toc232150526"/>
      <w:bookmarkEnd w:id="745"/>
      <w:r w:rsidRPr="00BD1D64">
        <w:rPr>
          <w:rFonts w:cs="Arial"/>
          <w:szCs w:val="20"/>
        </w:rPr>
        <w:lastRenderedPageBreak/>
        <w:t>Varasöm efni</w:t>
      </w:r>
      <w:bookmarkEnd w:id="746"/>
      <w:bookmarkEnd w:id="747"/>
      <w:bookmarkEnd w:id="748"/>
    </w:p>
    <w:p w14:paraId="3E99806F" w14:textId="77777777" w:rsidR="007A3584" w:rsidRPr="00BD1D64" w:rsidRDefault="007A3584" w:rsidP="007A3584">
      <w:pPr>
        <w:rPr>
          <w:rFonts w:cs="Arial"/>
          <w:szCs w:val="20"/>
        </w:rPr>
      </w:pPr>
      <w:r w:rsidRPr="00BD1D64">
        <w:rPr>
          <w:rFonts w:cs="Arial"/>
          <w:szCs w:val="20"/>
        </w:rPr>
        <w:t xml:space="preserve">Bera þarf undir fulltrúa verkkaupa hvort tiltekin hættumerkt efni séu leyfð innan athafnasvæðis verkkaupa. Verktaki skal tryggja að hættumerktum efnum fylgi öryggisblöð skv. reglugerð nr. </w:t>
      </w:r>
      <w:r>
        <w:rPr>
          <w:rFonts w:cs="Arial"/>
          <w:szCs w:val="20"/>
        </w:rPr>
        <w:t>888/2015</w:t>
      </w:r>
      <w:r w:rsidRPr="00BD1D64">
        <w:rPr>
          <w:rFonts w:cs="Arial"/>
          <w:szCs w:val="20"/>
        </w:rPr>
        <w:t xml:space="preserve"> </w:t>
      </w:r>
      <w:r w:rsidRPr="00BD1D64">
        <w:rPr>
          <w:rStyle w:val="normaltextrun"/>
          <w:rFonts w:cs="Arial"/>
          <w:color w:val="000000"/>
          <w:szCs w:val="20"/>
          <w:bdr w:val="none" w:sz="0" w:space="0" w:color="auto" w:frame="1"/>
        </w:rPr>
        <w:t>og að þau séu aðgengileg þar sem efnin eru í notkun</w:t>
      </w:r>
      <w:r w:rsidRPr="00BD1D64">
        <w:rPr>
          <w:rFonts w:cs="Arial"/>
          <w:szCs w:val="20"/>
        </w:rPr>
        <w:t xml:space="preserve">. </w:t>
      </w:r>
    </w:p>
    <w:p w14:paraId="21E0FFB0" w14:textId="77777777" w:rsidR="007A3584" w:rsidRPr="00BD1D64" w:rsidRDefault="007A3584" w:rsidP="007A3584">
      <w:pPr>
        <w:pStyle w:val="Heading3"/>
        <w:spacing w:before="240"/>
        <w:ind w:left="141"/>
        <w:rPr>
          <w:rFonts w:cs="Arial"/>
          <w:szCs w:val="20"/>
        </w:rPr>
      </w:pPr>
      <w:bookmarkStart w:id="749" w:name="_Toc95807501"/>
      <w:bookmarkStart w:id="750" w:name="_Toc232150527"/>
      <w:r w:rsidRPr="00BD1D64">
        <w:rPr>
          <w:rFonts w:cs="Arial"/>
          <w:szCs w:val="20"/>
        </w:rPr>
        <w:t>Persónuhlífar og öryggisráðstafanir fyrir starfsfólk</w:t>
      </w:r>
      <w:bookmarkStart w:id="751" w:name="_Hlk35336769"/>
      <w:bookmarkEnd w:id="749"/>
      <w:bookmarkEnd w:id="750"/>
    </w:p>
    <w:p w14:paraId="4FBDC2DA" w14:textId="77777777" w:rsidR="007A3584" w:rsidRPr="00BD1D64" w:rsidRDefault="007A3584" w:rsidP="007A3584">
      <w:pPr>
        <w:autoSpaceDE w:val="0"/>
        <w:autoSpaceDN w:val="0"/>
        <w:adjustRightInd w:val="0"/>
        <w:spacing w:line="240" w:lineRule="auto"/>
        <w:rPr>
          <w:rFonts w:cs="Arial"/>
        </w:rPr>
      </w:pPr>
      <w:r w:rsidRPr="117FE47C">
        <w:rPr>
          <w:rFonts w:cs="Arial"/>
        </w:rPr>
        <w:t xml:space="preserve">Verkkaupi hefur valið að skilgreina áhættuþætti til að gera grein fyrir hættum sem þarf að stýra í öryggisstjórnunarkerfi fyrirtækisins. Þættirnir eru í samræmi við kröfur ISO 45001:2018 staðalsins. </w:t>
      </w:r>
    </w:p>
    <w:p w14:paraId="3DE8FCB6" w14:textId="77777777" w:rsidR="007A3584" w:rsidRPr="00BD1D64" w:rsidRDefault="007A3584" w:rsidP="007A3584">
      <w:pPr>
        <w:autoSpaceDE w:val="0"/>
        <w:autoSpaceDN w:val="0"/>
        <w:adjustRightInd w:val="0"/>
        <w:spacing w:after="0" w:line="240" w:lineRule="auto"/>
        <w:rPr>
          <w:rFonts w:cs="Arial"/>
          <w:szCs w:val="20"/>
        </w:rPr>
      </w:pPr>
      <w:r w:rsidRPr="00BD1D64">
        <w:rPr>
          <w:rFonts w:cs="Arial"/>
          <w:szCs w:val="20"/>
        </w:rPr>
        <w:t xml:space="preserve">Verktaki leggur sjálfur til þær persónuhlífar eða annan öryggisbúnað sem nauðsynlegur er til að tryggja öryggi starfsfólks hans samkvæmt áhættumati eða samkvæmt öryggisreglum verkkaupa. </w:t>
      </w:r>
      <w:r w:rsidRPr="00BD1D64">
        <w:rPr>
          <w:rStyle w:val="normaltextrun"/>
          <w:rFonts w:cs="Arial"/>
          <w:color w:val="000000"/>
          <w:szCs w:val="20"/>
          <w:shd w:val="clear" w:color="auto" w:fill="FFFFFF"/>
        </w:rPr>
        <w:t>Allar persónuhlífar skulu vera CE merktar og uppfylla þar til gerða staðla. CE merkingin á að tryggja að viðkomandi persónuhlíf sé í samræmi við viðeigandi EN staðal og hafi staðist prófun samkvæmt þeim.</w:t>
      </w:r>
    </w:p>
    <w:p w14:paraId="2E33B1F4" w14:textId="77777777" w:rsidR="007A3584" w:rsidRPr="00BD1D64" w:rsidRDefault="007A3584" w:rsidP="007A3584">
      <w:pPr>
        <w:autoSpaceDE w:val="0"/>
        <w:autoSpaceDN w:val="0"/>
        <w:adjustRightInd w:val="0"/>
        <w:spacing w:after="0" w:line="240" w:lineRule="auto"/>
        <w:rPr>
          <w:rFonts w:cs="Arial"/>
          <w:szCs w:val="20"/>
        </w:rPr>
      </w:pPr>
    </w:p>
    <w:p w14:paraId="103E9D55" w14:textId="77777777" w:rsidR="007A3584" w:rsidRPr="00BD1D64" w:rsidRDefault="007A3584" w:rsidP="007A3584">
      <w:pPr>
        <w:autoSpaceDE w:val="0"/>
        <w:autoSpaceDN w:val="0"/>
        <w:adjustRightInd w:val="0"/>
        <w:spacing w:after="0" w:line="240" w:lineRule="auto"/>
        <w:rPr>
          <w:rFonts w:cs="Arial"/>
          <w:szCs w:val="20"/>
        </w:rPr>
      </w:pPr>
      <w:r w:rsidRPr="00BD1D64">
        <w:rPr>
          <w:rFonts w:cs="Arial"/>
          <w:szCs w:val="20"/>
        </w:rPr>
        <w:t>Starfsfólk skal að lágmarki nota eftirfarandi persónuhlífar:</w:t>
      </w:r>
    </w:p>
    <w:p w14:paraId="4D26887D" w14:textId="77777777" w:rsidR="007A3584" w:rsidRPr="00BD1D64" w:rsidRDefault="007A3584" w:rsidP="007A3584">
      <w:pPr>
        <w:numPr>
          <w:ilvl w:val="0"/>
          <w:numId w:val="9"/>
        </w:numPr>
        <w:autoSpaceDE w:val="0"/>
        <w:autoSpaceDN w:val="0"/>
        <w:adjustRightInd w:val="0"/>
        <w:spacing w:after="0" w:line="240" w:lineRule="auto"/>
        <w:contextualSpacing/>
        <w:rPr>
          <w:rFonts w:cs="Arial"/>
          <w:szCs w:val="20"/>
        </w:rPr>
      </w:pPr>
      <w:r w:rsidRPr="00BD1D64">
        <w:rPr>
          <w:rFonts w:cs="Arial"/>
          <w:szCs w:val="20"/>
        </w:rPr>
        <w:t>Öryggishjálm skv. EN 397</w:t>
      </w:r>
    </w:p>
    <w:p w14:paraId="5A4F0F9B" w14:textId="77777777" w:rsidR="007A3584" w:rsidRPr="00BD1D64" w:rsidRDefault="007A3584" w:rsidP="007A3584">
      <w:pPr>
        <w:numPr>
          <w:ilvl w:val="0"/>
          <w:numId w:val="9"/>
        </w:numPr>
        <w:autoSpaceDE w:val="0"/>
        <w:autoSpaceDN w:val="0"/>
        <w:adjustRightInd w:val="0"/>
        <w:spacing w:after="0" w:line="240" w:lineRule="auto"/>
        <w:contextualSpacing/>
        <w:rPr>
          <w:rFonts w:cs="Arial"/>
          <w:szCs w:val="20"/>
        </w:rPr>
      </w:pPr>
      <w:r w:rsidRPr="00BD1D64">
        <w:rPr>
          <w:rFonts w:cs="Arial"/>
          <w:szCs w:val="20"/>
        </w:rPr>
        <w:t xml:space="preserve">Öryggisskó/öryggisstígvél </w:t>
      </w:r>
      <w:r w:rsidRPr="00BD1D64">
        <w:rPr>
          <w:rStyle w:val="normaltextrun"/>
          <w:rFonts w:cs="Arial"/>
          <w:color w:val="000000"/>
          <w:szCs w:val="20"/>
          <w:shd w:val="clear" w:color="auto" w:fill="FFFFFF"/>
        </w:rPr>
        <w:t>skv. EN 20345</w:t>
      </w:r>
    </w:p>
    <w:p w14:paraId="2616923D" w14:textId="77777777" w:rsidR="007A3584" w:rsidRPr="00BD1D64" w:rsidRDefault="007A3584" w:rsidP="007A3584">
      <w:pPr>
        <w:numPr>
          <w:ilvl w:val="0"/>
          <w:numId w:val="9"/>
        </w:numPr>
        <w:autoSpaceDE w:val="0"/>
        <w:autoSpaceDN w:val="0"/>
        <w:adjustRightInd w:val="0"/>
        <w:spacing w:after="0" w:line="240" w:lineRule="auto"/>
        <w:contextualSpacing/>
        <w:rPr>
          <w:rFonts w:cs="Arial"/>
          <w:szCs w:val="20"/>
        </w:rPr>
      </w:pPr>
      <w:r w:rsidRPr="00BD1D64">
        <w:rPr>
          <w:rFonts w:cs="Arial"/>
          <w:szCs w:val="20"/>
        </w:rPr>
        <w:t>Sýnileikafatnað skv. EN 471 eða EN 20471 class 2</w:t>
      </w:r>
    </w:p>
    <w:p w14:paraId="4AF4FB56" w14:textId="77777777" w:rsidR="007A3584" w:rsidRPr="00BD1D64" w:rsidRDefault="007A3584" w:rsidP="007A3584">
      <w:pPr>
        <w:numPr>
          <w:ilvl w:val="0"/>
          <w:numId w:val="9"/>
        </w:numPr>
        <w:autoSpaceDE w:val="0"/>
        <w:autoSpaceDN w:val="0"/>
        <w:adjustRightInd w:val="0"/>
        <w:spacing w:after="0" w:line="240" w:lineRule="auto"/>
        <w:contextualSpacing/>
        <w:rPr>
          <w:rStyle w:val="normaltextrun"/>
          <w:rFonts w:cs="Arial"/>
          <w:szCs w:val="20"/>
        </w:rPr>
      </w:pPr>
      <w:r w:rsidRPr="00BD1D64">
        <w:rPr>
          <w:rFonts w:cs="Arial"/>
          <w:szCs w:val="20"/>
        </w:rPr>
        <w:t xml:space="preserve">Öryggisgleraugu </w:t>
      </w:r>
      <w:r w:rsidRPr="00BD1D64">
        <w:rPr>
          <w:rStyle w:val="normaltextrun"/>
          <w:rFonts w:cs="Arial"/>
          <w:color w:val="000000"/>
          <w:szCs w:val="20"/>
          <w:shd w:val="clear" w:color="auto" w:fill="FFFFFF"/>
        </w:rPr>
        <w:t>skv. EN 166</w:t>
      </w:r>
    </w:p>
    <w:p w14:paraId="335AEF87" w14:textId="77777777" w:rsidR="007A3584" w:rsidRPr="00BD1D64" w:rsidRDefault="007A3584" w:rsidP="007A3584">
      <w:pPr>
        <w:autoSpaceDE w:val="0"/>
        <w:autoSpaceDN w:val="0"/>
        <w:adjustRightInd w:val="0"/>
        <w:spacing w:after="0" w:line="240" w:lineRule="auto"/>
        <w:ind w:left="720"/>
        <w:contextualSpacing/>
        <w:rPr>
          <w:rFonts w:cs="Arial"/>
          <w:szCs w:val="20"/>
        </w:rPr>
      </w:pPr>
    </w:p>
    <w:p w14:paraId="42A3ED5A" w14:textId="77777777" w:rsidR="007A3584" w:rsidRPr="00BD1D64" w:rsidRDefault="007A3584" w:rsidP="007A3584">
      <w:pPr>
        <w:autoSpaceDE w:val="0"/>
        <w:autoSpaceDN w:val="0"/>
        <w:adjustRightInd w:val="0"/>
        <w:spacing w:before="240" w:line="240" w:lineRule="auto"/>
        <w:rPr>
          <w:rFonts w:cs="Arial"/>
          <w:szCs w:val="20"/>
        </w:rPr>
      </w:pPr>
      <w:r w:rsidRPr="00BD1D64">
        <w:rPr>
          <w:rFonts w:cs="Arial"/>
          <w:szCs w:val="20"/>
        </w:rPr>
        <w:t>Frekari persónuhlífa er þörf á grundvelli áhættuþátta t.a.m.</w:t>
      </w:r>
    </w:p>
    <w:p w14:paraId="25D57156" w14:textId="77777777" w:rsidR="007A3584" w:rsidRDefault="007A3584" w:rsidP="007A3584">
      <w:pPr>
        <w:numPr>
          <w:ilvl w:val="0"/>
          <w:numId w:val="9"/>
        </w:numPr>
        <w:autoSpaceDE w:val="0"/>
        <w:autoSpaceDN w:val="0"/>
        <w:adjustRightInd w:val="0"/>
        <w:spacing w:after="0" w:line="240" w:lineRule="auto"/>
        <w:contextualSpacing/>
        <w:rPr>
          <w:rStyle w:val="normaltextrun"/>
          <w:rFonts w:cs="Arial"/>
          <w:szCs w:val="20"/>
        </w:rPr>
      </w:pPr>
      <w:r w:rsidRPr="00BD1D64">
        <w:rPr>
          <w:rFonts w:cs="Arial"/>
          <w:szCs w:val="20"/>
        </w:rPr>
        <w:t>Ljósbogafatnaður og hlífar samkvæmt EN 61482</w:t>
      </w:r>
    </w:p>
    <w:p w14:paraId="0869A957" w14:textId="77777777" w:rsidR="007A3584" w:rsidRPr="00BD1D64" w:rsidRDefault="007A3584" w:rsidP="007A3584">
      <w:pPr>
        <w:numPr>
          <w:ilvl w:val="0"/>
          <w:numId w:val="9"/>
        </w:numPr>
        <w:autoSpaceDE w:val="0"/>
        <w:autoSpaceDN w:val="0"/>
        <w:adjustRightInd w:val="0"/>
        <w:spacing w:after="0" w:line="240" w:lineRule="auto"/>
        <w:contextualSpacing/>
        <w:rPr>
          <w:rFonts w:cs="Arial"/>
          <w:szCs w:val="20"/>
        </w:rPr>
      </w:pPr>
      <w:r w:rsidRPr="00BD1D64">
        <w:rPr>
          <w:rStyle w:val="normaltextrun"/>
          <w:rFonts w:cs="Arial"/>
          <w:color w:val="000000"/>
          <w:szCs w:val="20"/>
          <w:shd w:val="clear" w:color="auto" w:fill="FFFFFF"/>
        </w:rPr>
        <w:t>Rafmagn, eldtefjandi fatnaður skv. EN 11612/EN14116, </w:t>
      </w:r>
      <w:r w:rsidRPr="00BD1D64">
        <w:rPr>
          <w:rStyle w:val="spellingerror"/>
          <w:rFonts w:cs="Arial"/>
          <w:color w:val="000000"/>
          <w:shd w:val="clear" w:color="auto" w:fill="FFFFFF"/>
        </w:rPr>
        <w:t>rafhleðsla</w:t>
      </w:r>
      <w:r w:rsidRPr="00BD1D64">
        <w:rPr>
          <w:rStyle w:val="normaltextrun"/>
          <w:rFonts w:cs="Arial"/>
          <w:color w:val="000000"/>
          <w:szCs w:val="20"/>
          <w:shd w:val="clear" w:color="auto" w:fill="FFFFFF"/>
        </w:rPr>
        <w:t>/sprengingar skv.EN1149</w:t>
      </w:r>
      <w:r w:rsidRPr="00BD1D64">
        <w:rPr>
          <w:rStyle w:val="eop"/>
          <w:rFonts w:cs="Arial"/>
          <w:color w:val="000000"/>
          <w:szCs w:val="20"/>
          <w:shd w:val="clear" w:color="auto" w:fill="FFFFFF"/>
        </w:rPr>
        <w:t> </w:t>
      </w:r>
    </w:p>
    <w:p w14:paraId="589231D1" w14:textId="77777777" w:rsidR="007A3584" w:rsidRPr="00BD1D64" w:rsidRDefault="007A3584" w:rsidP="007A3584">
      <w:pPr>
        <w:numPr>
          <w:ilvl w:val="0"/>
          <w:numId w:val="9"/>
        </w:numPr>
        <w:autoSpaceDE w:val="0"/>
        <w:autoSpaceDN w:val="0"/>
        <w:adjustRightInd w:val="0"/>
        <w:spacing w:after="0" w:line="240" w:lineRule="auto"/>
        <w:contextualSpacing/>
        <w:rPr>
          <w:rStyle w:val="normaltextrun"/>
          <w:rFonts w:cs="Arial"/>
          <w:szCs w:val="20"/>
        </w:rPr>
      </w:pPr>
      <w:r w:rsidRPr="00BD1D64">
        <w:rPr>
          <w:rStyle w:val="normaltextrun"/>
          <w:rFonts w:cs="Arial"/>
          <w:color w:val="000000"/>
          <w:szCs w:val="20"/>
          <w:shd w:val="clear" w:color="auto" w:fill="FFFFFF"/>
        </w:rPr>
        <w:t>Hjálmar við rafmagnsvinnu EN 50365</w:t>
      </w:r>
    </w:p>
    <w:p w14:paraId="7B8DF624" w14:textId="77777777" w:rsidR="007A3584" w:rsidRPr="00BD1D64" w:rsidRDefault="007A3584" w:rsidP="007A3584">
      <w:pPr>
        <w:numPr>
          <w:ilvl w:val="0"/>
          <w:numId w:val="9"/>
        </w:numPr>
        <w:autoSpaceDE w:val="0"/>
        <w:autoSpaceDN w:val="0"/>
        <w:adjustRightInd w:val="0"/>
        <w:spacing w:after="0" w:line="240" w:lineRule="auto"/>
        <w:contextualSpacing/>
        <w:rPr>
          <w:rFonts w:cs="Arial"/>
          <w:szCs w:val="20"/>
        </w:rPr>
      </w:pPr>
      <w:r w:rsidRPr="00BD1D64">
        <w:rPr>
          <w:rFonts w:cs="Arial"/>
          <w:szCs w:val="20"/>
        </w:rPr>
        <w:t>Við rafsuðu skal nota öryggishjálm sem uppfyllir kröfur skv. EN397</w:t>
      </w:r>
    </w:p>
    <w:p w14:paraId="1028AD68" w14:textId="77777777" w:rsidR="007A3584" w:rsidRPr="00BD1D64" w:rsidRDefault="007A3584" w:rsidP="007A3584">
      <w:pPr>
        <w:numPr>
          <w:ilvl w:val="0"/>
          <w:numId w:val="9"/>
        </w:numPr>
        <w:autoSpaceDE w:val="0"/>
        <w:autoSpaceDN w:val="0"/>
        <w:adjustRightInd w:val="0"/>
        <w:spacing w:after="0" w:line="240" w:lineRule="auto"/>
        <w:contextualSpacing/>
        <w:rPr>
          <w:rFonts w:cs="Arial"/>
          <w:szCs w:val="20"/>
        </w:rPr>
      </w:pPr>
      <w:r w:rsidRPr="00BD1D64">
        <w:rPr>
          <w:rFonts w:cs="Arial"/>
          <w:szCs w:val="20"/>
        </w:rPr>
        <w:t xml:space="preserve">Heyrnahlífar </w:t>
      </w:r>
      <w:r w:rsidRPr="00BD1D64">
        <w:rPr>
          <w:rStyle w:val="normaltextrun"/>
          <w:rFonts w:cs="Arial"/>
          <w:color w:val="000000"/>
          <w:szCs w:val="20"/>
          <w:bdr w:val="none" w:sz="0" w:space="0" w:color="auto" w:frame="1"/>
        </w:rPr>
        <w:t>skv. EN 352</w:t>
      </w:r>
    </w:p>
    <w:p w14:paraId="039118AC" w14:textId="77777777" w:rsidR="007A3584" w:rsidRPr="00BD1D64" w:rsidRDefault="007A3584" w:rsidP="007A3584">
      <w:pPr>
        <w:numPr>
          <w:ilvl w:val="0"/>
          <w:numId w:val="9"/>
        </w:numPr>
        <w:autoSpaceDE w:val="0"/>
        <w:autoSpaceDN w:val="0"/>
        <w:adjustRightInd w:val="0"/>
        <w:spacing w:after="0" w:line="240" w:lineRule="auto"/>
        <w:contextualSpacing/>
        <w:rPr>
          <w:rFonts w:cs="Arial"/>
          <w:szCs w:val="20"/>
        </w:rPr>
      </w:pPr>
      <w:r w:rsidRPr="00BD1D64">
        <w:rPr>
          <w:rFonts w:cs="Arial"/>
          <w:szCs w:val="20"/>
        </w:rPr>
        <w:t xml:space="preserve">Öndunargrímur, </w:t>
      </w:r>
      <w:r w:rsidRPr="00BD1D64">
        <w:rPr>
          <w:rStyle w:val="normaltextrun"/>
          <w:rFonts w:cs="Arial"/>
          <w:color w:val="000000"/>
          <w:szCs w:val="20"/>
          <w:shd w:val="clear" w:color="auto" w:fill="FFFFFF"/>
        </w:rPr>
        <w:t>EN vottun m.t.t. áhættu í framkvæmd</w:t>
      </w:r>
    </w:p>
    <w:p w14:paraId="706C2033" w14:textId="77777777" w:rsidR="007A3584" w:rsidRPr="00BD1D64" w:rsidRDefault="007A3584" w:rsidP="007A3584">
      <w:pPr>
        <w:numPr>
          <w:ilvl w:val="0"/>
          <w:numId w:val="9"/>
        </w:numPr>
        <w:autoSpaceDE w:val="0"/>
        <w:autoSpaceDN w:val="0"/>
        <w:adjustRightInd w:val="0"/>
        <w:spacing w:after="0" w:line="240" w:lineRule="auto"/>
        <w:contextualSpacing/>
        <w:rPr>
          <w:rFonts w:cs="Arial"/>
          <w:szCs w:val="20"/>
        </w:rPr>
      </w:pPr>
      <w:r w:rsidRPr="00BD1D64">
        <w:rPr>
          <w:rFonts w:cs="Arial"/>
          <w:szCs w:val="20"/>
        </w:rPr>
        <w:t>Fallvarnarbúnaður, EN vottun</w:t>
      </w:r>
    </w:p>
    <w:p w14:paraId="7F1C3AB0" w14:textId="77777777" w:rsidR="007A3584" w:rsidRPr="00BD1D64" w:rsidRDefault="007A3584" w:rsidP="007A3584">
      <w:pPr>
        <w:numPr>
          <w:ilvl w:val="0"/>
          <w:numId w:val="9"/>
        </w:numPr>
        <w:autoSpaceDE w:val="0"/>
        <w:autoSpaceDN w:val="0"/>
        <w:adjustRightInd w:val="0"/>
        <w:spacing w:after="0" w:line="240" w:lineRule="auto"/>
        <w:contextualSpacing/>
        <w:rPr>
          <w:rStyle w:val="normaltextrun"/>
          <w:rFonts w:cs="Arial"/>
          <w:szCs w:val="20"/>
        </w:rPr>
      </w:pPr>
      <w:r w:rsidRPr="00BD1D64">
        <w:rPr>
          <w:rStyle w:val="normaltextrun"/>
          <w:rFonts w:cs="Arial"/>
          <w:color w:val="000000"/>
          <w:szCs w:val="20"/>
          <w:shd w:val="clear" w:color="auto" w:fill="FFFFFF"/>
        </w:rPr>
        <w:t>Öryggishanskar EN 388</w:t>
      </w:r>
    </w:p>
    <w:p w14:paraId="79045D02" w14:textId="77777777" w:rsidR="007A3584" w:rsidRPr="00BD1D64" w:rsidRDefault="007A3584" w:rsidP="007A3584">
      <w:pPr>
        <w:numPr>
          <w:ilvl w:val="0"/>
          <w:numId w:val="9"/>
        </w:numPr>
        <w:autoSpaceDE w:val="0"/>
        <w:autoSpaceDN w:val="0"/>
        <w:adjustRightInd w:val="0"/>
        <w:spacing w:after="0" w:line="240" w:lineRule="auto"/>
        <w:contextualSpacing/>
        <w:rPr>
          <w:rStyle w:val="eop"/>
          <w:rFonts w:cs="Arial"/>
          <w:szCs w:val="20"/>
        </w:rPr>
      </w:pPr>
      <w:r w:rsidRPr="00BD1D64">
        <w:rPr>
          <w:rStyle w:val="eop"/>
          <w:rFonts w:cs="Arial"/>
          <w:color w:val="000000"/>
          <w:shd w:val="clear" w:color="auto" w:fill="FFFFFF"/>
        </w:rPr>
        <w:t>H</w:t>
      </w:r>
      <w:r w:rsidRPr="00BD1D64">
        <w:rPr>
          <w:rStyle w:val="eop"/>
          <w:rFonts w:cs="Arial"/>
          <w:color w:val="000000"/>
          <w:shd w:val="clear" w:color="auto" w:fill="FFFFFF"/>
          <w:vertAlign w:val="subscript"/>
        </w:rPr>
        <w:t>2</w:t>
      </w:r>
      <w:r w:rsidRPr="00BD1D64">
        <w:rPr>
          <w:rStyle w:val="eop"/>
          <w:rFonts w:cs="Arial"/>
          <w:color w:val="000000"/>
          <w:shd w:val="clear" w:color="auto" w:fill="FFFFFF"/>
        </w:rPr>
        <w:t>S mælar, EN vottun</w:t>
      </w:r>
    </w:p>
    <w:p w14:paraId="3771054C" w14:textId="77777777" w:rsidR="007A3584" w:rsidRPr="00BD1D64" w:rsidRDefault="007A3584" w:rsidP="007A3584">
      <w:pPr>
        <w:numPr>
          <w:ilvl w:val="0"/>
          <w:numId w:val="9"/>
        </w:numPr>
        <w:autoSpaceDE w:val="0"/>
        <w:autoSpaceDN w:val="0"/>
        <w:adjustRightInd w:val="0"/>
        <w:spacing w:after="0" w:line="240" w:lineRule="auto"/>
        <w:contextualSpacing/>
        <w:rPr>
          <w:rStyle w:val="eop"/>
          <w:rFonts w:cs="Arial"/>
          <w:szCs w:val="20"/>
        </w:rPr>
      </w:pPr>
      <w:r w:rsidRPr="00BD1D64">
        <w:rPr>
          <w:rStyle w:val="eop"/>
          <w:rFonts w:cs="Arial"/>
          <w:color w:val="000000"/>
          <w:shd w:val="clear" w:color="auto" w:fill="FFFFFF"/>
        </w:rPr>
        <w:t>Súrefnismælar, EN vottun</w:t>
      </w:r>
    </w:p>
    <w:p w14:paraId="05E4F9EC" w14:textId="77777777" w:rsidR="007A3584" w:rsidRPr="00BD1D64" w:rsidRDefault="007A3584" w:rsidP="007A3584">
      <w:pPr>
        <w:numPr>
          <w:ilvl w:val="0"/>
          <w:numId w:val="9"/>
        </w:numPr>
        <w:autoSpaceDE w:val="0"/>
        <w:autoSpaceDN w:val="0"/>
        <w:adjustRightInd w:val="0"/>
        <w:spacing w:after="0" w:line="240" w:lineRule="auto"/>
        <w:contextualSpacing/>
        <w:rPr>
          <w:rStyle w:val="eop"/>
          <w:rFonts w:cs="Arial"/>
          <w:szCs w:val="20"/>
        </w:rPr>
      </w:pPr>
      <w:r w:rsidRPr="00BD1D64">
        <w:rPr>
          <w:rStyle w:val="eop"/>
          <w:rFonts w:cs="Arial"/>
          <w:color w:val="000000"/>
          <w:shd w:val="clear" w:color="auto" w:fill="FFFFFF"/>
        </w:rPr>
        <w:t>Sérstakar persónuhlífar til sóttvarna ef við á</w:t>
      </w:r>
    </w:p>
    <w:p w14:paraId="3C5486E3" w14:textId="77777777" w:rsidR="007A3584" w:rsidRPr="00BD1D64" w:rsidRDefault="007A3584" w:rsidP="007A3584">
      <w:pPr>
        <w:numPr>
          <w:ilvl w:val="0"/>
          <w:numId w:val="9"/>
        </w:numPr>
        <w:autoSpaceDE w:val="0"/>
        <w:autoSpaceDN w:val="0"/>
        <w:adjustRightInd w:val="0"/>
        <w:spacing w:after="0" w:line="240" w:lineRule="auto"/>
        <w:contextualSpacing/>
        <w:rPr>
          <w:rFonts w:cs="Arial"/>
          <w:szCs w:val="20"/>
        </w:rPr>
      </w:pPr>
      <w:r w:rsidRPr="00BD1D64">
        <w:rPr>
          <w:rStyle w:val="eop"/>
          <w:rFonts w:cs="Arial"/>
          <w:color w:val="000000"/>
          <w:shd w:val="clear" w:color="auto" w:fill="FFFFFF"/>
        </w:rPr>
        <w:t>Aðrar sóttvarnarráðstafanir svo sem bólisetningar gegn vatnsbornum smitsjúkdómum ef við á</w:t>
      </w:r>
    </w:p>
    <w:p w14:paraId="11C77621" w14:textId="77777777" w:rsidR="007A3584" w:rsidRPr="00BD1D64" w:rsidRDefault="007A3584" w:rsidP="007A3584">
      <w:pPr>
        <w:pStyle w:val="Heading3"/>
        <w:spacing w:before="240"/>
        <w:ind w:left="141"/>
        <w:rPr>
          <w:rFonts w:cs="Arial"/>
          <w:szCs w:val="20"/>
        </w:rPr>
      </w:pPr>
      <w:bookmarkStart w:id="752" w:name="_Ref388872866"/>
      <w:bookmarkStart w:id="753" w:name="_Ref536431696"/>
      <w:bookmarkStart w:id="754" w:name="_Ref536431704"/>
      <w:bookmarkStart w:id="755" w:name="_Toc95807502"/>
      <w:bookmarkStart w:id="756" w:name="_Toc232150528"/>
      <w:bookmarkEnd w:id="751"/>
      <w:r w:rsidRPr="00BD1D64">
        <w:rPr>
          <w:rFonts w:cs="Arial"/>
          <w:szCs w:val="20"/>
        </w:rPr>
        <w:t>Öryggis</w:t>
      </w:r>
      <w:bookmarkEnd w:id="752"/>
      <w:r w:rsidRPr="00BD1D64">
        <w:rPr>
          <w:rFonts w:cs="Arial"/>
          <w:szCs w:val="20"/>
        </w:rPr>
        <w:t>- umhverfis</w:t>
      </w:r>
      <w:r>
        <w:rPr>
          <w:rFonts w:cs="Arial"/>
          <w:szCs w:val="20"/>
        </w:rPr>
        <w:t>- og gæða</w:t>
      </w:r>
      <w:r w:rsidRPr="00BD1D64">
        <w:rPr>
          <w:rFonts w:cs="Arial"/>
          <w:szCs w:val="20"/>
        </w:rPr>
        <w:t>úttektir</w:t>
      </w:r>
      <w:bookmarkEnd w:id="753"/>
      <w:bookmarkEnd w:id="754"/>
      <w:bookmarkEnd w:id="755"/>
      <w:bookmarkEnd w:id="756"/>
    </w:p>
    <w:p w14:paraId="2C0B844A" w14:textId="77777777" w:rsidR="007A3584" w:rsidRPr="008C78EE" w:rsidRDefault="007A3584" w:rsidP="007A3584">
      <w:r w:rsidRPr="00BD1D64">
        <w:t>Öryggis- umhverfis</w:t>
      </w:r>
      <w:r>
        <w:t>- og gæða</w:t>
      </w:r>
      <w:r w:rsidRPr="00BD1D64">
        <w:t xml:space="preserve">úttektir </w:t>
      </w:r>
      <w:r>
        <w:t>geta verið</w:t>
      </w:r>
      <w:r w:rsidRPr="00BD1D64">
        <w:t xml:space="preserve"> gerðar af verkkaupa á milli verkfunda. Úttektin er framkvæmd af </w:t>
      </w:r>
      <w:r>
        <w:t>fulltrúum verkkaupa</w:t>
      </w:r>
      <w:r w:rsidRPr="00BD1D64">
        <w:t>. Í öryggis- umhverfis</w:t>
      </w:r>
      <w:r>
        <w:t>- og gæða</w:t>
      </w:r>
      <w:r w:rsidRPr="00BD1D64">
        <w:t>úttektum getur verið farið yfir atriði eins og persónuhlífar, vinnuumhverfi, öryggisbúnað, varasöm efni, umhverfismál, tæki, stiga,  ásamt öðrum atriðum.</w:t>
      </w:r>
      <w:bookmarkStart w:id="757" w:name="_Ref82171952"/>
      <w:bookmarkStart w:id="758" w:name="_Toc95807503"/>
    </w:p>
    <w:p w14:paraId="50DEDC7B" w14:textId="77777777" w:rsidR="007A3584" w:rsidRPr="00BD1D64" w:rsidRDefault="007A3584" w:rsidP="007A3584">
      <w:pPr>
        <w:pStyle w:val="Heading3"/>
        <w:spacing w:before="240"/>
        <w:ind w:left="141"/>
        <w:rPr>
          <w:rFonts w:cs="Arial"/>
          <w:szCs w:val="20"/>
        </w:rPr>
      </w:pPr>
      <w:bookmarkStart w:id="759" w:name="_Toc232150529"/>
      <w:r w:rsidRPr="00BD1D64">
        <w:rPr>
          <w:rFonts w:cs="Arial"/>
          <w:szCs w:val="20"/>
        </w:rPr>
        <w:t>Viðurlög við brotum á öryggisreglum</w:t>
      </w:r>
      <w:bookmarkEnd w:id="757"/>
      <w:bookmarkEnd w:id="758"/>
      <w:bookmarkEnd w:id="759"/>
    </w:p>
    <w:p w14:paraId="10BD2D1C" w14:textId="77777777" w:rsidR="007A3584" w:rsidRPr="00BD1D64" w:rsidRDefault="007A3584" w:rsidP="007A3584">
      <w:pPr>
        <w:rPr>
          <w:rFonts w:cs="Arial"/>
          <w:szCs w:val="20"/>
        </w:rPr>
      </w:pPr>
      <w:r w:rsidRPr="00BD1D64">
        <w:rPr>
          <w:rFonts w:cs="Arial"/>
          <w:szCs w:val="20"/>
        </w:rPr>
        <w:t xml:space="preserve">Brot á öryggisreglum verkkaupa og/eða slök ÖH frammistaða er ekki liðin. </w:t>
      </w:r>
    </w:p>
    <w:p w14:paraId="44783728" w14:textId="77777777" w:rsidR="007A3584" w:rsidRPr="00BD1D64" w:rsidRDefault="007A3584" w:rsidP="007A3584">
      <w:pPr>
        <w:pStyle w:val="ListParagraph"/>
        <w:numPr>
          <w:ilvl w:val="0"/>
          <w:numId w:val="38"/>
        </w:numPr>
        <w:rPr>
          <w:rFonts w:cs="Arial"/>
          <w:szCs w:val="20"/>
        </w:rPr>
      </w:pPr>
      <w:r w:rsidRPr="00BD1D64">
        <w:rPr>
          <w:rFonts w:cs="Arial"/>
          <w:szCs w:val="20"/>
        </w:rPr>
        <w:t>Við fyrsta brot starfsfólks: Viðkomandi starfsfólki er veitt skrifleg áminning.</w:t>
      </w:r>
    </w:p>
    <w:p w14:paraId="52E8C4E9" w14:textId="77777777" w:rsidR="007A3584" w:rsidRPr="00BD1D64" w:rsidRDefault="007A3584" w:rsidP="007A3584">
      <w:pPr>
        <w:numPr>
          <w:ilvl w:val="0"/>
          <w:numId w:val="14"/>
        </w:numPr>
        <w:rPr>
          <w:rFonts w:cs="Arial"/>
          <w:szCs w:val="20"/>
        </w:rPr>
      </w:pPr>
      <w:r w:rsidRPr="00BD1D64">
        <w:rPr>
          <w:rFonts w:cs="Arial"/>
          <w:szCs w:val="20"/>
        </w:rPr>
        <w:t>Við fleiri brot sama starfsfólks: Viðkomandi starfsfólki er veitt skrifleg áminning og er vísað af athafnasvæðinu og er ekki heimilt að snúa til þess á ný nema með samþykki verkkaupa.</w:t>
      </w:r>
    </w:p>
    <w:p w14:paraId="46D6EE25" w14:textId="77777777" w:rsidR="007A3584" w:rsidRPr="00BD1D64" w:rsidRDefault="007A3584" w:rsidP="007A3584">
      <w:pPr>
        <w:rPr>
          <w:rFonts w:cs="Arial"/>
          <w:szCs w:val="20"/>
        </w:rPr>
      </w:pPr>
      <w:r w:rsidRPr="00BD1D64">
        <w:rPr>
          <w:rFonts w:cs="Arial"/>
          <w:szCs w:val="20"/>
          <w:u w:val="single"/>
        </w:rPr>
        <w:t>Alvarlegt brot:</w:t>
      </w:r>
      <w:r w:rsidRPr="00BD1D64">
        <w:rPr>
          <w:rFonts w:cs="Arial"/>
          <w:szCs w:val="20"/>
        </w:rPr>
        <w:t xml:space="preserve"> Háttsemi sem ógnar lífi og/eða heilsu einhverra er alvarlegt brot á öryggisreglum. Brotlegt starfsfólk skal yfirgefa athafnasvæðið og er ekki heimilt að snúa til þess á ný nema með samþykki verkkaupa. Brjóti starfsfólk á vegum verktaka, hvort sem það er starfsfólk hans eða undirverktaka, alvarlega gegn öryggisreglum er verkkaupa heimilt að stöðva verkið þar til bætt hefur verið úr annmörkum á hegðun með fullnægjandi hætti að mati verkkaupa og/eða rifta verksamningnum, hvoru tveggja án bóta úr hendi verkkaupa.</w:t>
      </w:r>
    </w:p>
    <w:p w14:paraId="3E7AD091" w14:textId="77777777" w:rsidR="007A3584" w:rsidRPr="00BD1D64" w:rsidRDefault="007A3584" w:rsidP="007A3584">
      <w:pPr>
        <w:rPr>
          <w:rFonts w:cs="Arial"/>
          <w:szCs w:val="20"/>
        </w:rPr>
      </w:pPr>
      <w:r w:rsidRPr="00BD1D64">
        <w:rPr>
          <w:rFonts w:cs="Arial"/>
          <w:szCs w:val="20"/>
          <w:u w:val="single"/>
        </w:rPr>
        <w:t>Ítrekuð brot:</w:t>
      </w:r>
      <w:r w:rsidRPr="00BD1D64">
        <w:rPr>
          <w:rFonts w:cs="Arial"/>
          <w:szCs w:val="20"/>
        </w:rPr>
        <w:t xml:space="preserve"> Ef verkkaupi hefur þrívegis beint tilmælum til verktaka um úrbætur vegna brota á öryggisreglum er verkkaupa heimilt að stöðva verkið þar til brugðist hefur verið við með fullnægjandi hætti að mati verkkaupa og/eða rifta verksamningnum, hvoru tveggja án bóta úr hendi verkkaupa.</w:t>
      </w:r>
    </w:p>
    <w:p w14:paraId="08A01D53" w14:textId="77777777" w:rsidR="007A3584" w:rsidRPr="00BD1D64" w:rsidRDefault="007A3584" w:rsidP="007A3584">
      <w:pPr>
        <w:pStyle w:val="Heading3"/>
        <w:spacing w:before="240"/>
        <w:ind w:left="141"/>
        <w:rPr>
          <w:rFonts w:cs="Arial"/>
          <w:szCs w:val="20"/>
        </w:rPr>
      </w:pPr>
      <w:bookmarkStart w:id="760" w:name="_Ref52184334"/>
      <w:bookmarkStart w:id="761" w:name="_Toc53401209"/>
      <w:bookmarkStart w:id="762" w:name="_Ref70666443"/>
      <w:bookmarkStart w:id="763" w:name="_Toc95807504"/>
      <w:bookmarkStart w:id="764" w:name="_Toc232150530"/>
      <w:r w:rsidRPr="00BD1D64">
        <w:rPr>
          <w:rFonts w:cs="Arial"/>
          <w:szCs w:val="20"/>
        </w:rPr>
        <w:lastRenderedPageBreak/>
        <w:t xml:space="preserve">Óásættanleg </w:t>
      </w:r>
      <w:bookmarkEnd w:id="760"/>
      <w:r w:rsidRPr="00BD1D64">
        <w:rPr>
          <w:rFonts w:cs="Arial"/>
          <w:szCs w:val="20"/>
        </w:rPr>
        <w:t>hegðun</w:t>
      </w:r>
      <w:bookmarkEnd w:id="761"/>
      <w:bookmarkEnd w:id="762"/>
      <w:bookmarkEnd w:id="763"/>
      <w:bookmarkEnd w:id="764"/>
    </w:p>
    <w:p w14:paraId="0191BA0B" w14:textId="77777777" w:rsidR="007A3584" w:rsidRPr="00BD1D64" w:rsidRDefault="007A3584" w:rsidP="007A3584">
      <w:r w:rsidRPr="00BD1D64">
        <w:t xml:space="preserve">Verkkaupi vill tryggja starfsfólki sínu gott starfsumhverfi. Enginn á að sætta sig við óviðeigandi hegðun eða samskipti á vinnustað og verður slíkt ekki látið viðgangast. Einelti, kynferðisleg áreitni, kynbundin áreitni, ofbeldi, eða óviðeigandi samskipti, eru ekki liðin og ber verktaki ábyrgð á að þessi hegðun sé ekki viðhöfð af verktaka, starfsfólki hans og/eða undirverktökum. Tekur það hvort sem er til samskipta gagnvart starfsfólki verkkaupa eða annarra aðila, í tengslum við framkvæmd samninga við verkkaupa. </w:t>
      </w:r>
      <w:r w:rsidRPr="002A62A7">
        <w:t>Ef starfsfólk verkkaupa verður vart við óviðeigandi samskipti á milli utanaðkomandi aðila, er ábyrgðarfólk innan Orkuveitunnar látið vita og hefur það samband við viðeigandi vinnuveitanda.</w:t>
      </w:r>
    </w:p>
    <w:p w14:paraId="4E9AF703" w14:textId="77777777" w:rsidR="007A3584" w:rsidRPr="00BD1D64" w:rsidRDefault="007A3584" w:rsidP="007A3584">
      <w:pPr>
        <w:rPr>
          <w:rFonts w:cs="Arial"/>
          <w:szCs w:val="20"/>
        </w:rPr>
      </w:pPr>
      <w:r w:rsidRPr="00BD1D64">
        <w:rPr>
          <w:rFonts w:cs="Arial"/>
          <w:szCs w:val="20"/>
        </w:rPr>
        <w:t>Þetta á við um samskipti sem eiga sér stað á vinnustað, þ.e. umhverfi, innanhúss eða utan, þar sem starfsfólk og verktaki, starfsfólk hans og/eða undirverktakar hafast við eða þurfa að fara um vegna starfa sinna. Einnig á hún við um samskipti í gegnum tölvu, síma eða önnur fjarskiptatæki, á skemmtunum á vegum verktaka eða verkkaupa eða í vinnuferðum. Einnig geta þessi ákvæði átt við athafnir sem eiga sér stað utan vinnustaðarins og utan þess sem framan er talið, ef þær eru að mati verkkaupa til þess fallnar að hafa áhrif á samskipti aðila á vinnustaðnum.</w:t>
      </w:r>
    </w:p>
    <w:p w14:paraId="2A02FEB7" w14:textId="77777777" w:rsidR="007A3584" w:rsidRPr="00BD1D64" w:rsidRDefault="007A3584" w:rsidP="007A3584">
      <w:pPr>
        <w:pStyle w:val="Heading4"/>
        <w:spacing w:before="240"/>
        <w:rPr>
          <w:rFonts w:cs="Arial"/>
        </w:rPr>
      </w:pPr>
      <w:bookmarkStart w:id="765" w:name="_Toc81990399"/>
      <w:bookmarkStart w:id="766" w:name="_Toc81992059"/>
      <w:bookmarkStart w:id="767" w:name="_Toc81992625"/>
      <w:bookmarkStart w:id="768" w:name="_Toc81992720"/>
      <w:bookmarkStart w:id="769" w:name="_Toc81992972"/>
      <w:bookmarkStart w:id="770" w:name="_Toc81993066"/>
      <w:bookmarkStart w:id="771" w:name="_Toc95807505"/>
      <w:bookmarkStart w:id="772" w:name="_Toc232150531"/>
      <w:bookmarkEnd w:id="765"/>
      <w:bookmarkEnd w:id="766"/>
      <w:bookmarkEnd w:id="767"/>
      <w:bookmarkEnd w:id="768"/>
      <w:bookmarkEnd w:id="769"/>
      <w:bookmarkEnd w:id="770"/>
      <w:r w:rsidRPr="00BD1D64">
        <w:rPr>
          <w:rFonts w:cs="Arial"/>
        </w:rPr>
        <w:t>Viðurlög við óásættanlegri hegðun</w:t>
      </w:r>
      <w:bookmarkEnd w:id="771"/>
      <w:bookmarkEnd w:id="772"/>
    </w:p>
    <w:p w14:paraId="4FF28281" w14:textId="77777777" w:rsidR="007A3584" w:rsidRPr="00BD1D64" w:rsidRDefault="007A3584" w:rsidP="007A3584">
      <w:r w:rsidRPr="00BD1D64">
        <w:t>Ef verktaki, starfsfólk hans og/eða undirverktakar verða uppvísir að óásættanlegri hegðun sem fellur undir þennan kafla skal eftirfarandi gilda:</w:t>
      </w:r>
    </w:p>
    <w:p w14:paraId="25856868" w14:textId="77777777" w:rsidR="007A3584" w:rsidRPr="00BD1D64" w:rsidRDefault="007A3584" w:rsidP="007A3584">
      <w:pPr>
        <w:pStyle w:val="ListParagraph"/>
        <w:numPr>
          <w:ilvl w:val="0"/>
          <w:numId w:val="38"/>
        </w:numPr>
        <w:rPr>
          <w:rFonts w:cs="Arial"/>
          <w:szCs w:val="20"/>
        </w:rPr>
      </w:pPr>
      <w:r w:rsidRPr="00BD1D64">
        <w:rPr>
          <w:rFonts w:cs="Arial"/>
          <w:szCs w:val="20"/>
        </w:rPr>
        <w:t>Við fyrsta brot starfsfólks: Viðkomandi starfsfólki er veitt skrifleg áminning.</w:t>
      </w:r>
    </w:p>
    <w:p w14:paraId="0A031395" w14:textId="77777777" w:rsidR="007A3584" w:rsidRPr="00BD1D64" w:rsidRDefault="007A3584" w:rsidP="007A3584">
      <w:pPr>
        <w:numPr>
          <w:ilvl w:val="0"/>
          <w:numId w:val="14"/>
        </w:numPr>
        <w:rPr>
          <w:rFonts w:cs="Arial"/>
          <w:szCs w:val="20"/>
        </w:rPr>
      </w:pPr>
      <w:r w:rsidRPr="00BD1D64">
        <w:rPr>
          <w:rFonts w:cs="Arial"/>
          <w:szCs w:val="20"/>
        </w:rPr>
        <w:t>Við fleiri brot sama starfsfólks: Viðkomandi starfsfólki er veitt skrifleg áminning og er vísað af athafnasvæðinu og er ekki heimilt að snúa til þess á ný nema með samþykki verkkaupa.</w:t>
      </w:r>
    </w:p>
    <w:p w14:paraId="3312FEA4" w14:textId="77777777" w:rsidR="007A3584" w:rsidRPr="00BD1D64" w:rsidRDefault="007A3584" w:rsidP="007A3584">
      <w:pPr>
        <w:rPr>
          <w:rFonts w:cs="Arial"/>
          <w:szCs w:val="20"/>
        </w:rPr>
      </w:pPr>
      <w:r w:rsidRPr="00BD1D64">
        <w:rPr>
          <w:rFonts w:cs="Arial"/>
          <w:szCs w:val="20"/>
          <w:u w:val="single"/>
        </w:rPr>
        <w:t>Alvarlegt brot:</w:t>
      </w:r>
      <w:r w:rsidRPr="00BD1D64">
        <w:rPr>
          <w:rFonts w:cs="Arial"/>
          <w:szCs w:val="20"/>
        </w:rPr>
        <w:t xml:space="preserve"> Háttsemi sem ógnar lífi og/eða heilsu einhverra er alvarleg óásættanleg hegðun. Brotlegt starfsfólk skal yfirgefa athafnasvæðið og er ekki heimilt að snúa til þess á ný nema með samþykki verkkaupa. Sýni starfsfólk á vegum verktaka, hvort sem það er starfsfólk hans eða undirverktaka, af sér alvarlega óásættanlega hegðun er verkkaupa heimilt að stöðva verkið þar til bætt hefur verið úr annmörkum á hegðun með fullnægjandi hætti að mati verkkaupa og/eða rifta verksamningnum, hvoru tveggja án bóta úr hendi verkkaupa.</w:t>
      </w:r>
    </w:p>
    <w:p w14:paraId="7ABFA64D" w14:textId="77777777" w:rsidR="007A3584" w:rsidRPr="00BD1D64" w:rsidRDefault="007A3584" w:rsidP="007A3584">
      <w:pPr>
        <w:rPr>
          <w:rFonts w:cs="Arial"/>
          <w:szCs w:val="20"/>
        </w:rPr>
      </w:pPr>
      <w:r w:rsidRPr="00BD1D64">
        <w:rPr>
          <w:rFonts w:cs="Arial"/>
          <w:szCs w:val="20"/>
          <w:u w:val="single"/>
        </w:rPr>
        <w:t>Ítrekuð brot:</w:t>
      </w:r>
      <w:r w:rsidRPr="00BD1D64">
        <w:rPr>
          <w:rFonts w:cs="Arial"/>
          <w:szCs w:val="20"/>
        </w:rPr>
        <w:t xml:space="preserve"> Ef verkkaupi hefur þrívegis beint tilmælum til verktaka um úrbætur vegna óásættanlegrar hegðunar er verkkaupa heimilt að stöðva verkið þar til bætt hefur verið úr annmörkum á hegðun með fullnægjandi hætti að mati verkkaupa og/eða rifta verksamningnum, hvoru tveggja án bóta úr hendi verkkaupa.</w:t>
      </w:r>
    </w:p>
    <w:p w14:paraId="255BD82D" w14:textId="77777777" w:rsidR="007A3584" w:rsidRPr="00BD1D64" w:rsidRDefault="007A3584" w:rsidP="007A3584">
      <w:pPr>
        <w:jc w:val="center"/>
      </w:pPr>
      <w:r w:rsidRPr="00BD1D64">
        <w:rPr>
          <w:rFonts w:cs="Arial"/>
          <w:noProof/>
          <w:szCs w:val="20"/>
        </w:rPr>
        <w:lastRenderedPageBreak/>
        <w:drawing>
          <wp:inline distT="0" distB="0" distL="0" distR="0" wp14:anchorId="79D79689" wp14:editId="5EB6F20A">
            <wp:extent cx="5753100" cy="3810000"/>
            <wp:effectExtent l="0" t="0" r="0" b="0"/>
            <wp:docPr id="6" name="Picture 6" descr="Diagram&#10;&#10;Description automatically generated"/>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 name="Picture 2" descr="Diagram&#10;&#10;Description automatically generated"/>
                    <pic:cNvPicPr>
                      <a:picLocks noChangeAspect="1" noChangeArrowheads="1"/>
                    </pic:cNvPicPr>
                  </pic:nvPicPr>
                  <pic:blipFill>
                    <a:blip r:embed="rId51">
                      <a:extLst>
                        <a:ext uri="{28A0092B-C50C-407E-A947-70E740481C1C}">
                          <a14:useLocalDpi xmlns:a14="http://schemas.microsoft.com/office/drawing/2010/main" val="0"/>
                        </a:ext>
                      </a:extLst>
                    </a:blip>
                    <a:srcRect/>
                    <a:stretch>
                      <a:fillRect/>
                    </a:stretch>
                  </pic:blipFill>
                  <pic:spPr bwMode="auto">
                    <a:xfrm>
                      <a:off x="0" y="0"/>
                      <a:ext cx="5753100" cy="3810000"/>
                    </a:xfrm>
                    <a:prstGeom prst="rect">
                      <a:avLst/>
                    </a:prstGeom>
                    <a:noFill/>
                    <a:ln>
                      <a:noFill/>
                    </a:ln>
                  </pic:spPr>
                </pic:pic>
              </a:graphicData>
            </a:graphic>
          </wp:inline>
        </w:drawing>
      </w:r>
    </w:p>
    <w:p w14:paraId="4F810818" w14:textId="77777777" w:rsidR="007A3584" w:rsidRPr="00BD1D64" w:rsidRDefault="007A3584" w:rsidP="007A3584">
      <w:pPr>
        <w:pStyle w:val="Heading4"/>
        <w:spacing w:before="240"/>
        <w:rPr>
          <w:rFonts w:cs="Arial"/>
        </w:rPr>
      </w:pPr>
      <w:bookmarkStart w:id="773" w:name="_Ref81926397"/>
      <w:bookmarkStart w:id="774" w:name="_Toc95807506"/>
      <w:bookmarkStart w:id="775" w:name="_Toc232150532"/>
      <w:r w:rsidRPr="00BD1D64">
        <w:rPr>
          <w:rFonts w:cs="Arial"/>
        </w:rPr>
        <w:t>Skilgreiningar</w:t>
      </w:r>
      <w:bookmarkEnd w:id="773"/>
      <w:bookmarkEnd w:id="774"/>
      <w:bookmarkEnd w:id="775"/>
    </w:p>
    <w:p w14:paraId="24206114" w14:textId="77777777" w:rsidR="007A3584" w:rsidRPr="00BD1D64" w:rsidRDefault="007A3584" w:rsidP="007A3584">
      <w:pPr>
        <w:pStyle w:val="Heading5"/>
      </w:pPr>
      <w:bookmarkStart w:id="776" w:name="_Ref52183654"/>
      <w:bookmarkStart w:id="777" w:name="_Toc232150533"/>
      <w:r w:rsidRPr="00BD1D64">
        <w:t>Einelti</w:t>
      </w:r>
      <w:bookmarkEnd w:id="776"/>
      <w:bookmarkEnd w:id="777"/>
    </w:p>
    <w:p w14:paraId="09390660" w14:textId="77777777" w:rsidR="007A3584" w:rsidRPr="00BD1D64" w:rsidRDefault="007A3584" w:rsidP="007A3584">
      <w:r w:rsidRPr="00BD1D64">
        <w:t>Síendurtekin hegðun sem almennt er til þess fallin að valda vanlíðan hjá þeim sem fyrir henni verður, svo sem að gera lítið úr, móðga, særa eða ógna viðkomandi eða að valda honum ótta. Skoðanaágreiningur eða ágreiningur vegna ólíkra hagsmuna fellur ekki hér undir.</w:t>
      </w:r>
    </w:p>
    <w:p w14:paraId="6BB636A3" w14:textId="77777777" w:rsidR="007A3584" w:rsidRPr="00BD1D64" w:rsidRDefault="007A3584" w:rsidP="007A3584">
      <w:r w:rsidRPr="00BD1D64">
        <w:t>Einelti getur tekið á sig ýmsar myndir en eftirfarandi eru dæmi:</w:t>
      </w:r>
    </w:p>
    <w:p w14:paraId="485AFA09" w14:textId="77777777" w:rsidR="007A3584" w:rsidRPr="00BD1D64" w:rsidRDefault="007A3584" w:rsidP="007A3584">
      <w:pPr>
        <w:pStyle w:val="ListParagraph"/>
        <w:numPr>
          <w:ilvl w:val="0"/>
          <w:numId w:val="14"/>
        </w:numPr>
      </w:pPr>
      <w:r w:rsidRPr="00BD1D64">
        <w:t>Ítrekaðar athugasemdir um klæðnað, mataræði, líkamsburði, stíl, venjur, siði, útlit, húðlit, menningu og trúarbrögð.</w:t>
      </w:r>
    </w:p>
    <w:p w14:paraId="6536F79F" w14:textId="77777777" w:rsidR="007A3584" w:rsidRPr="00BD1D64" w:rsidRDefault="007A3584" w:rsidP="007A3584">
      <w:pPr>
        <w:pStyle w:val="ListParagraph"/>
        <w:numPr>
          <w:ilvl w:val="0"/>
          <w:numId w:val="14"/>
        </w:numPr>
      </w:pPr>
      <w:r w:rsidRPr="00BD1D64">
        <w:t>Gróf kerfisbundin stríðni, útskúfun, hunsun, félagsleg útilokun, endurtekin óverðskulduð gagnrýni á frammistöðu eða faglega hæfni, fyrirlitning, ókurteisi, óljós og tvíræð skilaboð, ósanngjarnar kröfur um markmið eða tímaáætlanir og takmörkun á upplýsingastreymi.</w:t>
      </w:r>
    </w:p>
    <w:p w14:paraId="08C66C20" w14:textId="77777777" w:rsidR="007A3584" w:rsidRPr="00BD1D64" w:rsidRDefault="007A3584" w:rsidP="007A3584">
      <w:pPr>
        <w:pStyle w:val="ListParagraph"/>
        <w:numPr>
          <w:ilvl w:val="0"/>
          <w:numId w:val="14"/>
        </w:numPr>
      </w:pPr>
      <w:r w:rsidRPr="00BD1D64">
        <w:t>Endurtekið slúður, baktal, neikvætt umtal eða níð sem er til þess fallið að kasta rýrð á einstakling persónulega eða faglega.</w:t>
      </w:r>
    </w:p>
    <w:p w14:paraId="3F2EC78A" w14:textId="77777777" w:rsidR="007A3584" w:rsidRPr="00BD1D64" w:rsidRDefault="007A3584" w:rsidP="007A3584">
      <w:pPr>
        <w:pStyle w:val="Heading5"/>
      </w:pPr>
      <w:bookmarkStart w:id="778" w:name="_Toc232150534"/>
      <w:r w:rsidRPr="00BD1D64">
        <w:t>Kynbundin áreitni</w:t>
      </w:r>
      <w:bookmarkEnd w:id="778"/>
    </w:p>
    <w:p w14:paraId="00A9D0A7" w14:textId="77777777" w:rsidR="007A3584" w:rsidRPr="00BD1D64" w:rsidRDefault="007A3584" w:rsidP="007A3584">
      <w:r w:rsidRPr="00BD1D64">
        <w:t>Hegðun sem tengist kyni þess sem fyrir henni verður, er í óþökk viðkomandi og hefur þann tilgang eða þau áhrif að misbjóða virðingu viðkomandi og skapa aðstæður sem eru ógnandi, fjandsamlegar, niðurlægjandi, auðmýkjandi eða móðgandi fyrir viðkomandi.</w:t>
      </w:r>
    </w:p>
    <w:p w14:paraId="262D34C5" w14:textId="7D0D166D" w:rsidR="007A3584" w:rsidRPr="00077F71" w:rsidRDefault="007A3584" w:rsidP="00077F71">
      <w:r w:rsidRPr="00BD1D64">
        <w:t>Kynbundin áreitni getur m.a. birst sem óviðeigandi talsmáti eða framkoma sem tengist kyni og kynhneigð fólks.</w:t>
      </w:r>
    </w:p>
    <w:p w14:paraId="2F4E37AE" w14:textId="77777777" w:rsidR="007A3584" w:rsidRPr="00BD1D64" w:rsidRDefault="007A3584" w:rsidP="007A3584">
      <w:pPr>
        <w:pStyle w:val="Heading5"/>
      </w:pPr>
      <w:bookmarkStart w:id="779" w:name="_Toc232150535"/>
      <w:r w:rsidRPr="00BD1D64">
        <w:t>Kynferðisleg áreitni</w:t>
      </w:r>
      <w:bookmarkEnd w:id="779"/>
    </w:p>
    <w:p w14:paraId="66BAE2B1" w14:textId="77777777" w:rsidR="007A3584" w:rsidRPr="00BD1D64" w:rsidRDefault="007A3584" w:rsidP="007A3584">
      <w:r w:rsidRPr="00BD1D64">
        <w:t>Hvers kyns kynferðisleg hegðun sem er í óþökk þess sem fyrir henni verður og hefur þann tilgang eða þau áhrif að misbjóða virðingu viðkomandi, einkum þegar hegðunin leiðir til ógnandi, fjandsamlegra, niðurlægjandi, auðmýkjandi eða móðgandi aðstæðna. Hegðunin getur verið orðbundin, táknræn og/eða líkamleg.</w:t>
      </w:r>
    </w:p>
    <w:p w14:paraId="2A9785A5" w14:textId="77777777" w:rsidR="007A3584" w:rsidRPr="00BD1D64" w:rsidRDefault="007A3584" w:rsidP="007A3584">
      <w:r w:rsidRPr="00BD1D64">
        <w:t>Kynferðisleg áreitni getur m.a. birst sem:</w:t>
      </w:r>
    </w:p>
    <w:p w14:paraId="11EEC4F0" w14:textId="77777777" w:rsidR="007A3584" w:rsidRPr="00BD1D64" w:rsidRDefault="007A3584" w:rsidP="007A3584">
      <w:pPr>
        <w:pStyle w:val="ListParagraph"/>
        <w:numPr>
          <w:ilvl w:val="0"/>
          <w:numId w:val="14"/>
        </w:numPr>
      </w:pPr>
      <w:r w:rsidRPr="00BD1D64">
        <w:lastRenderedPageBreak/>
        <w:t>Óæskileg líkamleg snerting, viðkoma eða klapp.</w:t>
      </w:r>
    </w:p>
    <w:p w14:paraId="1005F54B" w14:textId="77777777" w:rsidR="007A3584" w:rsidRPr="00BD1D64" w:rsidRDefault="007A3584" w:rsidP="007A3584">
      <w:pPr>
        <w:pStyle w:val="ListParagraph"/>
        <w:numPr>
          <w:ilvl w:val="0"/>
          <w:numId w:val="14"/>
        </w:numPr>
      </w:pPr>
      <w:r w:rsidRPr="00BD1D64">
        <w:t>Óvelkomnar aðdróttanir, brandarar, athugasemdir um útlit og grófur munnsöfnuður.</w:t>
      </w:r>
    </w:p>
    <w:p w14:paraId="4FA00A5F" w14:textId="77777777" w:rsidR="007A3584" w:rsidRPr="00BD1D64" w:rsidRDefault="007A3584" w:rsidP="007A3584">
      <w:pPr>
        <w:pStyle w:val="ListParagraph"/>
        <w:numPr>
          <w:ilvl w:val="0"/>
          <w:numId w:val="14"/>
        </w:numPr>
      </w:pPr>
      <w:r w:rsidRPr="00BD1D64">
        <w:t>Tvíræð og niðurlægjandi tilboð eða tillögur.</w:t>
      </w:r>
    </w:p>
    <w:p w14:paraId="49BACD55" w14:textId="77777777" w:rsidR="007A3584" w:rsidRPr="00BD1D64" w:rsidRDefault="007A3584" w:rsidP="007A3584">
      <w:pPr>
        <w:pStyle w:val="ListParagraph"/>
        <w:numPr>
          <w:ilvl w:val="0"/>
          <w:numId w:val="14"/>
        </w:numPr>
      </w:pPr>
      <w:r w:rsidRPr="00BD1D64">
        <w:t>Klámmyndir á vinnustað.</w:t>
      </w:r>
    </w:p>
    <w:p w14:paraId="1E640229" w14:textId="77777777" w:rsidR="007A3584" w:rsidRPr="00BD1D64" w:rsidRDefault="007A3584" w:rsidP="007A3584">
      <w:pPr>
        <w:pStyle w:val="ListParagraph"/>
        <w:numPr>
          <w:ilvl w:val="0"/>
          <w:numId w:val="14"/>
        </w:numPr>
      </w:pPr>
      <w:r w:rsidRPr="00BD1D64">
        <w:t>Krafa um kynferðislegt endurgjald.</w:t>
      </w:r>
    </w:p>
    <w:p w14:paraId="7DB38EEC" w14:textId="77777777" w:rsidR="007A3584" w:rsidRPr="00BD1D64" w:rsidRDefault="007A3584" w:rsidP="007A3584">
      <w:pPr>
        <w:pStyle w:val="ListParagraph"/>
        <w:numPr>
          <w:ilvl w:val="0"/>
          <w:numId w:val="14"/>
        </w:numPr>
      </w:pPr>
      <w:r w:rsidRPr="00BD1D64">
        <w:t>Líkamleg valdbeiting.</w:t>
      </w:r>
    </w:p>
    <w:p w14:paraId="6C7EDE21" w14:textId="77777777" w:rsidR="007A3584" w:rsidRPr="00BD1D64" w:rsidRDefault="007A3584" w:rsidP="007A3584">
      <w:r w:rsidRPr="00BD1D64">
        <w:t>Hér er ekki átt við skoðanaágreining eða hagsmunaárekstur sem kann að rísa á vinnustað milli stjórnanda og starfsfólks eða tveggja eða fleiri einstaklinga enda leiði slíkur skoðanaágreiningur eða hagsmunaárekstur ekki til þeirrar háttsemi sem lýst er hér að framan.</w:t>
      </w:r>
    </w:p>
    <w:p w14:paraId="5A1C957E" w14:textId="77777777" w:rsidR="007A3584" w:rsidRPr="00BD1D64" w:rsidRDefault="007A3584" w:rsidP="007A3584">
      <w:pPr>
        <w:pStyle w:val="Heading5"/>
      </w:pPr>
      <w:bookmarkStart w:id="780" w:name="_Ref52183678"/>
      <w:bookmarkStart w:id="781" w:name="_Toc232150536"/>
      <w:r w:rsidRPr="00BD1D64">
        <w:t>Ofbeldi</w:t>
      </w:r>
      <w:bookmarkEnd w:id="780"/>
      <w:bookmarkEnd w:id="781"/>
    </w:p>
    <w:p w14:paraId="159FE635" w14:textId="77777777" w:rsidR="007A3584" w:rsidRPr="00BD1D64" w:rsidRDefault="007A3584" w:rsidP="007A3584">
      <w:r w:rsidRPr="00BD1D64">
        <w:t>Hvers kyns hegðun sem leiðir til, eða gæti leitt til, líkamlegs eða sálræns skaða eða þjáninga þess sem fyrir henni verður, einnig hótun um slíkt, þvingun eða handahófskennda sviptingu frelsis.</w:t>
      </w:r>
    </w:p>
    <w:p w14:paraId="324F3428" w14:textId="77777777" w:rsidR="007A3584" w:rsidRPr="00BD1D64" w:rsidRDefault="007A3584" w:rsidP="007A3584">
      <w:r w:rsidRPr="00BD1D64">
        <w:t>Það er kynbundið ofbeldi þegar um er að ræða ofbeldi á grundvelli kyns sem leiðir til eða gæti leitt til líkamlegs, kynferðislegs eða sálræns skaða eða þjáninga þess sem fyrir því verður, einnig hótun um slíkt, þvingun eða handahófskennda sviptingu frelsis, bæði í einkalífi og á opinberum vettvangi.</w:t>
      </w:r>
    </w:p>
    <w:p w14:paraId="23909F26" w14:textId="77777777" w:rsidR="007A3584" w:rsidRPr="00BD1D64" w:rsidRDefault="007A3584" w:rsidP="007A3584">
      <w:r w:rsidRPr="00BD1D64">
        <w:t>Ofbeldi getur m.a. birst sem:</w:t>
      </w:r>
    </w:p>
    <w:p w14:paraId="7E364C9E" w14:textId="77777777" w:rsidR="007A3584" w:rsidRPr="00BD1D64" w:rsidRDefault="007A3584" w:rsidP="007A3584">
      <w:pPr>
        <w:pStyle w:val="ListParagraph"/>
        <w:numPr>
          <w:ilvl w:val="0"/>
          <w:numId w:val="14"/>
        </w:numPr>
      </w:pPr>
      <w:r w:rsidRPr="00BD1D64">
        <w:t>Líkamlegt ofbeldi: árásir, slagsmál, spörk, bit o.fl.</w:t>
      </w:r>
    </w:p>
    <w:p w14:paraId="0426451C" w14:textId="77777777" w:rsidR="007A3584" w:rsidRPr="00BD1D64" w:rsidRDefault="007A3584" w:rsidP="007A3584">
      <w:pPr>
        <w:pStyle w:val="ListParagraph"/>
        <w:numPr>
          <w:ilvl w:val="0"/>
          <w:numId w:val="14"/>
        </w:numPr>
      </w:pPr>
      <w:r w:rsidRPr="00BD1D64">
        <w:t>Andlegt ofbeldi: hótanir, áreitni, valdníðsla, skipulögð niðurlæging o.fl.</w:t>
      </w:r>
    </w:p>
    <w:p w14:paraId="4B35F274" w14:textId="77777777" w:rsidR="007A3584" w:rsidRPr="00BD1D64" w:rsidRDefault="007A3584" w:rsidP="007A3584">
      <w:pPr>
        <w:pStyle w:val="Heading5"/>
      </w:pPr>
      <w:bookmarkStart w:id="782" w:name="_Ref53401242"/>
      <w:bookmarkStart w:id="783" w:name="_Toc232150537"/>
      <w:r w:rsidRPr="00BD1D64">
        <w:t>Óviðeigandi samskipti</w:t>
      </w:r>
      <w:bookmarkEnd w:id="782"/>
      <w:bookmarkEnd w:id="783"/>
    </w:p>
    <w:p w14:paraId="6FA31737" w14:textId="77777777" w:rsidR="007A3584" w:rsidRPr="00DD773F" w:rsidRDefault="007A3584" w:rsidP="007A3584">
      <w:r w:rsidRPr="00BD1D64">
        <w:t>Óviðeigandi samskipti eða hegðun getur átt sér ýmsar birtingarmyndir sem erfitt er telja upp með tæmandi hætti. Almennt má hins vegar segj</w:t>
      </w:r>
      <w:r w:rsidRPr="00DD773F">
        <w:t>a að slík samskipti eða hegðun geti valdið vanlíðan hjá þeim sem hlut eiga að máli. Stundum byrja mál sem ágreiningur um fagleg málefni, verkefni eða leiðir. Slíkur ágreiningur er yfirleitt tímabundinn og getur jafnvel verið jákvæður og skapandi. Ef ágreiningur fær hins vegar að þróast stjórnlaust er hætta á að hann stigmagnist og leiði til erfiðleika í samskiptum sem í versta falli geta þróast yfir í einelti eða áreitni ef ekki er brugðist við.</w:t>
      </w:r>
    </w:p>
    <w:p w14:paraId="5EBE9955" w14:textId="77777777" w:rsidR="007A3584" w:rsidRPr="00B7076B" w:rsidRDefault="007A3584" w:rsidP="007A3584">
      <w:pPr>
        <w:pStyle w:val="Heading4"/>
        <w:spacing w:before="240"/>
        <w:rPr>
          <w:rFonts w:cs="Arial"/>
        </w:rPr>
      </w:pPr>
      <w:bookmarkStart w:id="784" w:name="_Ref82171962"/>
      <w:bookmarkStart w:id="785" w:name="_Toc95807507"/>
      <w:bookmarkStart w:id="786" w:name="_Toc232150538"/>
      <w:r w:rsidRPr="00B7076B">
        <w:rPr>
          <w:rFonts w:cs="Arial"/>
        </w:rPr>
        <w:t>Viðbrögð við kvörtun um samskipti</w:t>
      </w:r>
      <w:bookmarkEnd w:id="784"/>
      <w:bookmarkEnd w:id="785"/>
      <w:bookmarkEnd w:id="786"/>
    </w:p>
    <w:p w14:paraId="510D3190" w14:textId="77777777" w:rsidR="007A3584" w:rsidRPr="00DD773F" w:rsidRDefault="007A3584" w:rsidP="007A3584">
      <w:r w:rsidRPr="00DD773F">
        <w:t xml:space="preserve">Verktaki skuldbindur sig til að taka alvarlega allar ábendingar kaupanda um óásættanlega hegðun, t.d. þá sem skilgreind er í gr. </w:t>
      </w:r>
      <w:r w:rsidRPr="00DD773F">
        <w:fldChar w:fldCharType="begin"/>
      </w:r>
      <w:r w:rsidRPr="00DD773F">
        <w:instrText xml:space="preserve"> REF _Ref52183654 \r \h  \* MERGEFORMAT </w:instrText>
      </w:r>
      <w:r w:rsidRPr="00DD773F">
        <w:fldChar w:fldCharType="separate"/>
      </w:r>
      <w:r>
        <w:t>4.6</w:t>
      </w:r>
      <w:r w:rsidRPr="00DD773F">
        <w:t>.9.2.1</w:t>
      </w:r>
      <w:r w:rsidRPr="00DD773F">
        <w:fldChar w:fldCharType="end"/>
      </w:r>
      <w:r w:rsidRPr="00DD773F">
        <w:t xml:space="preserve"> til </w:t>
      </w:r>
      <w:r w:rsidRPr="00DD773F">
        <w:fldChar w:fldCharType="begin"/>
      </w:r>
      <w:r w:rsidRPr="00DD773F">
        <w:instrText xml:space="preserve"> REF _Ref53401242 \r \h  \* MERGEFORMAT </w:instrText>
      </w:r>
      <w:r w:rsidRPr="00DD773F">
        <w:fldChar w:fldCharType="separate"/>
      </w:r>
      <w:r>
        <w:t>4.6</w:t>
      </w:r>
      <w:r w:rsidRPr="00DD773F">
        <w:t>.9.2.5</w:t>
      </w:r>
      <w:r w:rsidRPr="00DD773F">
        <w:fldChar w:fldCharType="end"/>
      </w:r>
      <w:r w:rsidRPr="00DD773F">
        <w:t>, og gera það sem í valdi hans stendur til að koma í veg fyrir að þær endurtaki sig.</w:t>
      </w:r>
    </w:p>
    <w:p w14:paraId="0233396F" w14:textId="77777777" w:rsidR="007A3584" w:rsidRPr="00DD773F" w:rsidRDefault="007A3584" w:rsidP="007A3584">
      <w:r w:rsidRPr="00DD773F">
        <w:t xml:space="preserve">Komi fram kvörtun eða ábending um einelti, áreitni eða ofbeldi mun mál verða athugað. Á meðan athugun stendur yfir skal verktaki sjá til þess að meintur/ætlaður gerandi komi til fundar með kaupanda sé þess óskað. </w:t>
      </w:r>
    </w:p>
    <w:p w14:paraId="022EFBD2" w14:textId="77777777" w:rsidR="007A3584" w:rsidRPr="00DD773F" w:rsidRDefault="007A3584" w:rsidP="007A3584">
      <w:r w:rsidRPr="00DD773F">
        <w:t>Meðan athugun fer fram skal verktaki grípa til ráðstafana sem tryggja að ætlaður þolandi og ætlaður gerandi þurfi ekki að hafa samskipti er varðar starfsemi vinnustaðarins. Verkkaupi skal tryggja að ætlaður þolandi þurfi ekki að vera í samskiptum við ætlaðan geranda á meðan athugun stendur.</w:t>
      </w:r>
    </w:p>
    <w:p w14:paraId="5F7F4603" w14:textId="77777777" w:rsidR="007A3584" w:rsidRPr="00DD773F" w:rsidRDefault="007A3584" w:rsidP="007A3584">
      <w:r w:rsidRPr="00DD773F">
        <w:t>Verði starfsfólk verktaka fyrir óásættanlegri hegðun af hendi starfsfólks verkkaupa skal verktaki tilkynna slíka hegðun tafarlaust til mannauðsskrifstofu verkkaupa. Meðan athugun fer fram mun verkkaupi grípa til ráðstafana sem tryggja að ætlaður þolandi og ætlaður gerandi þurfi ekki að hafa samskipti er varðar starfsemi vinnustaðarins.</w:t>
      </w:r>
    </w:p>
    <w:p w14:paraId="30ADBDB3" w14:textId="77777777" w:rsidR="007A3584" w:rsidRPr="00DD773F" w:rsidRDefault="007A3584" w:rsidP="007A3584">
      <w:pPr>
        <w:pStyle w:val="Heading2"/>
      </w:pPr>
      <w:bookmarkStart w:id="787" w:name="_Toc95807508"/>
      <w:bookmarkStart w:id="788" w:name="_Toc232150539"/>
      <w:bookmarkStart w:id="789" w:name="_Ref185382"/>
      <w:bookmarkStart w:id="790" w:name="_Ref185386"/>
      <w:r>
        <w:t>Efni og aðföng</w:t>
      </w:r>
      <w:bookmarkEnd w:id="787"/>
      <w:bookmarkEnd w:id="788"/>
      <w:r>
        <w:t xml:space="preserve"> </w:t>
      </w:r>
    </w:p>
    <w:p w14:paraId="14533B58" w14:textId="77777777" w:rsidR="007A3584" w:rsidRPr="00A57C5F" w:rsidRDefault="007A3584" w:rsidP="007A3584">
      <w:pPr>
        <w:rPr>
          <w:rFonts w:cs="Arial"/>
          <w:szCs w:val="20"/>
        </w:rPr>
      </w:pPr>
      <w:r w:rsidRPr="00A57C5F">
        <w:rPr>
          <w:rFonts w:eastAsia="Aptos" w:cs="Arial"/>
          <w:szCs w:val="20"/>
        </w:rPr>
        <w:t xml:space="preserve">Stefna Veitna er að verktakar annist útvegun aðfanga eftir því sem við verður komið, til að tryggja skýra ábyrgð, skilvirkni og samræmi í framkvæmd verka. </w:t>
      </w:r>
    </w:p>
    <w:p w14:paraId="5818651A" w14:textId="77777777" w:rsidR="007A3584" w:rsidRPr="00405A9C" w:rsidRDefault="007A3584" w:rsidP="007A3584">
      <w:pPr>
        <w:pStyle w:val="Heading3"/>
        <w:spacing w:before="240"/>
        <w:ind w:left="141"/>
        <w:rPr>
          <w:rFonts w:cs="Arial"/>
          <w:szCs w:val="20"/>
        </w:rPr>
      </w:pPr>
      <w:bookmarkStart w:id="791" w:name="_Toc95807509"/>
      <w:bookmarkStart w:id="792" w:name="_Toc232150540"/>
      <w:r w:rsidRPr="00405A9C">
        <w:rPr>
          <w:rFonts w:cs="Arial"/>
          <w:szCs w:val="20"/>
        </w:rPr>
        <w:t>Aðföng sem verktaki leggur til</w:t>
      </w:r>
      <w:bookmarkEnd w:id="791"/>
      <w:bookmarkEnd w:id="792"/>
    </w:p>
    <w:p w14:paraId="3AEB70E2" w14:textId="77777777" w:rsidR="007A3584" w:rsidRPr="00DD773F" w:rsidRDefault="007A3584" w:rsidP="007A3584">
      <w:pPr>
        <w:rPr>
          <w:rFonts w:cs="Arial"/>
        </w:rPr>
      </w:pPr>
      <w:r w:rsidRPr="3095C2E4">
        <w:rPr>
          <w:rFonts w:cs="Arial"/>
        </w:rPr>
        <w:t>Verktaki skal leggja til og kosta öll áhöld, s.s. vélar, vinnupalla, keyrslubrautir, verkfæri, ljós, hita og orku sem til þarf við framkvæmd verksins. Auk þessa skal hann kosta allan flutning á fólki, tækjum og efni sem hann útvegar.</w:t>
      </w:r>
    </w:p>
    <w:p w14:paraId="75567127" w14:textId="77777777" w:rsidR="007A3584" w:rsidRPr="00405A9C" w:rsidRDefault="007A3584" w:rsidP="007A3584">
      <w:pPr>
        <w:pStyle w:val="Heading3"/>
        <w:spacing w:before="240"/>
        <w:ind w:left="141"/>
        <w:rPr>
          <w:rFonts w:cs="Arial"/>
          <w:szCs w:val="20"/>
        </w:rPr>
      </w:pPr>
      <w:bookmarkStart w:id="793" w:name="_Toc95807510"/>
      <w:bookmarkStart w:id="794" w:name="_Toc232150541"/>
      <w:r w:rsidRPr="3095C2E4">
        <w:rPr>
          <w:rFonts w:cs="Arial"/>
        </w:rPr>
        <w:lastRenderedPageBreak/>
        <w:t>Aðföng sem verkkaupi leggur til</w:t>
      </w:r>
      <w:bookmarkEnd w:id="793"/>
      <w:bookmarkEnd w:id="794"/>
    </w:p>
    <w:p w14:paraId="103FEA52" w14:textId="77777777" w:rsidR="007A3584" w:rsidRPr="00DD773F" w:rsidRDefault="007A3584" w:rsidP="007A3584">
      <w:pPr>
        <w:spacing w:before="210" w:after="210" w:line="300" w:lineRule="auto"/>
        <w:rPr>
          <w:rFonts w:ascii="Segoe UI" w:eastAsia="Segoe UI" w:hAnsi="Segoe UI" w:cs="Segoe UI"/>
          <w:noProof/>
          <w:sz w:val="21"/>
          <w:szCs w:val="21"/>
        </w:rPr>
      </w:pPr>
      <w:r>
        <w:t>Verktaki skal leggja fram ítarlega verkáætlun um framkvæmdatíma verksins fyrir undirritun verksamnings og þarf hún að hljóta samþykki verkkaupa. Hafi áætlunin verið samþykkt er hún bindandi fyrir verkkaupa og verktaka þannig að þess verður ekki krafist að verkkaupi afhendi efni fyrr en þar kemur fram, sbr. gr. 3.3 í ÍST 30:2012.</w:t>
      </w:r>
    </w:p>
    <w:p w14:paraId="7F0CF6B8" w14:textId="77777777" w:rsidR="007A3584" w:rsidRPr="00DD773F" w:rsidRDefault="007A3584" w:rsidP="007A3584">
      <w:pPr>
        <w:pStyle w:val="Texti0"/>
        <w:spacing w:after="160" w:line="259" w:lineRule="auto"/>
        <w:rPr>
          <w:color w:val="000000" w:themeColor="text1"/>
        </w:rPr>
      </w:pPr>
      <w:r w:rsidRPr="00DD773F">
        <w:rPr>
          <w:color w:val="000000" w:themeColor="text1"/>
        </w:rPr>
        <w:t xml:space="preserve">Óski verktaki þess að fá efni fyrr en verkáætlun gerir ráð fyrir, skal hann koma þeirri beiðni til </w:t>
      </w:r>
      <w:r>
        <w:rPr>
          <w:color w:val="000000" w:themeColor="text1"/>
        </w:rPr>
        <w:t>eftirlitsaðila</w:t>
      </w:r>
      <w:r w:rsidRPr="00DD773F">
        <w:rPr>
          <w:color w:val="000000" w:themeColor="text1"/>
        </w:rPr>
        <w:t xml:space="preserve"> verkkaupa, sem skal samstundis koma viðkomandi ósk um flýtingu á efnisafgreiðslu til verkkaupa. Geti verkkaupi orðið við ósk verktaka skal verkkaupi tilkynna það til verktaka og tilgreina nýjar dagsetningar á efnisafhendingu. Verktaki skal fá beiðni frá verkkaupa um afhendingu efnis og kvitta fyrir móttöku alls efnis frá verkkaupa ásamt staðfestingu á því að efnið sé gallalaust. </w:t>
      </w:r>
    </w:p>
    <w:p w14:paraId="2F61F41F" w14:textId="77777777" w:rsidR="007A3584" w:rsidRPr="00DD773F" w:rsidRDefault="007A3584" w:rsidP="007A3584">
      <w:pPr>
        <w:rPr>
          <w:color w:val="000000" w:themeColor="text1"/>
        </w:rPr>
      </w:pPr>
      <w:r w:rsidRPr="3095C2E4">
        <w:rPr>
          <w:color w:val="000000" w:themeColor="text1"/>
        </w:rPr>
        <w:t>Vertaki skal magntaka það efni sem hann óskar eftir hverju sinni og senda til eftirlitsaðila sem hefur samband við verkkaupa sem skrifar út efnið til afgreiðslu.</w:t>
      </w:r>
    </w:p>
    <w:p w14:paraId="5BDF05BA" w14:textId="77777777" w:rsidR="007A3584" w:rsidRPr="00DD773F" w:rsidRDefault="007A3584" w:rsidP="007A3584">
      <w:pPr>
        <w:pStyle w:val="Texti0"/>
        <w:spacing w:after="160" w:line="259" w:lineRule="auto"/>
        <w:rPr>
          <w:color w:val="000000" w:themeColor="text1"/>
        </w:rPr>
      </w:pPr>
      <w:r w:rsidRPr="00DD773F">
        <w:rPr>
          <w:color w:val="000000" w:themeColor="text1"/>
        </w:rPr>
        <w:t xml:space="preserve">Allt efni sem verkkaupi afhendir verktaka er á ábyrgð verktaka strax við móttöku þess. Afgangsefni, í eigu verkkaupa, sem verktaki hefur veitt viðtöku, skal verktaki skila í vörumóttöku eða á annan stað eftir tilmælum verkkaupa. </w:t>
      </w:r>
    </w:p>
    <w:p w14:paraId="15EBA0D1" w14:textId="77777777" w:rsidR="007A3584" w:rsidRPr="00405A9C" w:rsidRDefault="007A3584" w:rsidP="007A3584">
      <w:pPr>
        <w:pStyle w:val="Heading3"/>
        <w:spacing w:before="240"/>
        <w:ind w:left="141"/>
        <w:rPr>
          <w:rFonts w:cs="Arial"/>
          <w:szCs w:val="20"/>
        </w:rPr>
      </w:pPr>
      <w:bookmarkStart w:id="795" w:name="_Ref82681616"/>
      <w:bookmarkStart w:id="796" w:name="_Toc95807511"/>
      <w:bookmarkStart w:id="797" w:name="_Toc232150542"/>
      <w:r w:rsidRPr="00405A9C">
        <w:rPr>
          <w:rFonts w:cs="Arial"/>
          <w:szCs w:val="20"/>
        </w:rPr>
        <w:t xml:space="preserve">Efni afhent </w:t>
      </w:r>
      <w:bookmarkEnd w:id="795"/>
      <w:r w:rsidRPr="00405A9C">
        <w:rPr>
          <w:rFonts w:cs="Arial"/>
          <w:szCs w:val="20"/>
        </w:rPr>
        <w:t>af lager verkkaupa</w:t>
      </w:r>
      <w:bookmarkEnd w:id="796"/>
      <w:bookmarkEnd w:id="797"/>
    </w:p>
    <w:p w14:paraId="0B852927" w14:textId="77777777" w:rsidR="007A3584" w:rsidRPr="00DD773F" w:rsidRDefault="007A3584" w:rsidP="007A3584">
      <w:r>
        <w:t xml:space="preserve">Efni sem er afhent af lager verkkaup gildir eftirfarandi ákvæði gr. </w:t>
      </w:r>
      <w:r>
        <w:fldChar w:fldCharType="begin"/>
      </w:r>
      <w:r>
        <w:instrText xml:space="preserve"> REF _Ref82681616 \r \h </w:instrText>
      </w:r>
      <w:r>
        <w:fldChar w:fldCharType="separate"/>
      </w:r>
      <w:r>
        <w:t>7.3</w:t>
      </w:r>
      <w:r>
        <w:fldChar w:fldCharType="end"/>
      </w:r>
    </w:p>
    <w:p w14:paraId="0E886BA0" w14:textId="77777777" w:rsidR="007A3584" w:rsidRPr="00DD773F" w:rsidRDefault="007A3584" w:rsidP="007A3584">
      <w:pPr>
        <w:pStyle w:val="Texti0"/>
        <w:spacing w:after="160" w:line="259" w:lineRule="auto"/>
      </w:pPr>
      <w:r>
        <w:t xml:space="preserve">Efni er afhent frá Vöruhóteli Eimskips í skála 4 við Sundahöfn eða öðrum lagerum verkkaupa. Vöruhótelið kemur efninu á flutningatæki, en verktakinn sér um flutning á efninu frá Vöruhótelinu á verkstað og affermingu þar. </w:t>
      </w:r>
    </w:p>
    <w:p w14:paraId="2295A448" w14:textId="77777777" w:rsidR="007A3584" w:rsidRDefault="007A3584" w:rsidP="007A3584">
      <w:pPr>
        <w:pStyle w:val="Texti0"/>
        <w:spacing w:after="160" w:line="259" w:lineRule="auto"/>
      </w:pPr>
      <w:r>
        <w:t xml:space="preserve">Verkkaupi pantar efnið og Eimskip tekur það til fyrir verktaka. Ef efni er pantað fyrir hádegi verður afhending efnis fyrir hádegi næsta virka dag. </w:t>
      </w:r>
    </w:p>
    <w:p w14:paraId="61CC18C0" w14:textId="77777777" w:rsidR="007A3584" w:rsidRPr="00DD773F" w:rsidRDefault="007A3584" w:rsidP="007A3584">
      <w:pPr>
        <w:pStyle w:val="Texti0"/>
        <w:spacing w:after="160" w:line="259" w:lineRule="auto"/>
      </w:pPr>
      <w:r w:rsidRPr="00DD773F">
        <w:t xml:space="preserve">Verktaki skal sækja efnið innan 2 daga frá pöntun. Efni sem er ekki sótt innan tveggja sólarhringa verður skráð inn á lager aftur og skal verktakinn þá greiða kostnað vegna innskráningarinnar. </w:t>
      </w:r>
    </w:p>
    <w:p w14:paraId="6DDE593C" w14:textId="77777777" w:rsidR="007A3584" w:rsidRPr="00DD773F" w:rsidRDefault="007A3584" w:rsidP="007A3584">
      <w:pPr>
        <w:pStyle w:val="Texti0"/>
        <w:spacing w:after="160" w:line="259" w:lineRule="auto"/>
      </w:pPr>
      <w:r w:rsidRPr="00DD773F">
        <w:t xml:space="preserve">Verktaki fær afrit af vörupöntun við afhendingu og skal hann yfirfara hvort rétt efni sé afgreitt og hvort það sé án skemmda. Verktaka er ekki heimilt að taka hluta af pöntun. </w:t>
      </w:r>
    </w:p>
    <w:p w14:paraId="06124AB0" w14:textId="77777777" w:rsidR="007A3584" w:rsidRPr="00DD773F" w:rsidRDefault="007A3584" w:rsidP="007A3584">
      <w:pPr>
        <w:pStyle w:val="Texti0"/>
        <w:spacing w:after="160" w:line="259" w:lineRule="auto"/>
      </w:pPr>
      <w:r w:rsidRPr="00DD773F">
        <w:t xml:space="preserve">Afhending efnis er milli kl. 08:00-14:00 virka daga. Ekki er hægt að reikna með afhendingu efnis á öðrum tímum nema gegn sérstöku gjaldi. Efnið verður afhent í samræmi við staðfesta verkáætlun. </w:t>
      </w:r>
    </w:p>
    <w:p w14:paraId="06C7E708" w14:textId="77777777" w:rsidR="007A3584" w:rsidRPr="00DD773F" w:rsidDel="00351B58" w:rsidRDefault="007A3584" w:rsidP="007A3584">
      <w:pPr>
        <w:pStyle w:val="Texti0"/>
        <w:spacing w:after="160" w:line="259" w:lineRule="auto"/>
      </w:pPr>
      <w:r w:rsidRPr="00DD773F" w:rsidDel="00351B58">
        <w:t xml:space="preserve">Ekki er gert ráð fyrir að verktaki geymi efni á framkvæmdastað. Allt efni sem verkkaupi leggur til, annað en pípur og ídráttarrör, skal verktaki geyma í lokaðri geymslu að loknum hverjum vinnudegi. </w:t>
      </w:r>
    </w:p>
    <w:p w14:paraId="3DF6CE03" w14:textId="77777777" w:rsidR="007A3584" w:rsidRPr="00DD773F" w:rsidRDefault="007A3584" w:rsidP="007A3584">
      <w:pPr>
        <w:pStyle w:val="Texti0"/>
        <w:spacing w:after="160" w:line="259" w:lineRule="auto"/>
      </w:pPr>
      <w:r>
        <w:t xml:space="preserve">Verktaki skal skila inn efnisafgöngum í upprunalegu ástandi þ.e. án skemmda til Vöruhótels Eimskips við Sundahöfn eftir framvindu verks og fyrirmælum eftirlitsaðila. Verktaki skal skila afriti af vörupöntun með efnisafgöngum. Ekki er heimilt að skila inn efni án skilavörueyðublaðs og afrits af vörupöntun. Á skilavörueyðublaði skal taka fram pöntunarnúmer/verkþátt, vöruheiti og magn þess sem er skilað. Við skil á efni á vöruhótel skal verktaki gefa sér tíma til að yfirfara efnið með starfsfólki Eimskipa á opnunartíma hótelsins. Þegar efni og magn hefur verið yfirfarið skráir starfsfólk Eimskipa efnið inn á Vöruhótelið. Aðeins er tekið á móti skilavörum á Vöruhóteli Eimskipa milli kl. 08:00-14:00 virka daga. </w:t>
      </w:r>
    </w:p>
    <w:p w14:paraId="404A1418" w14:textId="77777777" w:rsidR="007A3584" w:rsidRPr="00405A9C" w:rsidRDefault="007A3584" w:rsidP="007A3584">
      <w:pPr>
        <w:pStyle w:val="Heading3"/>
        <w:spacing w:before="240"/>
        <w:ind w:left="141"/>
        <w:rPr>
          <w:rFonts w:cs="Arial"/>
          <w:szCs w:val="20"/>
        </w:rPr>
      </w:pPr>
      <w:bookmarkStart w:id="798" w:name="_Toc95807512"/>
      <w:bookmarkStart w:id="799" w:name="_Toc232150543"/>
      <w:r w:rsidRPr="00405A9C">
        <w:rPr>
          <w:rFonts w:cs="Arial"/>
          <w:szCs w:val="20"/>
        </w:rPr>
        <w:t>Efni sem afhent er verktaka á öðrum stað</w:t>
      </w:r>
      <w:bookmarkEnd w:id="798"/>
      <w:bookmarkEnd w:id="799"/>
    </w:p>
    <w:p w14:paraId="74F1AFBD" w14:textId="77777777" w:rsidR="007A3584" w:rsidRPr="00DD773F" w:rsidRDefault="007A3584" w:rsidP="007A3584">
      <w:r>
        <w:t>Verktaki má gera ráð fyrir að þurfa að sækja vörur á aðra staði en á vöruhótel Eimskip og er þá afhending samkvæmt fyrirmælum hverju sinni. Verktaki skal gera ráð fyrir að sjá um hífingu á og af flutningstæki sé þess þörf.</w:t>
      </w:r>
    </w:p>
    <w:p w14:paraId="76EFC963" w14:textId="77777777" w:rsidR="007A3584" w:rsidRPr="00405A9C" w:rsidRDefault="007A3584" w:rsidP="007A3584">
      <w:pPr>
        <w:pStyle w:val="Heading3"/>
        <w:spacing w:before="240"/>
        <w:ind w:left="141"/>
        <w:rPr>
          <w:rFonts w:cs="Arial"/>
          <w:szCs w:val="20"/>
        </w:rPr>
      </w:pPr>
      <w:bookmarkStart w:id="800" w:name="_Toc95807513"/>
      <w:bookmarkStart w:id="801" w:name="_Toc232150544"/>
      <w:r w:rsidRPr="00405A9C">
        <w:rPr>
          <w:rFonts w:cs="Arial"/>
          <w:szCs w:val="20"/>
        </w:rPr>
        <w:t>Efni sem afhent er beint á verkstað</w:t>
      </w:r>
      <w:bookmarkEnd w:id="800"/>
      <w:bookmarkEnd w:id="801"/>
    </w:p>
    <w:p w14:paraId="680DD22C" w14:textId="77777777" w:rsidR="007A3584" w:rsidRPr="00DD773F" w:rsidRDefault="007A3584" w:rsidP="007A3584">
      <w:r w:rsidRPr="00DD773F">
        <w:t xml:space="preserve">Um efni sem afhent er beint á verkstað gilda eftirfarandi ákvæði. </w:t>
      </w:r>
    </w:p>
    <w:p w14:paraId="7544E1E2" w14:textId="77777777" w:rsidR="007A3584" w:rsidRPr="00DD773F" w:rsidRDefault="007A3584" w:rsidP="007A3584">
      <w:r w:rsidRPr="00DD773F">
        <w:t>Verktaki skal gera ráð fyrir að sjá um hífingu af flutningstæki sé þess þörf.</w:t>
      </w:r>
    </w:p>
    <w:p w14:paraId="6E9A9DA0" w14:textId="77777777" w:rsidR="007A3584" w:rsidRPr="00DD773F" w:rsidRDefault="007A3584" w:rsidP="007A3584">
      <w:r w:rsidRPr="00DD773F">
        <w:lastRenderedPageBreak/>
        <w:t>Þegar efni er afhent verktaka á verkstað þá kvittar viðtakandi fyrir móttöku og er um leið orðinn ábyrgðaraðili efnisins. Það er á ábyrgð verktaka að tryggja að efnið sé sjónskoðað við móttöku áður en kvittað er fyrir afhendingunni. Ef efnið stenst ekki kröfur skal gera skriflega athugasemd á kvittunina og hafa samband við eftirlit</w:t>
      </w:r>
      <w:r>
        <w:t>saðila</w:t>
      </w:r>
      <w:r w:rsidRPr="00DD773F">
        <w:t xml:space="preserve">. </w:t>
      </w:r>
      <w:r>
        <w:t>Eftirlitsaðili</w:t>
      </w:r>
      <w:r w:rsidRPr="00DD773F">
        <w:t xml:space="preserve"> hefur samband við </w:t>
      </w:r>
      <w:r>
        <w:t>verkkaupa</w:t>
      </w:r>
      <w:r w:rsidRPr="00DD773F">
        <w:t xml:space="preserve"> og meta </w:t>
      </w:r>
      <w:r>
        <w:t>þeir</w:t>
      </w:r>
      <w:r w:rsidRPr="00DD773F">
        <w:t xml:space="preserve"> í sameiningu hvort gera </w:t>
      </w:r>
      <w:r>
        <w:t>eigi</w:t>
      </w:r>
      <w:r w:rsidRPr="00DD773F">
        <w:t xml:space="preserve"> við efnið eða það endursent á kostnað þess sem afhenti gallaða efnið. Tryggja skal rekjanleika móttökukvittana, t.d. með því að verktaki geymi þær í möppu sem skal ávallt vera aðgengileg til skoðunar. </w:t>
      </w:r>
    </w:p>
    <w:p w14:paraId="3C9DED26" w14:textId="77777777" w:rsidR="007A3584" w:rsidRPr="00DD773F" w:rsidRDefault="007A3584" w:rsidP="007A3584">
      <w:r w:rsidRPr="00DD773F" w:rsidDel="00351B58">
        <w:t>Allt efni sem verkkaupi leggur til, annað en pípur og ídráttarrör, skal verktaki geyma í lokaðri geymslu að loknum hverjum vinnudegi.</w:t>
      </w:r>
    </w:p>
    <w:p w14:paraId="119FA58C" w14:textId="77777777" w:rsidR="007A3584" w:rsidRPr="00DD773F" w:rsidRDefault="007A3584" w:rsidP="007A3584">
      <w:pPr>
        <w:jc w:val="left"/>
        <w:rPr>
          <w:rFonts w:cs="Arial"/>
          <w:b/>
          <w:i/>
          <w:caps/>
          <w:noProof/>
          <w:snapToGrid w:val="0"/>
          <w:spacing w:val="10"/>
          <w:szCs w:val="20"/>
        </w:rPr>
      </w:pPr>
    </w:p>
    <w:p w14:paraId="349E9E10" w14:textId="77777777" w:rsidR="007A3584" w:rsidRPr="00DD773F" w:rsidRDefault="007A3584" w:rsidP="007A3584">
      <w:pPr>
        <w:pStyle w:val="Heading2"/>
      </w:pPr>
      <w:bookmarkStart w:id="802" w:name="_Toc95807514"/>
      <w:bookmarkStart w:id="803" w:name="_Toc232150545"/>
      <w:r w:rsidRPr="00DD773F">
        <w:t>Vinnusvæðið</w:t>
      </w:r>
      <w:bookmarkEnd w:id="789"/>
      <w:bookmarkEnd w:id="790"/>
      <w:bookmarkEnd w:id="802"/>
      <w:bookmarkEnd w:id="803"/>
    </w:p>
    <w:p w14:paraId="44229A1D" w14:textId="77777777" w:rsidR="007A3584" w:rsidRPr="00405A9C" w:rsidRDefault="007A3584" w:rsidP="007A3584">
      <w:pPr>
        <w:pStyle w:val="Heading3"/>
        <w:spacing w:before="240"/>
        <w:ind w:left="141"/>
        <w:rPr>
          <w:rFonts w:cs="Arial"/>
          <w:szCs w:val="20"/>
        </w:rPr>
      </w:pPr>
      <w:bookmarkStart w:id="804" w:name="_Toc95807515"/>
      <w:bookmarkStart w:id="805" w:name="_Toc232150546"/>
      <w:r w:rsidRPr="00405A9C">
        <w:rPr>
          <w:rFonts w:cs="Arial"/>
          <w:szCs w:val="20"/>
        </w:rPr>
        <w:t>Almennt</w:t>
      </w:r>
      <w:bookmarkEnd w:id="804"/>
      <w:bookmarkEnd w:id="805"/>
    </w:p>
    <w:p w14:paraId="7E7F1D41" w14:textId="77777777" w:rsidR="007A3584" w:rsidRPr="00DD773F" w:rsidRDefault="007A3584" w:rsidP="007A3584">
      <w:pPr>
        <w:rPr>
          <w:rFonts w:cs="Arial"/>
          <w:szCs w:val="20"/>
        </w:rPr>
      </w:pPr>
      <w:r w:rsidRPr="00DD773F">
        <w:rPr>
          <w:rFonts w:cs="Arial"/>
          <w:szCs w:val="20"/>
        </w:rPr>
        <w:t xml:space="preserve">Verktaki skal ávallt sjá um að allir efnisafgangar séu fjarlægðir jafnóðum. Verktaki skal sjá svo um að umhirða á vinnustað, í vinnuskúrum og á lóðum sé ávallt góð og skal verktaki fara eftir fyrirmælum </w:t>
      </w:r>
      <w:r>
        <w:rPr>
          <w:rFonts w:cs="Arial"/>
          <w:szCs w:val="20"/>
        </w:rPr>
        <w:t>eftirlitsaðila</w:t>
      </w:r>
      <w:r w:rsidRPr="00DD773F">
        <w:rPr>
          <w:rFonts w:cs="Arial"/>
          <w:szCs w:val="20"/>
        </w:rPr>
        <w:t xml:space="preserve"> þar að lútandi. Verktaki skal afmarka vinnusvæði sitt með viðeigandi merkingum og skal jarðraski skal haldið í lágmarki og einungis innan afmarkaðra vinnusvæða. Öll umferð bíla og vinnuvéla er óheimil utan vega og vinnusvæðis. Verktaka er óheimilt dreifa uppgreftri (jarðvegi, möl, grjóti o.þ.h.) á gróið land. </w:t>
      </w:r>
    </w:p>
    <w:p w14:paraId="6D9234D5" w14:textId="77777777" w:rsidR="007A3584" w:rsidRPr="00DD773F" w:rsidRDefault="007A3584" w:rsidP="007A3584">
      <w:pPr>
        <w:rPr>
          <w:rFonts w:cs="Arial"/>
          <w:szCs w:val="20"/>
        </w:rPr>
      </w:pPr>
      <w:r w:rsidRPr="00DD773F">
        <w:rPr>
          <w:rFonts w:cs="Arial"/>
          <w:szCs w:val="20"/>
        </w:rPr>
        <w:t>Um almenna umgengni og umhirðu á vinnustað vísast að öðru leyti til ÍST 30:2012. Í lok verks skal verktaki skilja snyrtilega við vinnustað. Sé það ekki gert er verkkaupa heimilt að halda eftir greiðslu þar til vinnusvæðið hefur verið hreinsað eða sjá sjálfur um hreinsun og draga kostnað frá greiðslu til verktaka.</w:t>
      </w:r>
    </w:p>
    <w:p w14:paraId="1D01B0B7" w14:textId="77777777" w:rsidR="007A3584" w:rsidRPr="00405A9C" w:rsidRDefault="007A3584" w:rsidP="007A3584">
      <w:pPr>
        <w:pStyle w:val="Heading3"/>
        <w:spacing w:before="240"/>
        <w:ind w:left="141"/>
        <w:rPr>
          <w:rFonts w:cs="Arial"/>
          <w:szCs w:val="20"/>
        </w:rPr>
      </w:pPr>
      <w:bookmarkStart w:id="806" w:name="_Toc81490278"/>
      <w:bookmarkStart w:id="807" w:name="_Toc95807516"/>
      <w:bookmarkStart w:id="808" w:name="_Toc232150547"/>
      <w:bookmarkEnd w:id="806"/>
      <w:r w:rsidRPr="00405A9C">
        <w:rPr>
          <w:rFonts w:cs="Arial"/>
          <w:szCs w:val="20"/>
        </w:rPr>
        <w:t>Athafnasvæði og vinnuaðstaða</w:t>
      </w:r>
      <w:bookmarkEnd w:id="807"/>
      <w:bookmarkEnd w:id="808"/>
    </w:p>
    <w:p w14:paraId="64E50E28" w14:textId="77777777" w:rsidR="007A3584" w:rsidRPr="00DD773F" w:rsidRDefault="007A3584" w:rsidP="007A3584">
      <w:pPr>
        <w:rPr>
          <w:rFonts w:cs="Arial"/>
          <w:i/>
          <w:szCs w:val="20"/>
        </w:rPr>
      </w:pPr>
      <w:r w:rsidRPr="00DD773F">
        <w:rPr>
          <w:rFonts w:cs="Arial"/>
          <w:szCs w:val="20"/>
        </w:rPr>
        <w:t xml:space="preserve">Verktaki fær til umráða vinnusvæði eins og lýst er í verklýsingu og með þeim skilmálum sem henni fylgja. Verktaki skal sjá til þess að ekki stafi hætta af vinnusvæðinu, sjá einnig kafla </w:t>
      </w:r>
      <w:r w:rsidRPr="00DD773F">
        <w:rPr>
          <w:rFonts w:cs="Arial"/>
          <w:szCs w:val="20"/>
        </w:rPr>
        <w:fldChar w:fldCharType="begin"/>
      </w:r>
      <w:r w:rsidRPr="00DD773F">
        <w:rPr>
          <w:rFonts w:cs="Arial"/>
          <w:szCs w:val="20"/>
        </w:rPr>
        <w:instrText xml:space="preserve"> REF _Ref82681680 \r \h </w:instrText>
      </w:r>
      <w:r w:rsidRPr="00DD773F">
        <w:rPr>
          <w:rFonts w:cs="Arial"/>
          <w:szCs w:val="20"/>
        </w:rPr>
      </w:r>
      <w:r w:rsidRPr="00DD773F">
        <w:rPr>
          <w:rFonts w:cs="Arial"/>
          <w:szCs w:val="20"/>
        </w:rPr>
        <w:fldChar w:fldCharType="separate"/>
      </w:r>
      <w:r w:rsidRPr="00DD773F">
        <w:rPr>
          <w:rFonts w:cs="Arial"/>
          <w:szCs w:val="20"/>
        </w:rPr>
        <w:t>6</w:t>
      </w:r>
      <w:r w:rsidRPr="00DD773F">
        <w:rPr>
          <w:rFonts w:cs="Arial"/>
          <w:szCs w:val="20"/>
        </w:rPr>
        <w:fldChar w:fldCharType="end"/>
      </w:r>
      <w:r w:rsidRPr="00DD773F">
        <w:rPr>
          <w:rFonts w:cs="Arial"/>
          <w:szCs w:val="20"/>
        </w:rPr>
        <w:t xml:space="preserve"> </w:t>
      </w:r>
      <w:r w:rsidRPr="00DD773F">
        <w:rPr>
          <w:rFonts w:cs="Arial"/>
          <w:i/>
          <w:szCs w:val="20"/>
        </w:rPr>
        <w:t>[</w:t>
      </w:r>
      <w:r w:rsidRPr="00DD773F">
        <w:rPr>
          <w:rFonts w:cs="Arial"/>
          <w:i/>
          <w:szCs w:val="20"/>
        </w:rPr>
        <w:fldChar w:fldCharType="begin"/>
      </w:r>
      <w:r w:rsidRPr="00DD773F">
        <w:rPr>
          <w:rFonts w:cs="Arial"/>
          <w:i/>
          <w:szCs w:val="20"/>
        </w:rPr>
        <w:instrText xml:space="preserve"> REF _Ref384628846 \h  \* MERGEFORMAT </w:instrText>
      </w:r>
      <w:r w:rsidRPr="00DD773F">
        <w:rPr>
          <w:rFonts w:cs="Arial"/>
          <w:i/>
          <w:szCs w:val="20"/>
        </w:rPr>
      </w:r>
      <w:r w:rsidRPr="00DD773F">
        <w:rPr>
          <w:rFonts w:cs="Arial"/>
          <w:i/>
          <w:szCs w:val="20"/>
        </w:rPr>
        <w:fldChar w:fldCharType="separate"/>
      </w:r>
      <w:r w:rsidRPr="00DD773F">
        <w:rPr>
          <w:rFonts w:cs="Arial"/>
          <w:i/>
          <w:szCs w:val="20"/>
        </w:rPr>
        <w:t>Öryggi og heilsa</w:t>
      </w:r>
      <w:r w:rsidRPr="00DD773F">
        <w:rPr>
          <w:rFonts w:cs="Arial"/>
          <w:szCs w:val="20"/>
        </w:rPr>
        <w:t xml:space="preserve"> á vinnustað</w:t>
      </w:r>
      <w:r w:rsidRPr="00DD773F">
        <w:rPr>
          <w:rFonts w:cs="Arial"/>
          <w:i/>
          <w:szCs w:val="20"/>
        </w:rPr>
        <w:fldChar w:fldCharType="end"/>
      </w:r>
      <w:r w:rsidRPr="00DD773F">
        <w:rPr>
          <w:rFonts w:cs="Arial"/>
          <w:i/>
          <w:szCs w:val="20"/>
        </w:rPr>
        <w:t xml:space="preserve">]. </w:t>
      </w:r>
      <w:r w:rsidRPr="00DD773F">
        <w:rPr>
          <w:rFonts w:cs="Arial"/>
          <w:szCs w:val="20"/>
        </w:rPr>
        <w:t xml:space="preserve">Varðandi umgengni og umhirðu á vinnustað er vísað til kafla </w:t>
      </w:r>
      <w:r w:rsidRPr="00DD773F">
        <w:rPr>
          <w:rFonts w:cs="Arial"/>
          <w:szCs w:val="20"/>
        </w:rPr>
        <w:fldChar w:fldCharType="begin"/>
      </w:r>
      <w:r w:rsidRPr="00DD773F">
        <w:rPr>
          <w:rFonts w:cs="Arial"/>
          <w:szCs w:val="20"/>
        </w:rPr>
        <w:instrText xml:space="preserve"> REF _Ref82683110 \r \h </w:instrText>
      </w:r>
      <w:r w:rsidRPr="00DD773F">
        <w:rPr>
          <w:rFonts w:cs="Arial"/>
          <w:szCs w:val="20"/>
        </w:rPr>
      </w:r>
      <w:r w:rsidRPr="00DD773F">
        <w:rPr>
          <w:rFonts w:cs="Arial"/>
          <w:szCs w:val="20"/>
        </w:rPr>
        <w:fldChar w:fldCharType="separate"/>
      </w:r>
      <w:r w:rsidRPr="00DD773F">
        <w:rPr>
          <w:rFonts w:cs="Arial"/>
          <w:szCs w:val="20"/>
        </w:rPr>
        <w:t>9</w:t>
      </w:r>
      <w:r w:rsidRPr="00DD773F">
        <w:rPr>
          <w:rFonts w:cs="Arial"/>
          <w:szCs w:val="20"/>
        </w:rPr>
        <w:fldChar w:fldCharType="end"/>
      </w:r>
      <w:r w:rsidRPr="00DD773F">
        <w:rPr>
          <w:rFonts w:cs="Arial"/>
          <w:szCs w:val="20"/>
        </w:rPr>
        <w:t xml:space="preserve"> </w:t>
      </w:r>
      <w:r w:rsidRPr="00DD773F">
        <w:rPr>
          <w:rFonts w:cs="Arial"/>
          <w:i/>
          <w:szCs w:val="20"/>
        </w:rPr>
        <w:t>[Umhverfismál].</w:t>
      </w:r>
    </w:p>
    <w:p w14:paraId="425CFEC8" w14:textId="77777777" w:rsidR="007A3584" w:rsidRPr="00405A9C" w:rsidRDefault="007A3584" w:rsidP="007A3584">
      <w:pPr>
        <w:pStyle w:val="Heading3"/>
        <w:spacing w:before="240"/>
        <w:ind w:left="141"/>
        <w:rPr>
          <w:rFonts w:cs="Arial"/>
          <w:szCs w:val="20"/>
        </w:rPr>
      </w:pPr>
      <w:bookmarkStart w:id="809" w:name="_Toc95807517"/>
      <w:bookmarkStart w:id="810" w:name="_Toc232150548"/>
      <w:r w:rsidRPr="00405A9C">
        <w:rPr>
          <w:rFonts w:cs="Arial"/>
          <w:szCs w:val="20"/>
        </w:rPr>
        <w:t>Húsnæði fyrir starfsfólk</w:t>
      </w:r>
      <w:bookmarkEnd w:id="809"/>
      <w:bookmarkEnd w:id="810"/>
    </w:p>
    <w:p w14:paraId="04A707DD" w14:textId="77777777" w:rsidR="007A3584" w:rsidRPr="00DD773F" w:rsidRDefault="007A3584" w:rsidP="007A3584">
      <w:pPr>
        <w:rPr>
          <w:rFonts w:cs="Arial"/>
          <w:szCs w:val="20"/>
        </w:rPr>
      </w:pPr>
      <w:r w:rsidRPr="00DD773F">
        <w:rPr>
          <w:rFonts w:cs="Arial"/>
          <w:szCs w:val="20"/>
        </w:rPr>
        <w:t xml:space="preserve">Verktaki leggur til allt nauðsynlegt húsnæði, s.s. vinnubúðir (sjá reglugerð nr. 941/2002 um hollustuhætti, m. síðari breytingum) og flytjanlegt starfsmannahúsnæði (sjá reglur nr. 547/1996 um aðbúnað, hollustuhætti og öryggisráðstafanir á byggingarvinnustöðum og við aðra tímabundna mannvirkjagerð), fyrir starfsfólk sitt og til geymslu á efni, allt eins og lýst er nánar í verklýsingu. Einnig hentugt og nægjanlegt húsrými fyrir uppdrætti og verkfundahöld sem verkstjórar og </w:t>
      </w:r>
      <w:r>
        <w:rPr>
          <w:rFonts w:cs="Arial"/>
          <w:szCs w:val="20"/>
        </w:rPr>
        <w:t>eftirlitsaðilar</w:t>
      </w:r>
      <w:r w:rsidRPr="00DD773F">
        <w:rPr>
          <w:rFonts w:cs="Arial"/>
          <w:szCs w:val="20"/>
        </w:rPr>
        <w:t xml:space="preserve"> eigi greiðan aðgang að.</w:t>
      </w:r>
    </w:p>
    <w:p w14:paraId="7ACDB7DC" w14:textId="1094210E" w:rsidR="007A3584" w:rsidRPr="00077F71" w:rsidRDefault="007A3584" w:rsidP="00077F71">
      <w:pPr>
        <w:rPr>
          <w:rFonts w:cs="Arial"/>
          <w:szCs w:val="20"/>
        </w:rPr>
      </w:pPr>
      <w:r w:rsidRPr="00DD773F">
        <w:rPr>
          <w:rFonts w:cs="Arial"/>
          <w:szCs w:val="20"/>
        </w:rPr>
        <w:t xml:space="preserve">Verkkaupi gerir kröfu til þess að verktaki setji upp húsnæði í samræmi við ofangreint jafnvel þó að starfsfólk á vegum verktaka við verkefnið sé að jafnaði færra en 10. </w:t>
      </w:r>
      <w:bookmarkStart w:id="811" w:name="_Ref43194303"/>
    </w:p>
    <w:p w14:paraId="41136111" w14:textId="77777777" w:rsidR="007A3584" w:rsidRPr="00DD773F" w:rsidRDefault="007A3584" w:rsidP="007A3584">
      <w:pPr>
        <w:pStyle w:val="Heading2"/>
      </w:pPr>
      <w:bookmarkStart w:id="812" w:name="_Ref82683110"/>
      <w:bookmarkStart w:id="813" w:name="_Toc95807518"/>
      <w:bookmarkStart w:id="814" w:name="_Toc232150549"/>
      <w:r w:rsidRPr="00DD773F">
        <w:t>Umhverfismál</w:t>
      </w:r>
      <w:bookmarkEnd w:id="811"/>
      <w:bookmarkEnd w:id="812"/>
      <w:bookmarkEnd w:id="813"/>
      <w:bookmarkEnd w:id="814"/>
    </w:p>
    <w:p w14:paraId="1F7FA39E" w14:textId="77777777" w:rsidR="007A3584" w:rsidRPr="00405A9C" w:rsidRDefault="007A3584" w:rsidP="007A3584">
      <w:pPr>
        <w:pStyle w:val="Heading3"/>
        <w:spacing w:before="240"/>
        <w:ind w:left="141"/>
        <w:rPr>
          <w:rFonts w:cs="Arial"/>
          <w:szCs w:val="20"/>
        </w:rPr>
      </w:pPr>
      <w:bookmarkStart w:id="815" w:name="_Toc95807519"/>
      <w:bookmarkStart w:id="816" w:name="_Toc232150550"/>
      <w:r w:rsidRPr="00405A9C">
        <w:rPr>
          <w:rFonts w:cs="Arial"/>
          <w:szCs w:val="20"/>
        </w:rPr>
        <w:t>Almennt</w:t>
      </w:r>
      <w:bookmarkEnd w:id="815"/>
      <w:bookmarkEnd w:id="816"/>
    </w:p>
    <w:p w14:paraId="7EB4A116" w14:textId="73B27F1F" w:rsidR="007A3584" w:rsidRPr="00DD773F" w:rsidRDefault="007A3584" w:rsidP="007A3584">
      <w:pPr>
        <w:rPr>
          <w:rFonts w:cs="Arial"/>
          <w:szCs w:val="20"/>
        </w:rPr>
      </w:pPr>
      <w:r w:rsidRPr="00DD773F">
        <w:rPr>
          <w:rFonts w:cs="Arial"/>
          <w:szCs w:val="20"/>
        </w:rPr>
        <w:t xml:space="preserve">Við verkframkvæmdir skal verktaki í einu og öllu fara að lögum og reglugerðum sem varða umhverfismál og vinna í samræmi við </w:t>
      </w:r>
      <w:r>
        <w:rPr>
          <w:rFonts w:cs="Arial"/>
          <w:szCs w:val="20"/>
        </w:rPr>
        <w:t>sjálfbærnistefnu</w:t>
      </w:r>
      <w:r w:rsidRPr="00DD773F">
        <w:rPr>
          <w:rFonts w:cs="Arial"/>
          <w:szCs w:val="20"/>
        </w:rPr>
        <w:t xml:space="preserve"> OR. Úrgangur sem verður til vegna framkvæmda skal flokkaður og falinn viðurkenndum aðila með gilt starfsleyfi til förgunar. Ílátum og afgöngum sem geta innihaldið </w:t>
      </w:r>
      <w:r w:rsidRPr="00DD773F">
        <w:rPr>
          <w:rStyle w:val="normaltextrun"/>
          <w:rFonts w:cs="Arial"/>
          <w:color w:val="000000"/>
          <w:szCs w:val="20"/>
          <w:bdr w:val="none" w:sz="0" w:space="0" w:color="auto" w:frame="1"/>
        </w:rPr>
        <w:t xml:space="preserve">varasöm efni </w:t>
      </w:r>
      <w:r w:rsidRPr="00DD773F">
        <w:rPr>
          <w:rFonts w:cs="Arial"/>
          <w:szCs w:val="20"/>
        </w:rPr>
        <w:t>(</w:t>
      </w:r>
      <w:r w:rsidRPr="00DD773F">
        <w:rPr>
          <w:rStyle w:val="normaltextrun"/>
          <w:rFonts w:cs="Arial"/>
          <w:color w:val="000000"/>
          <w:szCs w:val="20"/>
          <w:shd w:val="clear" w:color="auto" w:fill="FFFFFF"/>
        </w:rPr>
        <w:t>hættuleg efni eða spilliefni</w:t>
      </w:r>
      <w:r w:rsidRPr="00DD773F">
        <w:rPr>
          <w:rFonts w:cs="Arial"/>
          <w:szCs w:val="20"/>
        </w:rPr>
        <w:t>) skal fargað skv. viðurkenndum reglum</w:t>
      </w:r>
      <w:r>
        <w:rPr>
          <w:rFonts w:cs="Arial"/>
          <w:szCs w:val="20"/>
        </w:rPr>
        <w:t>.</w:t>
      </w:r>
    </w:p>
    <w:p w14:paraId="7294CE23" w14:textId="77777777" w:rsidR="007A3584" w:rsidRPr="00BE4601" w:rsidRDefault="007A3584" w:rsidP="007A3584">
      <w:pPr>
        <w:spacing w:after="0" w:line="276" w:lineRule="auto"/>
        <w:textAlignment w:val="baseline"/>
        <w:rPr>
          <w:rFonts w:eastAsia="Times New Roman" w:cs="Arial"/>
          <w:szCs w:val="20"/>
          <w:lang w:eastAsia="is-IS"/>
        </w:rPr>
      </w:pPr>
      <w:r w:rsidRPr="00DD773F">
        <w:rPr>
          <w:rFonts w:eastAsia="Times New Roman" w:cs="Arial"/>
          <w:szCs w:val="20"/>
          <w:lang w:eastAsia="is-IS"/>
        </w:rPr>
        <w:t xml:space="preserve">Forðast ber að land, vatn, sjór, loft og lífríki verði fyrir skemmdum eða mengun við framkvæmdir. Afmarka skal skýrt viðkvæm svæði eins og jarðmyndanir og gróður, vötn, ár og læki sem ekki skal raska, með t.d. flaggalínum og léttum girðingum á meðan framkvæmdir standa yfir og hætta er á að þeim verði raskað. Eftir því sem við á skal taka upp gróður á svæði sem gert er ráð fyrir að raska og nýta strax í frágang eða varðveita til síðari nota í frágang t.d. á fláum og skeringum. Græða skal upp raskað land í samráði við verkkaupa og taka mið af staðargróðri. Frágangur í verklok skal samþykktur af </w:t>
      </w:r>
      <w:r>
        <w:rPr>
          <w:rFonts w:eastAsia="Times New Roman" w:cs="Arial"/>
          <w:szCs w:val="20"/>
          <w:lang w:eastAsia="is-IS"/>
        </w:rPr>
        <w:t>eftirlitsaðila</w:t>
      </w:r>
      <w:r w:rsidRPr="00DD773F">
        <w:rPr>
          <w:rFonts w:eastAsia="Times New Roman" w:cs="Arial"/>
          <w:szCs w:val="20"/>
          <w:lang w:eastAsia="is-IS"/>
        </w:rPr>
        <w:t xml:space="preserve"> </w:t>
      </w:r>
      <w:r w:rsidRPr="00DD773F">
        <w:rPr>
          <w:rFonts w:eastAsia="Times New Roman" w:cs="Arial"/>
          <w:szCs w:val="20"/>
          <w:lang w:eastAsia="is-IS"/>
        </w:rPr>
        <w:lastRenderedPageBreak/>
        <w:t xml:space="preserve">verkkaupa. Sé það ekki gert er verkkaupa heimilt að halda eftir greiðslu þar til frágangi á umhverfi er lokið og vinnusvæðið hefur verið hreinsað. Verktaki skal bregðast við öllum umhverfisslysum þar á meðal mengunarslysum, í samræmi við gildandi lög og reglugerðir og annast skráningu og tilkynningaskyldu. Öll umhverfisslys sem verða vegna vinnu fyrir verkkaupa skal án tafa tilkynna </w:t>
      </w:r>
      <w:r>
        <w:rPr>
          <w:rFonts w:eastAsia="Times New Roman" w:cs="Arial"/>
          <w:szCs w:val="20"/>
          <w:lang w:eastAsia="is-IS"/>
        </w:rPr>
        <w:t>eftirlitsaðila</w:t>
      </w:r>
      <w:r w:rsidRPr="00DD773F">
        <w:rPr>
          <w:rFonts w:eastAsia="Times New Roman" w:cs="Arial"/>
          <w:szCs w:val="20"/>
          <w:lang w:eastAsia="is-IS"/>
        </w:rPr>
        <w:t xml:space="preserve"> verkkaupa. </w:t>
      </w:r>
    </w:p>
    <w:p w14:paraId="51B50C60" w14:textId="77777777" w:rsidR="007A3584" w:rsidRPr="006E0D7F" w:rsidRDefault="007A3584" w:rsidP="007A3584">
      <w:pPr>
        <w:pStyle w:val="Heading3"/>
      </w:pPr>
      <w:bookmarkStart w:id="817" w:name="_Toc232150551"/>
      <w:r w:rsidRPr="006E0D7F">
        <w:rPr>
          <w:rStyle w:val="Heading3Char"/>
          <w:b/>
          <w:bCs/>
          <w:smallCaps/>
        </w:rPr>
        <w:t>Umhverfisbókhald</w:t>
      </w:r>
      <w:bookmarkEnd w:id="817"/>
      <w:r w:rsidRPr="006E0D7F">
        <w:t xml:space="preserve"> </w:t>
      </w:r>
    </w:p>
    <w:p w14:paraId="29A89BDD" w14:textId="77777777" w:rsidR="007A3584" w:rsidRDefault="007A3584" w:rsidP="007A3584">
      <w:pPr>
        <w:rPr>
          <w:lang w:eastAsia="is-IS"/>
        </w:rPr>
      </w:pPr>
      <w:r w:rsidRPr="006E0D7F">
        <w:rPr>
          <w:lang w:eastAsia="is-IS"/>
        </w:rPr>
        <w:t xml:space="preserve">Verktaki skal á samningstíma halda umhverfisbókhald og afhenda verkkaupa mánaðarlega á sama tíma og hann afhendir verkkaupa framvindureikning. Umhverfisbókhald skal innihalda upplýsingar um </w:t>
      </w:r>
      <w:r>
        <w:rPr>
          <w:lang w:eastAsia="is-IS"/>
        </w:rPr>
        <w:t xml:space="preserve">orkunotkun véla og tækja sem koma að verkinu </w:t>
      </w:r>
      <w:r w:rsidRPr="006E0D7F">
        <w:rPr>
          <w:lang w:eastAsia="is-IS"/>
        </w:rPr>
        <w:t xml:space="preserve">og upplýsingar um úrgang sem fellur til vegna allra verkefna sem unnin eru undir verksamningnum. </w:t>
      </w:r>
      <w:r>
        <w:rPr>
          <w:lang w:eastAsia="is-IS"/>
        </w:rPr>
        <w:t xml:space="preserve"> </w:t>
      </w:r>
    </w:p>
    <w:p w14:paraId="447030B8" w14:textId="77777777" w:rsidR="007A3584" w:rsidRPr="00DD773F" w:rsidRDefault="007A3584" w:rsidP="007A3584">
      <w:pPr>
        <w:rPr>
          <w:lang w:eastAsia="is-IS"/>
        </w:rPr>
      </w:pPr>
      <w:r w:rsidRPr="006E0D7F">
        <w:rPr>
          <w:lang w:eastAsia="is-IS"/>
        </w:rPr>
        <w:t>Verkkaupi útvegar verktaka excel skjal til að fylla inn í framangreindar upplýsingar sem verktaki skal afhenda með framvindureikningi og á netfangið umhverfisbokhald@veitur.is. Framvindureikningur fyrir hvern mánuð kemur ekki til greiðslu nema þessum upplýsingum sé skilað með framvindureikningi og á netfangið umhverfisbokhald@veitur.is með tilvísun í útboðsheiti og verknúmer úr DMM. Engir vextir</w:t>
      </w:r>
      <w:r>
        <w:rPr>
          <w:lang w:eastAsia="is-IS"/>
        </w:rPr>
        <w:t>,</w:t>
      </w:r>
      <w:r w:rsidRPr="006E0D7F">
        <w:rPr>
          <w:lang w:eastAsia="is-IS"/>
        </w:rPr>
        <w:t xml:space="preserve"> þ.m.t. dráttarvextir, skulu reiknast á framangreinda reikninga vegn</w:t>
      </w:r>
      <w:r>
        <w:rPr>
          <w:lang w:eastAsia="is-IS"/>
        </w:rPr>
        <w:t>a</w:t>
      </w:r>
      <w:r w:rsidRPr="006E0D7F">
        <w:rPr>
          <w:lang w:eastAsia="is-IS"/>
        </w:rPr>
        <w:t xml:space="preserve"> afhendingardráttar verktaka á umhverfisbókhaldi.</w:t>
      </w:r>
    </w:p>
    <w:p w14:paraId="1F09EEF8" w14:textId="77777777" w:rsidR="007A3584" w:rsidRPr="00405A9C" w:rsidRDefault="007A3584" w:rsidP="007A3584">
      <w:pPr>
        <w:pStyle w:val="Heading3"/>
        <w:spacing w:before="240"/>
        <w:ind w:left="141"/>
        <w:rPr>
          <w:rFonts w:cs="Arial"/>
          <w:szCs w:val="20"/>
        </w:rPr>
      </w:pPr>
      <w:bookmarkStart w:id="818" w:name="_Ref81992765"/>
      <w:bookmarkStart w:id="819" w:name="_Toc95807520"/>
      <w:bookmarkStart w:id="820" w:name="_Toc232150552"/>
      <w:r w:rsidRPr="00405A9C">
        <w:rPr>
          <w:rFonts w:cs="Arial"/>
          <w:szCs w:val="20"/>
        </w:rPr>
        <w:t>Vatnsverndarsvæði</w:t>
      </w:r>
      <w:bookmarkEnd w:id="818"/>
      <w:bookmarkEnd w:id="819"/>
      <w:bookmarkEnd w:id="820"/>
    </w:p>
    <w:p w14:paraId="5B2157B0" w14:textId="77777777" w:rsidR="007A3584" w:rsidRPr="00DD773F" w:rsidRDefault="007A3584" w:rsidP="007A3584">
      <w:r w:rsidRPr="00DD773F">
        <w:t xml:space="preserve">Ef unnið er á vatnsverndarsvæði eiga ákvæði kafla </w:t>
      </w:r>
      <w:r w:rsidRPr="00DD773F">
        <w:fldChar w:fldCharType="begin"/>
      </w:r>
      <w:r w:rsidRPr="00DD773F">
        <w:instrText xml:space="preserve"> REF _Ref81992765 \r \h </w:instrText>
      </w:r>
      <w:r w:rsidRPr="00DD773F">
        <w:fldChar w:fldCharType="separate"/>
      </w:r>
      <w:r>
        <w:t>4.9.3</w:t>
      </w:r>
      <w:r w:rsidRPr="00DD773F">
        <w:fldChar w:fldCharType="end"/>
      </w:r>
      <w:r w:rsidRPr="00DD773F">
        <w:t xml:space="preserve"> við</w:t>
      </w:r>
      <w:r>
        <w:t xml:space="preserve"> og kafla 4.6.3.3.7 um umhverfisnámskeið vegna vinnu á verndarsvæðum</w:t>
      </w:r>
      <w:r w:rsidRPr="00DD773F">
        <w:t>.</w:t>
      </w:r>
      <w:r>
        <w:t xml:space="preserve"> Verkstjóri eða staðgengill hans skal ávallt vera á verkstað þegar unnið er innan vatnsverndarsvæða á þeim tíma sem unnið er í verkinu.</w:t>
      </w:r>
    </w:p>
    <w:p w14:paraId="292DF29A" w14:textId="77777777" w:rsidR="007A3584" w:rsidRPr="00B7076B" w:rsidRDefault="007A3584" w:rsidP="007A3584">
      <w:pPr>
        <w:pStyle w:val="Heading4"/>
        <w:spacing w:before="240"/>
        <w:rPr>
          <w:rFonts w:cs="Arial"/>
        </w:rPr>
      </w:pPr>
      <w:bookmarkStart w:id="821" w:name="_Toc95807521"/>
      <w:bookmarkStart w:id="822" w:name="_Toc232150553"/>
      <w:r w:rsidRPr="00B7076B">
        <w:rPr>
          <w:rFonts w:cs="Arial"/>
        </w:rPr>
        <w:t>Almennar reglur um svæðið</w:t>
      </w:r>
      <w:bookmarkEnd w:id="821"/>
      <w:bookmarkEnd w:id="822"/>
    </w:p>
    <w:p w14:paraId="62C0B47E" w14:textId="2EEA3CAA" w:rsidR="007A3584" w:rsidRPr="00DD773F" w:rsidRDefault="007A3584" w:rsidP="007A3584">
      <w:pPr>
        <w:rPr>
          <w:rFonts w:cs="Arial"/>
          <w:szCs w:val="20"/>
        </w:rPr>
      </w:pPr>
      <w:r w:rsidRPr="00DD773F">
        <w:rPr>
          <w:rFonts w:cs="Arial"/>
          <w:szCs w:val="20"/>
        </w:rPr>
        <w:t>Verktaki skal fylgja öryggisreglum Orkuveitunnar um viðbrögð við mengunaróhappi á vatnsverndarsvæðum (</w:t>
      </w:r>
      <w:r w:rsidR="00F64F31">
        <w:rPr>
          <w:rFonts w:cs="Arial"/>
          <w:szCs w:val="20"/>
        </w:rPr>
        <w:t>LBE-3642</w:t>
      </w:r>
      <w:r w:rsidRPr="00DD773F">
        <w:rPr>
          <w:rFonts w:cs="Arial"/>
          <w:szCs w:val="20"/>
        </w:rPr>
        <w:t>)</w:t>
      </w:r>
      <w:r w:rsidR="00F64F31">
        <w:rPr>
          <w:rFonts w:cs="Arial"/>
          <w:szCs w:val="20"/>
        </w:rPr>
        <w:t>.</w:t>
      </w:r>
    </w:p>
    <w:p w14:paraId="15D9289B" w14:textId="77777777" w:rsidR="007A3584" w:rsidRPr="00DD773F" w:rsidRDefault="007A3584" w:rsidP="007A3584">
      <w:pPr>
        <w:rPr>
          <w:rStyle w:val="normaltextrun"/>
          <w:rFonts w:cs="Arial"/>
          <w:color w:val="000000"/>
          <w:szCs w:val="20"/>
          <w:shd w:val="clear" w:color="auto" w:fill="FFFFFF"/>
        </w:rPr>
      </w:pPr>
      <w:r w:rsidRPr="00DD773F">
        <w:rPr>
          <w:rFonts w:cs="Arial"/>
          <w:szCs w:val="20"/>
        </w:rPr>
        <w:t>Verktaka ber að starfa í samræmi við samþykkt um vatnsvernd á Höfuðborgarsvæðinu</w:t>
      </w:r>
      <w:r>
        <w:rPr>
          <w:rFonts w:cs="Arial"/>
          <w:szCs w:val="20"/>
        </w:rPr>
        <w:t xml:space="preserve"> (nr. 555/2015).</w:t>
      </w:r>
      <w:r w:rsidRPr="00DD773F">
        <w:rPr>
          <w:rStyle w:val="normaltextrun"/>
          <w:rFonts w:cs="Arial"/>
          <w:color w:val="000000"/>
          <w:szCs w:val="20"/>
          <w:shd w:val="clear" w:color="auto" w:fill="FFFFFF"/>
        </w:rPr>
        <w:t xml:space="preserve"> </w:t>
      </w:r>
    </w:p>
    <w:p w14:paraId="46F78C30" w14:textId="77777777" w:rsidR="007A3584" w:rsidRPr="00DD773F" w:rsidRDefault="007A3584" w:rsidP="007A3584">
      <w:pPr>
        <w:rPr>
          <w:rFonts w:cs="Arial"/>
          <w:szCs w:val="20"/>
        </w:rPr>
      </w:pPr>
      <w:r w:rsidRPr="00DD773F">
        <w:rPr>
          <w:rFonts w:cs="Arial"/>
          <w:szCs w:val="20"/>
        </w:rPr>
        <w:t>Þegar unnið er á athafnasvæði verkkaupa ber verktaka að tryggja lekavarnir og viðbrögð við lekum með ábyrgum hætti. Alla leka verður að meðhöndla strax og tilkynna til fulltrúa verkkaupa um leið og vart verður við þá. Verktaki skal ráðfæra sig við fulltrúa verkkaupa um rétta meðhöndlun og förgun á menguðum lekavarnarbúnaði.</w:t>
      </w:r>
    </w:p>
    <w:p w14:paraId="21C9EB06" w14:textId="77777777" w:rsidR="007A3584" w:rsidRPr="00DD773F" w:rsidRDefault="007A3584" w:rsidP="007A3584">
      <w:pPr>
        <w:pStyle w:val="Heading4"/>
        <w:spacing w:before="240"/>
      </w:pPr>
      <w:bookmarkStart w:id="823" w:name="_Toc232150554"/>
      <w:r w:rsidRPr="00B7076B">
        <w:rPr>
          <w:rFonts w:cs="Arial"/>
        </w:rPr>
        <w:t>Mengunarvarnar</w:t>
      </w:r>
      <w:r>
        <w:rPr>
          <w:rFonts w:cs="Arial"/>
        </w:rPr>
        <w:t>búnaður</w:t>
      </w:r>
      <w:bookmarkEnd w:id="823"/>
    </w:p>
    <w:p w14:paraId="5A4A19FF" w14:textId="77777777" w:rsidR="007A3584" w:rsidRPr="00DD773F" w:rsidRDefault="007A3584" w:rsidP="007A3584">
      <w:pPr>
        <w:rPr>
          <w:rFonts w:cs="Arial"/>
          <w:szCs w:val="20"/>
        </w:rPr>
      </w:pPr>
      <w:r w:rsidRPr="00DD773F">
        <w:rPr>
          <w:rFonts w:cs="Arial"/>
          <w:szCs w:val="20"/>
        </w:rPr>
        <w:t>Verktaki skal hafa á verkstað mengunarvarnar</w:t>
      </w:r>
      <w:r>
        <w:rPr>
          <w:rFonts w:cs="Arial"/>
          <w:szCs w:val="20"/>
        </w:rPr>
        <w:t>búnað</w:t>
      </w:r>
      <w:r w:rsidRPr="00DD773F">
        <w:rPr>
          <w:rFonts w:cs="Arial"/>
          <w:szCs w:val="20"/>
        </w:rPr>
        <w:t xml:space="preserve"> og hafa kynnt starfsfólki sínu staðsetningu og notkun </w:t>
      </w:r>
      <w:r>
        <w:rPr>
          <w:rFonts w:cs="Arial"/>
          <w:szCs w:val="20"/>
        </w:rPr>
        <w:t>hans</w:t>
      </w:r>
      <w:r w:rsidRPr="00DD773F">
        <w:rPr>
          <w:rFonts w:cs="Arial"/>
          <w:szCs w:val="20"/>
        </w:rPr>
        <w:t>. Mengunarvarnar</w:t>
      </w:r>
      <w:r>
        <w:rPr>
          <w:rFonts w:cs="Arial"/>
          <w:szCs w:val="20"/>
        </w:rPr>
        <w:t>búnaður</w:t>
      </w:r>
      <w:r w:rsidRPr="00DD773F">
        <w:rPr>
          <w:rFonts w:cs="Arial"/>
          <w:szCs w:val="20"/>
        </w:rPr>
        <w:t xml:space="preserve"> skal innihalda</w:t>
      </w:r>
      <w:r>
        <w:rPr>
          <w:rFonts w:cs="Arial"/>
          <w:szCs w:val="20"/>
        </w:rPr>
        <w:t xml:space="preserve"> búnað sem nægir til að bregðast við umfangi mögulegs mengunarslyss. </w:t>
      </w:r>
      <w:r w:rsidRPr="00DD773F">
        <w:rPr>
          <w:rFonts w:cs="Arial"/>
          <w:szCs w:val="20"/>
        </w:rPr>
        <w:t xml:space="preserve">Verktaki kaupir </w:t>
      </w:r>
      <w:r>
        <w:rPr>
          <w:rFonts w:cs="Arial"/>
          <w:szCs w:val="20"/>
        </w:rPr>
        <w:t>mengunarvarnarbúnað</w:t>
      </w:r>
      <w:r w:rsidRPr="00DD773F">
        <w:rPr>
          <w:rFonts w:cs="Arial"/>
          <w:szCs w:val="20"/>
        </w:rPr>
        <w:t xml:space="preserve"> á eigin kostnað. Verkefnastjóri verkkaupa getur gefið nánari upplýsingar ef þörf krefur. </w:t>
      </w:r>
    </w:p>
    <w:p w14:paraId="67D43D27" w14:textId="77777777" w:rsidR="007A3584" w:rsidRPr="00B7076B" w:rsidRDefault="007A3584" w:rsidP="007A3584">
      <w:pPr>
        <w:pStyle w:val="Heading4"/>
        <w:spacing w:before="240"/>
        <w:rPr>
          <w:rFonts w:cs="Arial"/>
        </w:rPr>
      </w:pPr>
      <w:bookmarkStart w:id="824" w:name="_Toc95807523"/>
      <w:bookmarkStart w:id="825" w:name="_Toc232150555"/>
      <w:r w:rsidRPr="00B7076B">
        <w:rPr>
          <w:rFonts w:cs="Arial"/>
        </w:rPr>
        <w:t>Vélbúnaður á vatnsverndarsvæðum og grannsvæðum</w:t>
      </w:r>
      <w:bookmarkEnd w:id="824"/>
      <w:bookmarkEnd w:id="825"/>
    </w:p>
    <w:p w14:paraId="543AE220" w14:textId="4E68F737" w:rsidR="007A3584" w:rsidRPr="00DD773F" w:rsidRDefault="007A3584" w:rsidP="007A3584">
      <w:pPr>
        <w:rPr>
          <w:rStyle w:val="eop"/>
          <w:rFonts w:cs="Arial"/>
          <w:color w:val="000000" w:themeColor="text1"/>
        </w:rPr>
      </w:pPr>
      <w:r w:rsidRPr="3095C2E4">
        <w:rPr>
          <w:rFonts w:cs="Arial"/>
        </w:rPr>
        <w:t>Öll tæki verktaka sem inn á það koma verða að hafa gengist undir og staðist lekamengunarskoðun og hafa vottorð þar um. Varðandi geymslu og áfyllingu olíu, bensíns og annarra varasamra efna á svæðinu er vísað í öryggisreglur OR um viðbrögð við óhappi og öryggisreglur fyrir verktaka og aðra sem erindi eiga inn á vatnsverndarsvæði í rekstri Veitna (</w:t>
      </w:r>
      <w:r w:rsidR="00F64F31">
        <w:rPr>
          <w:rFonts w:cs="Arial"/>
        </w:rPr>
        <w:t>LBE-3642</w:t>
      </w:r>
      <w:r w:rsidRPr="3095C2E4">
        <w:rPr>
          <w:rFonts w:cs="Arial"/>
        </w:rPr>
        <w:t xml:space="preserve">). Öll slík vinna skal vera með samþykki heilbrigðiseftirlits og í samráði við umsjónarfólk vatnsverndarsvæða hjá verkkaupa. </w:t>
      </w:r>
      <w:r w:rsidRPr="3095C2E4">
        <w:rPr>
          <w:rStyle w:val="normaltextrun"/>
          <w:rFonts w:cs="Arial"/>
          <w:color w:val="000000"/>
          <w:shd w:val="clear" w:color="auto" w:fill="FFFFFF"/>
        </w:rPr>
        <w:t xml:space="preserve">Einungis verður leyft að fylla eldsneyti á vinnuvélar utan girðingar brunnsvæða og þá á sandbeði með þéttidúk undir sem verktaki útbýr á svæði sem starfsfólk verkkaupa vísar honum á </w:t>
      </w:r>
      <w:r w:rsidRPr="3095C2E4">
        <w:rPr>
          <w:rStyle w:val="eop"/>
          <w:rFonts w:cs="Arial"/>
          <w:color w:val="000000" w:themeColor="text1"/>
        </w:rPr>
        <w:t>Sjá kafla  2.2.3</w:t>
      </w:r>
      <w:r w:rsidRPr="3095C2E4">
        <w:rPr>
          <w:rStyle w:val="normaltextrun"/>
          <w:rFonts w:cs="Arial"/>
          <w:color w:val="000000"/>
          <w:shd w:val="clear" w:color="auto" w:fill="FFFFFF"/>
        </w:rPr>
        <w:t>. Samkvæmt starfsleyfi fyrir framkvæmdina skal verktaki hafa viðbragðsáætlun sem tekur á leka á bensíni, olíu og öðrum spilliefnum og hættulegum efnum. Skal starfsfólki kynnt áætlunin og það þjálfað í viðbrögðum samkvæmt henni.</w:t>
      </w:r>
      <w:r w:rsidRPr="00DD773F">
        <w:rPr>
          <w:rStyle w:val="eop"/>
          <w:rFonts w:cs="Arial"/>
          <w:color w:val="000000"/>
          <w:shd w:val="clear" w:color="auto" w:fill="FFFFFF"/>
        </w:rPr>
        <w:t> </w:t>
      </w:r>
      <w:r w:rsidRPr="3095C2E4">
        <w:rPr>
          <w:rStyle w:val="eop"/>
          <w:rFonts w:cs="Arial"/>
          <w:color w:val="000000" w:themeColor="text1"/>
        </w:rPr>
        <w:t>Starfsfólk verktaka skal tryggja að vélbúnaður sé sjónskoðaður daglega með tilliti til leka samkvæmt leiðbeiningum frá verkkaupa.</w:t>
      </w:r>
    </w:p>
    <w:p w14:paraId="7201C11C" w14:textId="77777777" w:rsidR="007A3584" w:rsidRPr="00B7076B" w:rsidRDefault="007A3584" w:rsidP="007A3584">
      <w:pPr>
        <w:pStyle w:val="Heading4"/>
        <w:spacing w:before="240"/>
        <w:rPr>
          <w:rFonts w:cs="Arial"/>
        </w:rPr>
      </w:pPr>
      <w:bookmarkStart w:id="826" w:name="_Toc95807524"/>
      <w:bookmarkStart w:id="827" w:name="_Toc232150556"/>
      <w:r w:rsidRPr="00B7076B">
        <w:rPr>
          <w:rFonts w:cs="Arial"/>
        </w:rPr>
        <w:lastRenderedPageBreak/>
        <w:t>Heilsufarsskýrslur</w:t>
      </w:r>
      <w:bookmarkEnd w:id="826"/>
      <w:bookmarkEnd w:id="827"/>
    </w:p>
    <w:p w14:paraId="485A470F" w14:textId="77777777" w:rsidR="007A3584" w:rsidRDefault="007A3584" w:rsidP="007A3584">
      <w:r>
        <w:t xml:space="preserve">Allt starfsfólk sem vinnur við vatnsveituframkvæmdir þarf að undirrita staðlaða heilsufarsskýrslu til að staðfesta að þeir muni tilkynna verkstjóra/yfirmanni tafarlaust um veikindi, s.s. magapest, hálsbólgu eða sár á höndum. </w:t>
      </w:r>
    </w:p>
    <w:p w14:paraId="4A64D5E7" w14:textId="77777777" w:rsidR="007A3584" w:rsidRDefault="007A3584" w:rsidP="007A3584">
      <w:r w:rsidRPr="009530C2">
        <w:t>Í VIII kafla II viðauka við reglugerð 852/2004 (</w:t>
      </w:r>
      <w:r>
        <w:t>e</w:t>
      </w:r>
      <w:r w:rsidRPr="009530C2">
        <w:t xml:space="preserve">r í fylgiskjali við íslenska reglugerð nr. 103/2010) segir:  </w:t>
      </w:r>
      <w:r w:rsidRPr="009530C2">
        <w:rPr>
          <w:i/>
          <w:iCs/>
        </w:rPr>
        <w:t>„Ekki má heimila neinum, sem er haldinn sjúkdómi eða ber sjúkdóm, sem líklegt er að berist með matvælum, eða er með t.d. sýkt sár, húðsýkingu, sár eða niðurgang, að meðhöndla matvæli eða koma inn á svæði þar sem matvæli eru meðhöndluð ef minnstu líkur eru á beinni eða óbeinni mengun. Hver sá, sem er haldinn ofangreindu og starfar í matvælafyrirtæki og líklegt er að komist í snertingu við matvæli, skal þegar í stað tilkynna stjórnanda fyrirtækisins um sjúkdóminn eða einkennin og orsakirnar ef unnt er“</w:t>
      </w:r>
    </w:p>
    <w:p w14:paraId="196ED563" w14:textId="77777777" w:rsidR="007A3584" w:rsidRDefault="007A3584" w:rsidP="007A3584">
      <w:pPr>
        <w:jc w:val="left"/>
      </w:pPr>
      <w:r>
        <w:t>Heilsufarsskýrsla á íslensku:</w:t>
      </w:r>
      <w:r w:rsidRPr="009530C2">
        <w:t xml:space="preserve"> </w:t>
      </w:r>
      <w:hyperlink r:id="rId52" w:history="1">
        <w:r w:rsidRPr="004706B9">
          <w:rPr>
            <w:rStyle w:val="Hyperlink"/>
          </w:rPr>
          <w:t>https://www.mast.is/static/files/eydublod/Af_vef/heilsufarsskyrsla_starfsmanna_is.pdf</w:t>
        </w:r>
      </w:hyperlink>
      <w:r>
        <w:t xml:space="preserve"> </w:t>
      </w:r>
    </w:p>
    <w:p w14:paraId="4BFD01F8" w14:textId="77777777" w:rsidR="007A3584" w:rsidRDefault="007A3584" w:rsidP="007A3584">
      <w:pPr>
        <w:jc w:val="left"/>
      </w:pPr>
      <w:r>
        <w:t xml:space="preserve">Heilsufarsskýrsla á ensku: </w:t>
      </w:r>
      <w:hyperlink r:id="rId53" w:history="1">
        <w:r w:rsidRPr="004706B9">
          <w:rPr>
            <w:rStyle w:val="Hyperlink"/>
          </w:rPr>
          <w:t>https://www.mast.is/static/files/eydublod/Af_vef/heilsufarsskyrsla_starfsmanna_en_ur.pdf</w:t>
        </w:r>
      </w:hyperlink>
      <w:r>
        <w:t xml:space="preserve"> </w:t>
      </w:r>
    </w:p>
    <w:p w14:paraId="44415A1D" w14:textId="77777777" w:rsidR="007A3584" w:rsidRDefault="007A3584" w:rsidP="007A3584">
      <w:pPr>
        <w:jc w:val="left"/>
      </w:pPr>
      <w:r>
        <w:t>Heilsufarsskýrsla á pólsku:</w:t>
      </w:r>
      <w:r w:rsidRPr="009530C2">
        <w:t xml:space="preserve"> </w:t>
      </w:r>
      <w:hyperlink r:id="rId54" w:history="1">
        <w:r w:rsidRPr="004706B9">
          <w:rPr>
            <w:rStyle w:val="Hyperlink"/>
          </w:rPr>
          <w:t>https://www.mast.is/static/files/eydublod/Af_vef/heilsufarsskyrsla_starfsmanna_pl_ur.pdf</w:t>
        </w:r>
      </w:hyperlink>
      <w:r>
        <w:t xml:space="preserve"> </w:t>
      </w:r>
    </w:p>
    <w:p w14:paraId="1A2AEE44" w14:textId="77777777" w:rsidR="007A3584" w:rsidRPr="00B7076B" w:rsidRDefault="007A3584" w:rsidP="007A3584">
      <w:pPr>
        <w:pStyle w:val="Heading4"/>
        <w:spacing w:before="240"/>
        <w:rPr>
          <w:rFonts w:cs="Arial"/>
        </w:rPr>
      </w:pPr>
      <w:bookmarkStart w:id="828" w:name="_Toc95807525"/>
      <w:bookmarkStart w:id="829" w:name="_Toc232150557"/>
      <w:r w:rsidRPr="00B7076B">
        <w:rPr>
          <w:rFonts w:cs="Arial"/>
        </w:rPr>
        <w:t>Áhættumat</w:t>
      </w:r>
      <w:bookmarkEnd w:id="828"/>
      <w:bookmarkEnd w:id="829"/>
    </w:p>
    <w:p w14:paraId="7C037779" w14:textId="77777777" w:rsidR="007A3584" w:rsidRPr="00DD773F" w:rsidRDefault="007A3584" w:rsidP="007A3584">
      <w:pPr>
        <w:rPr>
          <w:rFonts w:cs="Arial"/>
          <w:szCs w:val="20"/>
        </w:rPr>
      </w:pPr>
      <w:r w:rsidRPr="00DD773F">
        <w:rPr>
          <w:rFonts w:cs="Arial"/>
          <w:szCs w:val="20"/>
        </w:rPr>
        <w:t>Fylgja ber áhættumati í einu og öllu við vinnu á vatnsverndarsvæðinu. Hér á eftir er yfirlit yfir helstu atriði áhættumats:</w:t>
      </w:r>
    </w:p>
    <w:p w14:paraId="2C0B55D1" w14:textId="77777777" w:rsidR="007A3584" w:rsidRPr="00DD773F" w:rsidRDefault="007A3584" w:rsidP="007A3584">
      <w:pPr>
        <w:pStyle w:val="ListParagraph"/>
        <w:numPr>
          <w:ilvl w:val="0"/>
          <w:numId w:val="16"/>
        </w:numPr>
        <w:rPr>
          <w:rFonts w:cs="Arial"/>
          <w:szCs w:val="20"/>
        </w:rPr>
      </w:pPr>
      <w:r w:rsidRPr="00DD773F">
        <w:rPr>
          <w:rFonts w:cs="Arial"/>
          <w:szCs w:val="20"/>
        </w:rPr>
        <w:t>Allir sem vinna á svæðinu skulu hafa lesið áhættumatið, einkum þau atriði sem hér eru listuð upp.</w:t>
      </w:r>
    </w:p>
    <w:p w14:paraId="49E80C51" w14:textId="77777777" w:rsidR="007A3584" w:rsidRPr="00DD773F" w:rsidRDefault="007A3584" w:rsidP="007A3584">
      <w:pPr>
        <w:pStyle w:val="ListParagraph"/>
        <w:numPr>
          <w:ilvl w:val="0"/>
          <w:numId w:val="16"/>
        </w:numPr>
        <w:rPr>
          <w:rFonts w:cs="Arial"/>
          <w:szCs w:val="20"/>
        </w:rPr>
      </w:pPr>
      <w:r w:rsidRPr="00DD773F">
        <w:rPr>
          <w:rFonts w:cs="Arial"/>
          <w:szCs w:val="20"/>
        </w:rPr>
        <w:t>Allt starfsfólk verktaka sem vinnur á svæðinu skal sækja morgunfundi á þeim dögum sem það starfar. Verkfundir verða haldnir á vegum verkkaupa í samvinnu við verktaka.</w:t>
      </w:r>
    </w:p>
    <w:p w14:paraId="662D4DA6" w14:textId="77777777" w:rsidR="007A3584" w:rsidRPr="00DD773F" w:rsidRDefault="007A3584" w:rsidP="007A3584">
      <w:pPr>
        <w:pStyle w:val="ListParagraph"/>
        <w:numPr>
          <w:ilvl w:val="0"/>
          <w:numId w:val="16"/>
        </w:numPr>
        <w:rPr>
          <w:rFonts w:cs="Arial"/>
          <w:szCs w:val="20"/>
        </w:rPr>
      </w:pPr>
      <w:r w:rsidRPr="00DD773F">
        <w:rPr>
          <w:rFonts w:cs="Arial"/>
          <w:szCs w:val="20"/>
        </w:rPr>
        <w:t>Ganga skal frá rusli jafnóðum og allt rusl skal fjarlægt af svæðinu í lok vinnudags. Starfsfólk noti einungis heimilaða salernisaðstöðu og verður vísað af svæði ef því er ekki fylgt.</w:t>
      </w:r>
    </w:p>
    <w:p w14:paraId="7308CB6B" w14:textId="77777777" w:rsidR="007A3584" w:rsidRPr="00DD773F" w:rsidRDefault="007A3584" w:rsidP="007A3584">
      <w:pPr>
        <w:pStyle w:val="ListParagraph"/>
        <w:numPr>
          <w:ilvl w:val="0"/>
          <w:numId w:val="16"/>
        </w:numPr>
        <w:rPr>
          <w:rFonts w:cs="Arial"/>
          <w:szCs w:val="20"/>
        </w:rPr>
      </w:pPr>
      <w:r w:rsidRPr="00DD773F">
        <w:rPr>
          <w:rFonts w:cs="Arial"/>
          <w:szCs w:val="20"/>
        </w:rPr>
        <w:t>Reykingar eru bannaðar á svæðinu.</w:t>
      </w:r>
    </w:p>
    <w:p w14:paraId="3370BA36" w14:textId="77777777" w:rsidR="007A3584" w:rsidRPr="00DD773F" w:rsidRDefault="007A3584" w:rsidP="007A3584">
      <w:pPr>
        <w:pStyle w:val="ListParagraph"/>
        <w:numPr>
          <w:ilvl w:val="0"/>
          <w:numId w:val="16"/>
        </w:numPr>
        <w:rPr>
          <w:rFonts w:cs="Arial"/>
          <w:szCs w:val="20"/>
        </w:rPr>
      </w:pPr>
      <w:r w:rsidRPr="00DD773F">
        <w:rPr>
          <w:rFonts w:cs="Arial"/>
          <w:szCs w:val="20"/>
        </w:rPr>
        <w:t>Ábyrgur akstur er skilyrði.</w:t>
      </w:r>
    </w:p>
    <w:p w14:paraId="06A48AA7" w14:textId="77777777" w:rsidR="007A3584" w:rsidRDefault="007A3584" w:rsidP="007A3584">
      <w:pPr>
        <w:pStyle w:val="ListParagraph"/>
        <w:numPr>
          <w:ilvl w:val="0"/>
          <w:numId w:val="16"/>
        </w:numPr>
        <w:rPr>
          <w:rFonts w:cs="Arial"/>
          <w:szCs w:val="20"/>
        </w:rPr>
      </w:pPr>
      <w:r w:rsidRPr="00DD773F">
        <w:rPr>
          <w:rFonts w:cs="Arial"/>
          <w:szCs w:val="20"/>
        </w:rPr>
        <w:t xml:space="preserve">Tæki sem verktaki notar, t.d. flutningstæki, steypubílar, vinnuvélar, o.fl. þurfa að fara í gegnum lekaskoðun. Þau tæki sem ekki eru tekin til </w:t>
      </w:r>
      <w:r>
        <w:rPr>
          <w:rFonts w:cs="Arial"/>
          <w:szCs w:val="20"/>
        </w:rPr>
        <w:t>leka</w:t>
      </w:r>
      <w:r w:rsidRPr="00DD773F">
        <w:rPr>
          <w:rFonts w:cs="Arial"/>
          <w:szCs w:val="20"/>
        </w:rPr>
        <w:t xml:space="preserve">skoðunar á viðurkenndri skoðunarstöð eru tekin út af starfsfólki verkkaupa. Láta þarf verkkaupa vita eigi síðar en 24 tímum áður en óvottuð ökutæki koma inn á svæðið. Fara þarf yfir áætlun bifreiða á svæðið með verkkaupa, t.d. hversu oft bifreiðar eru að koma á svæðið og í hve langan tíma. Það starfsfólk sem keyrir slíkar bifreiðar þurfa að fara yfir áhættumat stórslysa. Verktaki skal leggja fram skrá yfir tæki sem áformað er að nota í verkið. Afrit viðbragðsáætlunar vegna mengunarslyss þarf að vera í öllum tækjum og bifreiðum. </w:t>
      </w:r>
    </w:p>
    <w:p w14:paraId="7167E4C2" w14:textId="77777777" w:rsidR="007A3584" w:rsidRPr="00DD773F" w:rsidRDefault="007A3584" w:rsidP="007A3584">
      <w:pPr>
        <w:pStyle w:val="ListParagraph"/>
        <w:numPr>
          <w:ilvl w:val="0"/>
          <w:numId w:val="16"/>
        </w:numPr>
        <w:rPr>
          <w:rFonts w:cs="Arial"/>
          <w:szCs w:val="20"/>
        </w:rPr>
      </w:pPr>
      <w:r>
        <w:rPr>
          <w:rFonts w:cs="Arial"/>
          <w:szCs w:val="20"/>
        </w:rPr>
        <w:t>Starfsfólk verktaka skal sjónskoða öll tæki daglega og leita eftir ummerkjum um leka.</w:t>
      </w:r>
    </w:p>
    <w:p w14:paraId="39BFDA3E" w14:textId="43F5D9F0" w:rsidR="007A3584" w:rsidRPr="00DD773F" w:rsidRDefault="007A3584" w:rsidP="007A3584">
      <w:pPr>
        <w:pStyle w:val="ListParagraph"/>
        <w:numPr>
          <w:ilvl w:val="0"/>
          <w:numId w:val="16"/>
        </w:numPr>
        <w:rPr>
          <w:rFonts w:cs="Arial"/>
          <w:szCs w:val="20"/>
        </w:rPr>
      </w:pPr>
      <w:r w:rsidRPr="00DD773F">
        <w:rPr>
          <w:rFonts w:cs="Arial"/>
          <w:szCs w:val="20"/>
        </w:rPr>
        <w:t xml:space="preserve">Starfsfólk skal ávallt vera með farsíma á sér til að geta tilkynnt um mengunaróhapp strax. Fara skal eftir reglum </w:t>
      </w:r>
      <w:r w:rsidR="00F64F31">
        <w:rPr>
          <w:rFonts w:cs="Arial"/>
          <w:szCs w:val="20"/>
        </w:rPr>
        <w:t>LBE-3642</w:t>
      </w:r>
      <w:r w:rsidRPr="00DD773F">
        <w:rPr>
          <w:rFonts w:cs="Arial"/>
          <w:szCs w:val="20"/>
        </w:rPr>
        <w:t xml:space="preserve"> </w:t>
      </w:r>
      <w:r>
        <w:rPr>
          <w:rFonts w:cs="Arial"/>
          <w:szCs w:val="20"/>
        </w:rPr>
        <w:t>og</w:t>
      </w:r>
      <w:r w:rsidRPr="00DD773F">
        <w:rPr>
          <w:rFonts w:cs="Arial"/>
          <w:szCs w:val="20"/>
        </w:rPr>
        <w:t xml:space="preserve"> fara eftir sértækri viðbragðsáætlun vegna verksins.</w:t>
      </w:r>
    </w:p>
    <w:p w14:paraId="1024486E" w14:textId="77777777" w:rsidR="007A3584" w:rsidRPr="00DD773F" w:rsidRDefault="007A3584" w:rsidP="007A3584">
      <w:pPr>
        <w:pStyle w:val="ListParagraph"/>
        <w:numPr>
          <w:ilvl w:val="0"/>
          <w:numId w:val="16"/>
        </w:numPr>
        <w:rPr>
          <w:rFonts w:cs="Arial"/>
          <w:szCs w:val="20"/>
        </w:rPr>
      </w:pPr>
      <w:r w:rsidRPr="00DD773F">
        <w:rPr>
          <w:rFonts w:cs="Arial"/>
          <w:szCs w:val="20"/>
        </w:rPr>
        <w:t xml:space="preserve">Öll spilliefni skulu geymd á tryggum stað. Einungis efni sem hafa verið samþykkt af </w:t>
      </w:r>
      <w:r>
        <w:rPr>
          <w:rFonts w:cs="Arial"/>
          <w:szCs w:val="20"/>
        </w:rPr>
        <w:t>eftirlitsaðila</w:t>
      </w:r>
      <w:r w:rsidRPr="00DD773F">
        <w:rPr>
          <w:rFonts w:cs="Arial"/>
          <w:szCs w:val="20"/>
        </w:rPr>
        <w:t xml:space="preserve"> vatnsverndarsvæðis skulu notuð á svæðinu. Halda skal nákvæmt bókhald um notkun efna á svæðinu. Bannað er að vera með efni sem ekki tilheyra verkinu og hafa ekki verið samþykkt fyrir verkið á staðnum. Í lok dags skal læsa geymslum og ganga úr skugga um að enginn leki sé á svæðinu. </w:t>
      </w:r>
    </w:p>
    <w:p w14:paraId="5AFB5783" w14:textId="77777777" w:rsidR="007A3584" w:rsidRPr="00DD773F" w:rsidRDefault="007A3584" w:rsidP="007A3584">
      <w:pPr>
        <w:pStyle w:val="ListParagraph"/>
        <w:numPr>
          <w:ilvl w:val="0"/>
          <w:numId w:val="16"/>
        </w:numPr>
        <w:rPr>
          <w:rFonts w:cs="Arial"/>
          <w:szCs w:val="20"/>
        </w:rPr>
      </w:pPr>
      <w:r w:rsidRPr="00DD773F">
        <w:rPr>
          <w:rFonts w:cs="Arial"/>
          <w:szCs w:val="20"/>
        </w:rPr>
        <w:t xml:space="preserve">Einungis verði keyrt eftir þeirri leið sem búið verður að velja sem ákjósanlegustu leiðina að vinnusvæði. </w:t>
      </w:r>
    </w:p>
    <w:p w14:paraId="7759153A" w14:textId="77777777" w:rsidR="007A3584" w:rsidRPr="00DD773F" w:rsidRDefault="007A3584" w:rsidP="007A3584">
      <w:pPr>
        <w:pStyle w:val="ListParagraph"/>
        <w:numPr>
          <w:ilvl w:val="0"/>
          <w:numId w:val="16"/>
        </w:numPr>
        <w:rPr>
          <w:rFonts w:cs="Arial"/>
          <w:szCs w:val="20"/>
        </w:rPr>
      </w:pPr>
      <w:r w:rsidRPr="00DD773F">
        <w:rPr>
          <w:rFonts w:cs="Arial"/>
          <w:szCs w:val="20"/>
        </w:rPr>
        <w:t xml:space="preserve">Starfsfólk sem flytur vinnuvélar og tæki þarf að meta ástand vega með góðum fyrirvara áður en flutningur hefst. Láta þarf </w:t>
      </w:r>
      <w:r>
        <w:rPr>
          <w:rFonts w:cs="Arial"/>
          <w:szCs w:val="20"/>
        </w:rPr>
        <w:t>umsjónarmann</w:t>
      </w:r>
      <w:r w:rsidRPr="00DD773F">
        <w:rPr>
          <w:rFonts w:cs="Arial"/>
          <w:szCs w:val="20"/>
        </w:rPr>
        <w:t xml:space="preserve"> vatnsverndarsvæðis vita áður en flutningur hefst. Búnað þarf að sjónskoða áður en farið er inn á svæðið. Flutningur skal vera í fylgd </w:t>
      </w:r>
      <w:r>
        <w:rPr>
          <w:rFonts w:cs="Arial"/>
          <w:szCs w:val="20"/>
        </w:rPr>
        <w:t>umsjónarmanns</w:t>
      </w:r>
      <w:r w:rsidRPr="00DD773F">
        <w:rPr>
          <w:rFonts w:cs="Arial"/>
          <w:szCs w:val="20"/>
        </w:rPr>
        <w:t xml:space="preserve"> vatnsverndarsvæðis og mengunarvarnar</w:t>
      </w:r>
      <w:r>
        <w:rPr>
          <w:rFonts w:cs="Arial"/>
          <w:szCs w:val="20"/>
        </w:rPr>
        <w:t>búnaður</w:t>
      </w:r>
      <w:r w:rsidRPr="00DD773F">
        <w:rPr>
          <w:rFonts w:cs="Arial"/>
          <w:szCs w:val="20"/>
        </w:rPr>
        <w:t xml:space="preserve"> með í för.</w:t>
      </w:r>
    </w:p>
    <w:p w14:paraId="2F904DB4" w14:textId="77777777" w:rsidR="007A3584" w:rsidRPr="00DD773F" w:rsidRDefault="007A3584" w:rsidP="007A3584">
      <w:pPr>
        <w:pStyle w:val="ListParagraph"/>
        <w:numPr>
          <w:ilvl w:val="0"/>
          <w:numId w:val="16"/>
        </w:numPr>
        <w:rPr>
          <w:rFonts w:cs="Arial"/>
          <w:szCs w:val="20"/>
        </w:rPr>
      </w:pPr>
      <w:r w:rsidRPr="00DD773F">
        <w:rPr>
          <w:rFonts w:cs="Arial"/>
          <w:szCs w:val="20"/>
        </w:rPr>
        <w:t xml:space="preserve">Fylling á olíu skal ávallt gerð í fylgd </w:t>
      </w:r>
      <w:r>
        <w:rPr>
          <w:rFonts w:cs="Arial"/>
          <w:szCs w:val="20"/>
        </w:rPr>
        <w:t>umsjónarmanns</w:t>
      </w:r>
      <w:r w:rsidRPr="00DD773F">
        <w:rPr>
          <w:rFonts w:cs="Arial"/>
          <w:szCs w:val="20"/>
        </w:rPr>
        <w:t xml:space="preserve"> vatnsverndarsvæðis á sérútbúnu sandbeði (skilgreint í verklýsingu framkvæmdar) utan girðingar brunnsvæðis. Þegar olía er pöntuð þarf að tilgreina magn því er ekki heimilt að vera með umframmagn af olíu. </w:t>
      </w:r>
      <w:r>
        <w:rPr>
          <w:rFonts w:cs="Arial"/>
          <w:szCs w:val="20"/>
        </w:rPr>
        <w:t>Eftirlitsaðili</w:t>
      </w:r>
      <w:r w:rsidRPr="00DD773F">
        <w:rPr>
          <w:rFonts w:cs="Arial"/>
          <w:szCs w:val="20"/>
        </w:rPr>
        <w:t xml:space="preserve"> gengur úr </w:t>
      </w:r>
      <w:r w:rsidRPr="00DD773F">
        <w:rPr>
          <w:rFonts w:cs="Arial"/>
          <w:szCs w:val="20"/>
        </w:rPr>
        <w:lastRenderedPageBreak/>
        <w:t xml:space="preserve">skugga um að ekki sé meira magn á olíubíl en leyfilegt hámarksmagn (1000 l m.v. 2 vinnuvélar á svæðinu í senn). </w:t>
      </w:r>
    </w:p>
    <w:p w14:paraId="4E01C124" w14:textId="77777777" w:rsidR="007A3584" w:rsidRPr="00DD773F" w:rsidRDefault="007A3584" w:rsidP="007A3584">
      <w:pPr>
        <w:pStyle w:val="ListParagraph"/>
        <w:numPr>
          <w:ilvl w:val="0"/>
          <w:numId w:val="16"/>
        </w:numPr>
        <w:rPr>
          <w:rFonts w:cs="Arial"/>
          <w:szCs w:val="20"/>
        </w:rPr>
      </w:pPr>
      <w:r w:rsidRPr="00DD773F">
        <w:rPr>
          <w:rFonts w:cs="Arial"/>
          <w:szCs w:val="20"/>
        </w:rPr>
        <w:t xml:space="preserve">Fylling á olíu skal alltaf gerð í fylgd </w:t>
      </w:r>
      <w:r>
        <w:rPr>
          <w:rFonts w:cs="Arial"/>
          <w:szCs w:val="20"/>
        </w:rPr>
        <w:t>umsjónarmanns</w:t>
      </w:r>
      <w:r w:rsidRPr="00DD773F">
        <w:rPr>
          <w:rFonts w:cs="Arial"/>
          <w:szCs w:val="20"/>
        </w:rPr>
        <w:t xml:space="preserve"> vatnsverndarsvæðis. Fylla skal á tank vinnuvéla á sérútbúnu sandbeði utan girðingar brunnsvæða.</w:t>
      </w:r>
    </w:p>
    <w:p w14:paraId="345B583F" w14:textId="77777777" w:rsidR="007A3584" w:rsidRPr="00DD773F" w:rsidRDefault="007A3584" w:rsidP="007A3584">
      <w:pPr>
        <w:pStyle w:val="ListParagraph"/>
        <w:numPr>
          <w:ilvl w:val="0"/>
          <w:numId w:val="16"/>
        </w:numPr>
        <w:rPr>
          <w:rFonts w:cs="Arial"/>
          <w:szCs w:val="20"/>
        </w:rPr>
      </w:pPr>
      <w:r>
        <w:rPr>
          <w:rFonts w:cs="Arial"/>
          <w:szCs w:val="20"/>
        </w:rPr>
        <w:t>Við olíuflutninga skulu</w:t>
      </w:r>
      <w:r w:rsidRPr="00DD773F">
        <w:rPr>
          <w:rFonts w:cs="Arial"/>
          <w:szCs w:val="20"/>
        </w:rPr>
        <w:t xml:space="preserve"> </w:t>
      </w:r>
      <w:r>
        <w:rPr>
          <w:rFonts w:cs="Arial"/>
          <w:szCs w:val="20"/>
        </w:rPr>
        <w:t>s</w:t>
      </w:r>
      <w:r w:rsidRPr="00DD773F">
        <w:rPr>
          <w:rFonts w:cs="Arial"/>
          <w:szCs w:val="20"/>
        </w:rPr>
        <w:t xml:space="preserve">kurðgrafa og vörubíll eða kranabíll vera á staðnum allan þann tíma sem flutningar standa. </w:t>
      </w:r>
    </w:p>
    <w:p w14:paraId="2F553E62" w14:textId="77777777" w:rsidR="007A3584" w:rsidRPr="00DD773F" w:rsidRDefault="007A3584" w:rsidP="007A3584">
      <w:pPr>
        <w:pStyle w:val="ListParagraph"/>
        <w:numPr>
          <w:ilvl w:val="0"/>
          <w:numId w:val="16"/>
        </w:numPr>
        <w:rPr>
          <w:rFonts w:cs="Arial"/>
          <w:szCs w:val="20"/>
        </w:rPr>
      </w:pPr>
      <w:r w:rsidRPr="00DD773F">
        <w:rPr>
          <w:rFonts w:cs="Arial"/>
          <w:szCs w:val="20"/>
        </w:rPr>
        <w:t>Allt efni þarf að fjarlægja í verklok.</w:t>
      </w:r>
    </w:p>
    <w:p w14:paraId="7446F2BD" w14:textId="4DA829BB" w:rsidR="007A3584" w:rsidRPr="00A57C5F" w:rsidRDefault="007A3584" w:rsidP="007A3584">
      <w:pPr>
        <w:pStyle w:val="ListParagraph"/>
        <w:numPr>
          <w:ilvl w:val="0"/>
          <w:numId w:val="16"/>
        </w:numPr>
        <w:rPr>
          <w:rFonts w:cs="Arial"/>
        </w:rPr>
      </w:pPr>
      <w:r w:rsidRPr="00A57C5F">
        <w:rPr>
          <w:rFonts w:cs="Arial"/>
        </w:rPr>
        <w:t xml:space="preserve">Eftirlit frá verkkaupa verður á staðnum á meðan á framkvæmdum stendur. Eftirlitið vaktar öll tæki til að koma í veg fyrir olíuleka á svæðinu. Vélar og tæki þarf að geyma á sérútbúnu sandbeði þegar þau eru ekki í notkun og að nóttu til. </w:t>
      </w:r>
      <w:r w:rsidRPr="00A57C5F">
        <w:rPr>
          <w:rFonts w:eastAsia="Arial" w:cs="Arial"/>
          <w:szCs w:val="20"/>
        </w:rPr>
        <w:t>Frágangur og stærð sandbeðs þarf að vera í samræmi við verkteikningar.</w:t>
      </w:r>
      <w:r w:rsidRPr="00A57C5F">
        <w:rPr>
          <w:rFonts w:cs="Arial"/>
        </w:rPr>
        <w:t xml:space="preserve"> Ganga skal frá tækjum þannig fyrir samantekt að enginn leki verði af tækjunum.</w:t>
      </w:r>
    </w:p>
    <w:p w14:paraId="60DB4541" w14:textId="77777777" w:rsidR="007A3584" w:rsidRDefault="007A3584" w:rsidP="007A3584">
      <w:pPr>
        <w:pStyle w:val="ListParagraph"/>
        <w:numPr>
          <w:ilvl w:val="0"/>
          <w:numId w:val="16"/>
        </w:numPr>
        <w:rPr>
          <w:rFonts w:cs="Arial"/>
          <w:szCs w:val="20"/>
        </w:rPr>
      </w:pPr>
      <w:r w:rsidRPr="00DD773F">
        <w:rPr>
          <w:rFonts w:cs="Arial"/>
          <w:szCs w:val="20"/>
        </w:rPr>
        <w:t>Verktaki skal skilja við vinnusvæði í ásættanlegu ástandi. Eftirlits</w:t>
      </w:r>
      <w:r>
        <w:rPr>
          <w:rFonts w:cs="Arial"/>
          <w:szCs w:val="20"/>
        </w:rPr>
        <w:t>aðili</w:t>
      </w:r>
      <w:r w:rsidRPr="00DD773F">
        <w:rPr>
          <w:rFonts w:cs="Arial"/>
          <w:szCs w:val="20"/>
        </w:rPr>
        <w:t xml:space="preserve"> og </w:t>
      </w:r>
      <w:r>
        <w:rPr>
          <w:rFonts w:cs="Arial"/>
          <w:szCs w:val="20"/>
        </w:rPr>
        <w:t>fulltrúi</w:t>
      </w:r>
      <w:r w:rsidRPr="00DD773F">
        <w:rPr>
          <w:rFonts w:cs="Arial"/>
          <w:szCs w:val="20"/>
        </w:rPr>
        <w:t xml:space="preserve"> verktaka ganga um vinnusvæðið og taka það endanlega út.</w:t>
      </w:r>
    </w:p>
    <w:p w14:paraId="56FCAD8C" w14:textId="77777777" w:rsidR="007A3584" w:rsidRPr="00751450" w:rsidRDefault="007A3584" w:rsidP="007A3584">
      <w:pPr>
        <w:pStyle w:val="ListParagraph"/>
        <w:rPr>
          <w:rFonts w:cs="Arial"/>
          <w:szCs w:val="20"/>
        </w:rPr>
      </w:pPr>
    </w:p>
    <w:p w14:paraId="369AB305" w14:textId="77777777" w:rsidR="007A3584" w:rsidRPr="00DD773F" w:rsidRDefault="007A3584" w:rsidP="007A3584">
      <w:pPr>
        <w:pStyle w:val="Heading2"/>
      </w:pPr>
      <w:bookmarkStart w:id="830" w:name="_Toc95807526"/>
      <w:bookmarkStart w:id="831" w:name="_Toc232150558"/>
      <w:r w:rsidRPr="00DD773F">
        <w:t>Frágangur og gæði verks</w:t>
      </w:r>
      <w:bookmarkEnd w:id="830"/>
      <w:bookmarkEnd w:id="831"/>
    </w:p>
    <w:p w14:paraId="67D29484" w14:textId="77777777" w:rsidR="007A3584" w:rsidRPr="00405A9C" w:rsidRDefault="007A3584" w:rsidP="007A3584">
      <w:pPr>
        <w:pStyle w:val="Heading3"/>
        <w:spacing w:before="240"/>
        <w:ind w:left="141"/>
        <w:rPr>
          <w:rFonts w:cs="Arial"/>
          <w:szCs w:val="20"/>
        </w:rPr>
      </w:pPr>
      <w:bookmarkStart w:id="832" w:name="_Toc81490290"/>
      <w:bookmarkStart w:id="833" w:name="_Toc95807527"/>
      <w:bookmarkEnd w:id="832"/>
      <w:r>
        <w:rPr>
          <w:rFonts w:cs="Arial"/>
          <w:szCs w:val="20"/>
        </w:rPr>
        <w:t xml:space="preserve"> </w:t>
      </w:r>
      <w:bookmarkStart w:id="834" w:name="_Toc232150559"/>
      <w:r w:rsidRPr="00405A9C">
        <w:rPr>
          <w:rFonts w:cs="Arial"/>
          <w:szCs w:val="20"/>
        </w:rPr>
        <w:t>Morgunfundir verktaka</w:t>
      </w:r>
      <w:bookmarkEnd w:id="833"/>
      <w:bookmarkEnd w:id="834"/>
    </w:p>
    <w:p w14:paraId="149873A8" w14:textId="77777777" w:rsidR="007A3584" w:rsidRPr="00DD773F" w:rsidRDefault="007A3584" w:rsidP="007A3584">
      <w:r w:rsidRPr="00DD773F">
        <w:t xml:space="preserve">Allt starfsfólk verktaka sem vinnur á svæðinu skal sækja og taka þátt í morgunfundi á þeim dögum sem það starfar. Á morgunfundum fer stjórnandi verktaka yfir atvik eða umbætur gærdagsins og verk og áhættur dagsins. Sérstök áhersla er á grænu og gullnar reglur OR samstæðunar og ráðstafanir við þeim. Finna má sniðmát fyrir morgunfundi á: </w:t>
      </w:r>
      <w:hyperlink r:id="rId55">
        <w:r w:rsidRPr="2B56ECD0">
          <w:rPr>
            <w:rStyle w:val="Hyperlink"/>
          </w:rPr>
          <w:t>https://www.or.is/oryggi/verktakar/</w:t>
        </w:r>
      </w:hyperlink>
      <w:r>
        <w:t>.</w:t>
      </w:r>
      <w:r w:rsidRPr="00DD773F">
        <w:t xml:space="preserve"> Eftirfylgni með fundunum er tekið fyrir í öryggis-, heilsu og umhverfisúttektum. Ef um vaktafyrirkomulag er að ræða skal halda fund í upphafi vaktar.</w:t>
      </w:r>
    </w:p>
    <w:p w14:paraId="3799B67E" w14:textId="77777777" w:rsidR="007A3584" w:rsidRPr="00405A9C" w:rsidRDefault="007A3584" w:rsidP="007A3584">
      <w:pPr>
        <w:pStyle w:val="Heading3"/>
        <w:spacing w:before="240"/>
        <w:ind w:left="141"/>
        <w:rPr>
          <w:rFonts w:cs="Arial"/>
          <w:szCs w:val="20"/>
        </w:rPr>
      </w:pPr>
      <w:bookmarkStart w:id="835" w:name="_Toc95807528"/>
      <w:r>
        <w:rPr>
          <w:rFonts w:cs="Arial"/>
          <w:szCs w:val="20"/>
        </w:rPr>
        <w:t xml:space="preserve"> </w:t>
      </w:r>
      <w:bookmarkStart w:id="836" w:name="_Toc232150560"/>
      <w:r w:rsidRPr="00405A9C">
        <w:rPr>
          <w:rFonts w:cs="Arial"/>
          <w:szCs w:val="20"/>
        </w:rPr>
        <w:t>Verkfundir og dagbók</w:t>
      </w:r>
      <w:bookmarkEnd w:id="835"/>
      <w:bookmarkEnd w:id="836"/>
    </w:p>
    <w:p w14:paraId="1EFADE09" w14:textId="77777777" w:rsidR="007A3584" w:rsidRPr="00DD773F" w:rsidRDefault="007A3584" w:rsidP="007A3584">
      <w:pPr>
        <w:rPr>
          <w:rFonts w:cs="Arial"/>
        </w:rPr>
      </w:pPr>
      <w:r w:rsidRPr="3095C2E4">
        <w:rPr>
          <w:rFonts w:cs="Arial"/>
        </w:rPr>
        <w:t>Verktaki og undirverktakar skulu gera ráð fyrir að þurfa að mæta a.m.k. hálfsmánaðarlega á verkfundi með fulltrúa verkkaupa meðan á verkinu stendur. Verkfundargerðir eru ritaðar af eftirlitsaðila verkkaupa</w:t>
      </w:r>
      <w:r w:rsidRPr="3095C2E4">
        <w:rPr>
          <w:rFonts w:eastAsia="Arial" w:cs="Arial"/>
        </w:rPr>
        <w:t xml:space="preserve"> </w:t>
      </w:r>
      <w:r w:rsidRPr="001C30A1">
        <w:rPr>
          <w:rFonts w:cs="Arial"/>
        </w:rPr>
        <w:t>skulu samþykktar með undirritun af báðum aðilum</w:t>
      </w:r>
      <w:r w:rsidRPr="3095C2E4">
        <w:rPr>
          <w:rFonts w:cs="Arial"/>
        </w:rPr>
        <w:t>. Fyrir verkfund skal verktaki uppfæra stöðu verksins í verkáætlun og eftirlitsáætlun.</w:t>
      </w:r>
    </w:p>
    <w:p w14:paraId="1924C614" w14:textId="77777777" w:rsidR="007A3584" w:rsidRPr="00DD773F" w:rsidRDefault="007A3584" w:rsidP="007A3584">
      <w:pPr>
        <w:rPr>
          <w:rFonts w:cs="Arial"/>
          <w:szCs w:val="20"/>
        </w:rPr>
      </w:pPr>
      <w:r w:rsidRPr="00DD773F">
        <w:rPr>
          <w:rFonts w:cs="Arial"/>
          <w:szCs w:val="20"/>
        </w:rPr>
        <w:t>Verktaki skal halda dagbók yfir verkið. Í hana skal skrá verkefni hvers dags, mannafla skv. starfsgreinum, tæki, veðurfar og annað sem þýðingu hefur fyrir framkvæmd verksins.</w:t>
      </w:r>
    </w:p>
    <w:p w14:paraId="32CFB9B2" w14:textId="77777777" w:rsidR="007A3584" w:rsidRPr="00405A9C" w:rsidRDefault="007A3584" w:rsidP="007A3584">
      <w:pPr>
        <w:pStyle w:val="Heading3"/>
        <w:spacing w:before="240"/>
        <w:ind w:left="141"/>
        <w:rPr>
          <w:rFonts w:cs="Arial"/>
          <w:szCs w:val="20"/>
        </w:rPr>
      </w:pPr>
      <w:bookmarkStart w:id="837" w:name="_Toc95807529"/>
      <w:r>
        <w:rPr>
          <w:rFonts w:cs="Arial"/>
          <w:szCs w:val="20"/>
        </w:rPr>
        <w:t xml:space="preserve"> </w:t>
      </w:r>
      <w:bookmarkStart w:id="838" w:name="_Toc232150561"/>
      <w:r w:rsidRPr="00405A9C">
        <w:rPr>
          <w:rFonts w:cs="Arial"/>
          <w:szCs w:val="20"/>
        </w:rPr>
        <w:t>Verkmappa</w:t>
      </w:r>
      <w:bookmarkEnd w:id="837"/>
      <w:bookmarkEnd w:id="838"/>
    </w:p>
    <w:p w14:paraId="66139FA1" w14:textId="77777777" w:rsidR="007A3584" w:rsidRPr="00DD773F" w:rsidRDefault="007A3584" w:rsidP="007A3584">
      <w:pPr>
        <w:spacing w:line="240" w:lineRule="auto"/>
        <w:rPr>
          <w:rFonts w:eastAsia="Times New Roman" w:cs="Arial"/>
          <w:color w:val="000000" w:themeColor="text1"/>
          <w:szCs w:val="20"/>
        </w:rPr>
      </w:pPr>
      <w:r w:rsidRPr="00DD773F">
        <w:rPr>
          <w:rFonts w:eastAsia="Times New Roman" w:cs="Arial"/>
          <w:color w:val="000000" w:themeColor="text1"/>
          <w:szCs w:val="20"/>
        </w:rPr>
        <w:t xml:space="preserve">Í upphafi verks leggur verktaki fram grunn að verkmöppu og skal hann samþykktur af verkkaupa. Meðan á framkvæmdum stendur verða til skjöl sem fara í verkmöppuna. Í lok framkvæmda er fullbúin verkmappan afhent verkkaupa. </w:t>
      </w:r>
    </w:p>
    <w:p w14:paraId="19DFC5A6" w14:textId="77777777" w:rsidR="007A3584" w:rsidRPr="00DD773F" w:rsidRDefault="007A3584" w:rsidP="007A3584">
      <w:pPr>
        <w:autoSpaceDE w:val="0"/>
        <w:autoSpaceDN w:val="0"/>
        <w:adjustRightInd w:val="0"/>
        <w:spacing w:line="240" w:lineRule="auto"/>
        <w:rPr>
          <w:rFonts w:eastAsia="Times New Roman" w:cs="Arial"/>
          <w:color w:val="000000" w:themeColor="text1"/>
          <w:szCs w:val="20"/>
        </w:rPr>
      </w:pPr>
      <w:r w:rsidRPr="00DD773F">
        <w:rPr>
          <w:rFonts w:eastAsia="Times New Roman" w:cs="Arial"/>
          <w:color w:val="000000" w:themeColor="text1"/>
          <w:szCs w:val="20"/>
        </w:rPr>
        <w:t>Í grunni að verkmöppu skal gerð grein fyrir stjórnkerfi verksins. Þegar verktaki leggur fram grunn að verkmöppunni skal hann gera grein fyrir verklagi sínu við:</w:t>
      </w:r>
    </w:p>
    <w:p w14:paraId="38AE22D5" w14:textId="77777777" w:rsidR="007A3584" w:rsidRPr="00DD773F" w:rsidRDefault="007A3584" w:rsidP="007A3584">
      <w:pPr>
        <w:pStyle w:val="ListParagraph"/>
        <w:numPr>
          <w:ilvl w:val="0"/>
          <w:numId w:val="23"/>
        </w:numPr>
        <w:autoSpaceDE w:val="0"/>
        <w:autoSpaceDN w:val="0"/>
        <w:adjustRightInd w:val="0"/>
        <w:spacing w:line="240" w:lineRule="auto"/>
        <w:rPr>
          <w:rFonts w:eastAsia="Times New Roman" w:cs="Arial"/>
          <w:color w:val="000000" w:themeColor="text1"/>
          <w:szCs w:val="20"/>
        </w:rPr>
      </w:pPr>
      <w:r w:rsidRPr="00DD773F">
        <w:rPr>
          <w:rFonts w:eastAsia="Times New Roman" w:cs="Arial"/>
          <w:color w:val="000000" w:themeColor="text1"/>
          <w:szCs w:val="20"/>
        </w:rPr>
        <w:t>skjalastýringu</w:t>
      </w:r>
    </w:p>
    <w:p w14:paraId="0B7B21B2" w14:textId="77777777" w:rsidR="007A3584" w:rsidRPr="00DD773F" w:rsidRDefault="007A3584" w:rsidP="007A3584">
      <w:pPr>
        <w:pStyle w:val="ListParagraph"/>
        <w:numPr>
          <w:ilvl w:val="0"/>
          <w:numId w:val="23"/>
        </w:numPr>
        <w:autoSpaceDE w:val="0"/>
        <w:autoSpaceDN w:val="0"/>
        <w:adjustRightInd w:val="0"/>
        <w:spacing w:line="240" w:lineRule="auto"/>
        <w:rPr>
          <w:rFonts w:eastAsia="Times New Roman" w:cs="Arial"/>
          <w:color w:val="000000" w:themeColor="text1"/>
          <w:szCs w:val="20"/>
        </w:rPr>
      </w:pPr>
      <w:r w:rsidRPr="00DD773F">
        <w:rPr>
          <w:rFonts w:eastAsia="Times New Roman" w:cs="Arial"/>
          <w:color w:val="000000" w:themeColor="text1"/>
          <w:szCs w:val="20"/>
        </w:rPr>
        <w:t>póst inn og út</w:t>
      </w:r>
    </w:p>
    <w:p w14:paraId="0DC854C0" w14:textId="77777777" w:rsidR="007A3584" w:rsidRPr="00DD773F" w:rsidRDefault="007A3584" w:rsidP="007A3584">
      <w:pPr>
        <w:pStyle w:val="ListParagraph"/>
        <w:numPr>
          <w:ilvl w:val="0"/>
          <w:numId w:val="23"/>
        </w:numPr>
        <w:autoSpaceDE w:val="0"/>
        <w:autoSpaceDN w:val="0"/>
        <w:adjustRightInd w:val="0"/>
        <w:spacing w:line="240" w:lineRule="auto"/>
        <w:rPr>
          <w:rFonts w:eastAsia="Times New Roman" w:cs="Arial"/>
          <w:color w:val="000000" w:themeColor="text1"/>
          <w:szCs w:val="20"/>
        </w:rPr>
      </w:pPr>
      <w:r w:rsidRPr="00DD773F">
        <w:rPr>
          <w:rFonts w:eastAsia="Times New Roman" w:cs="Arial"/>
          <w:color w:val="000000" w:themeColor="text1"/>
          <w:szCs w:val="20"/>
        </w:rPr>
        <w:t>móttöku og dreifingu teikninga</w:t>
      </w:r>
    </w:p>
    <w:p w14:paraId="59680E3C" w14:textId="77777777" w:rsidR="007A3584" w:rsidRPr="00DD773F" w:rsidRDefault="007A3584" w:rsidP="007A3584">
      <w:pPr>
        <w:pStyle w:val="ListParagraph"/>
        <w:numPr>
          <w:ilvl w:val="0"/>
          <w:numId w:val="23"/>
        </w:numPr>
        <w:autoSpaceDE w:val="0"/>
        <w:autoSpaceDN w:val="0"/>
        <w:adjustRightInd w:val="0"/>
        <w:spacing w:line="240" w:lineRule="auto"/>
        <w:rPr>
          <w:rFonts w:eastAsia="Times New Roman" w:cs="Arial"/>
          <w:color w:val="000000" w:themeColor="text1"/>
          <w:szCs w:val="20"/>
        </w:rPr>
      </w:pPr>
      <w:r w:rsidRPr="00DD773F">
        <w:rPr>
          <w:rFonts w:eastAsia="Times New Roman" w:cs="Arial"/>
          <w:color w:val="000000" w:themeColor="text1"/>
          <w:szCs w:val="20"/>
        </w:rPr>
        <w:t>móttöku efnis</w:t>
      </w:r>
    </w:p>
    <w:p w14:paraId="07F6EE64" w14:textId="77777777" w:rsidR="007A3584" w:rsidRPr="00DD773F" w:rsidRDefault="007A3584" w:rsidP="007A3584">
      <w:pPr>
        <w:pStyle w:val="ListParagraph"/>
        <w:numPr>
          <w:ilvl w:val="0"/>
          <w:numId w:val="23"/>
        </w:numPr>
        <w:autoSpaceDE w:val="0"/>
        <w:autoSpaceDN w:val="0"/>
        <w:adjustRightInd w:val="0"/>
        <w:spacing w:line="240" w:lineRule="auto"/>
        <w:rPr>
          <w:rFonts w:eastAsia="Times New Roman" w:cs="Arial"/>
          <w:color w:val="000000" w:themeColor="text1"/>
          <w:szCs w:val="20"/>
        </w:rPr>
      </w:pPr>
      <w:r w:rsidRPr="00DD773F">
        <w:rPr>
          <w:rFonts w:eastAsia="Times New Roman" w:cs="Arial"/>
          <w:color w:val="000000" w:themeColor="text1"/>
          <w:szCs w:val="20"/>
        </w:rPr>
        <w:t>meðhöndlun frávika og úrbóta</w:t>
      </w:r>
    </w:p>
    <w:p w14:paraId="27241698" w14:textId="77777777" w:rsidR="007A3584" w:rsidRPr="00DD773F" w:rsidRDefault="007A3584" w:rsidP="007A3584">
      <w:pPr>
        <w:pStyle w:val="ListParagraph"/>
        <w:numPr>
          <w:ilvl w:val="0"/>
          <w:numId w:val="23"/>
        </w:numPr>
        <w:autoSpaceDE w:val="0"/>
        <w:autoSpaceDN w:val="0"/>
        <w:adjustRightInd w:val="0"/>
        <w:spacing w:line="240" w:lineRule="auto"/>
        <w:rPr>
          <w:rFonts w:eastAsia="Times New Roman" w:cs="Arial"/>
          <w:color w:val="000000" w:themeColor="text1"/>
          <w:szCs w:val="20"/>
        </w:rPr>
      </w:pPr>
      <w:r w:rsidRPr="00DD773F">
        <w:rPr>
          <w:rFonts w:eastAsia="Times New Roman" w:cs="Arial"/>
          <w:color w:val="000000" w:themeColor="text1"/>
          <w:szCs w:val="20"/>
        </w:rPr>
        <w:t>auka- og viðbótarverk</w:t>
      </w:r>
    </w:p>
    <w:p w14:paraId="2E839BC3" w14:textId="77777777" w:rsidR="007A3584" w:rsidRPr="00DD773F" w:rsidRDefault="007A3584" w:rsidP="007A3584">
      <w:pPr>
        <w:pStyle w:val="ListParagraph"/>
        <w:numPr>
          <w:ilvl w:val="0"/>
          <w:numId w:val="23"/>
        </w:numPr>
        <w:autoSpaceDE w:val="0"/>
        <w:autoSpaceDN w:val="0"/>
        <w:adjustRightInd w:val="0"/>
        <w:spacing w:line="240" w:lineRule="auto"/>
        <w:rPr>
          <w:rFonts w:eastAsia="Times New Roman" w:cs="Arial"/>
          <w:color w:val="000000" w:themeColor="text1"/>
          <w:szCs w:val="20"/>
        </w:rPr>
      </w:pPr>
      <w:r w:rsidRPr="00DD773F">
        <w:rPr>
          <w:rFonts w:eastAsia="Times New Roman" w:cs="Arial"/>
          <w:color w:val="000000" w:themeColor="text1"/>
          <w:szCs w:val="20"/>
        </w:rPr>
        <w:t>nýja greiðsluliði</w:t>
      </w:r>
    </w:p>
    <w:p w14:paraId="09FB59D1" w14:textId="77777777" w:rsidR="007A3584" w:rsidRPr="00DD773F" w:rsidRDefault="007A3584" w:rsidP="007A3584">
      <w:pPr>
        <w:pStyle w:val="ListParagraph"/>
        <w:numPr>
          <w:ilvl w:val="0"/>
          <w:numId w:val="23"/>
        </w:numPr>
        <w:autoSpaceDE w:val="0"/>
        <w:autoSpaceDN w:val="0"/>
        <w:adjustRightInd w:val="0"/>
        <w:spacing w:line="240" w:lineRule="auto"/>
        <w:rPr>
          <w:rFonts w:eastAsia="Times New Roman" w:cs="Arial"/>
          <w:color w:val="000000" w:themeColor="text1"/>
          <w:szCs w:val="20"/>
        </w:rPr>
      </w:pPr>
      <w:r w:rsidRPr="00DD773F">
        <w:rPr>
          <w:rFonts w:eastAsia="Times New Roman" w:cs="Arial"/>
          <w:color w:val="000000" w:themeColor="text1"/>
          <w:szCs w:val="20"/>
        </w:rPr>
        <w:t>innra eftirlit með einstökum verkþáttum</w:t>
      </w:r>
    </w:p>
    <w:p w14:paraId="0AB14F77" w14:textId="77777777" w:rsidR="007A3584" w:rsidRPr="00DD773F" w:rsidRDefault="007A3584" w:rsidP="007A3584">
      <w:pPr>
        <w:pStyle w:val="ListParagraph"/>
        <w:numPr>
          <w:ilvl w:val="0"/>
          <w:numId w:val="23"/>
        </w:numPr>
        <w:autoSpaceDE w:val="0"/>
        <w:autoSpaceDN w:val="0"/>
        <w:adjustRightInd w:val="0"/>
        <w:spacing w:line="240" w:lineRule="auto"/>
        <w:rPr>
          <w:rFonts w:eastAsia="Times New Roman" w:cs="Arial"/>
          <w:color w:val="000000" w:themeColor="text1"/>
          <w:szCs w:val="20"/>
        </w:rPr>
      </w:pPr>
      <w:r w:rsidRPr="00DD773F">
        <w:rPr>
          <w:rFonts w:eastAsia="Times New Roman" w:cs="Arial"/>
          <w:color w:val="000000" w:themeColor="text1"/>
          <w:szCs w:val="20"/>
        </w:rPr>
        <w:t>verkþáttarýni</w:t>
      </w:r>
    </w:p>
    <w:p w14:paraId="4F4245F9" w14:textId="77777777" w:rsidR="007A3584" w:rsidRPr="00DD773F" w:rsidRDefault="007A3584" w:rsidP="007A3584">
      <w:pPr>
        <w:autoSpaceDE w:val="0"/>
        <w:autoSpaceDN w:val="0"/>
        <w:adjustRightInd w:val="0"/>
        <w:spacing w:line="240" w:lineRule="auto"/>
        <w:rPr>
          <w:rFonts w:eastAsia="Times New Roman" w:cs="Arial"/>
          <w:color w:val="000000" w:themeColor="text1"/>
          <w:szCs w:val="20"/>
        </w:rPr>
      </w:pPr>
      <w:r w:rsidRPr="00DD773F">
        <w:rPr>
          <w:rFonts w:eastAsia="Times New Roman" w:cs="Arial"/>
          <w:color w:val="000000" w:themeColor="text1"/>
          <w:szCs w:val="20"/>
        </w:rPr>
        <w:t>Við upphaf framkvæmda skal verktaki leggja fram gögn sem sýna hvernig hann hyggst standa að verkþáttarýni og innra eftirliti með framkvæmd einstakra verkþátta. Hér er ekki átt við að hann lýsi í smáatriðum framkvæmd hvers verkþáttar, heldur hvernig hann hyggst standa að undirbúningi framkvæmdar við verkþáttinn (með verkþáttarýni). Á sama hátt lýsi hann hvernig hann ætlar að haga innra eftirliti sínu, hvaða eyðublöð hann ætlar að nota o.þ.h.</w:t>
      </w:r>
    </w:p>
    <w:p w14:paraId="3C832EB5" w14:textId="77777777" w:rsidR="007A3584" w:rsidRPr="00DD773F" w:rsidRDefault="007A3584" w:rsidP="007A3584">
      <w:pPr>
        <w:autoSpaceDE w:val="0"/>
        <w:autoSpaceDN w:val="0"/>
        <w:adjustRightInd w:val="0"/>
        <w:spacing w:line="240" w:lineRule="auto"/>
        <w:rPr>
          <w:rFonts w:eastAsia="Times New Roman" w:cs="Arial"/>
          <w:color w:val="000000" w:themeColor="text1"/>
          <w:szCs w:val="20"/>
        </w:rPr>
      </w:pPr>
      <w:r w:rsidRPr="00DD773F">
        <w:rPr>
          <w:rFonts w:eastAsia="Times New Roman" w:cs="Arial"/>
          <w:color w:val="000000" w:themeColor="text1"/>
          <w:szCs w:val="20"/>
        </w:rPr>
        <w:lastRenderedPageBreak/>
        <w:t>Verktaki útbúi eftirlitsáætlun vegna verksins í samráði við eftirlitsaðila verkkaupa. Þar komi fram hvað skal gera, hvernig, hvenær, hvaða kröfur skal uppfylla og hver ber ábyrgð á viðkomandi verkþætti.</w:t>
      </w:r>
    </w:p>
    <w:p w14:paraId="0FA3BA03" w14:textId="77777777" w:rsidR="007A3584" w:rsidRPr="00DD773F" w:rsidRDefault="007A3584" w:rsidP="007A3584">
      <w:pPr>
        <w:autoSpaceDE w:val="0"/>
        <w:autoSpaceDN w:val="0"/>
        <w:adjustRightInd w:val="0"/>
        <w:spacing w:line="240" w:lineRule="auto"/>
        <w:rPr>
          <w:rFonts w:eastAsia="Times New Roman" w:cs="Arial"/>
          <w:color w:val="000000" w:themeColor="text1"/>
          <w:szCs w:val="20"/>
        </w:rPr>
      </w:pPr>
      <w:r w:rsidRPr="00DD773F">
        <w:rPr>
          <w:rFonts w:eastAsia="Times New Roman" w:cs="Arial"/>
          <w:color w:val="000000" w:themeColor="text1"/>
          <w:szCs w:val="20"/>
        </w:rPr>
        <w:t>Við lok framkvæmda skal verkmappan innihalda sögu</w:t>
      </w:r>
      <w:r w:rsidRPr="00DD773F">
        <w:rPr>
          <w:rFonts w:eastAsia="Times New Roman" w:cs="Arial"/>
          <w:b/>
          <w:color w:val="000000" w:themeColor="text1"/>
          <w:szCs w:val="20"/>
        </w:rPr>
        <w:t xml:space="preserve"> </w:t>
      </w:r>
      <w:r w:rsidRPr="00DD773F">
        <w:rPr>
          <w:rFonts w:eastAsia="Times New Roman" w:cs="Arial"/>
          <w:color w:val="000000" w:themeColor="text1"/>
          <w:szCs w:val="20"/>
        </w:rPr>
        <w:t>verksins. Þar kemur m.a. fram:</w:t>
      </w:r>
    </w:p>
    <w:p w14:paraId="1723B9EB" w14:textId="77777777" w:rsidR="007A3584" w:rsidRPr="00DD773F" w:rsidRDefault="007A3584" w:rsidP="007A3584">
      <w:pPr>
        <w:pStyle w:val="ListParagraph"/>
        <w:numPr>
          <w:ilvl w:val="0"/>
          <w:numId w:val="24"/>
        </w:numPr>
        <w:autoSpaceDE w:val="0"/>
        <w:autoSpaceDN w:val="0"/>
        <w:adjustRightInd w:val="0"/>
        <w:spacing w:line="240" w:lineRule="auto"/>
        <w:rPr>
          <w:rFonts w:eastAsia="Times New Roman" w:cs="Arial"/>
          <w:color w:val="000000" w:themeColor="text1"/>
          <w:szCs w:val="20"/>
        </w:rPr>
      </w:pPr>
      <w:r w:rsidRPr="00DD773F">
        <w:rPr>
          <w:rFonts w:eastAsia="Times New Roman" w:cs="Arial"/>
          <w:color w:val="000000" w:themeColor="text1"/>
          <w:szCs w:val="20"/>
        </w:rPr>
        <w:t>Fullnægjandi gögn um allt efni sem notað var við framkvæmdina, og krafist var gagna um.</w:t>
      </w:r>
    </w:p>
    <w:p w14:paraId="50A02205" w14:textId="77777777" w:rsidR="007A3584" w:rsidRPr="00DD773F" w:rsidRDefault="007A3584" w:rsidP="007A3584">
      <w:pPr>
        <w:pStyle w:val="ListParagraph"/>
        <w:numPr>
          <w:ilvl w:val="0"/>
          <w:numId w:val="24"/>
        </w:numPr>
        <w:autoSpaceDE w:val="0"/>
        <w:autoSpaceDN w:val="0"/>
        <w:adjustRightInd w:val="0"/>
        <w:spacing w:line="240" w:lineRule="auto"/>
        <w:rPr>
          <w:rFonts w:eastAsia="Times New Roman" w:cs="Arial"/>
          <w:color w:val="000000" w:themeColor="text1"/>
          <w:szCs w:val="20"/>
        </w:rPr>
      </w:pPr>
      <w:r w:rsidRPr="00DD773F">
        <w:rPr>
          <w:rFonts w:eastAsia="Times New Roman" w:cs="Arial"/>
          <w:color w:val="000000" w:themeColor="text1"/>
          <w:szCs w:val="20"/>
        </w:rPr>
        <w:t>Ábyrgðarskírteini af öllu efni sem ábyrgð er gefin á.</w:t>
      </w:r>
    </w:p>
    <w:p w14:paraId="2A45F5C1" w14:textId="77777777" w:rsidR="007A3584" w:rsidRPr="00DD773F" w:rsidRDefault="007A3584" w:rsidP="007A3584">
      <w:pPr>
        <w:pStyle w:val="ListParagraph"/>
        <w:numPr>
          <w:ilvl w:val="0"/>
          <w:numId w:val="24"/>
        </w:numPr>
        <w:autoSpaceDE w:val="0"/>
        <w:autoSpaceDN w:val="0"/>
        <w:adjustRightInd w:val="0"/>
        <w:spacing w:line="240" w:lineRule="auto"/>
        <w:rPr>
          <w:rFonts w:eastAsia="Times New Roman" w:cs="Arial"/>
          <w:color w:val="000000" w:themeColor="text1"/>
          <w:szCs w:val="20"/>
        </w:rPr>
      </w:pPr>
      <w:r w:rsidRPr="00DD773F">
        <w:rPr>
          <w:rFonts w:eastAsia="Times New Roman" w:cs="Arial"/>
          <w:color w:val="000000" w:themeColor="text1"/>
          <w:szCs w:val="20"/>
        </w:rPr>
        <w:t>Útfyllt eyðublöð úr innri úttektum verktaka, skv. eftirlitsáætlun hans.</w:t>
      </w:r>
    </w:p>
    <w:p w14:paraId="58F1C215" w14:textId="77777777" w:rsidR="007A3584" w:rsidRPr="00DD773F" w:rsidRDefault="007A3584" w:rsidP="007A3584">
      <w:pPr>
        <w:pStyle w:val="ListParagraph"/>
        <w:numPr>
          <w:ilvl w:val="0"/>
          <w:numId w:val="24"/>
        </w:numPr>
        <w:autoSpaceDE w:val="0"/>
        <w:autoSpaceDN w:val="0"/>
        <w:adjustRightInd w:val="0"/>
        <w:spacing w:line="240" w:lineRule="auto"/>
        <w:rPr>
          <w:rFonts w:eastAsia="Times New Roman" w:cs="Arial"/>
          <w:color w:val="000000" w:themeColor="text1"/>
          <w:szCs w:val="20"/>
        </w:rPr>
      </w:pPr>
      <w:r w:rsidRPr="00DD773F">
        <w:rPr>
          <w:rFonts w:eastAsia="Times New Roman" w:cs="Arial"/>
          <w:color w:val="000000" w:themeColor="text1"/>
          <w:szCs w:val="20"/>
        </w:rPr>
        <w:t>Fullnægjandi niðurstöður allra fyrirskrifaðra prófana.</w:t>
      </w:r>
    </w:p>
    <w:p w14:paraId="4DAF78B8" w14:textId="77777777" w:rsidR="007A3584" w:rsidRPr="00DD773F" w:rsidRDefault="007A3584" w:rsidP="007A3584">
      <w:pPr>
        <w:pStyle w:val="ListParagraph"/>
        <w:numPr>
          <w:ilvl w:val="0"/>
          <w:numId w:val="24"/>
        </w:numPr>
        <w:autoSpaceDE w:val="0"/>
        <w:autoSpaceDN w:val="0"/>
        <w:adjustRightInd w:val="0"/>
        <w:spacing w:line="240" w:lineRule="auto"/>
        <w:rPr>
          <w:rFonts w:eastAsia="Times New Roman" w:cs="Arial"/>
          <w:color w:val="000000" w:themeColor="text1"/>
          <w:szCs w:val="20"/>
        </w:rPr>
      </w:pPr>
      <w:r w:rsidRPr="00DD773F">
        <w:rPr>
          <w:rFonts w:eastAsia="Times New Roman" w:cs="Arial"/>
          <w:color w:val="000000" w:themeColor="text1"/>
          <w:szCs w:val="20"/>
        </w:rPr>
        <w:t>Úttektarvottorð, eins og krafist er, frá þeim opinberu aðilum sem hlut eiga að máli.</w:t>
      </w:r>
    </w:p>
    <w:p w14:paraId="5FB7038F" w14:textId="77777777" w:rsidR="007A3584" w:rsidRPr="00DD773F" w:rsidRDefault="007A3584" w:rsidP="007A3584">
      <w:pPr>
        <w:pStyle w:val="ListParagraph"/>
        <w:numPr>
          <w:ilvl w:val="0"/>
          <w:numId w:val="24"/>
        </w:numPr>
        <w:autoSpaceDE w:val="0"/>
        <w:autoSpaceDN w:val="0"/>
        <w:adjustRightInd w:val="0"/>
        <w:spacing w:line="240" w:lineRule="auto"/>
        <w:rPr>
          <w:rFonts w:eastAsia="Times New Roman" w:cs="Arial"/>
          <w:color w:val="000000" w:themeColor="text1"/>
          <w:szCs w:val="20"/>
        </w:rPr>
      </w:pPr>
      <w:r w:rsidRPr="00DD773F">
        <w:rPr>
          <w:rFonts w:eastAsia="Times New Roman" w:cs="Arial"/>
          <w:color w:val="000000" w:themeColor="text1"/>
          <w:szCs w:val="20"/>
        </w:rPr>
        <w:t>Upplýsingar um breytingar á útfærslum miðað við teikningar.</w:t>
      </w:r>
    </w:p>
    <w:p w14:paraId="0B106131" w14:textId="77777777" w:rsidR="007A3584" w:rsidRPr="00DD773F" w:rsidRDefault="007A3584" w:rsidP="007A3584">
      <w:pPr>
        <w:pStyle w:val="ListParagraph"/>
        <w:numPr>
          <w:ilvl w:val="0"/>
          <w:numId w:val="24"/>
        </w:numPr>
        <w:autoSpaceDE w:val="0"/>
        <w:autoSpaceDN w:val="0"/>
        <w:adjustRightInd w:val="0"/>
        <w:spacing w:line="240" w:lineRule="auto"/>
        <w:rPr>
          <w:rFonts w:eastAsia="Times New Roman" w:cs="Arial"/>
          <w:color w:val="000000" w:themeColor="text1"/>
          <w:szCs w:val="20"/>
        </w:rPr>
      </w:pPr>
      <w:r w:rsidRPr="00DD773F">
        <w:rPr>
          <w:rFonts w:eastAsia="Times New Roman" w:cs="Arial"/>
          <w:color w:val="000000" w:themeColor="text1"/>
          <w:szCs w:val="20"/>
        </w:rPr>
        <w:t>Rekstrarhandbækur kerfa ef farið er fram á þær í útboðsgögnum eða samningi.</w:t>
      </w:r>
    </w:p>
    <w:p w14:paraId="0E6D38EB" w14:textId="77777777" w:rsidR="007A3584" w:rsidRPr="00405A9C" w:rsidRDefault="007A3584" w:rsidP="007A3584">
      <w:pPr>
        <w:pStyle w:val="Heading3"/>
        <w:spacing w:before="240"/>
        <w:ind w:left="141"/>
        <w:rPr>
          <w:rFonts w:cs="Arial"/>
          <w:szCs w:val="20"/>
        </w:rPr>
      </w:pPr>
      <w:bookmarkStart w:id="839" w:name="_Toc95807530"/>
      <w:r>
        <w:rPr>
          <w:rFonts w:cs="Arial"/>
          <w:szCs w:val="20"/>
        </w:rPr>
        <w:t xml:space="preserve"> </w:t>
      </w:r>
      <w:bookmarkStart w:id="840" w:name="_Toc232150562"/>
      <w:r w:rsidRPr="00405A9C">
        <w:rPr>
          <w:rFonts w:cs="Arial"/>
          <w:szCs w:val="20"/>
        </w:rPr>
        <w:t>Eftirlit og úttektir verkkaupa</w:t>
      </w:r>
      <w:bookmarkEnd w:id="839"/>
      <w:bookmarkEnd w:id="840"/>
    </w:p>
    <w:p w14:paraId="0F2D57FB" w14:textId="77777777" w:rsidR="007A3584" w:rsidRPr="00DD773F" w:rsidRDefault="007A3584" w:rsidP="007A3584">
      <w:pPr>
        <w:rPr>
          <w:rFonts w:cs="Arial"/>
          <w:szCs w:val="20"/>
        </w:rPr>
      </w:pPr>
      <w:r w:rsidRPr="00DD773F">
        <w:rPr>
          <w:rFonts w:cs="Arial"/>
          <w:szCs w:val="20"/>
        </w:rPr>
        <w:t xml:space="preserve">Verktaki skal setja upp eigin eftirlits/úttektaráætlun allt eftir umfangi verks. Á verkfundum skal </w:t>
      </w:r>
      <w:r>
        <w:rPr>
          <w:rFonts w:cs="Arial"/>
          <w:szCs w:val="20"/>
        </w:rPr>
        <w:t>eftirlitsaðila</w:t>
      </w:r>
      <w:r w:rsidRPr="00DD773F">
        <w:rPr>
          <w:rFonts w:cs="Arial"/>
          <w:szCs w:val="20"/>
        </w:rPr>
        <w:t xml:space="preserve"> verkkaupa gerð grein fyrir framgangi eftirlits/úttekta. Eftirlit/úttektir </w:t>
      </w:r>
      <w:r>
        <w:rPr>
          <w:rFonts w:cs="Arial"/>
          <w:szCs w:val="20"/>
        </w:rPr>
        <w:t>eftirlitsaðila og verkkaupa</w:t>
      </w:r>
      <w:r w:rsidRPr="00DD773F">
        <w:rPr>
          <w:rFonts w:cs="Arial"/>
          <w:szCs w:val="20"/>
        </w:rPr>
        <w:t xml:space="preserve">koma ekki í stað eigin eftirlits/úttekta verktaka. Verkkaupa er heimilt hvenær sem er á meðan á verki stendur að gera úttektir á einstökum verkum, hæfni starfsfólks og leyfum. </w:t>
      </w:r>
    </w:p>
    <w:p w14:paraId="5994EC08" w14:textId="77777777" w:rsidR="007A3584" w:rsidRPr="00DD773F" w:rsidRDefault="007A3584" w:rsidP="007A3584">
      <w:pPr>
        <w:pStyle w:val="Heading3"/>
        <w:spacing w:before="240"/>
        <w:ind w:left="141"/>
      </w:pPr>
      <w:bookmarkStart w:id="841" w:name="_Ref388950248"/>
      <w:bookmarkStart w:id="842" w:name="_Toc95807531"/>
      <w:r>
        <w:rPr>
          <w:rFonts w:cs="Arial"/>
          <w:szCs w:val="20"/>
        </w:rPr>
        <w:t xml:space="preserve"> </w:t>
      </w:r>
      <w:bookmarkStart w:id="843" w:name="_Toc232150563"/>
      <w:r w:rsidRPr="00405A9C">
        <w:rPr>
          <w:rFonts w:cs="Arial"/>
          <w:szCs w:val="20"/>
        </w:rPr>
        <w:t>Gæði verks</w:t>
      </w:r>
      <w:bookmarkEnd w:id="841"/>
      <w:bookmarkEnd w:id="842"/>
      <w:bookmarkEnd w:id="843"/>
    </w:p>
    <w:p w14:paraId="412FE36C" w14:textId="77777777" w:rsidR="007A3584" w:rsidRPr="00DD773F" w:rsidRDefault="007A3584" w:rsidP="007A3584">
      <w:pPr>
        <w:rPr>
          <w:rFonts w:cs="Arial"/>
          <w:snapToGrid w:val="0"/>
          <w:szCs w:val="20"/>
        </w:rPr>
      </w:pPr>
      <w:r w:rsidRPr="00DD773F">
        <w:rPr>
          <w:rFonts w:cs="Arial"/>
          <w:snapToGrid w:val="0"/>
          <w:szCs w:val="20"/>
        </w:rPr>
        <w:t>Gæði verksins skulu vera í samræmi við almennar kröfur eins og þeim er lýst í grein 4.3 í ÍST 30:2012.</w:t>
      </w:r>
    </w:p>
    <w:p w14:paraId="65346B04" w14:textId="77777777" w:rsidR="007A3584" w:rsidRPr="00DD773F" w:rsidRDefault="007A3584" w:rsidP="007A3584">
      <w:pPr>
        <w:rPr>
          <w:rFonts w:cs="Arial"/>
          <w:snapToGrid w:val="0"/>
          <w:szCs w:val="20"/>
        </w:rPr>
      </w:pPr>
      <w:r w:rsidRPr="00DD773F">
        <w:rPr>
          <w:rFonts w:cs="Arial"/>
          <w:snapToGrid w:val="0"/>
          <w:szCs w:val="20"/>
        </w:rPr>
        <w:t xml:space="preserve">Öll vinna og allur frágangur verksins skal vera í samræmi við kröfur útboðsgagna, samnings, góðra fagvenja og faghefða. </w:t>
      </w:r>
    </w:p>
    <w:p w14:paraId="26FA6EEB" w14:textId="77777777" w:rsidR="007A3584" w:rsidRPr="00DD773F" w:rsidRDefault="007A3584" w:rsidP="007A3584">
      <w:pPr>
        <w:rPr>
          <w:rFonts w:cs="Arial"/>
          <w:szCs w:val="20"/>
        </w:rPr>
      </w:pPr>
      <w:r w:rsidRPr="00DD773F">
        <w:rPr>
          <w:rFonts w:cs="Arial"/>
          <w:szCs w:val="20"/>
        </w:rPr>
        <w:t>Verktaki skal geta framvísað fullgildum uppruna- og gæðavottorðum með öllu efni sem hann hyggst nota og staðfest gæði með rannsóknarniðurstöðum.</w:t>
      </w:r>
    </w:p>
    <w:p w14:paraId="707DE783" w14:textId="77777777" w:rsidR="007A3584" w:rsidRPr="00DD773F" w:rsidRDefault="007A3584" w:rsidP="007A3584">
      <w:pPr>
        <w:rPr>
          <w:rFonts w:cs="Arial"/>
          <w:snapToGrid w:val="0"/>
          <w:szCs w:val="20"/>
        </w:rPr>
      </w:pPr>
      <w:r w:rsidRPr="00DD773F">
        <w:rPr>
          <w:rFonts w:cs="Arial"/>
          <w:snapToGrid w:val="0"/>
          <w:szCs w:val="20"/>
        </w:rPr>
        <w:t>Verktaki skal bæta að fullu alla galla sem fram kunna að koma á verkinu á ábyrgðartíma þess.</w:t>
      </w:r>
      <w:r w:rsidRPr="00DD773F">
        <w:rPr>
          <w:rFonts w:cs="Arial"/>
          <w:snapToGrid w:val="0"/>
          <w:color w:val="0000FF"/>
          <w:szCs w:val="20"/>
        </w:rPr>
        <w:t xml:space="preserve"> </w:t>
      </w:r>
      <w:r w:rsidRPr="00DD773F">
        <w:rPr>
          <w:rFonts w:cs="Arial"/>
          <w:snapToGrid w:val="0"/>
          <w:szCs w:val="20"/>
        </w:rPr>
        <w:t>Þrátt fyrir eftirlit verkkaupa ber verktaki fulla ábyrgð á efni og vinnu.</w:t>
      </w:r>
    </w:p>
    <w:p w14:paraId="29278AFF" w14:textId="77777777" w:rsidR="007A3584" w:rsidRPr="00405A9C" w:rsidRDefault="007A3584" w:rsidP="007A3584">
      <w:pPr>
        <w:pStyle w:val="Heading3"/>
        <w:spacing w:before="240"/>
        <w:ind w:left="141"/>
        <w:rPr>
          <w:rFonts w:cs="Arial"/>
          <w:szCs w:val="20"/>
        </w:rPr>
      </w:pPr>
      <w:bookmarkStart w:id="844" w:name="_Toc95807532"/>
      <w:bookmarkStart w:id="845" w:name="_Toc232150564"/>
      <w:r w:rsidRPr="00405A9C">
        <w:rPr>
          <w:rFonts w:cs="Arial"/>
          <w:szCs w:val="20"/>
        </w:rPr>
        <w:t>Efnisval og vinnuaðferðir</w:t>
      </w:r>
      <w:bookmarkEnd w:id="844"/>
      <w:bookmarkEnd w:id="845"/>
    </w:p>
    <w:p w14:paraId="6D0C1C98" w14:textId="77777777" w:rsidR="007A3584" w:rsidRPr="00DD773F" w:rsidRDefault="007A3584" w:rsidP="007A3584">
      <w:pPr>
        <w:autoSpaceDE w:val="0"/>
        <w:autoSpaceDN w:val="0"/>
        <w:adjustRightInd w:val="0"/>
        <w:rPr>
          <w:rFonts w:cs="Arial"/>
          <w:szCs w:val="20"/>
        </w:rPr>
      </w:pPr>
      <w:r w:rsidRPr="00DD773F">
        <w:rPr>
          <w:rFonts w:cs="Arial"/>
          <w:szCs w:val="20"/>
        </w:rPr>
        <w:t>Verktaki skal ljúka verkinu að fullu í samræmi við útboðs- og/eða samningsgögn. Á framkvæmdatíma er verktaka heimilt, að höfðu samráði við verkkaupa, að bjóða annað efni og aðra vinnutilhögun en útboðsgögn eða samningur kveða á um og skal hann þá leggja fram upplýsingar um efni, vinnu og verð. Verkkaupi gerir samanburð á frávikum með tilliti til verðs og gæðamismunar og hefur ákvörðunarrétt um hvaða efni og aðferðir verða endanlega valin. Allan kostnað sem til fellur vegna samanburðar á öðru efni eða vinnuaðferðum skal verktaki greiða óháð samþykki eða synjun verkkaupa.</w:t>
      </w:r>
      <w:bookmarkStart w:id="846" w:name="_Toc479237519"/>
    </w:p>
    <w:p w14:paraId="04B1E9C2" w14:textId="77777777" w:rsidR="007A3584" w:rsidRPr="00405A9C" w:rsidRDefault="007A3584" w:rsidP="007A3584">
      <w:pPr>
        <w:pStyle w:val="Heading3"/>
        <w:spacing w:before="240"/>
        <w:ind w:left="141"/>
        <w:rPr>
          <w:rFonts w:cs="Arial"/>
          <w:szCs w:val="20"/>
        </w:rPr>
      </w:pPr>
      <w:bookmarkStart w:id="847" w:name="_Toc95807533"/>
      <w:r>
        <w:rPr>
          <w:rFonts w:cs="Arial"/>
          <w:szCs w:val="20"/>
        </w:rPr>
        <w:t xml:space="preserve"> </w:t>
      </w:r>
      <w:bookmarkStart w:id="848" w:name="_Toc232150565"/>
      <w:r w:rsidRPr="00405A9C">
        <w:rPr>
          <w:rFonts w:cs="Arial"/>
          <w:szCs w:val="20"/>
        </w:rPr>
        <w:t>Samskipti við yfirvöld</w:t>
      </w:r>
      <w:bookmarkEnd w:id="846"/>
      <w:bookmarkEnd w:id="847"/>
      <w:bookmarkEnd w:id="848"/>
    </w:p>
    <w:p w14:paraId="386178BD" w14:textId="77777777" w:rsidR="007A3584" w:rsidRPr="00DD773F" w:rsidRDefault="007A3584" w:rsidP="007A3584">
      <w:pPr>
        <w:autoSpaceDE w:val="0"/>
        <w:autoSpaceDN w:val="0"/>
        <w:adjustRightInd w:val="0"/>
        <w:spacing w:line="240" w:lineRule="auto"/>
        <w:rPr>
          <w:rFonts w:eastAsia="Times New Roman" w:cs="Arial"/>
          <w:szCs w:val="20"/>
        </w:rPr>
      </w:pPr>
      <w:r w:rsidRPr="00DD773F">
        <w:rPr>
          <w:rFonts w:eastAsia="Times New Roman" w:cs="Arial"/>
          <w:szCs w:val="20"/>
        </w:rPr>
        <w:t>Verktaki skal afhenda eftirlitsaðila verkkaupa afrit af öllum samskiptum hans við byggingaryfirvöld og önnur yfirvöld sem tengjast framkvæmdinni. Ekki má sækja um undanþágu frá gildandi lögum eða reglugerðum án undangengins samþykkis verkkaupa.</w:t>
      </w:r>
    </w:p>
    <w:p w14:paraId="0E61CC85" w14:textId="77777777" w:rsidR="007A3584" w:rsidRPr="00DD773F" w:rsidRDefault="007A3584" w:rsidP="007A3584">
      <w:pPr>
        <w:autoSpaceDE w:val="0"/>
        <w:autoSpaceDN w:val="0"/>
        <w:adjustRightInd w:val="0"/>
        <w:spacing w:line="240" w:lineRule="auto"/>
        <w:rPr>
          <w:rFonts w:eastAsia="Times New Roman" w:cs="Arial"/>
          <w:highlight w:val="yellow"/>
        </w:rPr>
      </w:pPr>
      <w:r w:rsidRPr="00DD773F">
        <w:rPr>
          <w:rFonts w:eastAsia="Times New Roman" w:cs="Arial"/>
        </w:rPr>
        <w:t>Í byggingarverkum ræður verkkaupi byggingarstjóra til verksins.</w:t>
      </w:r>
    </w:p>
    <w:p w14:paraId="58EFC655" w14:textId="77777777" w:rsidR="007A3584" w:rsidRPr="00405A9C" w:rsidRDefault="007A3584" w:rsidP="007A3584">
      <w:pPr>
        <w:pStyle w:val="Heading3"/>
        <w:spacing w:before="240"/>
        <w:ind w:left="141"/>
        <w:rPr>
          <w:rFonts w:cs="Arial"/>
          <w:szCs w:val="20"/>
        </w:rPr>
      </w:pPr>
      <w:bookmarkStart w:id="849" w:name="_Toc95807534"/>
      <w:r>
        <w:rPr>
          <w:rFonts w:cs="Arial"/>
          <w:szCs w:val="20"/>
        </w:rPr>
        <w:t xml:space="preserve"> </w:t>
      </w:r>
      <w:bookmarkStart w:id="850" w:name="_Toc232150566"/>
      <w:r w:rsidRPr="00405A9C">
        <w:rPr>
          <w:rFonts w:cs="Arial"/>
          <w:szCs w:val="20"/>
        </w:rPr>
        <w:t>Verkloka- og ábyrgðarúttekt</w:t>
      </w:r>
      <w:bookmarkEnd w:id="849"/>
      <w:bookmarkEnd w:id="850"/>
    </w:p>
    <w:p w14:paraId="019897AE" w14:textId="77777777" w:rsidR="007A3584" w:rsidRPr="00DD773F" w:rsidRDefault="007A3584" w:rsidP="007A3584">
      <w:pPr>
        <w:autoSpaceDE w:val="0"/>
        <w:autoSpaceDN w:val="0"/>
        <w:adjustRightInd w:val="0"/>
        <w:rPr>
          <w:rFonts w:cs="Arial"/>
          <w:szCs w:val="20"/>
        </w:rPr>
      </w:pPr>
      <w:r w:rsidRPr="00DD773F">
        <w:rPr>
          <w:rFonts w:cs="Arial"/>
          <w:szCs w:val="20"/>
        </w:rPr>
        <w:t xml:space="preserve">Verktaki skal tilkynna eftirlitsaðila verkkaupa skriflega hvenær verklokaúttekt geti farið fram. Þegar það er gert eiga verktaki og eftirlitsaðili að vera búnir að yfirfara verkið til þess að ekki þurfi að koma til annarrar úttektar. Ef boða þarf til annarrar úttektar skal verktaki greiða kostnað verkkaupa sem til fellur vegna hennar. Það getur gerst ef verkinu er verulega ábótavant. En ef það koma fram smávægilegar athugasemdir skal eftirlitsaðili tilkynna þeim, sem viðstaddir voru úttektina skriflega þegar þær hafa verið lagfærðar án þess að farið sé í aðra formlega úttekt. Við verklokaúttekt yfirfara fulltrúar verkkaupa og verktaka (auk undirverktaka þar sem við á) allt verkið. Telji eftirlitsaðili verkkaupa að eitthvað sé vangert eða að úrbóta sé þörf, skal hann að lokinni úttekt án tafar afhenda verktaka orðsendingu (úrbótalista) um öll atriði sem lagfæra þarf. Ef í verkinu eru þættir sem krefjast sérstakrar úttektar opinberra aðila, t.d. byggingarfulltrúa, rafveitu, Löggildingarstofu, heilbrigðiseftirlits eða eldvarnareftirlits skulu þessir aðilar hafa verið boðaðir til sérstakra úttekta (einn eða fleiri saman) ásamt fulltrúum verktaka og verkkaupa, áður en formleg verklokaúttekt verkkaupa fer fram. Komi fram athugasemdir frá þessum fulltrúum </w:t>
      </w:r>
      <w:r w:rsidRPr="00DD773F">
        <w:rPr>
          <w:rFonts w:cs="Arial"/>
          <w:szCs w:val="20"/>
        </w:rPr>
        <w:lastRenderedPageBreak/>
        <w:t>opinberra stofnana, geta þeir sjálfir ákveðið hvort önnur úttekt að þeim sjálfum viðstöddum skuli fara fram.</w:t>
      </w:r>
    </w:p>
    <w:p w14:paraId="55FF97CC" w14:textId="77777777" w:rsidR="007A3584" w:rsidRPr="00DD773F" w:rsidRDefault="007A3584" w:rsidP="007A3584">
      <w:pPr>
        <w:autoSpaceDE w:val="0"/>
        <w:autoSpaceDN w:val="0"/>
        <w:adjustRightInd w:val="0"/>
        <w:rPr>
          <w:rFonts w:cs="Arial"/>
          <w:szCs w:val="20"/>
        </w:rPr>
      </w:pPr>
      <w:r w:rsidRPr="00DD773F">
        <w:rPr>
          <w:rFonts w:cs="Arial"/>
          <w:szCs w:val="20"/>
        </w:rPr>
        <w:t>Verkinu telst lokið þegar verktaki hefur lokið framkvæmdum í samræmi við útboðs- og/eða samningsgögn.</w:t>
      </w:r>
    </w:p>
    <w:p w14:paraId="496F3FAE" w14:textId="77777777" w:rsidR="007A3584" w:rsidRPr="00DD773F" w:rsidRDefault="007A3584" w:rsidP="007A3584">
      <w:pPr>
        <w:autoSpaceDE w:val="0"/>
        <w:autoSpaceDN w:val="0"/>
        <w:adjustRightInd w:val="0"/>
        <w:rPr>
          <w:rFonts w:cs="Arial"/>
          <w:szCs w:val="20"/>
        </w:rPr>
      </w:pPr>
      <w:r w:rsidRPr="00DD773F">
        <w:rPr>
          <w:rFonts w:cs="Arial"/>
          <w:szCs w:val="20"/>
        </w:rPr>
        <w:t xml:space="preserve">Sé niðurstaðan að lokinni verklokaúttekt að verki sé lokið skal verkkaupi gefa út án tafar vottorð um verklokaúttekt, svonefnda úttektargerð, og telst hann þá hafa tekið við verkinu frá úttektardegi að telja og hefst þar með ábyrgðartími verksins. </w:t>
      </w:r>
    </w:p>
    <w:p w14:paraId="4BEAE1F5" w14:textId="77777777" w:rsidR="007A3584" w:rsidRPr="00DD773F" w:rsidRDefault="007A3584" w:rsidP="007A3584">
      <w:pPr>
        <w:autoSpaceDE w:val="0"/>
        <w:autoSpaceDN w:val="0"/>
        <w:adjustRightInd w:val="0"/>
        <w:rPr>
          <w:rFonts w:cs="Arial"/>
          <w:szCs w:val="20"/>
        </w:rPr>
      </w:pPr>
      <w:r w:rsidRPr="00DD773F">
        <w:rPr>
          <w:rFonts w:cs="Arial"/>
          <w:szCs w:val="20"/>
        </w:rPr>
        <w:t>Sé hinsvegar eitthvað vangert eða ekki í samræmi við lýsingar eða teikningar skal það metið af fulltrúum verkkaupa og greiðslu fyrir viðkomandi atriði haldið eftir. Verktaki fær eðlilegan frest til þess að ljúka þeim verkum, sem talin eru ófullnægjandi við úttekt þessa, og fær þau þá greidd eftir fyrrgreindu mati, þegar staðfesting eftirlitsaðila verkkaupa er fengin fyrir að hann hafi lokið viðkomandi verki. Um dulda galla eða annað sem kann að yfirsjást við úttekt, en verktaki er ábyrgur fyrir, gilda ákvæði greinar 4.5.6 í ÍST 30:2012.</w:t>
      </w:r>
    </w:p>
    <w:p w14:paraId="0CEB557D" w14:textId="77777777" w:rsidR="007A3584" w:rsidRPr="00DD773F" w:rsidRDefault="007A3584" w:rsidP="007A3584">
      <w:r w:rsidRPr="00DD773F">
        <w:t>Fyrir lok ábyrgðartímans, sem er 1 ár frá lokaúttekt, mun fulltrúi verkkaupa ásamt fulltrúum verktaka yfirfara allt verkið, en almennum ákvæðum um ábyrgð á verki er lýst í greinum 4.4.11 og 4.5 í ÍST 30:2012.</w:t>
      </w:r>
      <w:bookmarkStart w:id="851" w:name="_Toc222819301"/>
      <w:bookmarkStart w:id="852" w:name="_Toc228784068"/>
      <w:bookmarkStart w:id="853" w:name="_Toc256756414"/>
      <w:bookmarkStart w:id="854" w:name="_Toc292696239"/>
      <w:bookmarkStart w:id="855" w:name="_Toc346721253"/>
      <w:bookmarkStart w:id="856" w:name="_Toc448480343"/>
    </w:p>
    <w:p w14:paraId="3B3B5BF3" w14:textId="77777777" w:rsidR="007A3584" w:rsidRPr="00DD773F" w:rsidRDefault="007A3584" w:rsidP="007A3584">
      <w:pPr>
        <w:jc w:val="left"/>
        <w:rPr>
          <w:rFonts w:eastAsiaTheme="majorEastAsia" w:cstheme="majorBidi"/>
          <w:b/>
          <w:bCs/>
          <w:smallCaps/>
          <w:spacing w:val="10"/>
          <w:szCs w:val="24"/>
        </w:rPr>
      </w:pPr>
      <w:bookmarkStart w:id="857" w:name="_Toc54687295"/>
    </w:p>
    <w:p w14:paraId="6F435450" w14:textId="77777777" w:rsidR="007A3584" w:rsidRPr="00DD773F" w:rsidRDefault="007A3584" w:rsidP="007A3584">
      <w:pPr>
        <w:pStyle w:val="Heading2"/>
      </w:pPr>
      <w:bookmarkStart w:id="858" w:name="_Toc95807535"/>
      <w:bookmarkStart w:id="859" w:name="_Toc232150567"/>
      <w:r w:rsidRPr="00DD773F">
        <w:t>Verktakamat</w:t>
      </w:r>
      <w:bookmarkEnd w:id="857"/>
      <w:bookmarkEnd w:id="858"/>
      <w:bookmarkEnd w:id="859"/>
    </w:p>
    <w:p w14:paraId="05067581" w14:textId="77777777" w:rsidR="007A3584" w:rsidRPr="00DD773F" w:rsidRDefault="007A3584" w:rsidP="007A3584">
      <w:r w:rsidRPr="00DD773F">
        <w:t xml:space="preserve">Frammistaða verktaka í hverjum samningi fyrir sig kann að verða metin samkvæmt eftirfarandi atriðum. Verkkaupa er heimilt að fjölga eða fækka matsatriðum hvenær sem er. </w:t>
      </w:r>
    </w:p>
    <w:p w14:paraId="63D693D4" w14:textId="77777777" w:rsidR="007A3584" w:rsidRPr="00DD773F" w:rsidRDefault="007A3584" w:rsidP="007A3584">
      <w:r w:rsidRPr="00DD773F">
        <w:t>Á verktíma verður verktakamat framkvæmt á verkfundum. Ef frávik er í tilteknum hluta þá fær verktaki aðvörun vegna þess hluta og skal vera búinn að bæta úr á næsta verkfundi eða öðru fyrra tímamarki sem samið er um. Ef tvær aðvaranir eru gefnar í sama flokki á verktímanum telst verktaki ekki hafa staðist verktakamat í þeim flokki í umræddu verki.</w:t>
      </w:r>
    </w:p>
    <w:p w14:paraId="39F20E2C" w14:textId="77777777" w:rsidR="007A3584" w:rsidRPr="00DD773F" w:rsidRDefault="007A3584" w:rsidP="007A3584">
      <w:r w:rsidRPr="00DD773F">
        <w:t xml:space="preserve">Fall á verktakamati kann að leiða til þess að viðkomandi verktaki telst ekki hæfur til að sinna verkefnum fyrir samstæðu Orkuveitu Reykjavíkur. </w:t>
      </w:r>
    </w:p>
    <w:p w14:paraId="161685E1" w14:textId="77777777" w:rsidR="007A3584" w:rsidRPr="00405A9C" w:rsidRDefault="007A3584" w:rsidP="007A3584">
      <w:pPr>
        <w:pStyle w:val="Heading3"/>
        <w:spacing w:before="240"/>
        <w:ind w:left="141"/>
        <w:rPr>
          <w:rFonts w:cs="Arial"/>
          <w:szCs w:val="20"/>
        </w:rPr>
      </w:pPr>
      <w:bookmarkStart w:id="860" w:name="_Toc95807536"/>
      <w:bookmarkStart w:id="861" w:name="_Toc232150568"/>
      <w:r w:rsidRPr="00405A9C">
        <w:rPr>
          <w:rFonts w:cs="Arial"/>
          <w:szCs w:val="20"/>
        </w:rPr>
        <w:t>Öryggismál, sbr. kafl</w:t>
      </w:r>
      <w:r>
        <w:rPr>
          <w:rFonts w:cs="Arial"/>
          <w:szCs w:val="20"/>
        </w:rPr>
        <w:t>a 4.6</w:t>
      </w:r>
      <w:r w:rsidRPr="00405A9C">
        <w:rPr>
          <w:rFonts w:cs="Arial"/>
          <w:szCs w:val="20"/>
        </w:rPr>
        <w:t>.</w:t>
      </w:r>
      <w:bookmarkEnd w:id="860"/>
      <w:bookmarkEnd w:id="861"/>
      <w:r w:rsidRPr="00405A9C">
        <w:rPr>
          <w:rFonts w:cs="Arial"/>
          <w:szCs w:val="20"/>
        </w:rPr>
        <w:t xml:space="preserve"> </w:t>
      </w:r>
    </w:p>
    <w:p w14:paraId="791ABEAF" w14:textId="77777777" w:rsidR="007A3584" w:rsidRPr="00DD773F" w:rsidRDefault="007A3584" w:rsidP="007A3584">
      <w:r w:rsidRPr="00DD773F">
        <w:t>Eru persónuhlífar notaðar og er teikningum um vinnustaðamerkingar fylgt?</w:t>
      </w:r>
    </w:p>
    <w:p w14:paraId="12123763" w14:textId="77777777" w:rsidR="007A3584" w:rsidRPr="00DD773F" w:rsidRDefault="007A3584" w:rsidP="007A3584">
      <w:pPr>
        <w:ind w:firstLine="708"/>
      </w:pPr>
      <w:r w:rsidRPr="00DD773F">
        <w:t>Staðist: Já</w:t>
      </w:r>
    </w:p>
    <w:p w14:paraId="5FE39586" w14:textId="77777777" w:rsidR="007A3584" w:rsidRPr="00DD773F" w:rsidRDefault="007A3584" w:rsidP="007A3584">
      <w:pPr>
        <w:ind w:firstLine="708"/>
      </w:pPr>
      <w:r w:rsidRPr="00DD773F">
        <w:t xml:space="preserve">Frávik: Nei </w:t>
      </w:r>
    </w:p>
    <w:p w14:paraId="38EC173D" w14:textId="77777777" w:rsidR="007A3584" w:rsidRPr="00405A9C" w:rsidRDefault="007A3584" w:rsidP="007A3584">
      <w:pPr>
        <w:pStyle w:val="Heading3"/>
        <w:spacing w:before="240"/>
        <w:ind w:left="141"/>
        <w:rPr>
          <w:rFonts w:cs="Arial"/>
          <w:szCs w:val="20"/>
        </w:rPr>
      </w:pPr>
      <w:bookmarkStart w:id="862" w:name="_Toc95807537"/>
      <w:r>
        <w:rPr>
          <w:rFonts w:cs="Arial"/>
          <w:szCs w:val="20"/>
        </w:rPr>
        <w:t xml:space="preserve"> </w:t>
      </w:r>
      <w:bookmarkStart w:id="863" w:name="_Toc232150569"/>
      <w:r w:rsidRPr="00405A9C">
        <w:rPr>
          <w:rFonts w:cs="Arial"/>
          <w:szCs w:val="20"/>
        </w:rPr>
        <w:t>Samræmi við forskrift</w:t>
      </w:r>
      <w:bookmarkEnd w:id="862"/>
      <w:bookmarkEnd w:id="863"/>
      <w:r w:rsidRPr="00405A9C">
        <w:rPr>
          <w:rFonts w:cs="Arial"/>
          <w:szCs w:val="20"/>
        </w:rPr>
        <w:t xml:space="preserve"> </w:t>
      </w:r>
    </w:p>
    <w:p w14:paraId="544445AB" w14:textId="77777777" w:rsidR="007A3584" w:rsidRPr="00DD773F" w:rsidRDefault="007A3584" w:rsidP="007A3584">
      <w:r w:rsidRPr="00DD773F">
        <w:t>Þarf að vinna einhvern hluta að nýju vegna atriða sem rakin verða til verktaka?</w:t>
      </w:r>
    </w:p>
    <w:p w14:paraId="5A318809" w14:textId="77777777" w:rsidR="007A3584" w:rsidRPr="00DD773F" w:rsidRDefault="007A3584" w:rsidP="007A3584">
      <w:pPr>
        <w:ind w:firstLine="708"/>
      </w:pPr>
      <w:r w:rsidRPr="00DD773F">
        <w:t>Staðist: Nei</w:t>
      </w:r>
    </w:p>
    <w:p w14:paraId="393CB615" w14:textId="77777777" w:rsidR="007A3584" w:rsidRPr="00DD773F" w:rsidRDefault="007A3584" w:rsidP="007A3584">
      <w:pPr>
        <w:ind w:firstLine="708"/>
      </w:pPr>
      <w:r w:rsidRPr="00DD773F">
        <w:t>Frávik: Já</w:t>
      </w:r>
    </w:p>
    <w:p w14:paraId="69222449" w14:textId="77777777" w:rsidR="007A3584" w:rsidRPr="00405A9C" w:rsidRDefault="007A3584" w:rsidP="007A3584">
      <w:pPr>
        <w:pStyle w:val="Heading3"/>
        <w:spacing w:before="240"/>
        <w:ind w:left="141"/>
        <w:rPr>
          <w:rFonts w:cs="Arial"/>
          <w:szCs w:val="20"/>
        </w:rPr>
      </w:pPr>
      <w:bookmarkStart w:id="864" w:name="_Toc95807538"/>
      <w:r>
        <w:rPr>
          <w:rFonts w:cs="Arial"/>
          <w:szCs w:val="20"/>
        </w:rPr>
        <w:t xml:space="preserve"> </w:t>
      </w:r>
      <w:bookmarkStart w:id="865" w:name="_Toc232150570"/>
      <w:r w:rsidRPr="00405A9C">
        <w:rPr>
          <w:rFonts w:cs="Arial"/>
          <w:szCs w:val="20"/>
        </w:rPr>
        <w:t>Samskipti</w:t>
      </w:r>
      <w:bookmarkEnd w:id="864"/>
      <w:bookmarkEnd w:id="865"/>
      <w:r w:rsidRPr="00405A9C">
        <w:rPr>
          <w:rFonts w:cs="Arial"/>
          <w:szCs w:val="20"/>
        </w:rPr>
        <w:t xml:space="preserve"> </w:t>
      </w:r>
    </w:p>
    <w:p w14:paraId="5DD6EA7F" w14:textId="77777777" w:rsidR="007A3584" w:rsidRPr="00DD773F" w:rsidRDefault="007A3584" w:rsidP="007A3584">
      <w:r w:rsidRPr="00DD773F">
        <w:t>Hafa borist kvartanir um óásættanleg samskipti af hálfu verktaka, starfsmanna hans og/eða undirverktaka, sem staðfest hefur verið að eigi rétt á sér?</w:t>
      </w:r>
    </w:p>
    <w:p w14:paraId="18EEEC25" w14:textId="77777777" w:rsidR="007A3584" w:rsidRPr="00DD773F" w:rsidRDefault="007A3584" w:rsidP="007A3584">
      <w:pPr>
        <w:ind w:firstLine="708"/>
      </w:pPr>
      <w:r w:rsidRPr="00DD773F">
        <w:t>Staðist: Nei</w:t>
      </w:r>
    </w:p>
    <w:p w14:paraId="3536343F" w14:textId="43812E09" w:rsidR="007A3584" w:rsidRPr="00A57C5F" w:rsidRDefault="007A3584" w:rsidP="00A57C5F">
      <w:pPr>
        <w:ind w:firstLine="708"/>
      </w:pPr>
      <w:r w:rsidRPr="00DD773F">
        <w:t>Frávik: Já</w:t>
      </w:r>
    </w:p>
    <w:p w14:paraId="7B7F2595" w14:textId="77777777" w:rsidR="007A3584" w:rsidRPr="00DD773F" w:rsidRDefault="007A3584" w:rsidP="007A3584">
      <w:pPr>
        <w:pStyle w:val="Heading2"/>
      </w:pPr>
      <w:bookmarkStart w:id="866" w:name="_Toc95807539"/>
      <w:bookmarkStart w:id="867" w:name="_Toc232150571"/>
      <w:r w:rsidRPr="00DD773F">
        <w:t>Vanefndir</w:t>
      </w:r>
      <w:bookmarkEnd w:id="866"/>
      <w:bookmarkEnd w:id="867"/>
      <w:r w:rsidRPr="00DD773F">
        <w:t xml:space="preserve"> </w:t>
      </w:r>
      <w:bookmarkEnd w:id="851"/>
      <w:bookmarkEnd w:id="852"/>
      <w:bookmarkEnd w:id="853"/>
      <w:bookmarkEnd w:id="854"/>
      <w:bookmarkEnd w:id="855"/>
      <w:bookmarkEnd w:id="856"/>
    </w:p>
    <w:p w14:paraId="57D1B705" w14:textId="77777777" w:rsidR="007A3584" w:rsidRPr="00DD773F" w:rsidRDefault="007A3584" w:rsidP="007A3584">
      <w:pPr>
        <w:rPr>
          <w:noProof/>
        </w:rPr>
      </w:pPr>
      <w:r w:rsidRPr="00DD773F">
        <w:rPr>
          <w:noProof/>
        </w:rPr>
        <w:t>Verktaki skal í einu og öllu rækja samningsskyldur sínar í samræmi við ákvæði útboðs- og/eða samningsgagna. Vanefni hann þær, er verkkaupa heimilt að fella niður greiðslur eða beita öðrum lögformlegum vanefndaúrræðum.</w:t>
      </w:r>
      <w:r w:rsidRPr="00DD773F">
        <w:t xml:space="preserve"> </w:t>
      </w:r>
    </w:p>
    <w:p w14:paraId="23671841" w14:textId="77777777" w:rsidR="007A3584" w:rsidRPr="00DD773F" w:rsidRDefault="007A3584" w:rsidP="007A3584">
      <w:pPr>
        <w:rPr>
          <w:noProof/>
        </w:rPr>
      </w:pPr>
      <w:r w:rsidRPr="00DD773F">
        <w:rPr>
          <w:noProof/>
        </w:rPr>
        <w:lastRenderedPageBreak/>
        <w:t>Verði verkkaupi fyrir tjóni af völdum vanefnda verktaka er verktaki að fullu ábyrgur fyrir bótum vegna þess.</w:t>
      </w:r>
    </w:p>
    <w:p w14:paraId="451A3C7F" w14:textId="77777777" w:rsidR="007A3584" w:rsidRPr="00DD773F" w:rsidRDefault="007A3584" w:rsidP="007A3584">
      <w:pPr>
        <w:rPr>
          <w:noProof/>
        </w:rPr>
      </w:pPr>
      <w:r w:rsidRPr="00DD773F">
        <w:rPr>
          <w:noProof/>
        </w:rPr>
        <w:t>Ef verktaki leitar nauðasamninga, greiðslustöðvunar, er úrskurðaður gjaldþrota, eða er andlag árangurslauss fjárnáms, getur verkkaupi án frekari fyrirvara sagt samningi upp.</w:t>
      </w:r>
    </w:p>
    <w:p w14:paraId="1A8FA789" w14:textId="77777777" w:rsidR="007A3584" w:rsidRPr="00DD773F" w:rsidRDefault="007A3584" w:rsidP="007A3584">
      <w:pPr>
        <w:rPr>
          <w:noProof/>
        </w:rPr>
      </w:pPr>
      <w:r w:rsidRPr="00DD773F">
        <w:rPr>
          <w:noProof/>
        </w:rPr>
        <w:t>Verði um ítrekaðar eða stórfelldar vanefndir af hálfu verktaka að ræða getur kaupandi sagt upp samningi án frekari fyrirvara.</w:t>
      </w:r>
    </w:p>
    <w:p w14:paraId="141AEC9E" w14:textId="77777777" w:rsidR="007A3584" w:rsidRPr="00405A9C" w:rsidRDefault="007A3584" w:rsidP="007A3584">
      <w:pPr>
        <w:pStyle w:val="Heading3"/>
        <w:spacing w:before="240"/>
        <w:ind w:left="141"/>
        <w:rPr>
          <w:rFonts w:cs="Arial"/>
          <w:szCs w:val="20"/>
        </w:rPr>
      </w:pPr>
      <w:bookmarkStart w:id="868" w:name="_Ref536432091"/>
      <w:bookmarkStart w:id="869" w:name="_Ref536432092"/>
      <w:bookmarkStart w:id="870" w:name="_Toc95807540"/>
      <w:bookmarkStart w:id="871" w:name="_Toc232150572"/>
      <w:r w:rsidRPr="00405A9C">
        <w:rPr>
          <w:rFonts w:cs="Arial"/>
          <w:szCs w:val="20"/>
        </w:rPr>
        <w:t>Tafabætur einstakra verkáfanga</w:t>
      </w:r>
      <w:bookmarkEnd w:id="868"/>
      <w:bookmarkEnd w:id="869"/>
      <w:bookmarkEnd w:id="870"/>
      <w:bookmarkEnd w:id="871"/>
    </w:p>
    <w:p w14:paraId="67F42590" w14:textId="77777777" w:rsidR="007A3584" w:rsidRPr="00DD773F" w:rsidRDefault="007A3584" w:rsidP="007A3584">
      <w:pPr>
        <w:rPr>
          <w:noProof/>
        </w:rPr>
      </w:pPr>
      <w:r w:rsidRPr="00DD773F">
        <w:rPr>
          <w:noProof/>
        </w:rPr>
        <w:t>Verktaki skal ljúka og skila einstökum verkáföngum í verkinu á tilskildum tíma samkvæmt skilgreindum skiladagsetningum einstakra verkáfanga í útboðsgögnum, samningi eða samþykktri verkáætlun. Dragist lok einstakra verkáfanga fram yfir skilgreinda skiladaga á verkkaupi rétt á tafabótum. Fjárhæð tafabóta fyrir hvern hafinn dag eftir umsaminn skiladag</w:t>
      </w:r>
      <w:r>
        <w:rPr>
          <w:noProof/>
        </w:rPr>
        <w:t xml:space="preserve"> skal vera í samræmi við skilgreinda fjárhæð í grein </w:t>
      </w:r>
      <w:r>
        <w:rPr>
          <w:noProof/>
        </w:rPr>
        <w:fldChar w:fldCharType="begin"/>
      </w:r>
      <w:r>
        <w:rPr>
          <w:noProof/>
        </w:rPr>
        <w:instrText xml:space="preserve"> REF _Ref536614368 \r \h </w:instrText>
      </w:r>
      <w:r>
        <w:rPr>
          <w:noProof/>
        </w:rPr>
      </w:r>
      <w:r>
        <w:rPr>
          <w:noProof/>
        </w:rPr>
        <w:fldChar w:fldCharType="separate"/>
      </w:r>
      <w:r>
        <w:rPr>
          <w:noProof/>
        </w:rPr>
        <w:t>1.1.2</w:t>
      </w:r>
      <w:r>
        <w:rPr>
          <w:noProof/>
        </w:rPr>
        <w:fldChar w:fldCharType="end"/>
      </w:r>
      <w:r>
        <w:rPr>
          <w:noProof/>
        </w:rPr>
        <w:t xml:space="preserve"> [</w:t>
      </w:r>
      <w:r w:rsidRPr="00025277">
        <w:rPr>
          <w:i/>
          <w:iCs/>
          <w:noProof/>
        </w:rPr>
        <w:fldChar w:fldCharType="begin"/>
      </w:r>
      <w:r w:rsidRPr="00BD5F81">
        <w:rPr>
          <w:i/>
          <w:iCs/>
          <w:noProof/>
        </w:rPr>
        <w:instrText xml:space="preserve"> REF _Ref536614368 \h </w:instrText>
      </w:r>
      <w:r>
        <w:rPr>
          <w:i/>
          <w:iCs/>
          <w:noProof/>
        </w:rPr>
        <w:instrText xml:space="preserve"> \* MERGEFORMAT </w:instrText>
      </w:r>
      <w:r w:rsidRPr="00025277">
        <w:rPr>
          <w:i/>
          <w:iCs/>
          <w:noProof/>
        </w:rPr>
      </w:r>
      <w:r w:rsidRPr="00025277">
        <w:rPr>
          <w:i/>
          <w:iCs/>
          <w:noProof/>
        </w:rPr>
        <w:fldChar w:fldCharType="separate"/>
      </w:r>
      <w:r w:rsidRPr="00BD5F81">
        <w:rPr>
          <w:i/>
          <w:iCs/>
        </w:rPr>
        <w:t>Almenn lýsing</w:t>
      </w:r>
      <w:r w:rsidRPr="00025277">
        <w:rPr>
          <w:i/>
          <w:iCs/>
          <w:noProof/>
        </w:rPr>
        <w:fldChar w:fldCharType="end"/>
      </w:r>
      <w:r w:rsidRPr="00BD5F81">
        <w:rPr>
          <w:noProof/>
        </w:rPr>
        <w:t>]</w:t>
      </w:r>
      <w:r w:rsidRPr="00025277">
        <w:rPr>
          <w:noProof/>
        </w:rPr>
        <w:t xml:space="preserve"> </w:t>
      </w:r>
      <w:r>
        <w:rPr>
          <w:noProof/>
        </w:rPr>
        <w:t>. Samanlagðar tafabætur undir verksamningnum skal</w:t>
      </w:r>
      <w:r w:rsidRPr="00DD773F">
        <w:rPr>
          <w:noProof/>
        </w:rPr>
        <w:t xml:space="preserve">þó ekki </w:t>
      </w:r>
      <w:r>
        <w:rPr>
          <w:noProof/>
        </w:rPr>
        <w:t xml:space="preserve">vera </w:t>
      </w:r>
      <w:r w:rsidRPr="00DD773F">
        <w:rPr>
          <w:noProof/>
        </w:rPr>
        <w:t xml:space="preserve">hærri en 20% af </w:t>
      </w:r>
      <w:r>
        <w:rPr>
          <w:noProof/>
        </w:rPr>
        <w:t>samnings</w:t>
      </w:r>
      <w:r w:rsidRPr="00DD773F">
        <w:rPr>
          <w:noProof/>
        </w:rPr>
        <w:t>fjárhæð</w:t>
      </w:r>
      <w:r>
        <w:rPr>
          <w:noProof/>
        </w:rPr>
        <w:t>, að teknu tillit til samþykktra breytinga.</w:t>
      </w:r>
    </w:p>
    <w:p w14:paraId="1C52000C" w14:textId="77777777" w:rsidR="007A3584" w:rsidRPr="00DD773F" w:rsidRDefault="007A3584" w:rsidP="007A3584">
      <w:pPr>
        <w:rPr>
          <w:noProof/>
        </w:rPr>
      </w:pPr>
      <w:r w:rsidRPr="00DD773F">
        <w:rPr>
          <w:noProof/>
        </w:rPr>
        <w:t>Tilgreindir skiladagar eru mjög mikilvægir fyrir rekstur verkkaupa. Skiladagar verksins breytast ekki ef magnbreytingar valda innan við 20% breytingu á heildartilboðsfjárhæð. Telji verktaki sig eiga rétt á framlengingu skilafrests skal hann strax skýra verkkaupa frá því með skriflegum hætti og um leið leggja fram nauðsynleg gögn til stuðnings kröfu sinni um framlengingu.</w:t>
      </w:r>
    </w:p>
    <w:p w14:paraId="10D89412" w14:textId="77777777" w:rsidR="007A3584" w:rsidRPr="00DD773F" w:rsidRDefault="007A3584" w:rsidP="007A3584">
      <w:pPr>
        <w:jc w:val="left"/>
        <w:rPr>
          <w:rFonts w:cs="Arial"/>
          <w:b/>
          <w:i/>
          <w:caps/>
          <w:noProof/>
          <w:snapToGrid w:val="0"/>
          <w:spacing w:val="10"/>
          <w:szCs w:val="20"/>
        </w:rPr>
      </w:pPr>
      <w:bookmarkStart w:id="872" w:name="_Toc222819302"/>
      <w:bookmarkStart w:id="873" w:name="_Toc228784069"/>
      <w:bookmarkStart w:id="874" w:name="_Toc256756415"/>
      <w:bookmarkStart w:id="875" w:name="_Toc292696240"/>
      <w:bookmarkStart w:id="876" w:name="_Toc346721254"/>
      <w:bookmarkStart w:id="877" w:name="_Toc448480344"/>
    </w:p>
    <w:p w14:paraId="5FB5237F" w14:textId="77777777" w:rsidR="007A3584" w:rsidRPr="00DD773F" w:rsidRDefault="007A3584" w:rsidP="007A3584">
      <w:pPr>
        <w:pStyle w:val="Heading2"/>
      </w:pPr>
      <w:bookmarkStart w:id="878" w:name="_Toc95807541"/>
      <w:bookmarkStart w:id="879" w:name="_Toc232150573"/>
      <w:r w:rsidRPr="00DD773F">
        <w:t>Uppsögn samnings</w:t>
      </w:r>
      <w:bookmarkEnd w:id="878"/>
      <w:bookmarkEnd w:id="879"/>
      <w:r w:rsidRPr="00DD773F">
        <w:t xml:space="preserve"> </w:t>
      </w:r>
    </w:p>
    <w:p w14:paraId="431F9860" w14:textId="77777777" w:rsidR="007A3584" w:rsidRPr="00DD773F" w:rsidRDefault="007A3584" w:rsidP="007A3584">
      <w:pPr>
        <w:spacing w:after="240"/>
        <w:rPr>
          <w:rFonts w:cs="Arial"/>
          <w:noProof/>
          <w:szCs w:val="20"/>
        </w:rPr>
      </w:pPr>
      <w:r w:rsidRPr="00DD773F">
        <w:rPr>
          <w:rFonts w:cs="Arial"/>
          <w:noProof/>
          <w:szCs w:val="20"/>
        </w:rPr>
        <w:t>Verkkaupa er heimilt að segja samningi upp einhliða meðan á gildistíma hans stendur við eftirfarandi aðstæður:</w:t>
      </w:r>
    </w:p>
    <w:p w14:paraId="2E258187" w14:textId="77777777" w:rsidR="007A3584" w:rsidRPr="00DD773F" w:rsidRDefault="007A3584" w:rsidP="007A3584">
      <w:pPr>
        <w:pStyle w:val="ListParagraph"/>
        <w:numPr>
          <w:ilvl w:val="0"/>
          <w:numId w:val="15"/>
        </w:numPr>
        <w:spacing w:after="240"/>
        <w:rPr>
          <w:rFonts w:cs="Arial"/>
          <w:noProof/>
          <w:szCs w:val="20"/>
        </w:rPr>
      </w:pPr>
      <w:r w:rsidRPr="00DD773F">
        <w:rPr>
          <w:rFonts w:cs="Arial"/>
          <w:noProof/>
          <w:szCs w:val="20"/>
        </w:rPr>
        <w:t>Ef veruleg breyting hefur verið gerð á samningi sem hefði átt að leiða til þess að hefja skyldi nýtt innkaupaferli.</w:t>
      </w:r>
    </w:p>
    <w:p w14:paraId="6FE6EC09" w14:textId="77777777" w:rsidR="007A3584" w:rsidRPr="00DD773F" w:rsidRDefault="007A3584" w:rsidP="007A3584">
      <w:pPr>
        <w:pStyle w:val="ListParagraph"/>
        <w:numPr>
          <w:ilvl w:val="0"/>
          <w:numId w:val="15"/>
        </w:numPr>
        <w:rPr>
          <w:rFonts w:cs="Arial"/>
        </w:rPr>
      </w:pPr>
      <w:r w:rsidRPr="00DD773F">
        <w:rPr>
          <w:rFonts w:cs="Arial"/>
        </w:rPr>
        <w:t xml:space="preserve">Ef fyrirtæki, sem upphaflega var valið, hefði átt að vera útilokað frá innkaupaferli. </w:t>
      </w:r>
      <w:bookmarkStart w:id="880" w:name="_Hlk35336898"/>
    </w:p>
    <w:bookmarkEnd w:id="880"/>
    <w:p w14:paraId="08FA06DD" w14:textId="77777777" w:rsidR="007A3584" w:rsidRPr="00DD773F" w:rsidRDefault="007A3584" w:rsidP="007A3584">
      <w:pPr>
        <w:pStyle w:val="ListParagraph"/>
        <w:numPr>
          <w:ilvl w:val="0"/>
          <w:numId w:val="15"/>
        </w:numPr>
        <w:spacing w:after="240"/>
        <w:rPr>
          <w:rFonts w:cs="Arial"/>
          <w:noProof/>
          <w:szCs w:val="20"/>
        </w:rPr>
      </w:pPr>
      <w:r w:rsidRPr="00DD773F">
        <w:rPr>
          <w:rFonts w:cs="Arial"/>
          <w:noProof/>
          <w:szCs w:val="20"/>
        </w:rPr>
        <w:t>Ef ekki hefði átt að gera samning við fyrirtæki í ljósi alvarlegs brots á reglugerð nr. 340/2017.</w:t>
      </w:r>
    </w:p>
    <w:p w14:paraId="7AE60DD8" w14:textId="77777777" w:rsidR="007A3584" w:rsidRPr="00DD773F" w:rsidRDefault="007A3584" w:rsidP="007A3584">
      <w:pPr>
        <w:pStyle w:val="ListParagraph"/>
        <w:numPr>
          <w:ilvl w:val="0"/>
          <w:numId w:val="15"/>
        </w:numPr>
        <w:spacing w:after="240" w:line="256" w:lineRule="auto"/>
        <w:rPr>
          <w:rFonts w:cs="Arial"/>
          <w:noProof/>
          <w:szCs w:val="20"/>
        </w:rPr>
      </w:pPr>
      <w:r w:rsidRPr="00DD773F">
        <w:rPr>
          <w:rFonts w:cs="Arial"/>
          <w:noProof/>
          <w:szCs w:val="20"/>
        </w:rPr>
        <w:t>E</w:t>
      </w:r>
      <w:r w:rsidRPr="00DD773F">
        <w:t>f aðstæður verktaka á samningstíma verða með þeim hætti að ef þær hefðu verið til staðar fyrir töku tilboðs þá hefði verkkaupa verið skylt eða heimilt að útiloka verktaka frá þátttöku í útboði.</w:t>
      </w:r>
    </w:p>
    <w:p w14:paraId="66AE1532" w14:textId="77777777" w:rsidR="007A3584" w:rsidRPr="00DD773F" w:rsidRDefault="007A3584" w:rsidP="007A3584">
      <w:pPr>
        <w:spacing w:after="240" w:line="254" w:lineRule="auto"/>
      </w:pPr>
      <w:r w:rsidRPr="00DD773F">
        <w:rPr>
          <w:rFonts w:cs="Arial"/>
          <w:noProof/>
          <w:szCs w:val="20"/>
        </w:rPr>
        <w:t xml:space="preserve">Uppsagnarfrestur er einn mánuður frá tilkynningu um uppsögn. </w:t>
      </w:r>
      <w:r w:rsidRPr="00DD773F">
        <w:t>Enginn bótaréttur stofnast af hálfu verktaka vegna uppsagnar samnings á framangreindum grundvelli.</w:t>
      </w:r>
    </w:p>
    <w:p w14:paraId="4A453845" w14:textId="3EC0EB3A" w:rsidR="007A3584" w:rsidRPr="00A57C5F" w:rsidRDefault="007A3584" w:rsidP="00A57C5F">
      <w:pPr>
        <w:spacing w:after="120" w:line="254" w:lineRule="auto"/>
        <w:rPr>
          <w:rFonts w:cstheme="minorHAnsi"/>
        </w:rPr>
      </w:pPr>
      <w:r w:rsidRPr="00DD773F">
        <w:rPr>
          <w:rFonts w:cstheme="minorHAnsi"/>
        </w:rPr>
        <w:t>Kaupanda er heimil tafarlaus riftun samnings hafi verktaki, starfsfólk hans og/eða undirverktakar orðið uppvísir að endurtekinni og/eða alvarlegri óásættanlegri háttsemi eða brotum á öryggisreglum. Enginn bótaréttur stofnast af hálfu verktaka vegna slíkrar riftunar.</w:t>
      </w:r>
    </w:p>
    <w:p w14:paraId="5C8C8F0C" w14:textId="77777777" w:rsidR="007A3584" w:rsidRPr="00DD773F" w:rsidRDefault="007A3584" w:rsidP="007A3584">
      <w:pPr>
        <w:pStyle w:val="Heading2"/>
      </w:pPr>
      <w:bookmarkStart w:id="881" w:name="_Toc167075712"/>
      <w:bookmarkStart w:id="882" w:name="_Toc292696243"/>
      <w:bookmarkStart w:id="883" w:name="_Toc346721256"/>
      <w:bookmarkStart w:id="884" w:name="_Toc448480346"/>
      <w:bookmarkStart w:id="885" w:name="_Toc95807542"/>
      <w:bookmarkStart w:id="886" w:name="_Toc232150574"/>
      <w:bookmarkStart w:id="887" w:name="_Hlk38280234"/>
      <w:bookmarkEnd w:id="872"/>
      <w:bookmarkEnd w:id="873"/>
      <w:bookmarkEnd w:id="874"/>
      <w:bookmarkEnd w:id="875"/>
      <w:bookmarkEnd w:id="876"/>
      <w:bookmarkEnd w:id="877"/>
      <w:r w:rsidRPr="00DD773F">
        <w:t>Úrlausn ágreiningsmál</w:t>
      </w:r>
      <w:bookmarkEnd w:id="881"/>
      <w:bookmarkEnd w:id="882"/>
      <w:bookmarkEnd w:id="883"/>
      <w:bookmarkEnd w:id="884"/>
      <w:r w:rsidRPr="00DD773F">
        <w:t>a</w:t>
      </w:r>
      <w:bookmarkEnd w:id="885"/>
      <w:bookmarkEnd w:id="886"/>
    </w:p>
    <w:p w14:paraId="1758B35A" w14:textId="77777777" w:rsidR="007A3584" w:rsidRPr="00405A9C" w:rsidRDefault="007A3584" w:rsidP="007A3584">
      <w:pPr>
        <w:pStyle w:val="Heading3"/>
        <w:spacing w:before="240"/>
        <w:ind w:left="141"/>
        <w:rPr>
          <w:rFonts w:cs="Arial"/>
          <w:szCs w:val="20"/>
        </w:rPr>
      </w:pPr>
      <w:bookmarkStart w:id="888" w:name="_Toc3444136"/>
      <w:bookmarkStart w:id="889" w:name="_Toc95807543"/>
      <w:bookmarkStart w:id="890" w:name="_Ref442270589"/>
      <w:bookmarkStart w:id="891" w:name="_Ref442270591"/>
      <w:bookmarkStart w:id="892" w:name="_Toc443592080"/>
      <w:bookmarkStart w:id="893" w:name="_Toc445810780"/>
      <w:bookmarkStart w:id="894" w:name="_Toc35525950"/>
      <w:bookmarkStart w:id="895" w:name="_Ref388947282"/>
      <w:bookmarkStart w:id="896" w:name="_Ref388947298"/>
      <w:bookmarkStart w:id="897" w:name="_Ref388947313"/>
      <w:bookmarkStart w:id="898" w:name="_Ref388947659"/>
      <w:bookmarkStart w:id="899" w:name="_Ref388947661"/>
      <w:bookmarkEnd w:id="888"/>
      <w:r>
        <w:rPr>
          <w:rFonts w:cs="Arial"/>
          <w:szCs w:val="20"/>
        </w:rPr>
        <w:t xml:space="preserve"> </w:t>
      </w:r>
      <w:bookmarkStart w:id="900" w:name="_Toc232150575"/>
      <w:r w:rsidRPr="00405A9C">
        <w:rPr>
          <w:rFonts w:cs="Arial"/>
          <w:szCs w:val="20"/>
        </w:rPr>
        <w:t>Kröfur</w:t>
      </w:r>
      <w:bookmarkEnd w:id="889"/>
      <w:bookmarkEnd w:id="900"/>
    </w:p>
    <w:p w14:paraId="40E53E11" w14:textId="77777777" w:rsidR="007A3584" w:rsidRPr="00DD773F" w:rsidRDefault="007A3584" w:rsidP="007A3584">
      <w:pPr>
        <w:rPr>
          <w:noProof/>
        </w:rPr>
      </w:pPr>
      <w:r w:rsidRPr="00DD773F">
        <w:rPr>
          <w:noProof/>
        </w:rPr>
        <w:t>Ef verktaki hyggst krefjast viðbótargreiðslu samkvæmt einhverju ákvæði samningsins eða á annan hátt í tengslum við samninginn eða framkvæmd verksins, skal hann tilkynna verkkaupa, eða eftirlitsmanni, um fyrirætlun sína innan 28 daga frá því að atburðurinn sem er orsök kröfunnar kom fyrst upp.</w:t>
      </w:r>
    </w:p>
    <w:p w14:paraId="358AD8C2" w14:textId="77777777" w:rsidR="007A3584" w:rsidRPr="00DD773F" w:rsidRDefault="007A3584" w:rsidP="007A3584">
      <w:pPr>
        <w:rPr>
          <w:noProof/>
        </w:rPr>
      </w:pPr>
      <w:r w:rsidRPr="00DD773F">
        <w:rPr>
          <w:noProof/>
        </w:rPr>
        <w:t>Verktaki skal halda þær samtímaskrár sem telja má nauðsynlegar til að styðja allar kröfur sem hann kann að vilja gera. Án þess að viðurkenna bótaskyldu skal verkkaupi, að fenginni tilkynningu um kröfu, skoða slíkar samtímaskrár. Verktaki skal leyfa verkkaupa að skoða allar slíkar skrár og afhenda honum afrit af þeim þegar verkkaupi gefur fyrirmæli um það.</w:t>
      </w:r>
    </w:p>
    <w:p w14:paraId="2AAA685D" w14:textId="77777777" w:rsidR="007A3584" w:rsidRPr="00DD773F" w:rsidRDefault="007A3584" w:rsidP="007A3584">
      <w:pPr>
        <w:rPr>
          <w:noProof/>
        </w:rPr>
      </w:pPr>
      <w:r w:rsidRPr="00DD773F">
        <w:rPr>
          <w:noProof/>
        </w:rPr>
        <w:t xml:space="preserve">Innan 28 daga eftir að tilkynnt hefur verið um kröfu skal verktaki senda verkkaupa reikning þar sem farið er nákvæmlega yfir þá fjárhæð sem krafist er og forsendur sem kröfunnar eru byggðar á. Ef atburðurinn, sem er grundvöllur kröfunnar, hefur áframhaldandi áhrif, skal slíkur reikningur teljast bráðabirgðareikningur og verktaki skal, með eins mánaðar millibili, senda frekari bráðabirgðareikninga </w:t>
      </w:r>
      <w:r w:rsidRPr="00DD773F">
        <w:rPr>
          <w:noProof/>
        </w:rPr>
        <w:lastRenderedPageBreak/>
        <w:t>sem tiltaka uppsafnaða fjárhæð kröfunnar og allar frekari ástæður sem krafan byggir á. Í þeim tilvikum sem bráðabirgðareikningar eru sendir til verkkaupa skal verktaki senda endanlegan reikning innan 28 daga frá því að áhrifum atburðarins lýkur.</w:t>
      </w:r>
    </w:p>
    <w:p w14:paraId="6672821D" w14:textId="77777777" w:rsidR="007A3584" w:rsidRPr="00DD773F" w:rsidRDefault="007A3584" w:rsidP="007A3584">
      <w:pPr>
        <w:rPr>
          <w:noProof/>
        </w:rPr>
      </w:pPr>
      <w:r w:rsidRPr="00DD773F">
        <w:rPr>
          <w:noProof/>
        </w:rPr>
        <w:t xml:space="preserve">Ef verktaki fer ekki eftir framangreindum ákvæðum um kröfur, án verulegra og málefnalegra ástæðna, vegna krafna sem hann leitast við að gera, skal réttur hans til greiðslu vegna þeirra ekki nema hærri fjárhæð en verkkaupi, eða dómstóll skv. gr. </w:t>
      </w:r>
      <w:r w:rsidRPr="00DD773F">
        <w:rPr>
          <w:noProof/>
        </w:rPr>
        <w:fldChar w:fldCharType="begin"/>
      </w:r>
      <w:r w:rsidRPr="00DD773F">
        <w:rPr>
          <w:noProof/>
        </w:rPr>
        <w:instrText xml:space="preserve"> REF _Ref82684093 \r \h </w:instrText>
      </w:r>
      <w:r w:rsidRPr="00DD773F">
        <w:rPr>
          <w:noProof/>
        </w:rPr>
      </w:r>
      <w:r w:rsidRPr="00DD773F">
        <w:rPr>
          <w:noProof/>
        </w:rPr>
        <w:fldChar w:fldCharType="separate"/>
      </w:r>
      <w:r w:rsidRPr="00DD773F">
        <w:rPr>
          <w:noProof/>
        </w:rPr>
        <w:t>4</w:t>
      </w:r>
      <w:r>
        <w:rPr>
          <w:noProof/>
        </w:rPr>
        <w:t>.14</w:t>
      </w:r>
      <w:r w:rsidRPr="00DD773F">
        <w:rPr>
          <w:noProof/>
        </w:rPr>
        <w:t>.4</w:t>
      </w:r>
      <w:r w:rsidRPr="00DD773F">
        <w:rPr>
          <w:noProof/>
        </w:rPr>
        <w:fldChar w:fldCharType="end"/>
      </w:r>
      <w:r w:rsidRPr="00DD773F">
        <w:rPr>
          <w:noProof/>
        </w:rPr>
        <w:t xml:space="preserve">, metur kröfuna sannaða með hliðsjón af samtímagögnum. </w:t>
      </w:r>
    </w:p>
    <w:p w14:paraId="51F67391" w14:textId="77777777" w:rsidR="007A3584" w:rsidRPr="00DD773F" w:rsidRDefault="007A3584" w:rsidP="007A3584">
      <w:pPr>
        <w:rPr>
          <w:noProof/>
        </w:rPr>
      </w:pPr>
      <w:r w:rsidRPr="00DD773F">
        <w:rPr>
          <w:noProof/>
        </w:rPr>
        <w:t>Ef verktaki tilkynnir verkkaupa ekki um fyrirætlun sína um að krefjast viðbótargreiðslna í tengslum við samninginn eða framkvæmd verksins innan 56 daga frá því að atburðurinn sem er orsök kröfunnar kom fyrst upp, fellur allur mögulegur réttur verktaka til slíkra greiðslna niður.</w:t>
      </w:r>
    </w:p>
    <w:p w14:paraId="76BC6421" w14:textId="77777777" w:rsidR="007A3584" w:rsidRPr="00405A9C" w:rsidRDefault="007A3584" w:rsidP="007A3584">
      <w:pPr>
        <w:pStyle w:val="Heading3"/>
        <w:spacing w:before="240"/>
        <w:ind w:left="141"/>
        <w:rPr>
          <w:rFonts w:cs="Arial"/>
          <w:szCs w:val="20"/>
        </w:rPr>
      </w:pPr>
      <w:bookmarkStart w:id="901" w:name="_Toc95807544"/>
      <w:bookmarkEnd w:id="890"/>
      <w:bookmarkEnd w:id="891"/>
      <w:bookmarkEnd w:id="892"/>
      <w:bookmarkEnd w:id="893"/>
      <w:bookmarkEnd w:id="894"/>
      <w:r>
        <w:rPr>
          <w:rFonts w:cs="Arial"/>
          <w:szCs w:val="20"/>
        </w:rPr>
        <w:t xml:space="preserve"> </w:t>
      </w:r>
      <w:bookmarkStart w:id="902" w:name="_Toc232150576"/>
      <w:r w:rsidRPr="00405A9C">
        <w:rPr>
          <w:rFonts w:cs="Arial"/>
          <w:szCs w:val="20"/>
        </w:rPr>
        <w:t>Viðbrögð við kröfum</w:t>
      </w:r>
      <w:bookmarkEnd w:id="901"/>
      <w:bookmarkEnd w:id="902"/>
    </w:p>
    <w:p w14:paraId="345A39C1" w14:textId="77777777" w:rsidR="007A3584" w:rsidRPr="00DD773F" w:rsidRDefault="007A3584" w:rsidP="007A3584">
      <w:pPr>
        <w:rPr>
          <w:noProof/>
        </w:rPr>
      </w:pPr>
      <w:bookmarkStart w:id="903" w:name="_Toc3444137"/>
      <w:bookmarkStart w:id="904" w:name="_Ref442270563"/>
      <w:bookmarkStart w:id="905" w:name="_Ref442270565"/>
      <w:bookmarkStart w:id="906" w:name="_Toc443592081"/>
      <w:bookmarkStart w:id="907" w:name="_Toc445810781"/>
      <w:bookmarkStart w:id="908" w:name="_Toc35525951"/>
      <w:bookmarkEnd w:id="903"/>
      <w:r w:rsidRPr="00DD773F">
        <w:rPr>
          <w:noProof/>
        </w:rPr>
        <w:t>Innan 42 daga frá því að verkkaupa var afhent krafa eða honum voru veittar frekari upplýsingar sem styðja fyrri kröfu, eða innan annars tímabils sem verkkaupi leggur til og samþykkt er af verktaka, skal verkkaupi svara með samþykki eða höfnun. Verkkaupi getur einnig óskað eftir nauðsynlegum frekari upplýsingum en skal engu að síður veita svar sitt um meginatriði kröfunnar innan þess tíma.</w:t>
      </w:r>
    </w:p>
    <w:p w14:paraId="04666D05" w14:textId="77777777" w:rsidR="007A3584" w:rsidRPr="00405A9C" w:rsidRDefault="007A3584" w:rsidP="007A3584">
      <w:pPr>
        <w:pStyle w:val="Heading3"/>
        <w:spacing w:before="240"/>
        <w:ind w:left="141"/>
        <w:rPr>
          <w:rFonts w:cs="Arial"/>
          <w:szCs w:val="20"/>
        </w:rPr>
      </w:pPr>
      <w:bookmarkStart w:id="909" w:name="_Toc95807545"/>
      <w:bookmarkEnd w:id="904"/>
      <w:bookmarkEnd w:id="905"/>
      <w:bookmarkEnd w:id="906"/>
      <w:bookmarkEnd w:id="907"/>
      <w:bookmarkEnd w:id="908"/>
      <w:r>
        <w:rPr>
          <w:rFonts w:cs="Arial"/>
          <w:szCs w:val="20"/>
        </w:rPr>
        <w:t xml:space="preserve"> </w:t>
      </w:r>
      <w:bookmarkStart w:id="910" w:name="_Toc232150577"/>
      <w:r w:rsidRPr="00405A9C">
        <w:rPr>
          <w:rFonts w:cs="Arial"/>
          <w:szCs w:val="20"/>
        </w:rPr>
        <w:t>Kröfur vegna fyrirmæla</w:t>
      </w:r>
      <w:bookmarkEnd w:id="909"/>
      <w:bookmarkEnd w:id="910"/>
    </w:p>
    <w:p w14:paraId="68710C5D" w14:textId="77777777" w:rsidR="007A3584" w:rsidRPr="00DD773F" w:rsidRDefault="007A3584" w:rsidP="007A3584">
      <w:pPr>
        <w:rPr>
          <w:b/>
          <w:bCs/>
          <w:smallCaps/>
          <w:noProof/>
        </w:rPr>
      </w:pPr>
      <w:bookmarkStart w:id="911" w:name="_Toc3444138"/>
      <w:bookmarkStart w:id="912" w:name="_Toc443592082"/>
      <w:bookmarkStart w:id="913" w:name="_Toc445810782"/>
      <w:bookmarkStart w:id="914" w:name="_Toc35525952"/>
      <w:bookmarkEnd w:id="911"/>
      <w:r w:rsidRPr="00DD773F">
        <w:rPr>
          <w:noProof/>
        </w:rPr>
        <w:t>Ef verktaki heldur því fram að fyrirmæli á teikningum eða í öðrum miðlum, sem gefin eru út eftir dagsetningu samningsins, feli í sér aukakostnað sem verktaki skuli ekki bera, ber verktaka í öllum tilvikum að tilkynna verkkaupa skriflega um áform sín um að gera kröfu áður en haldið er áfram til að framkvæma verkið nema í neyðartilfellum þar sem líf eða hlutir eru í hættu. Geri verktaki það ekki á hann ekki rétt til frekari greiðslna vegna þeirra breytinga.</w:t>
      </w:r>
    </w:p>
    <w:p w14:paraId="53F44ACA" w14:textId="77777777" w:rsidR="007A3584" w:rsidRPr="00405A9C" w:rsidRDefault="007A3584" w:rsidP="007A3584">
      <w:pPr>
        <w:pStyle w:val="Heading3"/>
        <w:spacing w:before="240"/>
        <w:ind w:left="141"/>
        <w:rPr>
          <w:rFonts w:cs="Arial"/>
          <w:szCs w:val="20"/>
        </w:rPr>
      </w:pPr>
      <w:bookmarkStart w:id="915" w:name="_Ref82684093"/>
      <w:bookmarkStart w:id="916" w:name="_Toc95807546"/>
      <w:bookmarkStart w:id="917" w:name="_Ref442270310"/>
      <w:bookmarkStart w:id="918" w:name="_Toc443592083"/>
      <w:bookmarkStart w:id="919" w:name="_Toc445810783"/>
      <w:bookmarkStart w:id="920" w:name="_Toc35525953"/>
      <w:bookmarkEnd w:id="912"/>
      <w:bookmarkEnd w:id="913"/>
      <w:bookmarkEnd w:id="914"/>
      <w:r>
        <w:rPr>
          <w:rFonts w:cs="Arial"/>
          <w:szCs w:val="20"/>
        </w:rPr>
        <w:t xml:space="preserve"> </w:t>
      </w:r>
      <w:bookmarkStart w:id="921" w:name="_Toc232150578"/>
      <w:r w:rsidRPr="00405A9C">
        <w:rPr>
          <w:rFonts w:cs="Arial"/>
          <w:szCs w:val="20"/>
        </w:rPr>
        <w:t>Dómstóll til úrlausnar ágreiningsmála</w:t>
      </w:r>
      <w:bookmarkEnd w:id="915"/>
      <w:bookmarkEnd w:id="916"/>
      <w:bookmarkEnd w:id="921"/>
    </w:p>
    <w:bookmarkEnd w:id="917"/>
    <w:bookmarkEnd w:id="918"/>
    <w:bookmarkEnd w:id="919"/>
    <w:bookmarkEnd w:id="920"/>
    <w:p w14:paraId="5DE5FCA6" w14:textId="77777777" w:rsidR="007A3584" w:rsidRDefault="007A3584" w:rsidP="007A3584">
      <w:r w:rsidRPr="00DD773F">
        <w:rPr>
          <w:noProof/>
        </w:rPr>
        <w:t>Öll mál sem höfðuð verða vegna ágreiningsmála sem rísa vegna verks sem þessir skilmálar gilda um skulu rekin fyrir héraðsdómi Reykjavíkur.</w:t>
      </w:r>
      <w:bookmarkEnd w:id="887"/>
      <w:bookmarkEnd w:id="895"/>
      <w:bookmarkEnd w:id="896"/>
      <w:bookmarkEnd w:id="897"/>
      <w:bookmarkEnd w:id="898"/>
      <w:bookmarkEnd w:id="899"/>
      <w:r w:rsidRPr="00DD773F">
        <w:rPr>
          <w:noProof/>
        </w:rPr>
        <w:t xml:space="preserve"> </w:t>
      </w:r>
    </w:p>
    <w:p w14:paraId="5B1A6144" w14:textId="77777777" w:rsidR="007A3584" w:rsidRDefault="007A3584" w:rsidP="007A3584">
      <w:r w:rsidRPr="00C16E1B">
        <w:t xml:space="preserve">Þar sem þessum útboðsskilmálum og </w:t>
      </w:r>
      <w:r>
        <w:t>framan</w:t>
      </w:r>
      <w:r w:rsidRPr="00C16E1B">
        <w:t>greindum skilmálum sleppir skulu gilda skilmálar staðalsins ÍST 30:2012.</w:t>
      </w:r>
    </w:p>
    <w:p w14:paraId="1E125C4D" w14:textId="77777777" w:rsidR="007A3584" w:rsidRDefault="007A3584" w:rsidP="007A3584">
      <w:pPr>
        <w:jc w:val="left"/>
      </w:pPr>
      <w:r>
        <w:br w:type="page"/>
      </w:r>
    </w:p>
    <w:p w14:paraId="416BAD58" w14:textId="77777777" w:rsidR="007A3584" w:rsidRDefault="007A3584" w:rsidP="007A3584">
      <w:pPr>
        <w:pStyle w:val="Heading1"/>
        <w:numPr>
          <w:ilvl w:val="0"/>
          <w:numId w:val="0"/>
        </w:numPr>
        <w:ind w:left="432" w:hanging="432"/>
        <w:rPr>
          <w:noProof/>
        </w:rPr>
      </w:pPr>
      <w:bookmarkStart w:id="922" w:name="_Toc126581253"/>
      <w:bookmarkStart w:id="923" w:name="_Toc136954260"/>
      <w:bookmarkStart w:id="924" w:name="_Toc140567129"/>
      <w:bookmarkStart w:id="925" w:name="_Toc232150579"/>
      <w:r w:rsidRPr="007E712D">
        <w:rPr>
          <w:noProof/>
        </w:rPr>
        <w:lastRenderedPageBreak/>
        <w:t>FORM AÐ BREYTINGABEIÐNI*</w:t>
      </w:r>
      <w:bookmarkEnd w:id="922"/>
      <w:bookmarkEnd w:id="923"/>
      <w:bookmarkEnd w:id="924"/>
      <w:bookmarkEnd w:id="925"/>
    </w:p>
    <w:p w14:paraId="5AE5EBB9" w14:textId="77777777" w:rsidR="007A3584" w:rsidRDefault="007A3584" w:rsidP="007A3584"/>
    <w:p w14:paraId="4191017B" w14:textId="77777777" w:rsidR="007A3584" w:rsidRPr="007E712D" w:rsidRDefault="007A3584" w:rsidP="007A3584">
      <w:pPr>
        <w:keepLines/>
        <w:adjustRightInd w:val="0"/>
        <w:spacing w:before="60" w:after="60" w:line="240" w:lineRule="auto"/>
        <w:jc w:val="left"/>
        <w:rPr>
          <w:rFonts w:eastAsia="Arial" w:cs="Arial"/>
          <w:b/>
          <w:sz w:val="40"/>
          <w:szCs w:val="40"/>
          <w:lang w:eastAsia="zh-CN"/>
        </w:rPr>
      </w:pPr>
      <w:r w:rsidRPr="007E712D">
        <w:rPr>
          <w:rFonts w:eastAsia="Arial" w:cs="Arial"/>
          <w:b/>
          <w:sz w:val="40"/>
          <w:szCs w:val="40"/>
          <w:lang w:eastAsia="zh-CN"/>
        </w:rPr>
        <w:t xml:space="preserve">Breytingabeiðni nr. </w:t>
      </w:r>
    </w:p>
    <w:tbl>
      <w:tblPr>
        <w:tblW w:w="10206" w:type="dxa"/>
        <w:tblBorders>
          <w:top w:val="single" w:sz="4" w:space="0" w:color="000000"/>
          <w:left w:val="single" w:sz="4" w:space="0" w:color="000000"/>
          <w:bottom w:val="single" w:sz="4" w:space="0" w:color="000000"/>
          <w:right w:val="single" w:sz="4" w:space="0" w:color="000000"/>
          <w:insideH w:val="single" w:sz="4" w:space="0" w:color="000000"/>
          <w:insideV w:val="single" w:sz="4" w:space="0" w:color="000000"/>
        </w:tblBorders>
        <w:tblLayout w:type="fixed"/>
        <w:tblLook w:val="0000" w:firstRow="0" w:lastRow="0" w:firstColumn="0" w:lastColumn="0" w:noHBand="0" w:noVBand="0"/>
      </w:tblPr>
      <w:tblGrid>
        <w:gridCol w:w="1901"/>
        <w:gridCol w:w="8305"/>
      </w:tblGrid>
      <w:tr w:rsidR="007A3584" w:rsidRPr="007E712D" w14:paraId="1267DFAF" w14:textId="77777777" w:rsidTr="00707D5B">
        <w:tc>
          <w:tcPr>
            <w:tcW w:w="1901" w:type="dxa"/>
            <w:tcBorders>
              <w:top w:val="nil"/>
              <w:left w:val="nil"/>
              <w:bottom w:val="nil"/>
              <w:right w:val="nil"/>
            </w:tcBorders>
          </w:tcPr>
          <w:p w14:paraId="72F2AD63" w14:textId="77777777" w:rsidR="007A3584" w:rsidRPr="007E712D" w:rsidRDefault="007A3584" w:rsidP="00707D5B">
            <w:pPr>
              <w:keepLines/>
              <w:adjustRightInd w:val="0"/>
              <w:spacing w:before="60" w:after="60" w:line="240" w:lineRule="auto"/>
              <w:jc w:val="left"/>
              <w:rPr>
                <w:rFonts w:eastAsia="Arial" w:cs="Arial"/>
                <w:szCs w:val="20"/>
                <w:lang w:eastAsia="zh-CN"/>
              </w:rPr>
            </w:pPr>
            <w:r w:rsidRPr="007E712D">
              <w:rPr>
                <w:rFonts w:eastAsia="Arial" w:cs="Arial"/>
                <w:szCs w:val="20"/>
                <w:lang w:eastAsia="zh-CN"/>
              </w:rPr>
              <w:t>Verkefni:</w:t>
            </w:r>
          </w:p>
        </w:tc>
        <w:tc>
          <w:tcPr>
            <w:tcW w:w="8305" w:type="dxa"/>
            <w:tcBorders>
              <w:top w:val="nil"/>
              <w:left w:val="nil"/>
              <w:bottom w:val="nil"/>
              <w:right w:val="nil"/>
            </w:tcBorders>
            <w:shd w:val="clear" w:color="auto" w:fill="F2F2F2"/>
          </w:tcPr>
          <w:p w14:paraId="62F2A9C5" w14:textId="77777777" w:rsidR="007A3584" w:rsidRPr="007E712D" w:rsidRDefault="007A3584" w:rsidP="00707D5B">
            <w:pPr>
              <w:keepLines/>
              <w:pBdr>
                <w:top w:val="nil"/>
                <w:left w:val="nil"/>
                <w:bottom w:val="nil"/>
                <w:right w:val="nil"/>
                <w:between w:val="nil"/>
              </w:pBdr>
              <w:adjustRightInd w:val="0"/>
              <w:spacing w:before="60" w:after="60" w:line="240" w:lineRule="auto"/>
              <w:jc w:val="left"/>
              <w:rPr>
                <w:rFonts w:ascii="Helvetica Neue" w:eastAsia="Helvetica Neue" w:hAnsi="Helvetica Neue" w:cs="Helvetica Neue"/>
                <w:b/>
                <w:color w:val="000000"/>
                <w:sz w:val="36"/>
                <w:szCs w:val="36"/>
                <w:lang w:eastAsia="zh-CN"/>
              </w:rPr>
            </w:pPr>
          </w:p>
        </w:tc>
      </w:tr>
      <w:tr w:rsidR="007A3584" w:rsidRPr="007E712D" w14:paraId="35DF5B70" w14:textId="77777777" w:rsidTr="00707D5B">
        <w:trPr>
          <w:trHeight w:val="340"/>
        </w:trPr>
        <w:tc>
          <w:tcPr>
            <w:tcW w:w="1901" w:type="dxa"/>
            <w:tcBorders>
              <w:top w:val="nil"/>
              <w:left w:val="nil"/>
              <w:bottom w:val="nil"/>
              <w:right w:val="nil"/>
            </w:tcBorders>
          </w:tcPr>
          <w:p w14:paraId="35FCEC61" w14:textId="77777777" w:rsidR="007A3584" w:rsidRPr="007E712D" w:rsidRDefault="007A3584" w:rsidP="00707D5B">
            <w:pPr>
              <w:keepLines/>
              <w:adjustRightInd w:val="0"/>
              <w:spacing w:before="60" w:after="60" w:line="240" w:lineRule="auto"/>
              <w:jc w:val="left"/>
              <w:rPr>
                <w:rFonts w:eastAsia="Arial" w:cs="Arial"/>
                <w:szCs w:val="20"/>
                <w:lang w:eastAsia="zh-CN"/>
              </w:rPr>
            </w:pPr>
            <w:r w:rsidRPr="007E712D">
              <w:rPr>
                <w:rFonts w:eastAsia="Arial" w:cs="Arial"/>
                <w:szCs w:val="20"/>
                <w:lang w:eastAsia="zh-CN"/>
              </w:rPr>
              <w:t xml:space="preserve">Dags. </w:t>
            </w:r>
          </w:p>
        </w:tc>
        <w:tc>
          <w:tcPr>
            <w:tcW w:w="8305" w:type="dxa"/>
            <w:tcBorders>
              <w:top w:val="nil"/>
              <w:left w:val="nil"/>
              <w:bottom w:val="nil"/>
              <w:right w:val="nil"/>
            </w:tcBorders>
          </w:tcPr>
          <w:p w14:paraId="43051ABB" w14:textId="77777777" w:rsidR="007A3584" w:rsidRPr="007E712D" w:rsidRDefault="007A3584" w:rsidP="00707D5B">
            <w:pPr>
              <w:keepLines/>
              <w:pBdr>
                <w:top w:val="nil"/>
                <w:left w:val="nil"/>
                <w:bottom w:val="nil"/>
                <w:right w:val="nil"/>
                <w:between w:val="nil"/>
              </w:pBdr>
              <w:adjustRightInd w:val="0"/>
              <w:spacing w:before="60" w:after="60" w:line="240" w:lineRule="auto"/>
              <w:jc w:val="left"/>
              <w:rPr>
                <w:rFonts w:ascii="Helvetica Neue" w:eastAsia="Helvetica Neue" w:hAnsi="Helvetica Neue" w:cs="Helvetica Neue"/>
                <w:color w:val="000000"/>
                <w:lang w:eastAsia="zh-CN"/>
              </w:rPr>
            </w:pPr>
          </w:p>
        </w:tc>
      </w:tr>
      <w:tr w:rsidR="007A3584" w:rsidRPr="007E712D" w14:paraId="3312EEA0" w14:textId="77777777" w:rsidTr="00707D5B">
        <w:trPr>
          <w:trHeight w:val="340"/>
        </w:trPr>
        <w:tc>
          <w:tcPr>
            <w:tcW w:w="1901" w:type="dxa"/>
            <w:tcBorders>
              <w:top w:val="nil"/>
              <w:left w:val="nil"/>
              <w:bottom w:val="nil"/>
              <w:right w:val="nil"/>
            </w:tcBorders>
          </w:tcPr>
          <w:p w14:paraId="54C3B9EB" w14:textId="77777777" w:rsidR="007A3584" w:rsidRPr="007E712D" w:rsidRDefault="007A3584" w:rsidP="00707D5B">
            <w:pPr>
              <w:keepLines/>
              <w:adjustRightInd w:val="0"/>
              <w:spacing w:before="60" w:after="60" w:line="240" w:lineRule="auto"/>
              <w:jc w:val="left"/>
              <w:rPr>
                <w:rFonts w:eastAsia="Arial" w:cs="Arial"/>
                <w:szCs w:val="20"/>
                <w:lang w:eastAsia="zh-CN"/>
              </w:rPr>
            </w:pPr>
            <w:r w:rsidRPr="007E712D">
              <w:rPr>
                <w:rFonts w:eastAsia="Arial" w:cs="Arial"/>
                <w:szCs w:val="20"/>
                <w:lang w:eastAsia="zh-CN"/>
              </w:rPr>
              <w:t>Samningur:</w:t>
            </w:r>
          </w:p>
        </w:tc>
        <w:tc>
          <w:tcPr>
            <w:tcW w:w="8305" w:type="dxa"/>
            <w:tcBorders>
              <w:top w:val="nil"/>
              <w:left w:val="nil"/>
              <w:bottom w:val="nil"/>
              <w:right w:val="nil"/>
            </w:tcBorders>
          </w:tcPr>
          <w:p w14:paraId="73C04B3A" w14:textId="77777777" w:rsidR="007A3584" w:rsidRPr="007E712D" w:rsidRDefault="007A3584" w:rsidP="00707D5B">
            <w:pPr>
              <w:keepLines/>
              <w:pBdr>
                <w:top w:val="nil"/>
                <w:left w:val="nil"/>
                <w:bottom w:val="nil"/>
                <w:right w:val="nil"/>
                <w:between w:val="nil"/>
              </w:pBdr>
              <w:adjustRightInd w:val="0"/>
              <w:spacing w:before="60" w:after="60" w:line="240" w:lineRule="auto"/>
              <w:jc w:val="left"/>
              <w:rPr>
                <w:rFonts w:eastAsia="Arial" w:cs="Arial"/>
                <w:color w:val="000000"/>
                <w:szCs w:val="20"/>
                <w:lang w:eastAsia="zh-CN"/>
              </w:rPr>
            </w:pPr>
          </w:p>
        </w:tc>
      </w:tr>
      <w:tr w:rsidR="007A3584" w:rsidRPr="007E712D" w14:paraId="18AC2266" w14:textId="77777777" w:rsidTr="00707D5B">
        <w:trPr>
          <w:trHeight w:val="200"/>
        </w:trPr>
        <w:tc>
          <w:tcPr>
            <w:tcW w:w="1901" w:type="dxa"/>
            <w:tcBorders>
              <w:top w:val="nil"/>
              <w:left w:val="nil"/>
              <w:bottom w:val="nil"/>
              <w:right w:val="nil"/>
            </w:tcBorders>
          </w:tcPr>
          <w:p w14:paraId="78594205" w14:textId="77777777" w:rsidR="007A3584" w:rsidRPr="007E712D" w:rsidRDefault="007A3584" w:rsidP="00707D5B">
            <w:pPr>
              <w:keepLines/>
              <w:adjustRightInd w:val="0"/>
              <w:spacing w:before="60" w:after="60" w:line="240" w:lineRule="auto"/>
              <w:jc w:val="left"/>
              <w:rPr>
                <w:rFonts w:ascii="Helvetica Neue" w:eastAsia="Helvetica Neue" w:hAnsi="Helvetica Neue" w:cs="Helvetica Neue"/>
                <w:szCs w:val="20"/>
                <w:lang w:eastAsia="zh-CN"/>
              </w:rPr>
            </w:pPr>
            <w:bookmarkStart w:id="926" w:name="bookmark=id.30j0zll" w:colFirst="0" w:colLast="0"/>
            <w:bookmarkStart w:id="927" w:name="bookmark=id.1fob9te" w:colFirst="0" w:colLast="0"/>
            <w:bookmarkStart w:id="928" w:name="bookmark=id.gjdgxs" w:colFirst="0" w:colLast="0"/>
            <w:bookmarkEnd w:id="926"/>
            <w:bookmarkEnd w:id="927"/>
            <w:bookmarkEnd w:id="928"/>
            <w:r w:rsidRPr="007E712D">
              <w:rPr>
                <w:rFonts w:ascii="Helvetica Neue" w:eastAsia="Helvetica Neue" w:hAnsi="Helvetica Neue" w:cs="Helvetica Neue"/>
                <w:szCs w:val="20"/>
                <w:lang w:eastAsia="zh-CN"/>
              </w:rPr>
              <w:t>Frá:</w:t>
            </w:r>
          </w:p>
        </w:tc>
        <w:tc>
          <w:tcPr>
            <w:tcW w:w="8305" w:type="dxa"/>
            <w:tcBorders>
              <w:top w:val="nil"/>
              <w:left w:val="nil"/>
              <w:bottom w:val="nil"/>
              <w:right w:val="nil"/>
            </w:tcBorders>
          </w:tcPr>
          <w:p w14:paraId="1346A81D" w14:textId="77777777" w:rsidR="007A3584" w:rsidRPr="007E712D" w:rsidRDefault="007A3584" w:rsidP="00707D5B">
            <w:pPr>
              <w:keepLines/>
              <w:adjustRightInd w:val="0"/>
              <w:spacing w:before="60" w:after="60" w:line="240" w:lineRule="auto"/>
              <w:jc w:val="left"/>
              <w:rPr>
                <w:rFonts w:ascii="Helvetica Neue" w:eastAsia="Helvetica Neue" w:hAnsi="Helvetica Neue" w:cs="Helvetica Neue"/>
                <w:szCs w:val="20"/>
                <w:lang w:eastAsia="zh-CN"/>
              </w:rPr>
            </w:pPr>
          </w:p>
        </w:tc>
      </w:tr>
      <w:tr w:rsidR="007A3584" w:rsidRPr="007E712D" w14:paraId="5CE11E97" w14:textId="77777777" w:rsidTr="00707D5B">
        <w:trPr>
          <w:trHeight w:val="200"/>
        </w:trPr>
        <w:tc>
          <w:tcPr>
            <w:tcW w:w="1901" w:type="dxa"/>
            <w:tcBorders>
              <w:top w:val="nil"/>
              <w:left w:val="nil"/>
              <w:bottom w:val="nil"/>
              <w:right w:val="nil"/>
            </w:tcBorders>
          </w:tcPr>
          <w:p w14:paraId="1EB06FEF" w14:textId="77777777" w:rsidR="007A3584" w:rsidRPr="007E712D" w:rsidRDefault="007A3584" w:rsidP="00707D5B">
            <w:pPr>
              <w:keepLines/>
              <w:adjustRightInd w:val="0"/>
              <w:spacing w:before="60" w:after="60" w:line="240" w:lineRule="auto"/>
              <w:jc w:val="left"/>
              <w:rPr>
                <w:rFonts w:ascii="Helvetica Neue" w:eastAsia="Helvetica Neue" w:hAnsi="Helvetica Neue" w:cs="Helvetica Neue"/>
                <w:szCs w:val="20"/>
                <w:lang w:eastAsia="zh-CN"/>
              </w:rPr>
            </w:pPr>
            <w:r w:rsidRPr="007E712D">
              <w:rPr>
                <w:rFonts w:ascii="Helvetica Neue" w:eastAsia="Helvetica Neue" w:hAnsi="Helvetica Neue" w:cs="Helvetica Neue"/>
                <w:szCs w:val="20"/>
                <w:lang w:eastAsia="zh-CN"/>
              </w:rPr>
              <w:t>Til:</w:t>
            </w:r>
          </w:p>
        </w:tc>
        <w:tc>
          <w:tcPr>
            <w:tcW w:w="8305" w:type="dxa"/>
            <w:tcBorders>
              <w:top w:val="nil"/>
              <w:left w:val="nil"/>
              <w:bottom w:val="nil"/>
              <w:right w:val="nil"/>
            </w:tcBorders>
          </w:tcPr>
          <w:p w14:paraId="71C2E53C" w14:textId="77777777" w:rsidR="007A3584" w:rsidRPr="007E712D" w:rsidRDefault="007A3584" w:rsidP="00707D5B">
            <w:pPr>
              <w:keepLines/>
              <w:adjustRightInd w:val="0"/>
              <w:spacing w:before="60" w:after="60" w:line="240" w:lineRule="auto"/>
              <w:jc w:val="left"/>
              <w:rPr>
                <w:rFonts w:ascii="Helvetica Neue" w:eastAsia="Helvetica Neue" w:hAnsi="Helvetica Neue" w:cs="Helvetica Neue"/>
                <w:szCs w:val="20"/>
                <w:lang w:eastAsia="zh-CN"/>
              </w:rPr>
            </w:pPr>
          </w:p>
        </w:tc>
      </w:tr>
    </w:tbl>
    <w:p w14:paraId="435F60FF" w14:textId="77777777" w:rsidR="007A3584" w:rsidRPr="007E712D" w:rsidRDefault="007A3584" w:rsidP="007A3584">
      <w:pPr>
        <w:keepLines/>
        <w:pBdr>
          <w:top w:val="nil"/>
          <w:left w:val="nil"/>
          <w:bottom w:val="nil"/>
          <w:right w:val="nil"/>
          <w:between w:val="nil"/>
        </w:pBdr>
        <w:tabs>
          <w:tab w:val="left" w:pos="1871"/>
          <w:tab w:val="left" w:pos="4201"/>
          <w:tab w:val="left" w:pos="5810"/>
          <w:tab w:val="left" w:pos="7037"/>
          <w:tab w:val="left" w:pos="9087"/>
        </w:tabs>
        <w:adjustRightInd w:val="0"/>
        <w:spacing w:before="120" w:after="60" w:line="240" w:lineRule="auto"/>
        <w:rPr>
          <w:rFonts w:eastAsia="Arial" w:cs="Arial"/>
          <w:color w:val="000000"/>
          <w:sz w:val="28"/>
          <w:szCs w:val="28"/>
          <w:lang w:eastAsia="zh-CN"/>
        </w:rPr>
      </w:pPr>
      <w:r w:rsidRPr="007E712D">
        <w:rPr>
          <w:rFonts w:eastAsia="Arial" w:cs="Arial"/>
          <w:color w:val="000000"/>
          <w:sz w:val="28"/>
          <w:szCs w:val="28"/>
          <w:lang w:eastAsia="zh-CN"/>
        </w:rPr>
        <w:t>Verktaki óskar eftir að gerður verði viðauki við framangreindan samning um eftirfarandi verk:</w:t>
      </w:r>
    </w:p>
    <w:p w14:paraId="3D18DDD2" w14:textId="77777777" w:rsidR="007A3584" w:rsidRPr="007E712D" w:rsidRDefault="007A3584" w:rsidP="007A3584">
      <w:pPr>
        <w:keepLines/>
        <w:pBdr>
          <w:top w:val="nil"/>
          <w:left w:val="nil"/>
          <w:bottom w:val="nil"/>
          <w:right w:val="nil"/>
          <w:between w:val="nil"/>
        </w:pBdr>
        <w:tabs>
          <w:tab w:val="left" w:pos="1871"/>
          <w:tab w:val="left" w:pos="4201"/>
          <w:tab w:val="left" w:pos="5810"/>
          <w:tab w:val="left" w:pos="7037"/>
          <w:tab w:val="left" w:pos="9087"/>
        </w:tabs>
        <w:adjustRightInd w:val="0"/>
        <w:spacing w:before="120" w:after="60" w:line="240" w:lineRule="auto"/>
        <w:rPr>
          <w:rFonts w:eastAsia="Arial" w:cs="Arial"/>
          <w:color w:val="000000"/>
          <w:sz w:val="28"/>
          <w:szCs w:val="28"/>
          <w:lang w:eastAsia="zh-CN"/>
        </w:rPr>
      </w:pPr>
    </w:p>
    <w:tbl>
      <w:tblPr>
        <w:tblW w:w="10205" w:type="dxa"/>
        <w:tblInd w:w="-5" w:type="dxa"/>
        <w:tblLayout w:type="fixed"/>
        <w:tblLook w:val="0000" w:firstRow="0" w:lastRow="0" w:firstColumn="0" w:lastColumn="0" w:noHBand="0" w:noVBand="0"/>
      </w:tblPr>
      <w:tblGrid>
        <w:gridCol w:w="237"/>
        <w:gridCol w:w="1812"/>
        <w:gridCol w:w="1433"/>
        <w:gridCol w:w="204"/>
        <w:gridCol w:w="1843"/>
        <w:gridCol w:w="4676"/>
      </w:tblGrid>
      <w:tr w:rsidR="007A3584" w:rsidRPr="007E712D" w14:paraId="3ADD3B7F" w14:textId="77777777" w:rsidTr="00707D5B">
        <w:tc>
          <w:tcPr>
            <w:tcW w:w="237" w:type="dxa"/>
            <w:tcBorders>
              <w:top w:val="single" w:sz="4" w:space="0" w:color="000000"/>
              <w:left w:val="single" w:sz="4" w:space="0" w:color="000000"/>
              <w:bottom w:val="single" w:sz="4" w:space="0" w:color="000000"/>
              <w:right w:val="single" w:sz="4" w:space="0" w:color="000000"/>
            </w:tcBorders>
            <w:tcMar>
              <w:left w:w="108" w:type="dxa"/>
              <w:right w:w="108" w:type="dxa"/>
            </w:tcMar>
          </w:tcPr>
          <w:p w14:paraId="7E028A31" w14:textId="77777777" w:rsidR="007A3584" w:rsidRPr="007E712D" w:rsidRDefault="007A3584" w:rsidP="00707D5B">
            <w:pPr>
              <w:rPr>
                <w:rFonts w:eastAsia="Arial"/>
                <w:lang w:eastAsia="zh-CN"/>
              </w:rPr>
            </w:pPr>
          </w:p>
        </w:tc>
        <w:tc>
          <w:tcPr>
            <w:tcW w:w="9968" w:type="dxa"/>
            <w:gridSpan w:val="5"/>
            <w:tcBorders>
              <w:top w:val="single" w:sz="6" w:space="0" w:color="000000"/>
              <w:left w:val="single" w:sz="6" w:space="0" w:color="000000"/>
              <w:bottom w:val="single" w:sz="6" w:space="0" w:color="000000"/>
              <w:right w:val="single" w:sz="6" w:space="0" w:color="000000"/>
            </w:tcBorders>
            <w:shd w:val="clear" w:color="auto" w:fill="CCCCCC"/>
            <w:tcMar>
              <w:left w:w="108" w:type="dxa"/>
              <w:right w:w="108" w:type="dxa"/>
            </w:tcMar>
          </w:tcPr>
          <w:p w14:paraId="427C6FE3" w14:textId="77777777" w:rsidR="007A3584" w:rsidRPr="007E712D" w:rsidRDefault="007A3584" w:rsidP="00707D5B">
            <w:pPr>
              <w:rPr>
                <w:rFonts w:eastAsia="Arial"/>
                <w:b/>
                <w:sz w:val="36"/>
                <w:lang w:eastAsia="zh-CN"/>
              </w:rPr>
            </w:pPr>
            <w:r w:rsidRPr="007E712D">
              <w:rPr>
                <w:rFonts w:eastAsia="Arial"/>
                <w:b/>
                <w:sz w:val="36"/>
                <w:lang w:eastAsia="zh-CN"/>
              </w:rPr>
              <w:t>Verkið</w:t>
            </w:r>
          </w:p>
        </w:tc>
      </w:tr>
      <w:tr w:rsidR="007A3584" w:rsidRPr="007E712D" w14:paraId="53F25B8F" w14:textId="77777777" w:rsidTr="00707D5B">
        <w:tc>
          <w:tcPr>
            <w:tcW w:w="237" w:type="dxa"/>
            <w:tcBorders>
              <w:top w:val="single" w:sz="4" w:space="0" w:color="000000"/>
              <w:left w:val="single" w:sz="4" w:space="0" w:color="000000"/>
              <w:bottom w:val="single" w:sz="4" w:space="0" w:color="000000"/>
              <w:right w:val="single" w:sz="4" w:space="0" w:color="000000"/>
            </w:tcBorders>
            <w:tcMar>
              <w:left w:w="108" w:type="dxa"/>
              <w:right w:w="108" w:type="dxa"/>
            </w:tcMar>
          </w:tcPr>
          <w:p w14:paraId="54403D6B" w14:textId="77777777" w:rsidR="007A3584" w:rsidRPr="007E712D" w:rsidRDefault="007A3584" w:rsidP="00707D5B">
            <w:pPr>
              <w:widowControl w:val="0"/>
              <w:pBdr>
                <w:top w:val="nil"/>
                <w:left w:val="nil"/>
                <w:bottom w:val="nil"/>
                <w:right w:val="nil"/>
                <w:between w:val="nil"/>
              </w:pBdr>
              <w:adjustRightInd w:val="0"/>
              <w:spacing w:after="0" w:line="276" w:lineRule="auto"/>
              <w:jc w:val="left"/>
              <w:rPr>
                <w:rFonts w:ascii="Verdana" w:eastAsia="Verdana" w:hAnsi="Verdana" w:cs="Verdana"/>
                <w:color w:val="000000"/>
                <w:sz w:val="18"/>
                <w:szCs w:val="18"/>
                <w:lang w:eastAsia="zh-CN"/>
              </w:rPr>
            </w:pPr>
          </w:p>
        </w:tc>
        <w:tc>
          <w:tcPr>
            <w:tcW w:w="1812" w:type="dxa"/>
            <w:tcBorders>
              <w:top w:val="single" w:sz="4" w:space="0" w:color="000000"/>
              <w:left w:val="single" w:sz="4" w:space="0" w:color="000000"/>
              <w:bottom w:val="nil"/>
              <w:right w:val="nil"/>
            </w:tcBorders>
            <w:tcMar>
              <w:left w:w="108" w:type="dxa"/>
              <w:right w:w="108" w:type="dxa"/>
            </w:tcMar>
          </w:tcPr>
          <w:p w14:paraId="3F811A3F" w14:textId="77777777" w:rsidR="007A3584" w:rsidRPr="007E712D" w:rsidRDefault="007A3584" w:rsidP="00707D5B">
            <w:pPr>
              <w:keepLines/>
              <w:widowControl w:val="0"/>
              <w:pBdr>
                <w:top w:val="nil"/>
                <w:left w:val="nil"/>
                <w:bottom w:val="nil"/>
                <w:right w:val="nil"/>
                <w:between w:val="nil"/>
              </w:pBdr>
              <w:adjustRightInd w:val="0"/>
              <w:spacing w:before="60" w:after="60" w:line="240" w:lineRule="auto"/>
              <w:jc w:val="left"/>
              <w:rPr>
                <w:rFonts w:ascii="Verdana" w:eastAsia="Verdana" w:hAnsi="Verdana" w:cs="Verdana"/>
                <w:b/>
                <w:color w:val="000000"/>
                <w:sz w:val="18"/>
                <w:szCs w:val="18"/>
                <w:lang w:eastAsia="zh-CN"/>
              </w:rPr>
            </w:pPr>
            <w:r w:rsidRPr="007E712D">
              <w:rPr>
                <w:rFonts w:ascii="Verdana" w:eastAsia="Verdana" w:hAnsi="Verdana" w:cs="Verdana"/>
                <w:b/>
                <w:color w:val="000000"/>
                <w:sz w:val="18"/>
                <w:szCs w:val="18"/>
                <w:lang w:eastAsia="zh-CN"/>
              </w:rPr>
              <w:t>Eðli verks:</w:t>
            </w:r>
          </w:p>
        </w:tc>
        <w:tc>
          <w:tcPr>
            <w:tcW w:w="8156" w:type="dxa"/>
            <w:gridSpan w:val="4"/>
            <w:tcBorders>
              <w:top w:val="single" w:sz="4" w:space="0" w:color="000000"/>
              <w:left w:val="nil"/>
              <w:bottom w:val="nil"/>
              <w:right w:val="single" w:sz="4" w:space="0" w:color="000000"/>
            </w:tcBorders>
            <w:tcMar>
              <w:left w:w="108" w:type="dxa"/>
              <w:right w:w="108" w:type="dxa"/>
            </w:tcMar>
          </w:tcPr>
          <w:p w14:paraId="56D8BDB3" w14:textId="77777777" w:rsidR="007A3584" w:rsidRPr="007E712D" w:rsidRDefault="007A3584" w:rsidP="00707D5B">
            <w:pPr>
              <w:keepLines/>
              <w:widowControl w:val="0"/>
              <w:pBdr>
                <w:top w:val="nil"/>
                <w:left w:val="nil"/>
                <w:bottom w:val="nil"/>
                <w:right w:val="nil"/>
                <w:between w:val="nil"/>
              </w:pBdr>
              <w:adjustRightInd w:val="0"/>
              <w:spacing w:before="80" w:after="40" w:line="240" w:lineRule="auto"/>
              <w:jc w:val="left"/>
              <w:rPr>
                <w:rFonts w:ascii="Verdana" w:eastAsia="Verdana" w:hAnsi="Verdana" w:cs="Verdana"/>
                <w:color w:val="000000"/>
                <w:sz w:val="18"/>
                <w:szCs w:val="18"/>
                <w:lang w:eastAsia="zh-CN"/>
              </w:rPr>
            </w:pPr>
            <w:r w:rsidRPr="007E712D">
              <w:rPr>
                <w:rFonts w:ascii="Times New Roman" w:eastAsia="Times New Roman" w:hAnsi="Times New Roman" w:cs="Times New Roman"/>
                <w:color w:val="000000"/>
                <w:szCs w:val="20"/>
                <w:lang w:eastAsia="zh-CN"/>
              </w:rPr>
              <w:t xml:space="preserve">Aukaverk </w:t>
            </w:r>
            <w:r w:rsidRPr="007E712D">
              <w:rPr>
                <w:rFonts w:ascii="Verdana" w:eastAsia="Verdana" w:hAnsi="Verdana" w:cs="Verdana"/>
                <w:color w:val="000000"/>
                <w:sz w:val="32"/>
                <w:szCs w:val="32"/>
                <w:lang w:eastAsia="zh-CN"/>
              </w:rPr>
              <w:t xml:space="preserve">□            </w:t>
            </w:r>
            <w:r w:rsidRPr="007E712D">
              <w:rPr>
                <w:rFonts w:ascii="Times New Roman" w:eastAsia="Times New Roman" w:hAnsi="Times New Roman" w:cs="Times New Roman"/>
                <w:color w:val="000000"/>
                <w:szCs w:val="20"/>
                <w:lang w:eastAsia="zh-CN"/>
              </w:rPr>
              <w:t xml:space="preserve">Viðbótarverk </w:t>
            </w:r>
            <w:r w:rsidRPr="007E712D">
              <w:rPr>
                <w:rFonts w:ascii="Verdana" w:eastAsia="Verdana" w:hAnsi="Verdana" w:cs="Verdana"/>
                <w:color w:val="000000"/>
                <w:sz w:val="32"/>
                <w:szCs w:val="32"/>
                <w:lang w:eastAsia="zh-CN"/>
              </w:rPr>
              <w:t xml:space="preserve">□            </w:t>
            </w:r>
            <w:r w:rsidRPr="007E712D">
              <w:rPr>
                <w:rFonts w:ascii="Times New Roman" w:eastAsia="Times New Roman" w:hAnsi="Times New Roman" w:cs="Times New Roman"/>
                <w:color w:val="000000"/>
                <w:szCs w:val="20"/>
                <w:lang w:eastAsia="zh-CN"/>
              </w:rPr>
              <w:t xml:space="preserve">Annað </w:t>
            </w:r>
            <w:r w:rsidRPr="007E712D">
              <w:rPr>
                <w:rFonts w:ascii="Verdana" w:eastAsia="Verdana" w:hAnsi="Verdana" w:cs="Verdana"/>
                <w:color w:val="000000"/>
                <w:sz w:val="32"/>
                <w:szCs w:val="32"/>
                <w:lang w:eastAsia="zh-CN"/>
              </w:rPr>
              <w:t xml:space="preserve">□         </w:t>
            </w:r>
          </w:p>
        </w:tc>
      </w:tr>
      <w:tr w:rsidR="007A3584" w:rsidRPr="007E712D" w14:paraId="2CF49DE1" w14:textId="77777777" w:rsidTr="00707D5B">
        <w:tc>
          <w:tcPr>
            <w:tcW w:w="237" w:type="dxa"/>
            <w:tcBorders>
              <w:top w:val="single" w:sz="4" w:space="0" w:color="000000"/>
              <w:left w:val="single" w:sz="4" w:space="0" w:color="000000"/>
              <w:bottom w:val="single" w:sz="4" w:space="0" w:color="000000"/>
              <w:right w:val="single" w:sz="4" w:space="0" w:color="000000"/>
            </w:tcBorders>
            <w:tcMar>
              <w:left w:w="108" w:type="dxa"/>
              <w:right w:w="108" w:type="dxa"/>
            </w:tcMar>
          </w:tcPr>
          <w:p w14:paraId="13AF6D7F" w14:textId="77777777" w:rsidR="007A3584" w:rsidRPr="007E712D" w:rsidRDefault="007A3584" w:rsidP="00707D5B">
            <w:pPr>
              <w:widowControl w:val="0"/>
              <w:pBdr>
                <w:top w:val="nil"/>
                <w:left w:val="nil"/>
                <w:bottom w:val="nil"/>
                <w:right w:val="nil"/>
                <w:between w:val="nil"/>
              </w:pBdr>
              <w:adjustRightInd w:val="0"/>
              <w:spacing w:after="0" w:line="276" w:lineRule="auto"/>
              <w:jc w:val="left"/>
              <w:rPr>
                <w:rFonts w:ascii="Verdana" w:eastAsia="Verdana" w:hAnsi="Verdana" w:cs="Verdana"/>
                <w:color w:val="000000"/>
                <w:sz w:val="18"/>
                <w:szCs w:val="18"/>
                <w:lang w:eastAsia="zh-CN"/>
              </w:rPr>
            </w:pPr>
          </w:p>
        </w:tc>
        <w:tc>
          <w:tcPr>
            <w:tcW w:w="1812" w:type="dxa"/>
            <w:tcBorders>
              <w:top w:val="single" w:sz="4" w:space="0" w:color="000000"/>
              <w:left w:val="single" w:sz="4" w:space="0" w:color="000000"/>
              <w:bottom w:val="nil"/>
              <w:right w:val="nil"/>
            </w:tcBorders>
            <w:tcMar>
              <w:left w:w="108" w:type="dxa"/>
              <w:right w:w="108" w:type="dxa"/>
            </w:tcMar>
          </w:tcPr>
          <w:p w14:paraId="4C084DDE" w14:textId="77777777" w:rsidR="007A3584" w:rsidRPr="007E712D" w:rsidRDefault="007A3584" w:rsidP="00707D5B">
            <w:pPr>
              <w:keepLines/>
              <w:widowControl w:val="0"/>
              <w:pBdr>
                <w:top w:val="nil"/>
                <w:left w:val="nil"/>
                <w:bottom w:val="nil"/>
                <w:right w:val="nil"/>
                <w:between w:val="nil"/>
              </w:pBdr>
              <w:adjustRightInd w:val="0"/>
              <w:spacing w:before="60" w:after="60" w:line="240" w:lineRule="auto"/>
              <w:jc w:val="left"/>
              <w:rPr>
                <w:rFonts w:ascii="Verdana" w:eastAsia="Verdana" w:hAnsi="Verdana" w:cs="Verdana"/>
                <w:bCs/>
                <w:i/>
                <w:iCs/>
                <w:color w:val="000000"/>
                <w:sz w:val="18"/>
                <w:szCs w:val="18"/>
                <w:lang w:eastAsia="zh-CN"/>
              </w:rPr>
            </w:pPr>
            <w:r w:rsidRPr="007E712D">
              <w:rPr>
                <w:rFonts w:ascii="Verdana" w:eastAsia="Verdana" w:hAnsi="Verdana" w:cs="Verdana"/>
                <w:b/>
                <w:color w:val="000000"/>
                <w:sz w:val="18"/>
                <w:szCs w:val="18"/>
                <w:lang w:eastAsia="zh-CN"/>
              </w:rPr>
              <w:t xml:space="preserve">Lýsing á verki: </w:t>
            </w:r>
          </w:p>
          <w:p w14:paraId="75A02858" w14:textId="77777777" w:rsidR="007A3584" w:rsidRPr="007E712D" w:rsidRDefault="007A3584" w:rsidP="00707D5B">
            <w:pPr>
              <w:keepLines/>
              <w:widowControl w:val="0"/>
              <w:pBdr>
                <w:top w:val="nil"/>
                <w:left w:val="nil"/>
                <w:bottom w:val="nil"/>
                <w:right w:val="nil"/>
                <w:between w:val="nil"/>
              </w:pBdr>
              <w:adjustRightInd w:val="0"/>
              <w:spacing w:before="60" w:after="60" w:line="240" w:lineRule="auto"/>
              <w:jc w:val="left"/>
              <w:rPr>
                <w:rFonts w:ascii="Verdana" w:eastAsia="Verdana" w:hAnsi="Verdana" w:cs="Verdana"/>
                <w:bCs/>
                <w:i/>
                <w:iCs/>
                <w:color w:val="000000"/>
                <w:sz w:val="18"/>
                <w:szCs w:val="18"/>
                <w:lang w:eastAsia="zh-CN"/>
              </w:rPr>
            </w:pPr>
          </w:p>
          <w:p w14:paraId="1C38AAFC" w14:textId="77777777" w:rsidR="007A3584" w:rsidRPr="007E712D" w:rsidRDefault="007A3584" w:rsidP="00707D5B">
            <w:pPr>
              <w:keepLines/>
              <w:widowControl w:val="0"/>
              <w:pBdr>
                <w:top w:val="nil"/>
                <w:left w:val="nil"/>
                <w:bottom w:val="nil"/>
                <w:right w:val="nil"/>
                <w:between w:val="nil"/>
              </w:pBdr>
              <w:adjustRightInd w:val="0"/>
              <w:spacing w:before="60" w:after="60" w:line="240" w:lineRule="auto"/>
              <w:jc w:val="left"/>
              <w:rPr>
                <w:rFonts w:ascii="Verdana" w:eastAsia="Verdana" w:hAnsi="Verdana" w:cs="Verdana"/>
                <w:bCs/>
                <w:i/>
                <w:iCs/>
                <w:color w:val="000000"/>
                <w:sz w:val="18"/>
                <w:szCs w:val="18"/>
                <w:lang w:eastAsia="zh-CN"/>
              </w:rPr>
            </w:pPr>
          </w:p>
          <w:p w14:paraId="4504587E" w14:textId="77777777" w:rsidR="007A3584" w:rsidRPr="007E712D" w:rsidRDefault="007A3584" w:rsidP="00707D5B">
            <w:pPr>
              <w:keepLines/>
              <w:widowControl w:val="0"/>
              <w:pBdr>
                <w:top w:val="nil"/>
                <w:left w:val="nil"/>
                <w:bottom w:val="nil"/>
                <w:right w:val="nil"/>
                <w:between w:val="nil"/>
              </w:pBdr>
              <w:adjustRightInd w:val="0"/>
              <w:spacing w:before="60" w:after="60" w:line="240" w:lineRule="auto"/>
              <w:jc w:val="left"/>
              <w:rPr>
                <w:rFonts w:ascii="Verdana" w:eastAsia="Verdana" w:hAnsi="Verdana" w:cs="Verdana"/>
                <w:bCs/>
                <w:i/>
                <w:iCs/>
                <w:color w:val="000000"/>
                <w:sz w:val="18"/>
                <w:szCs w:val="18"/>
                <w:lang w:eastAsia="zh-CN"/>
              </w:rPr>
            </w:pPr>
          </w:p>
          <w:p w14:paraId="52C3B689" w14:textId="77777777" w:rsidR="007A3584" w:rsidRPr="007E712D" w:rsidRDefault="007A3584" w:rsidP="00707D5B">
            <w:pPr>
              <w:keepLines/>
              <w:widowControl w:val="0"/>
              <w:pBdr>
                <w:top w:val="nil"/>
                <w:left w:val="nil"/>
                <w:bottom w:val="nil"/>
                <w:right w:val="nil"/>
                <w:between w:val="nil"/>
              </w:pBdr>
              <w:adjustRightInd w:val="0"/>
              <w:spacing w:before="60" w:after="60" w:line="240" w:lineRule="auto"/>
              <w:jc w:val="left"/>
              <w:rPr>
                <w:rFonts w:ascii="Verdana" w:eastAsia="Verdana" w:hAnsi="Verdana" w:cs="Verdana"/>
                <w:b/>
                <w:color w:val="000000"/>
                <w:sz w:val="18"/>
                <w:szCs w:val="18"/>
                <w:lang w:eastAsia="zh-CN"/>
              </w:rPr>
            </w:pPr>
          </w:p>
        </w:tc>
        <w:tc>
          <w:tcPr>
            <w:tcW w:w="8156" w:type="dxa"/>
            <w:gridSpan w:val="4"/>
            <w:tcBorders>
              <w:top w:val="single" w:sz="4" w:space="0" w:color="000000"/>
              <w:left w:val="nil"/>
              <w:bottom w:val="nil"/>
              <w:right w:val="single" w:sz="4" w:space="0" w:color="000000"/>
            </w:tcBorders>
            <w:tcMar>
              <w:left w:w="108" w:type="dxa"/>
              <w:right w:w="108" w:type="dxa"/>
            </w:tcMar>
          </w:tcPr>
          <w:p w14:paraId="393E7AAA" w14:textId="77777777" w:rsidR="007A3584" w:rsidRPr="007E712D" w:rsidRDefault="007A3584" w:rsidP="00707D5B">
            <w:pPr>
              <w:keepLines/>
              <w:widowControl w:val="0"/>
              <w:pBdr>
                <w:top w:val="nil"/>
                <w:left w:val="nil"/>
                <w:bottom w:val="nil"/>
                <w:right w:val="nil"/>
                <w:between w:val="nil"/>
              </w:pBdr>
              <w:adjustRightInd w:val="0"/>
              <w:spacing w:before="80" w:after="40" w:line="240" w:lineRule="auto"/>
              <w:jc w:val="left"/>
              <w:rPr>
                <w:rFonts w:ascii="Verdana" w:eastAsia="Verdana" w:hAnsi="Verdana" w:cs="Verdana"/>
                <w:color w:val="000000"/>
                <w:sz w:val="18"/>
                <w:szCs w:val="18"/>
                <w:lang w:eastAsia="zh-CN"/>
              </w:rPr>
            </w:pPr>
          </w:p>
        </w:tc>
      </w:tr>
      <w:tr w:rsidR="007A3584" w:rsidRPr="007E712D" w14:paraId="2699B728" w14:textId="77777777" w:rsidTr="00707D5B">
        <w:tc>
          <w:tcPr>
            <w:tcW w:w="237" w:type="dxa"/>
            <w:tcBorders>
              <w:top w:val="single" w:sz="4" w:space="0" w:color="000000"/>
              <w:left w:val="single" w:sz="4" w:space="0" w:color="000000"/>
              <w:bottom w:val="single" w:sz="4" w:space="0" w:color="000000"/>
              <w:right w:val="single" w:sz="4" w:space="0" w:color="000000"/>
            </w:tcBorders>
            <w:tcMar>
              <w:left w:w="108" w:type="dxa"/>
              <w:right w:w="108" w:type="dxa"/>
            </w:tcMar>
          </w:tcPr>
          <w:p w14:paraId="3F599D93" w14:textId="77777777" w:rsidR="007A3584" w:rsidRPr="007E712D" w:rsidRDefault="007A3584" w:rsidP="00707D5B">
            <w:pPr>
              <w:widowControl w:val="0"/>
              <w:pBdr>
                <w:top w:val="nil"/>
                <w:left w:val="nil"/>
                <w:bottom w:val="nil"/>
                <w:right w:val="nil"/>
                <w:between w:val="nil"/>
              </w:pBdr>
              <w:adjustRightInd w:val="0"/>
              <w:spacing w:after="0" w:line="276" w:lineRule="auto"/>
              <w:jc w:val="left"/>
              <w:rPr>
                <w:rFonts w:ascii="Verdana" w:eastAsia="Verdana" w:hAnsi="Verdana" w:cs="Verdana"/>
                <w:color w:val="000000"/>
                <w:sz w:val="18"/>
                <w:szCs w:val="18"/>
                <w:lang w:eastAsia="zh-CN"/>
              </w:rPr>
            </w:pPr>
          </w:p>
        </w:tc>
        <w:tc>
          <w:tcPr>
            <w:tcW w:w="1812" w:type="dxa"/>
            <w:tcBorders>
              <w:top w:val="single" w:sz="4" w:space="0" w:color="000000"/>
              <w:left w:val="single" w:sz="4" w:space="0" w:color="000000"/>
              <w:bottom w:val="single" w:sz="4" w:space="0" w:color="000000"/>
              <w:right w:val="nil"/>
            </w:tcBorders>
            <w:tcMar>
              <w:left w:w="108" w:type="dxa"/>
              <w:right w:w="108" w:type="dxa"/>
            </w:tcMar>
          </w:tcPr>
          <w:p w14:paraId="6BFEEC43" w14:textId="77777777" w:rsidR="007A3584" w:rsidRPr="007E712D" w:rsidRDefault="007A3584" w:rsidP="00707D5B">
            <w:pPr>
              <w:keepLines/>
              <w:widowControl w:val="0"/>
              <w:pBdr>
                <w:top w:val="nil"/>
                <w:left w:val="nil"/>
                <w:bottom w:val="nil"/>
                <w:right w:val="nil"/>
                <w:between w:val="nil"/>
              </w:pBdr>
              <w:adjustRightInd w:val="0"/>
              <w:spacing w:before="60" w:after="60" w:line="240" w:lineRule="auto"/>
              <w:jc w:val="left"/>
              <w:rPr>
                <w:rFonts w:ascii="Verdana" w:eastAsia="Verdana" w:hAnsi="Verdana" w:cs="Verdana"/>
                <w:b/>
                <w:color w:val="000000"/>
                <w:sz w:val="18"/>
                <w:szCs w:val="18"/>
                <w:lang w:eastAsia="zh-CN"/>
              </w:rPr>
            </w:pPr>
            <w:r w:rsidRPr="007E712D">
              <w:rPr>
                <w:rFonts w:ascii="Verdana" w:eastAsia="Verdana" w:hAnsi="Verdana" w:cs="Verdana"/>
                <w:b/>
                <w:color w:val="000000"/>
                <w:sz w:val="18"/>
                <w:szCs w:val="18"/>
                <w:lang w:eastAsia="zh-CN"/>
              </w:rPr>
              <w:t xml:space="preserve">Ástæða verks: </w:t>
            </w:r>
          </w:p>
          <w:p w14:paraId="2DBABAB4" w14:textId="77777777" w:rsidR="007A3584" w:rsidRPr="007E712D" w:rsidRDefault="007A3584" w:rsidP="00707D5B">
            <w:pPr>
              <w:keepLines/>
              <w:widowControl w:val="0"/>
              <w:pBdr>
                <w:top w:val="nil"/>
                <w:left w:val="nil"/>
                <w:bottom w:val="nil"/>
                <w:right w:val="nil"/>
                <w:between w:val="nil"/>
              </w:pBdr>
              <w:adjustRightInd w:val="0"/>
              <w:spacing w:before="60" w:after="60" w:line="240" w:lineRule="auto"/>
              <w:jc w:val="left"/>
              <w:rPr>
                <w:rFonts w:ascii="Verdana" w:eastAsia="Verdana" w:hAnsi="Verdana" w:cs="Verdana"/>
                <w:b/>
                <w:color w:val="000000"/>
                <w:sz w:val="18"/>
                <w:szCs w:val="18"/>
                <w:lang w:eastAsia="zh-CN"/>
              </w:rPr>
            </w:pPr>
          </w:p>
          <w:p w14:paraId="6F9968AC" w14:textId="77777777" w:rsidR="007A3584" w:rsidRPr="007E712D" w:rsidRDefault="007A3584" w:rsidP="00707D5B">
            <w:pPr>
              <w:keepLines/>
              <w:widowControl w:val="0"/>
              <w:pBdr>
                <w:top w:val="nil"/>
                <w:left w:val="nil"/>
                <w:bottom w:val="nil"/>
                <w:right w:val="nil"/>
                <w:between w:val="nil"/>
              </w:pBdr>
              <w:adjustRightInd w:val="0"/>
              <w:spacing w:before="60" w:after="60" w:line="240" w:lineRule="auto"/>
              <w:jc w:val="left"/>
              <w:rPr>
                <w:rFonts w:ascii="Verdana" w:eastAsia="Verdana" w:hAnsi="Verdana" w:cs="Verdana"/>
                <w:b/>
                <w:color w:val="000000"/>
                <w:sz w:val="18"/>
                <w:szCs w:val="18"/>
                <w:lang w:eastAsia="zh-CN"/>
              </w:rPr>
            </w:pPr>
          </w:p>
          <w:p w14:paraId="6B519427" w14:textId="77777777" w:rsidR="007A3584" w:rsidRPr="007E712D" w:rsidRDefault="007A3584" w:rsidP="00707D5B">
            <w:pPr>
              <w:keepLines/>
              <w:widowControl w:val="0"/>
              <w:pBdr>
                <w:top w:val="nil"/>
                <w:left w:val="nil"/>
                <w:bottom w:val="nil"/>
                <w:right w:val="nil"/>
                <w:between w:val="nil"/>
              </w:pBdr>
              <w:adjustRightInd w:val="0"/>
              <w:spacing w:before="60" w:after="60" w:line="240" w:lineRule="auto"/>
              <w:jc w:val="left"/>
              <w:rPr>
                <w:rFonts w:ascii="Verdana" w:eastAsia="Verdana" w:hAnsi="Verdana" w:cs="Verdana"/>
                <w:b/>
                <w:color w:val="000000"/>
                <w:sz w:val="18"/>
                <w:szCs w:val="18"/>
                <w:lang w:eastAsia="zh-CN"/>
              </w:rPr>
            </w:pPr>
          </w:p>
        </w:tc>
        <w:tc>
          <w:tcPr>
            <w:tcW w:w="8156" w:type="dxa"/>
            <w:gridSpan w:val="4"/>
            <w:tcBorders>
              <w:top w:val="single" w:sz="4" w:space="0" w:color="000000"/>
              <w:left w:val="nil"/>
              <w:bottom w:val="single" w:sz="4" w:space="0" w:color="000000"/>
              <w:right w:val="single" w:sz="4" w:space="0" w:color="000000"/>
            </w:tcBorders>
            <w:tcMar>
              <w:left w:w="108" w:type="dxa"/>
              <w:right w:w="108" w:type="dxa"/>
            </w:tcMar>
          </w:tcPr>
          <w:p w14:paraId="33AD9E2B" w14:textId="77777777" w:rsidR="007A3584" w:rsidRPr="007E712D" w:rsidRDefault="007A3584" w:rsidP="00707D5B">
            <w:pPr>
              <w:keepLines/>
              <w:adjustRightInd w:val="0"/>
              <w:spacing w:before="60" w:after="60" w:line="240" w:lineRule="auto"/>
              <w:jc w:val="left"/>
              <w:rPr>
                <w:rFonts w:ascii="Times New Roman" w:eastAsia="Times New Roman" w:hAnsi="Times New Roman" w:cs="Times New Roman"/>
                <w:color w:val="000000"/>
                <w:szCs w:val="20"/>
                <w:lang w:eastAsia="zh-CN"/>
              </w:rPr>
            </w:pPr>
          </w:p>
        </w:tc>
      </w:tr>
      <w:tr w:rsidR="007A3584" w:rsidRPr="007E712D" w14:paraId="456B5732" w14:textId="77777777" w:rsidTr="00707D5B">
        <w:tc>
          <w:tcPr>
            <w:tcW w:w="237" w:type="dxa"/>
            <w:tcBorders>
              <w:top w:val="single" w:sz="4" w:space="0" w:color="000000"/>
              <w:left w:val="single" w:sz="4" w:space="0" w:color="000000"/>
              <w:bottom w:val="single" w:sz="4" w:space="0" w:color="000000"/>
              <w:right w:val="single" w:sz="4" w:space="0" w:color="000000"/>
            </w:tcBorders>
            <w:tcMar>
              <w:left w:w="108" w:type="dxa"/>
              <w:right w:w="108" w:type="dxa"/>
            </w:tcMar>
          </w:tcPr>
          <w:p w14:paraId="721443B5" w14:textId="77777777" w:rsidR="007A3584" w:rsidRPr="007E712D" w:rsidRDefault="007A3584" w:rsidP="00707D5B">
            <w:pPr>
              <w:widowControl w:val="0"/>
              <w:pBdr>
                <w:top w:val="nil"/>
                <w:left w:val="nil"/>
                <w:bottom w:val="nil"/>
                <w:right w:val="nil"/>
                <w:between w:val="nil"/>
              </w:pBdr>
              <w:adjustRightInd w:val="0"/>
              <w:spacing w:after="0" w:line="276" w:lineRule="auto"/>
              <w:jc w:val="left"/>
              <w:rPr>
                <w:rFonts w:ascii="Times New Roman" w:eastAsia="Times New Roman" w:hAnsi="Times New Roman" w:cs="Times New Roman"/>
                <w:color w:val="000000"/>
                <w:szCs w:val="20"/>
                <w:lang w:eastAsia="zh-CN"/>
              </w:rPr>
            </w:pPr>
          </w:p>
        </w:tc>
        <w:tc>
          <w:tcPr>
            <w:tcW w:w="1812" w:type="dxa"/>
            <w:tcBorders>
              <w:top w:val="single" w:sz="4" w:space="0" w:color="000000"/>
              <w:left w:val="single" w:sz="4" w:space="0" w:color="000000"/>
              <w:bottom w:val="single" w:sz="4" w:space="0" w:color="000000"/>
              <w:right w:val="nil"/>
            </w:tcBorders>
            <w:tcMar>
              <w:left w:w="108" w:type="dxa"/>
              <w:right w:w="108" w:type="dxa"/>
            </w:tcMar>
          </w:tcPr>
          <w:p w14:paraId="0E767037" w14:textId="77777777" w:rsidR="007A3584" w:rsidRPr="007E712D" w:rsidRDefault="007A3584" w:rsidP="00707D5B">
            <w:pPr>
              <w:keepLines/>
              <w:widowControl w:val="0"/>
              <w:pBdr>
                <w:top w:val="nil"/>
                <w:left w:val="nil"/>
                <w:bottom w:val="nil"/>
                <w:right w:val="nil"/>
                <w:between w:val="nil"/>
              </w:pBdr>
              <w:adjustRightInd w:val="0"/>
              <w:spacing w:before="60" w:after="60" w:line="240" w:lineRule="auto"/>
              <w:jc w:val="left"/>
              <w:rPr>
                <w:rFonts w:ascii="Verdana" w:eastAsia="Verdana" w:hAnsi="Verdana" w:cs="Verdana"/>
                <w:b/>
                <w:color w:val="000000"/>
                <w:sz w:val="18"/>
                <w:szCs w:val="18"/>
                <w:lang w:eastAsia="zh-CN"/>
              </w:rPr>
            </w:pPr>
            <w:r w:rsidRPr="007E712D">
              <w:rPr>
                <w:rFonts w:ascii="Verdana" w:eastAsia="Verdana" w:hAnsi="Verdana" w:cs="Verdana"/>
                <w:b/>
                <w:color w:val="000000"/>
                <w:sz w:val="18"/>
                <w:szCs w:val="18"/>
                <w:lang w:eastAsia="zh-CN"/>
              </w:rPr>
              <w:t xml:space="preserve">Hver er áætlaður kostnaður: </w:t>
            </w:r>
            <w:r w:rsidRPr="007E712D">
              <w:rPr>
                <w:rFonts w:ascii="Verdana" w:eastAsia="Verdana" w:hAnsi="Verdana" w:cs="Verdana"/>
                <w:bCs/>
                <w:color w:val="000000"/>
                <w:sz w:val="18"/>
                <w:szCs w:val="18"/>
                <w:lang w:eastAsia="zh-CN"/>
              </w:rPr>
              <w:t>(tilgreina skal heildarkostnað án vsk. og forsendur fyrir kostnaðarmati)</w:t>
            </w:r>
          </w:p>
        </w:tc>
        <w:tc>
          <w:tcPr>
            <w:tcW w:w="8156" w:type="dxa"/>
            <w:gridSpan w:val="4"/>
            <w:tcBorders>
              <w:top w:val="single" w:sz="4" w:space="0" w:color="000000"/>
              <w:left w:val="nil"/>
              <w:bottom w:val="single" w:sz="4" w:space="0" w:color="000000"/>
              <w:right w:val="single" w:sz="4" w:space="0" w:color="000000"/>
            </w:tcBorders>
            <w:tcMar>
              <w:left w:w="108" w:type="dxa"/>
              <w:right w:w="108" w:type="dxa"/>
            </w:tcMar>
          </w:tcPr>
          <w:p w14:paraId="70BBB263" w14:textId="77777777" w:rsidR="007A3584" w:rsidRPr="007E712D" w:rsidRDefault="007A3584" w:rsidP="00707D5B">
            <w:pPr>
              <w:keepLines/>
              <w:adjustRightInd w:val="0"/>
              <w:spacing w:before="60" w:after="60" w:line="240" w:lineRule="auto"/>
              <w:jc w:val="left"/>
              <w:rPr>
                <w:rFonts w:eastAsia="Arial" w:cs="Arial"/>
                <w:szCs w:val="20"/>
                <w:lang w:eastAsia="zh-CN"/>
              </w:rPr>
            </w:pPr>
          </w:p>
          <w:p w14:paraId="6BB779F2" w14:textId="77777777" w:rsidR="007A3584" w:rsidRPr="007E712D" w:rsidRDefault="007A3584" w:rsidP="00707D5B">
            <w:pPr>
              <w:keepLines/>
              <w:adjustRightInd w:val="0"/>
              <w:spacing w:before="60" w:after="60" w:line="240" w:lineRule="auto"/>
              <w:jc w:val="left"/>
              <w:rPr>
                <w:rFonts w:eastAsia="Arial" w:cs="Arial"/>
                <w:szCs w:val="20"/>
                <w:lang w:eastAsia="zh-CN"/>
              </w:rPr>
            </w:pPr>
          </w:p>
          <w:p w14:paraId="78CE2E06" w14:textId="77777777" w:rsidR="007A3584" w:rsidRPr="007E712D" w:rsidRDefault="007A3584" w:rsidP="00707D5B">
            <w:pPr>
              <w:keepLines/>
              <w:adjustRightInd w:val="0"/>
              <w:spacing w:before="60" w:after="60" w:line="240" w:lineRule="auto"/>
              <w:jc w:val="left"/>
              <w:rPr>
                <w:rFonts w:eastAsia="Arial" w:cs="Arial"/>
                <w:szCs w:val="20"/>
                <w:lang w:eastAsia="zh-CN"/>
              </w:rPr>
            </w:pPr>
          </w:p>
          <w:p w14:paraId="18C898CA" w14:textId="77777777" w:rsidR="007A3584" w:rsidRPr="007E712D" w:rsidRDefault="007A3584" w:rsidP="00707D5B">
            <w:pPr>
              <w:keepLines/>
              <w:adjustRightInd w:val="0"/>
              <w:spacing w:before="60" w:after="60" w:line="240" w:lineRule="auto"/>
              <w:jc w:val="left"/>
              <w:rPr>
                <w:rFonts w:eastAsia="Arial" w:cs="Arial"/>
                <w:szCs w:val="20"/>
                <w:lang w:eastAsia="zh-CN"/>
              </w:rPr>
            </w:pPr>
          </w:p>
          <w:p w14:paraId="629A338E" w14:textId="77777777" w:rsidR="007A3584" w:rsidRPr="007E712D" w:rsidRDefault="007A3584" w:rsidP="00707D5B">
            <w:pPr>
              <w:keepLines/>
              <w:adjustRightInd w:val="0"/>
              <w:spacing w:before="60" w:after="60" w:line="240" w:lineRule="auto"/>
              <w:jc w:val="left"/>
              <w:rPr>
                <w:rFonts w:eastAsia="Arial" w:cs="Arial"/>
                <w:szCs w:val="20"/>
                <w:lang w:eastAsia="zh-CN"/>
              </w:rPr>
            </w:pPr>
          </w:p>
          <w:p w14:paraId="50B8B4F0" w14:textId="77777777" w:rsidR="007A3584" w:rsidRPr="007E712D" w:rsidRDefault="007A3584" w:rsidP="00707D5B">
            <w:pPr>
              <w:keepLines/>
              <w:adjustRightInd w:val="0"/>
              <w:spacing w:before="60" w:after="60" w:line="240" w:lineRule="auto"/>
              <w:jc w:val="left"/>
              <w:rPr>
                <w:rFonts w:eastAsia="Arial" w:cs="Arial"/>
                <w:szCs w:val="20"/>
                <w:lang w:eastAsia="zh-CN"/>
              </w:rPr>
            </w:pPr>
          </w:p>
          <w:p w14:paraId="590239AC" w14:textId="77777777" w:rsidR="007A3584" w:rsidRPr="007E712D" w:rsidRDefault="007A3584" w:rsidP="00707D5B">
            <w:pPr>
              <w:keepLines/>
              <w:widowControl w:val="0"/>
              <w:pBdr>
                <w:top w:val="nil"/>
                <w:left w:val="nil"/>
                <w:bottom w:val="nil"/>
                <w:right w:val="nil"/>
                <w:between w:val="nil"/>
              </w:pBdr>
              <w:adjustRightInd w:val="0"/>
              <w:spacing w:before="80" w:after="40" w:line="240" w:lineRule="auto"/>
              <w:jc w:val="left"/>
              <w:rPr>
                <w:rFonts w:eastAsia="Arial" w:cs="Arial"/>
                <w:color w:val="000000"/>
                <w:szCs w:val="20"/>
                <w:lang w:eastAsia="zh-CN"/>
              </w:rPr>
            </w:pPr>
          </w:p>
        </w:tc>
      </w:tr>
      <w:tr w:rsidR="007A3584" w:rsidRPr="007E712D" w14:paraId="25C79137" w14:textId="77777777" w:rsidTr="00707D5B">
        <w:tc>
          <w:tcPr>
            <w:tcW w:w="237" w:type="dxa"/>
            <w:tcBorders>
              <w:top w:val="single" w:sz="4" w:space="0" w:color="000000"/>
              <w:left w:val="single" w:sz="4" w:space="0" w:color="000000"/>
              <w:bottom w:val="single" w:sz="4" w:space="0" w:color="000000"/>
              <w:right w:val="single" w:sz="4" w:space="0" w:color="000000"/>
            </w:tcBorders>
            <w:tcMar>
              <w:left w:w="108" w:type="dxa"/>
              <w:right w:w="108" w:type="dxa"/>
            </w:tcMar>
          </w:tcPr>
          <w:p w14:paraId="41FCFF97" w14:textId="77777777" w:rsidR="007A3584" w:rsidRPr="007E712D" w:rsidRDefault="007A3584" w:rsidP="00707D5B">
            <w:pPr>
              <w:widowControl w:val="0"/>
              <w:pBdr>
                <w:top w:val="nil"/>
                <w:left w:val="nil"/>
                <w:bottom w:val="nil"/>
                <w:right w:val="nil"/>
                <w:between w:val="nil"/>
              </w:pBdr>
              <w:adjustRightInd w:val="0"/>
              <w:spacing w:after="0" w:line="276" w:lineRule="auto"/>
              <w:jc w:val="left"/>
              <w:rPr>
                <w:rFonts w:ascii="Times New Roman" w:eastAsia="Times New Roman" w:hAnsi="Times New Roman" w:cs="Times New Roman"/>
                <w:color w:val="000000"/>
                <w:szCs w:val="20"/>
                <w:lang w:eastAsia="zh-CN"/>
              </w:rPr>
            </w:pPr>
          </w:p>
        </w:tc>
        <w:tc>
          <w:tcPr>
            <w:tcW w:w="1812" w:type="dxa"/>
            <w:tcBorders>
              <w:top w:val="single" w:sz="4" w:space="0" w:color="000000"/>
              <w:left w:val="single" w:sz="4" w:space="0" w:color="000000"/>
              <w:bottom w:val="single" w:sz="4" w:space="0" w:color="000000"/>
              <w:right w:val="nil"/>
            </w:tcBorders>
            <w:tcMar>
              <w:left w:w="108" w:type="dxa"/>
              <w:right w:w="108" w:type="dxa"/>
            </w:tcMar>
          </w:tcPr>
          <w:p w14:paraId="21E6294F" w14:textId="77777777" w:rsidR="007A3584" w:rsidRPr="007E712D" w:rsidRDefault="007A3584" w:rsidP="00707D5B">
            <w:pPr>
              <w:keepLines/>
              <w:widowControl w:val="0"/>
              <w:pBdr>
                <w:top w:val="nil"/>
                <w:left w:val="nil"/>
                <w:bottom w:val="nil"/>
                <w:right w:val="nil"/>
                <w:between w:val="nil"/>
              </w:pBdr>
              <w:adjustRightInd w:val="0"/>
              <w:spacing w:before="60" w:after="60" w:line="240" w:lineRule="auto"/>
              <w:jc w:val="left"/>
              <w:rPr>
                <w:rFonts w:ascii="Verdana" w:eastAsia="Verdana" w:hAnsi="Verdana" w:cs="Verdana"/>
                <w:b/>
                <w:color w:val="000000"/>
                <w:sz w:val="18"/>
                <w:szCs w:val="18"/>
                <w:lang w:eastAsia="zh-CN"/>
              </w:rPr>
            </w:pPr>
            <w:r w:rsidRPr="007E712D">
              <w:rPr>
                <w:rFonts w:ascii="Verdana" w:eastAsia="Verdana" w:hAnsi="Verdana" w:cs="Verdana"/>
                <w:b/>
                <w:color w:val="000000"/>
                <w:sz w:val="18"/>
                <w:szCs w:val="18"/>
                <w:lang w:eastAsia="zh-CN"/>
              </w:rPr>
              <w:t xml:space="preserve">Hefur verk áhrif á skilafrest og þá hvaða áhrif: </w:t>
            </w:r>
          </w:p>
          <w:p w14:paraId="15CB934B" w14:textId="77777777" w:rsidR="007A3584" w:rsidRPr="007E712D" w:rsidRDefault="007A3584" w:rsidP="00707D5B">
            <w:pPr>
              <w:keepLines/>
              <w:widowControl w:val="0"/>
              <w:pBdr>
                <w:top w:val="nil"/>
                <w:left w:val="nil"/>
                <w:bottom w:val="nil"/>
                <w:right w:val="nil"/>
                <w:between w:val="nil"/>
              </w:pBdr>
              <w:adjustRightInd w:val="0"/>
              <w:spacing w:before="60" w:after="60" w:line="240" w:lineRule="auto"/>
              <w:jc w:val="left"/>
              <w:rPr>
                <w:rFonts w:ascii="Verdana" w:eastAsia="Verdana" w:hAnsi="Verdana" w:cs="Verdana"/>
                <w:b/>
                <w:color w:val="000000"/>
                <w:sz w:val="18"/>
                <w:szCs w:val="18"/>
                <w:lang w:eastAsia="zh-CN"/>
              </w:rPr>
            </w:pPr>
          </w:p>
          <w:p w14:paraId="3DDE64AF" w14:textId="77777777" w:rsidR="007A3584" w:rsidRPr="007E712D" w:rsidRDefault="007A3584" w:rsidP="00707D5B">
            <w:pPr>
              <w:keepLines/>
              <w:widowControl w:val="0"/>
              <w:pBdr>
                <w:top w:val="nil"/>
                <w:left w:val="nil"/>
                <w:bottom w:val="nil"/>
                <w:right w:val="nil"/>
                <w:between w:val="nil"/>
              </w:pBdr>
              <w:adjustRightInd w:val="0"/>
              <w:spacing w:before="60" w:after="60" w:line="240" w:lineRule="auto"/>
              <w:jc w:val="left"/>
              <w:rPr>
                <w:rFonts w:ascii="Verdana" w:eastAsia="Verdana" w:hAnsi="Verdana" w:cs="Verdana"/>
                <w:b/>
                <w:color w:val="000000"/>
                <w:sz w:val="18"/>
                <w:szCs w:val="18"/>
                <w:lang w:eastAsia="zh-CN"/>
              </w:rPr>
            </w:pPr>
          </w:p>
        </w:tc>
        <w:tc>
          <w:tcPr>
            <w:tcW w:w="8156" w:type="dxa"/>
            <w:gridSpan w:val="4"/>
            <w:tcBorders>
              <w:top w:val="single" w:sz="4" w:space="0" w:color="000000"/>
              <w:left w:val="nil"/>
              <w:bottom w:val="single" w:sz="4" w:space="0" w:color="000000"/>
              <w:right w:val="single" w:sz="4" w:space="0" w:color="000000"/>
            </w:tcBorders>
            <w:tcMar>
              <w:left w:w="108" w:type="dxa"/>
              <w:right w:w="108" w:type="dxa"/>
            </w:tcMar>
          </w:tcPr>
          <w:p w14:paraId="17C96F82" w14:textId="77777777" w:rsidR="007A3584" w:rsidRPr="007E712D" w:rsidRDefault="007A3584" w:rsidP="00707D5B">
            <w:pPr>
              <w:keepLines/>
              <w:adjustRightInd w:val="0"/>
              <w:spacing w:before="60" w:after="60" w:line="240" w:lineRule="auto"/>
              <w:jc w:val="left"/>
              <w:rPr>
                <w:rFonts w:eastAsia="Arial" w:cs="Arial"/>
                <w:szCs w:val="20"/>
                <w:lang w:eastAsia="zh-CN"/>
              </w:rPr>
            </w:pPr>
          </w:p>
        </w:tc>
      </w:tr>
      <w:tr w:rsidR="007A3584" w:rsidRPr="007E712D" w14:paraId="4E02128A" w14:textId="77777777" w:rsidTr="00707D5B">
        <w:tc>
          <w:tcPr>
            <w:tcW w:w="237" w:type="dxa"/>
            <w:tcBorders>
              <w:top w:val="single" w:sz="4" w:space="0" w:color="000000"/>
              <w:left w:val="single" w:sz="4" w:space="0" w:color="000000"/>
              <w:bottom w:val="single" w:sz="4" w:space="0" w:color="000000"/>
              <w:right w:val="single" w:sz="4" w:space="0" w:color="000000"/>
            </w:tcBorders>
            <w:tcMar>
              <w:left w:w="108" w:type="dxa"/>
              <w:right w:w="108" w:type="dxa"/>
            </w:tcMar>
          </w:tcPr>
          <w:p w14:paraId="741AAD4A" w14:textId="77777777" w:rsidR="007A3584" w:rsidRPr="007E712D" w:rsidRDefault="007A3584" w:rsidP="00707D5B">
            <w:pPr>
              <w:widowControl w:val="0"/>
              <w:pBdr>
                <w:top w:val="nil"/>
                <w:left w:val="nil"/>
                <w:bottom w:val="nil"/>
                <w:right w:val="nil"/>
                <w:between w:val="nil"/>
              </w:pBdr>
              <w:adjustRightInd w:val="0"/>
              <w:spacing w:after="0" w:line="276" w:lineRule="auto"/>
              <w:jc w:val="left"/>
              <w:rPr>
                <w:rFonts w:ascii="Times New Roman" w:eastAsia="Times New Roman" w:hAnsi="Times New Roman" w:cs="Times New Roman"/>
                <w:color w:val="000000"/>
                <w:szCs w:val="20"/>
                <w:lang w:eastAsia="zh-CN"/>
              </w:rPr>
            </w:pPr>
          </w:p>
        </w:tc>
        <w:tc>
          <w:tcPr>
            <w:tcW w:w="1812" w:type="dxa"/>
            <w:tcBorders>
              <w:top w:val="single" w:sz="4" w:space="0" w:color="000000"/>
              <w:left w:val="single" w:sz="4" w:space="0" w:color="000000"/>
              <w:bottom w:val="single" w:sz="4" w:space="0" w:color="000000"/>
              <w:right w:val="nil"/>
            </w:tcBorders>
            <w:tcMar>
              <w:left w:w="108" w:type="dxa"/>
              <w:right w:w="108" w:type="dxa"/>
            </w:tcMar>
          </w:tcPr>
          <w:p w14:paraId="3E76E692" w14:textId="77777777" w:rsidR="007A3584" w:rsidRPr="007E712D" w:rsidRDefault="007A3584" w:rsidP="00707D5B">
            <w:pPr>
              <w:keepLines/>
              <w:widowControl w:val="0"/>
              <w:pBdr>
                <w:top w:val="nil"/>
                <w:left w:val="nil"/>
                <w:bottom w:val="nil"/>
                <w:right w:val="nil"/>
                <w:between w:val="nil"/>
              </w:pBdr>
              <w:adjustRightInd w:val="0"/>
              <w:spacing w:before="60" w:after="60" w:line="240" w:lineRule="auto"/>
              <w:jc w:val="left"/>
              <w:rPr>
                <w:rFonts w:ascii="Verdana" w:eastAsia="Verdana" w:hAnsi="Verdana" w:cs="Verdana"/>
                <w:b/>
                <w:color w:val="000000"/>
                <w:sz w:val="18"/>
                <w:szCs w:val="18"/>
                <w:lang w:eastAsia="zh-CN"/>
              </w:rPr>
            </w:pPr>
            <w:r w:rsidRPr="007E712D">
              <w:rPr>
                <w:rFonts w:ascii="Verdana" w:eastAsia="Verdana" w:hAnsi="Verdana" w:cs="Verdana"/>
                <w:b/>
                <w:color w:val="000000"/>
                <w:sz w:val="18"/>
                <w:szCs w:val="18"/>
                <w:lang w:eastAsia="zh-CN"/>
              </w:rPr>
              <w:t xml:space="preserve">Önnur atriði: </w:t>
            </w:r>
            <w:r w:rsidRPr="007E712D">
              <w:rPr>
                <w:rFonts w:ascii="Verdana" w:eastAsia="Verdana" w:hAnsi="Verdana" w:cs="Verdana"/>
                <w:bCs/>
                <w:color w:val="000000"/>
                <w:sz w:val="18"/>
                <w:szCs w:val="18"/>
                <w:lang w:eastAsia="zh-CN"/>
              </w:rPr>
              <w:t>(ef við á)</w:t>
            </w:r>
          </w:p>
          <w:p w14:paraId="72783E16" w14:textId="77777777" w:rsidR="007A3584" w:rsidRPr="007E712D" w:rsidRDefault="007A3584" w:rsidP="00707D5B">
            <w:pPr>
              <w:keepLines/>
              <w:widowControl w:val="0"/>
              <w:pBdr>
                <w:top w:val="nil"/>
                <w:left w:val="nil"/>
                <w:bottom w:val="nil"/>
                <w:right w:val="nil"/>
                <w:between w:val="nil"/>
              </w:pBdr>
              <w:adjustRightInd w:val="0"/>
              <w:spacing w:before="60" w:after="60" w:line="240" w:lineRule="auto"/>
              <w:jc w:val="left"/>
              <w:rPr>
                <w:rFonts w:ascii="Verdana" w:eastAsia="Verdana" w:hAnsi="Verdana" w:cs="Verdana"/>
                <w:b/>
                <w:color w:val="000000"/>
                <w:sz w:val="18"/>
                <w:szCs w:val="18"/>
                <w:lang w:eastAsia="zh-CN"/>
              </w:rPr>
            </w:pPr>
          </w:p>
          <w:p w14:paraId="09F2C409" w14:textId="77777777" w:rsidR="007A3584" w:rsidRPr="007E712D" w:rsidRDefault="007A3584" w:rsidP="00707D5B">
            <w:pPr>
              <w:keepLines/>
              <w:widowControl w:val="0"/>
              <w:pBdr>
                <w:top w:val="nil"/>
                <w:left w:val="nil"/>
                <w:bottom w:val="nil"/>
                <w:right w:val="nil"/>
                <w:between w:val="nil"/>
              </w:pBdr>
              <w:adjustRightInd w:val="0"/>
              <w:spacing w:before="60" w:after="60" w:line="240" w:lineRule="auto"/>
              <w:jc w:val="left"/>
              <w:rPr>
                <w:rFonts w:ascii="Verdana" w:eastAsia="Verdana" w:hAnsi="Verdana" w:cs="Verdana"/>
                <w:b/>
                <w:color w:val="000000"/>
                <w:sz w:val="18"/>
                <w:szCs w:val="18"/>
                <w:lang w:eastAsia="zh-CN"/>
              </w:rPr>
            </w:pPr>
          </w:p>
        </w:tc>
        <w:tc>
          <w:tcPr>
            <w:tcW w:w="8156" w:type="dxa"/>
            <w:gridSpan w:val="4"/>
            <w:tcBorders>
              <w:top w:val="single" w:sz="4" w:space="0" w:color="000000"/>
              <w:left w:val="nil"/>
              <w:bottom w:val="single" w:sz="4" w:space="0" w:color="000000"/>
              <w:right w:val="single" w:sz="4" w:space="0" w:color="000000"/>
            </w:tcBorders>
            <w:tcMar>
              <w:left w:w="108" w:type="dxa"/>
              <w:right w:w="108" w:type="dxa"/>
            </w:tcMar>
          </w:tcPr>
          <w:p w14:paraId="4157526E" w14:textId="77777777" w:rsidR="007A3584" w:rsidRPr="007E712D" w:rsidRDefault="007A3584" w:rsidP="00707D5B">
            <w:pPr>
              <w:keepLines/>
              <w:adjustRightInd w:val="0"/>
              <w:spacing w:before="60" w:after="60" w:line="240" w:lineRule="auto"/>
              <w:jc w:val="left"/>
              <w:rPr>
                <w:rFonts w:eastAsia="Arial" w:cs="Arial"/>
                <w:szCs w:val="20"/>
                <w:lang w:eastAsia="zh-CN"/>
              </w:rPr>
            </w:pPr>
          </w:p>
        </w:tc>
      </w:tr>
      <w:tr w:rsidR="007A3584" w:rsidRPr="007E712D" w14:paraId="4C06D7ED" w14:textId="77777777" w:rsidTr="00707D5B">
        <w:tc>
          <w:tcPr>
            <w:tcW w:w="237" w:type="dxa"/>
            <w:tcBorders>
              <w:top w:val="single" w:sz="4" w:space="0" w:color="000000"/>
              <w:left w:val="single" w:sz="4" w:space="0" w:color="000000"/>
              <w:bottom w:val="single" w:sz="4" w:space="0" w:color="000000"/>
              <w:right w:val="single" w:sz="4" w:space="0" w:color="000000"/>
            </w:tcBorders>
            <w:tcMar>
              <w:left w:w="108" w:type="dxa"/>
              <w:right w:w="108" w:type="dxa"/>
            </w:tcMar>
          </w:tcPr>
          <w:p w14:paraId="408E0409" w14:textId="77777777" w:rsidR="007A3584" w:rsidRPr="007E712D" w:rsidRDefault="007A3584" w:rsidP="00707D5B">
            <w:pPr>
              <w:widowControl w:val="0"/>
              <w:pBdr>
                <w:top w:val="nil"/>
                <w:left w:val="nil"/>
                <w:bottom w:val="nil"/>
                <w:right w:val="nil"/>
                <w:between w:val="nil"/>
              </w:pBdr>
              <w:adjustRightInd w:val="0"/>
              <w:spacing w:after="0" w:line="276" w:lineRule="auto"/>
              <w:jc w:val="left"/>
              <w:rPr>
                <w:rFonts w:ascii="Times New Roman" w:eastAsia="Times New Roman" w:hAnsi="Times New Roman" w:cs="Times New Roman"/>
                <w:color w:val="000000"/>
                <w:szCs w:val="20"/>
                <w:lang w:eastAsia="zh-CN"/>
              </w:rPr>
            </w:pPr>
          </w:p>
        </w:tc>
        <w:tc>
          <w:tcPr>
            <w:tcW w:w="1812" w:type="dxa"/>
            <w:tcBorders>
              <w:top w:val="single" w:sz="4" w:space="0" w:color="000000"/>
              <w:left w:val="single" w:sz="4" w:space="0" w:color="000000"/>
              <w:bottom w:val="single" w:sz="4" w:space="0" w:color="000000"/>
              <w:right w:val="nil"/>
            </w:tcBorders>
            <w:tcMar>
              <w:left w:w="108" w:type="dxa"/>
              <w:right w:w="108" w:type="dxa"/>
            </w:tcMar>
          </w:tcPr>
          <w:p w14:paraId="233DA730" w14:textId="77777777" w:rsidR="007A3584" w:rsidRPr="007E712D" w:rsidRDefault="007A3584" w:rsidP="00707D5B">
            <w:pPr>
              <w:keepLines/>
              <w:widowControl w:val="0"/>
              <w:pBdr>
                <w:top w:val="nil"/>
                <w:left w:val="nil"/>
                <w:bottom w:val="nil"/>
                <w:right w:val="nil"/>
                <w:between w:val="nil"/>
              </w:pBdr>
              <w:adjustRightInd w:val="0"/>
              <w:spacing w:before="60" w:after="60" w:line="240" w:lineRule="auto"/>
              <w:jc w:val="left"/>
              <w:rPr>
                <w:rFonts w:ascii="Verdana" w:eastAsia="Verdana" w:hAnsi="Verdana" w:cs="Verdana"/>
                <w:b/>
                <w:color w:val="000000"/>
                <w:sz w:val="18"/>
                <w:szCs w:val="18"/>
                <w:lang w:eastAsia="zh-CN"/>
              </w:rPr>
            </w:pPr>
            <w:r w:rsidRPr="007E712D">
              <w:rPr>
                <w:rFonts w:ascii="Verdana" w:eastAsia="Verdana" w:hAnsi="Verdana" w:cs="Verdana"/>
                <w:b/>
                <w:color w:val="000000"/>
                <w:sz w:val="18"/>
                <w:szCs w:val="18"/>
                <w:lang w:eastAsia="zh-CN"/>
              </w:rPr>
              <w:t>Fylgigögn:</w:t>
            </w:r>
          </w:p>
          <w:p w14:paraId="0F438EB8" w14:textId="77777777" w:rsidR="007A3584" w:rsidRPr="007E712D" w:rsidRDefault="007A3584" w:rsidP="00707D5B">
            <w:pPr>
              <w:keepLines/>
              <w:widowControl w:val="0"/>
              <w:pBdr>
                <w:top w:val="nil"/>
                <w:left w:val="nil"/>
                <w:bottom w:val="nil"/>
                <w:right w:val="nil"/>
                <w:between w:val="nil"/>
              </w:pBdr>
              <w:adjustRightInd w:val="0"/>
              <w:spacing w:before="60" w:after="60" w:line="240" w:lineRule="auto"/>
              <w:jc w:val="left"/>
              <w:rPr>
                <w:rFonts w:ascii="Verdana" w:eastAsia="Verdana" w:hAnsi="Verdana" w:cs="Verdana"/>
                <w:bCs/>
                <w:color w:val="000000"/>
                <w:sz w:val="18"/>
                <w:szCs w:val="18"/>
                <w:lang w:eastAsia="zh-CN"/>
              </w:rPr>
            </w:pPr>
            <w:r w:rsidRPr="007E712D">
              <w:rPr>
                <w:rFonts w:ascii="Verdana" w:eastAsia="Verdana" w:hAnsi="Verdana" w:cs="Verdana"/>
                <w:bCs/>
                <w:color w:val="000000"/>
                <w:sz w:val="18"/>
                <w:szCs w:val="18"/>
                <w:lang w:eastAsia="zh-CN"/>
              </w:rPr>
              <w:t>(ef við á)</w:t>
            </w:r>
          </w:p>
          <w:p w14:paraId="2DC6D7C0" w14:textId="77777777" w:rsidR="007A3584" w:rsidRPr="007E712D" w:rsidRDefault="007A3584" w:rsidP="00707D5B">
            <w:pPr>
              <w:keepLines/>
              <w:widowControl w:val="0"/>
              <w:pBdr>
                <w:top w:val="nil"/>
                <w:left w:val="nil"/>
                <w:bottom w:val="nil"/>
                <w:right w:val="nil"/>
                <w:between w:val="nil"/>
              </w:pBdr>
              <w:adjustRightInd w:val="0"/>
              <w:spacing w:before="60" w:after="60" w:line="240" w:lineRule="auto"/>
              <w:jc w:val="left"/>
              <w:rPr>
                <w:rFonts w:ascii="Verdana" w:eastAsia="Verdana" w:hAnsi="Verdana" w:cs="Verdana"/>
                <w:bCs/>
                <w:color w:val="000000"/>
                <w:sz w:val="18"/>
                <w:szCs w:val="18"/>
                <w:lang w:eastAsia="zh-CN"/>
              </w:rPr>
            </w:pPr>
          </w:p>
        </w:tc>
        <w:tc>
          <w:tcPr>
            <w:tcW w:w="8156" w:type="dxa"/>
            <w:gridSpan w:val="4"/>
            <w:tcBorders>
              <w:top w:val="single" w:sz="4" w:space="0" w:color="000000"/>
              <w:left w:val="nil"/>
              <w:bottom w:val="single" w:sz="4" w:space="0" w:color="000000"/>
              <w:right w:val="single" w:sz="4" w:space="0" w:color="000000"/>
            </w:tcBorders>
            <w:tcMar>
              <w:left w:w="108" w:type="dxa"/>
              <w:right w:w="108" w:type="dxa"/>
            </w:tcMar>
          </w:tcPr>
          <w:p w14:paraId="404FAF5A" w14:textId="77777777" w:rsidR="007A3584" w:rsidRPr="007E712D" w:rsidRDefault="007A3584" w:rsidP="00707D5B">
            <w:pPr>
              <w:keepLines/>
              <w:adjustRightInd w:val="0"/>
              <w:spacing w:before="60" w:after="60" w:line="240" w:lineRule="auto"/>
              <w:jc w:val="left"/>
              <w:rPr>
                <w:rFonts w:eastAsia="Arial" w:cs="Arial"/>
                <w:szCs w:val="20"/>
                <w:lang w:eastAsia="zh-CN"/>
              </w:rPr>
            </w:pPr>
          </w:p>
        </w:tc>
      </w:tr>
      <w:tr w:rsidR="007A3584" w:rsidRPr="007E712D" w14:paraId="31E962D5" w14:textId="77777777" w:rsidTr="00707D5B">
        <w:tc>
          <w:tcPr>
            <w:tcW w:w="237" w:type="dxa"/>
            <w:tcBorders>
              <w:top w:val="single" w:sz="4" w:space="0" w:color="000000"/>
              <w:left w:val="single" w:sz="4" w:space="0" w:color="000000"/>
              <w:bottom w:val="single" w:sz="4" w:space="0" w:color="000000"/>
              <w:right w:val="single" w:sz="4" w:space="0" w:color="000000"/>
            </w:tcBorders>
            <w:tcMar>
              <w:left w:w="108" w:type="dxa"/>
              <w:right w:w="108" w:type="dxa"/>
            </w:tcMar>
          </w:tcPr>
          <w:p w14:paraId="3D967CD5" w14:textId="77777777" w:rsidR="007A3584" w:rsidRPr="007E712D" w:rsidRDefault="007A3584" w:rsidP="00707D5B">
            <w:pPr>
              <w:widowControl w:val="0"/>
              <w:pBdr>
                <w:top w:val="nil"/>
                <w:left w:val="nil"/>
                <w:bottom w:val="nil"/>
                <w:right w:val="nil"/>
                <w:between w:val="nil"/>
              </w:pBdr>
              <w:adjustRightInd w:val="0"/>
              <w:spacing w:after="0" w:line="276" w:lineRule="auto"/>
              <w:jc w:val="left"/>
              <w:rPr>
                <w:rFonts w:ascii="Times New Roman" w:eastAsia="Times New Roman" w:hAnsi="Times New Roman" w:cs="Times New Roman"/>
                <w:color w:val="000000"/>
                <w:szCs w:val="20"/>
                <w:lang w:eastAsia="zh-CN"/>
              </w:rPr>
            </w:pPr>
          </w:p>
        </w:tc>
        <w:tc>
          <w:tcPr>
            <w:tcW w:w="1812" w:type="dxa"/>
            <w:tcBorders>
              <w:top w:val="single" w:sz="4" w:space="0" w:color="000000"/>
              <w:left w:val="single" w:sz="4" w:space="0" w:color="000000"/>
              <w:bottom w:val="single" w:sz="4" w:space="0" w:color="000000"/>
              <w:right w:val="nil"/>
            </w:tcBorders>
            <w:tcMar>
              <w:left w:w="108" w:type="dxa"/>
              <w:right w:w="108" w:type="dxa"/>
            </w:tcMar>
          </w:tcPr>
          <w:p w14:paraId="513FDA22" w14:textId="77777777" w:rsidR="007A3584" w:rsidRPr="007E712D" w:rsidRDefault="007A3584" w:rsidP="00707D5B">
            <w:pPr>
              <w:keepLines/>
              <w:widowControl w:val="0"/>
              <w:pBdr>
                <w:top w:val="nil"/>
                <w:left w:val="nil"/>
                <w:bottom w:val="nil"/>
                <w:right w:val="nil"/>
                <w:between w:val="nil"/>
              </w:pBdr>
              <w:adjustRightInd w:val="0"/>
              <w:spacing w:before="60" w:after="60" w:line="240" w:lineRule="auto"/>
              <w:jc w:val="left"/>
              <w:rPr>
                <w:rFonts w:ascii="Verdana" w:eastAsia="Verdana" w:hAnsi="Verdana" w:cs="Verdana"/>
                <w:b/>
                <w:color w:val="000000"/>
                <w:sz w:val="18"/>
                <w:szCs w:val="18"/>
                <w:lang w:eastAsia="zh-CN"/>
              </w:rPr>
            </w:pPr>
          </w:p>
        </w:tc>
        <w:tc>
          <w:tcPr>
            <w:tcW w:w="8156" w:type="dxa"/>
            <w:gridSpan w:val="4"/>
            <w:tcBorders>
              <w:top w:val="single" w:sz="4" w:space="0" w:color="000000"/>
              <w:left w:val="nil"/>
              <w:bottom w:val="single" w:sz="4" w:space="0" w:color="000000"/>
              <w:right w:val="single" w:sz="4" w:space="0" w:color="000000"/>
            </w:tcBorders>
            <w:tcMar>
              <w:left w:w="108" w:type="dxa"/>
              <w:right w:w="108" w:type="dxa"/>
            </w:tcMar>
          </w:tcPr>
          <w:p w14:paraId="19A033A1" w14:textId="77777777" w:rsidR="007A3584" w:rsidRPr="007E712D" w:rsidRDefault="007A3584" w:rsidP="00707D5B">
            <w:pPr>
              <w:keepLines/>
              <w:adjustRightInd w:val="0"/>
              <w:spacing w:before="60" w:after="60" w:line="240" w:lineRule="auto"/>
              <w:jc w:val="left"/>
              <w:rPr>
                <w:rFonts w:eastAsia="Arial" w:cs="Arial"/>
                <w:szCs w:val="20"/>
                <w:lang w:eastAsia="zh-CN"/>
              </w:rPr>
            </w:pPr>
          </w:p>
        </w:tc>
      </w:tr>
      <w:tr w:rsidR="007A3584" w:rsidRPr="007E712D" w14:paraId="06AEDFB8" w14:textId="77777777" w:rsidTr="00707D5B">
        <w:tc>
          <w:tcPr>
            <w:tcW w:w="237" w:type="dxa"/>
            <w:tcBorders>
              <w:top w:val="single" w:sz="4" w:space="0" w:color="000000"/>
              <w:left w:val="single" w:sz="4" w:space="0" w:color="000000"/>
              <w:bottom w:val="single" w:sz="4" w:space="0" w:color="000000"/>
              <w:right w:val="single" w:sz="4" w:space="0" w:color="000000"/>
            </w:tcBorders>
            <w:tcMar>
              <w:left w:w="108" w:type="dxa"/>
              <w:right w:w="108" w:type="dxa"/>
            </w:tcMar>
          </w:tcPr>
          <w:p w14:paraId="618159D2" w14:textId="77777777" w:rsidR="007A3584" w:rsidRPr="007E712D" w:rsidRDefault="007A3584" w:rsidP="00707D5B">
            <w:pPr>
              <w:rPr>
                <w:rFonts w:eastAsia="Arial"/>
                <w:lang w:eastAsia="zh-CN"/>
              </w:rPr>
            </w:pPr>
          </w:p>
        </w:tc>
        <w:tc>
          <w:tcPr>
            <w:tcW w:w="9968" w:type="dxa"/>
            <w:gridSpan w:val="5"/>
            <w:tcBorders>
              <w:top w:val="single" w:sz="4" w:space="0" w:color="000000"/>
              <w:left w:val="single" w:sz="4" w:space="0" w:color="000000"/>
              <w:bottom w:val="single" w:sz="6" w:space="0" w:color="000000"/>
              <w:right w:val="single" w:sz="4" w:space="0" w:color="000000"/>
            </w:tcBorders>
            <w:shd w:val="clear" w:color="auto" w:fill="CCCCCC"/>
            <w:tcMar>
              <w:left w:w="108" w:type="dxa"/>
              <w:right w:w="108" w:type="dxa"/>
            </w:tcMar>
          </w:tcPr>
          <w:p w14:paraId="3A5FC254" w14:textId="77777777" w:rsidR="007A3584" w:rsidRPr="007E712D" w:rsidRDefault="007A3584" w:rsidP="00707D5B">
            <w:pPr>
              <w:rPr>
                <w:rFonts w:eastAsia="Arial"/>
                <w:b/>
                <w:sz w:val="36"/>
                <w:szCs w:val="20"/>
                <w:lang w:eastAsia="zh-CN"/>
              </w:rPr>
            </w:pPr>
            <w:r w:rsidRPr="007E712D">
              <w:rPr>
                <w:rFonts w:eastAsia="Arial"/>
                <w:b/>
                <w:sz w:val="36"/>
                <w:szCs w:val="20"/>
                <w:lang w:eastAsia="zh-CN"/>
              </w:rPr>
              <w:t>Afstaða verkkaupa</w:t>
            </w:r>
          </w:p>
        </w:tc>
      </w:tr>
      <w:tr w:rsidR="007A3584" w:rsidRPr="007E712D" w14:paraId="4917A977" w14:textId="77777777" w:rsidTr="00707D5B">
        <w:tc>
          <w:tcPr>
            <w:tcW w:w="237" w:type="dxa"/>
            <w:tcBorders>
              <w:top w:val="single" w:sz="4" w:space="0" w:color="000000"/>
              <w:left w:val="single" w:sz="4" w:space="0" w:color="000000"/>
              <w:bottom w:val="single" w:sz="4" w:space="0" w:color="000000"/>
              <w:right w:val="single" w:sz="4" w:space="0" w:color="000000"/>
            </w:tcBorders>
            <w:tcMar>
              <w:left w:w="108" w:type="dxa"/>
              <w:right w:w="108" w:type="dxa"/>
            </w:tcMar>
          </w:tcPr>
          <w:p w14:paraId="7DC94917" w14:textId="77777777" w:rsidR="007A3584" w:rsidRPr="007E712D" w:rsidRDefault="007A3584" w:rsidP="00707D5B">
            <w:pPr>
              <w:widowControl w:val="0"/>
              <w:pBdr>
                <w:top w:val="nil"/>
                <w:left w:val="nil"/>
                <w:bottom w:val="nil"/>
                <w:right w:val="nil"/>
                <w:between w:val="nil"/>
              </w:pBdr>
              <w:adjustRightInd w:val="0"/>
              <w:spacing w:after="0" w:line="276" w:lineRule="auto"/>
              <w:jc w:val="left"/>
              <w:rPr>
                <w:rFonts w:eastAsia="Arial" w:cs="Arial"/>
                <w:szCs w:val="20"/>
                <w:lang w:eastAsia="zh-CN"/>
              </w:rPr>
            </w:pPr>
          </w:p>
        </w:tc>
        <w:tc>
          <w:tcPr>
            <w:tcW w:w="3245" w:type="dxa"/>
            <w:gridSpan w:val="2"/>
            <w:tcBorders>
              <w:top w:val="single" w:sz="4" w:space="0" w:color="000000"/>
              <w:left w:val="single" w:sz="4" w:space="0" w:color="000000"/>
              <w:bottom w:val="single" w:sz="6" w:space="0" w:color="000000"/>
              <w:right w:val="single" w:sz="4" w:space="0" w:color="000000"/>
            </w:tcBorders>
            <w:tcMar>
              <w:left w:w="108" w:type="dxa"/>
              <w:right w:w="108" w:type="dxa"/>
            </w:tcMar>
          </w:tcPr>
          <w:p w14:paraId="2E0600DA" w14:textId="77777777" w:rsidR="007A3584" w:rsidRPr="007E712D" w:rsidRDefault="007A3584" w:rsidP="00707D5B">
            <w:pPr>
              <w:keepLines/>
              <w:widowControl w:val="0"/>
              <w:pBdr>
                <w:top w:val="nil"/>
                <w:left w:val="nil"/>
                <w:bottom w:val="nil"/>
                <w:right w:val="nil"/>
                <w:between w:val="nil"/>
              </w:pBdr>
              <w:adjustRightInd w:val="0"/>
              <w:spacing w:before="60" w:after="60" w:line="240" w:lineRule="auto"/>
              <w:jc w:val="left"/>
              <w:rPr>
                <w:rFonts w:ascii="Verdana" w:eastAsia="Verdana" w:hAnsi="Verdana" w:cs="Verdana"/>
                <w:color w:val="000000"/>
                <w:sz w:val="18"/>
                <w:szCs w:val="18"/>
                <w:lang w:eastAsia="zh-CN"/>
              </w:rPr>
            </w:pPr>
            <w:r w:rsidRPr="007E712D">
              <w:rPr>
                <w:rFonts w:ascii="Verdana" w:eastAsia="Verdana" w:hAnsi="Verdana" w:cs="Verdana"/>
                <w:color w:val="000000"/>
                <w:sz w:val="18"/>
                <w:szCs w:val="18"/>
                <w:lang w:eastAsia="zh-CN"/>
              </w:rPr>
              <w:t>Samþykkt:</w:t>
            </w:r>
          </w:p>
        </w:tc>
        <w:tc>
          <w:tcPr>
            <w:tcW w:w="6723" w:type="dxa"/>
            <w:gridSpan w:val="3"/>
            <w:tcBorders>
              <w:top w:val="single" w:sz="4" w:space="0" w:color="000000"/>
              <w:left w:val="single" w:sz="4" w:space="0" w:color="000000"/>
              <w:bottom w:val="single" w:sz="6" w:space="0" w:color="000000"/>
              <w:right w:val="single" w:sz="4" w:space="0" w:color="000000"/>
            </w:tcBorders>
            <w:tcMar>
              <w:left w:w="108" w:type="dxa"/>
              <w:right w:w="108" w:type="dxa"/>
            </w:tcMar>
          </w:tcPr>
          <w:p w14:paraId="375B6AA9" w14:textId="77777777" w:rsidR="007A3584" w:rsidRPr="007E712D" w:rsidRDefault="007A3584" w:rsidP="00707D5B">
            <w:pPr>
              <w:keepLines/>
              <w:widowControl w:val="0"/>
              <w:pBdr>
                <w:top w:val="nil"/>
                <w:left w:val="nil"/>
                <w:bottom w:val="nil"/>
                <w:right w:val="nil"/>
                <w:between w:val="nil"/>
              </w:pBdr>
              <w:adjustRightInd w:val="0"/>
              <w:spacing w:before="60" w:after="60" w:line="240" w:lineRule="auto"/>
              <w:jc w:val="left"/>
              <w:rPr>
                <w:rFonts w:ascii="Verdana" w:eastAsia="Verdana" w:hAnsi="Verdana" w:cs="Verdana"/>
                <w:color w:val="000000"/>
                <w:sz w:val="18"/>
                <w:szCs w:val="18"/>
                <w:lang w:eastAsia="zh-CN"/>
              </w:rPr>
            </w:pPr>
            <w:r w:rsidRPr="007E712D">
              <w:rPr>
                <w:rFonts w:ascii="Verdana" w:eastAsia="Verdana" w:hAnsi="Verdana" w:cs="Verdana"/>
                <w:color w:val="000000"/>
                <w:sz w:val="18"/>
                <w:szCs w:val="18"/>
                <w:lang w:eastAsia="zh-CN"/>
              </w:rPr>
              <w:t xml:space="preserve">Já: </w:t>
            </w:r>
            <w:r w:rsidRPr="007E712D">
              <w:rPr>
                <w:rFonts w:ascii="Verdana" w:eastAsia="Verdana" w:hAnsi="Verdana" w:cs="Verdana"/>
                <w:color w:val="000000"/>
                <w:sz w:val="32"/>
                <w:szCs w:val="32"/>
                <w:lang w:eastAsia="zh-CN"/>
              </w:rPr>
              <w:t>□</w:t>
            </w:r>
            <w:r w:rsidRPr="007E712D">
              <w:rPr>
                <w:rFonts w:ascii="Verdana" w:eastAsia="Verdana" w:hAnsi="Verdana" w:cs="Verdana"/>
                <w:color w:val="000000"/>
                <w:sz w:val="18"/>
                <w:szCs w:val="18"/>
                <w:lang w:eastAsia="zh-CN"/>
              </w:rPr>
              <w:t xml:space="preserve">                      Nei:</w:t>
            </w:r>
            <w:r w:rsidRPr="007E712D">
              <w:rPr>
                <w:rFonts w:ascii="Verdana" w:eastAsia="Verdana" w:hAnsi="Verdana" w:cs="Verdana"/>
                <w:color w:val="000000"/>
                <w:sz w:val="32"/>
                <w:szCs w:val="32"/>
                <w:lang w:eastAsia="zh-CN"/>
              </w:rPr>
              <w:t xml:space="preserve"> □</w:t>
            </w:r>
          </w:p>
        </w:tc>
      </w:tr>
      <w:tr w:rsidR="007A3584" w:rsidRPr="007E712D" w14:paraId="050A682A" w14:textId="77777777" w:rsidTr="00707D5B">
        <w:trPr>
          <w:trHeight w:val="3050"/>
        </w:trPr>
        <w:tc>
          <w:tcPr>
            <w:tcW w:w="237" w:type="dxa"/>
            <w:tcBorders>
              <w:top w:val="single" w:sz="4" w:space="0" w:color="000000"/>
              <w:left w:val="single" w:sz="4" w:space="0" w:color="000000"/>
              <w:bottom w:val="single" w:sz="4" w:space="0" w:color="000000"/>
              <w:right w:val="single" w:sz="4" w:space="0" w:color="000000"/>
            </w:tcBorders>
            <w:tcMar>
              <w:left w:w="108" w:type="dxa"/>
              <w:right w:w="108" w:type="dxa"/>
            </w:tcMar>
          </w:tcPr>
          <w:p w14:paraId="2BCD0C6E" w14:textId="77777777" w:rsidR="007A3584" w:rsidRPr="007E712D" w:rsidRDefault="007A3584" w:rsidP="00707D5B">
            <w:pPr>
              <w:widowControl w:val="0"/>
              <w:pBdr>
                <w:top w:val="nil"/>
                <w:left w:val="nil"/>
                <w:bottom w:val="nil"/>
                <w:right w:val="nil"/>
                <w:between w:val="nil"/>
              </w:pBdr>
              <w:adjustRightInd w:val="0"/>
              <w:spacing w:after="0" w:line="276" w:lineRule="auto"/>
              <w:jc w:val="left"/>
              <w:rPr>
                <w:rFonts w:ascii="Verdana" w:eastAsia="Verdana" w:hAnsi="Verdana" w:cs="Verdana"/>
                <w:color w:val="000000"/>
                <w:sz w:val="18"/>
                <w:szCs w:val="18"/>
                <w:lang w:eastAsia="zh-CN"/>
              </w:rPr>
            </w:pPr>
          </w:p>
        </w:tc>
        <w:tc>
          <w:tcPr>
            <w:tcW w:w="9968" w:type="dxa"/>
            <w:gridSpan w:val="5"/>
            <w:tcBorders>
              <w:top w:val="single" w:sz="6" w:space="0" w:color="000000"/>
              <w:left w:val="single" w:sz="4" w:space="0" w:color="000000"/>
              <w:bottom w:val="single" w:sz="6" w:space="0" w:color="000000"/>
              <w:right w:val="single" w:sz="4" w:space="0" w:color="000000"/>
            </w:tcBorders>
            <w:tcMar>
              <w:left w:w="108" w:type="dxa"/>
              <w:right w:w="108" w:type="dxa"/>
            </w:tcMar>
          </w:tcPr>
          <w:p w14:paraId="74629566" w14:textId="77777777" w:rsidR="007A3584" w:rsidRPr="007E712D" w:rsidRDefault="007A3584" w:rsidP="00707D5B">
            <w:pPr>
              <w:keepLines/>
              <w:widowControl w:val="0"/>
              <w:pBdr>
                <w:top w:val="nil"/>
                <w:left w:val="nil"/>
                <w:bottom w:val="nil"/>
                <w:right w:val="nil"/>
                <w:between w:val="nil"/>
              </w:pBdr>
              <w:adjustRightInd w:val="0"/>
              <w:spacing w:before="60" w:after="60" w:line="240" w:lineRule="auto"/>
              <w:jc w:val="left"/>
              <w:rPr>
                <w:rFonts w:ascii="Verdana" w:eastAsia="Verdana" w:hAnsi="Verdana" w:cs="Verdana"/>
                <w:color w:val="000000"/>
                <w:sz w:val="18"/>
                <w:szCs w:val="18"/>
                <w:lang w:eastAsia="zh-CN"/>
              </w:rPr>
            </w:pPr>
            <w:r w:rsidRPr="007E712D">
              <w:rPr>
                <w:rFonts w:ascii="Verdana" w:eastAsia="Verdana" w:hAnsi="Verdana" w:cs="Verdana"/>
                <w:color w:val="000000"/>
                <w:sz w:val="18"/>
                <w:szCs w:val="18"/>
                <w:lang w:eastAsia="zh-CN"/>
              </w:rPr>
              <w:t>Athugasemdir/rök verkkaupa (ef við á):</w:t>
            </w:r>
          </w:p>
        </w:tc>
      </w:tr>
      <w:tr w:rsidR="007A3584" w:rsidRPr="007E712D" w14:paraId="03811812" w14:textId="77777777" w:rsidTr="00707D5B">
        <w:tc>
          <w:tcPr>
            <w:tcW w:w="237" w:type="dxa"/>
            <w:tcBorders>
              <w:top w:val="single" w:sz="4" w:space="0" w:color="000000"/>
              <w:left w:val="single" w:sz="4" w:space="0" w:color="000000"/>
              <w:bottom w:val="single" w:sz="4" w:space="0" w:color="000000"/>
              <w:right w:val="single" w:sz="4" w:space="0" w:color="000000"/>
            </w:tcBorders>
            <w:tcMar>
              <w:left w:w="108" w:type="dxa"/>
              <w:right w:w="108" w:type="dxa"/>
            </w:tcMar>
          </w:tcPr>
          <w:p w14:paraId="7B4ABB57" w14:textId="77777777" w:rsidR="007A3584" w:rsidRPr="007E712D" w:rsidRDefault="007A3584" w:rsidP="00707D5B">
            <w:pPr>
              <w:widowControl w:val="0"/>
              <w:pBdr>
                <w:top w:val="nil"/>
                <w:left w:val="nil"/>
                <w:bottom w:val="nil"/>
                <w:right w:val="nil"/>
                <w:between w:val="nil"/>
              </w:pBdr>
              <w:adjustRightInd w:val="0"/>
              <w:spacing w:after="0" w:line="276" w:lineRule="auto"/>
              <w:jc w:val="left"/>
              <w:rPr>
                <w:rFonts w:ascii="Verdana" w:eastAsia="Verdana" w:hAnsi="Verdana" w:cs="Verdana"/>
                <w:b/>
                <w:color w:val="000000"/>
                <w:sz w:val="18"/>
                <w:szCs w:val="18"/>
                <w:lang w:eastAsia="zh-CN"/>
              </w:rPr>
            </w:pPr>
          </w:p>
        </w:tc>
        <w:tc>
          <w:tcPr>
            <w:tcW w:w="3449" w:type="dxa"/>
            <w:gridSpan w:val="3"/>
            <w:tcBorders>
              <w:top w:val="single" w:sz="4" w:space="0" w:color="000000"/>
              <w:left w:val="single" w:sz="4" w:space="0" w:color="000000"/>
              <w:bottom w:val="single" w:sz="4" w:space="0" w:color="000000"/>
              <w:right w:val="single" w:sz="4" w:space="0" w:color="000000"/>
            </w:tcBorders>
            <w:tcMar>
              <w:left w:w="108" w:type="dxa"/>
              <w:right w:w="108" w:type="dxa"/>
            </w:tcMar>
          </w:tcPr>
          <w:p w14:paraId="7D01FF9F" w14:textId="77777777" w:rsidR="007A3584" w:rsidRPr="007E712D" w:rsidRDefault="007A3584" w:rsidP="00707D5B">
            <w:pPr>
              <w:keepLines/>
              <w:widowControl w:val="0"/>
              <w:pBdr>
                <w:top w:val="nil"/>
                <w:left w:val="nil"/>
                <w:bottom w:val="nil"/>
                <w:right w:val="nil"/>
                <w:between w:val="nil"/>
              </w:pBdr>
              <w:adjustRightInd w:val="0"/>
              <w:spacing w:before="60" w:after="60" w:line="240" w:lineRule="auto"/>
              <w:jc w:val="left"/>
              <w:rPr>
                <w:rFonts w:ascii="Verdana" w:eastAsia="Verdana" w:hAnsi="Verdana" w:cs="Verdana"/>
                <w:b/>
                <w:color w:val="000000"/>
                <w:sz w:val="18"/>
                <w:szCs w:val="18"/>
                <w:lang w:eastAsia="zh-CN"/>
              </w:rPr>
            </w:pPr>
            <w:r w:rsidRPr="007E712D">
              <w:rPr>
                <w:rFonts w:ascii="Verdana" w:eastAsia="Verdana" w:hAnsi="Verdana" w:cs="Verdana"/>
                <w:b/>
                <w:color w:val="000000"/>
                <w:sz w:val="18"/>
                <w:szCs w:val="18"/>
                <w:lang w:eastAsia="zh-CN"/>
              </w:rPr>
              <w:t xml:space="preserve">Fh. verktaka: </w:t>
            </w:r>
          </w:p>
          <w:p w14:paraId="50B88340" w14:textId="77777777" w:rsidR="007A3584" w:rsidRPr="007E712D" w:rsidRDefault="007A3584" w:rsidP="00707D5B">
            <w:pPr>
              <w:keepNext/>
              <w:keepLines/>
              <w:pBdr>
                <w:top w:val="nil"/>
                <w:left w:val="nil"/>
                <w:bottom w:val="nil"/>
                <w:right w:val="nil"/>
                <w:between w:val="nil"/>
              </w:pBdr>
              <w:adjustRightInd w:val="0"/>
              <w:spacing w:before="80" w:after="40" w:line="240" w:lineRule="auto"/>
              <w:jc w:val="left"/>
              <w:rPr>
                <w:rFonts w:ascii="Verdana" w:eastAsia="Verdana" w:hAnsi="Verdana" w:cs="Verdana"/>
                <w:b/>
                <w:color w:val="000000"/>
                <w:sz w:val="18"/>
                <w:szCs w:val="18"/>
                <w:lang w:eastAsia="zh-CN"/>
              </w:rPr>
            </w:pPr>
            <w:r w:rsidRPr="007E712D">
              <w:rPr>
                <w:rFonts w:ascii="Verdana" w:eastAsia="Verdana" w:hAnsi="Verdana" w:cs="Verdana"/>
                <w:color w:val="000000"/>
                <w:sz w:val="18"/>
                <w:szCs w:val="18"/>
                <w:lang w:eastAsia="zh-CN"/>
              </w:rPr>
              <w:t>(Nafn)</w:t>
            </w:r>
          </w:p>
          <w:p w14:paraId="51901E44" w14:textId="77777777" w:rsidR="007A3584" w:rsidRPr="007E712D" w:rsidRDefault="007A3584" w:rsidP="00707D5B">
            <w:pPr>
              <w:keepNext/>
              <w:keepLines/>
              <w:pBdr>
                <w:top w:val="nil"/>
                <w:left w:val="nil"/>
                <w:bottom w:val="nil"/>
                <w:right w:val="nil"/>
                <w:between w:val="nil"/>
              </w:pBdr>
              <w:adjustRightInd w:val="0"/>
              <w:spacing w:before="80" w:after="40" w:line="240" w:lineRule="auto"/>
              <w:jc w:val="left"/>
              <w:rPr>
                <w:rFonts w:ascii="Verdana" w:eastAsia="Verdana" w:hAnsi="Verdana" w:cs="Verdana"/>
                <w:b/>
                <w:color w:val="000000"/>
                <w:sz w:val="18"/>
                <w:szCs w:val="18"/>
                <w:lang w:eastAsia="zh-CN"/>
              </w:rPr>
            </w:pPr>
          </w:p>
        </w:tc>
        <w:tc>
          <w:tcPr>
            <w:tcW w:w="1843" w:type="dxa"/>
            <w:tcBorders>
              <w:top w:val="single" w:sz="4" w:space="0" w:color="000000"/>
              <w:left w:val="single" w:sz="4" w:space="0" w:color="000000"/>
              <w:bottom w:val="single" w:sz="4" w:space="0" w:color="000000"/>
              <w:right w:val="single" w:sz="4" w:space="0" w:color="000000"/>
            </w:tcBorders>
            <w:tcMar>
              <w:left w:w="108" w:type="dxa"/>
              <w:right w:w="108" w:type="dxa"/>
            </w:tcMar>
          </w:tcPr>
          <w:p w14:paraId="20E605C0" w14:textId="77777777" w:rsidR="007A3584" w:rsidRPr="007E712D" w:rsidRDefault="007A3584" w:rsidP="00707D5B">
            <w:pPr>
              <w:keepNext/>
              <w:keepLines/>
              <w:pBdr>
                <w:top w:val="nil"/>
                <w:left w:val="nil"/>
                <w:bottom w:val="nil"/>
                <w:right w:val="nil"/>
                <w:between w:val="nil"/>
              </w:pBdr>
              <w:adjustRightInd w:val="0"/>
              <w:spacing w:before="80" w:after="40" w:line="240" w:lineRule="auto"/>
              <w:jc w:val="left"/>
              <w:rPr>
                <w:rFonts w:eastAsia="Arial" w:cs="Arial"/>
                <w:b/>
                <w:color w:val="000000"/>
                <w:sz w:val="18"/>
                <w:szCs w:val="18"/>
                <w:lang w:eastAsia="zh-CN"/>
              </w:rPr>
            </w:pPr>
            <w:r w:rsidRPr="007E712D">
              <w:rPr>
                <w:rFonts w:ascii="Verdana" w:eastAsia="Verdana" w:hAnsi="Verdana" w:cs="Verdana"/>
                <w:b/>
                <w:color w:val="000000"/>
                <w:sz w:val="18"/>
                <w:szCs w:val="18"/>
                <w:lang w:eastAsia="zh-CN"/>
              </w:rPr>
              <w:t>Dags.:</w:t>
            </w:r>
          </w:p>
        </w:tc>
        <w:tc>
          <w:tcPr>
            <w:tcW w:w="4676" w:type="dxa"/>
            <w:tcBorders>
              <w:top w:val="single" w:sz="4" w:space="0" w:color="000000"/>
              <w:left w:val="single" w:sz="4" w:space="0" w:color="000000"/>
              <w:bottom w:val="single" w:sz="4" w:space="0" w:color="000000"/>
              <w:right w:val="single" w:sz="4" w:space="0" w:color="000000"/>
            </w:tcBorders>
            <w:tcMar>
              <w:left w:w="108" w:type="dxa"/>
              <w:right w:w="108" w:type="dxa"/>
            </w:tcMar>
          </w:tcPr>
          <w:p w14:paraId="33775192" w14:textId="77777777" w:rsidR="007A3584" w:rsidRPr="007E712D" w:rsidRDefault="007A3584" w:rsidP="00707D5B">
            <w:pPr>
              <w:keepLines/>
              <w:widowControl w:val="0"/>
              <w:pBdr>
                <w:top w:val="nil"/>
                <w:left w:val="nil"/>
                <w:bottom w:val="nil"/>
                <w:right w:val="nil"/>
                <w:between w:val="nil"/>
              </w:pBdr>
              <w:adjustRightInd w:val="0"/>
              <w:spacing w:before="80" w:after="40" w:line="240" w:lineRule="auto"/>
              <w:jc w:val="left"/>
              <w:rPr>
                <w:rFonts w:ascii="Verdana" w:eastAsia="Verdana" w:hAnsi="Verdana" w:cs="Verdana"/>
                <w:b/>
                <w:bCs/>
                <w:color w:val="000000"/>
                <w:sz w:val="18"/>
                <w:szCs w:val="18"/>
                <w:lang w:eastAsia="zh-CN"/>
              </w:rPr>
            </w:pPr>
            <w:r w:rsidRPr="007E712D">
              <w:rPr>
                <w:rFonts w:ascii="Verdana" w:eastAsia="Verdana" w:hAnsi="Verdana" w:cs="Verdana"/>
                <w:b/>
                <w:bCs/>
                <w:color w:val="000000"/>
                <w:sz w:val="18"/>
                <w:szCs w:val="18"/>
                <w:lang w:eastAsia="zh-CN"/>
              </w:rPr>
              <w:t>Undirskrift:</w:t>
            </w:r>
          </w:p>
        </w:tc>
      </w:tr>
      <w:tr w:rsidR="007A3584" w:rsidRPr="007E712D" w14:paraId="1C24803F" w14:textId="77777777" w:rsidTr="00707D5B">
        <w:tc>
          <w:tcPr>
            <w:tcW w:w="237" w:type="dxa"/>
            <w:tcBorders>
              <w:top w:val="single" w:sz="4" w:space="0" w:color="000000"/>
              <w:left w:val="single" w:sz="4" w:space="0" w:color="000000"/>
              <w:bottom w:val="single" w:sz="4" w:space="0" w:color="000000"/>
              <w:right w:val="single" w:sz="4" w:space="0" w:color="000000"/>
            </w:tcBorders>
            <w:tcMar>
              <w:left w:w="108" w:type="dxa"/>
              <w:right w:w="108" w:type="dxa"/>
            </w:tcMar>
          </w:tcPr>
          <w:p w14:paraId="0A852FB4" w14:textId="77777777" w:rsidR="007A3584" w:rsidRPr="007E712D" w:rsidRDefault="007A3584" w:rsidP="00707D5B">
            <w:pPr>
              <w:widowControl w:val="0"/>
              <w:pBdr>
                <w:top w:val="nil"/>
                <w:left w:val="nil"/>
                <w:bottom w:val="nil"/>
                <w:right w:val="nil"/>
                <w:between w:val="nil"/>
              </w:pBdr>
              <w:adjustRightInd w:val="0"/>
              <w:spacing w:after="0" w:line="276" w:lineRule="auto"/>
              <w:jc w:val="left"/>
              <w:rPr>
                <w:rFonts w:ascii="Verdana" w:eastAsia="Verdana" w:hAnsi="Verdana" w:cs="Verdana"/>
                <w:color w:val="000000"/>
                <w:sz w:val="18"/>
                <w:szCs w:val="18"/>
                <w:lang w:eastAsia="zh-CN"/>
              </w:rPr>
            </w:pPr>
          </w:p>
        </w:tc>
        <w:tc>
          <w:tcPr>
            <w:tcW w:w="3449" w:type="dxa"/>
            <w:gridSpan w:val="3"/>
            <w:tcBorders>
              <w:top w:val="single" w:sz="4" w:space="0" w:color="000000"/>
              <w:left w:val="single" w:sz="4" w:space="0" w:color="000000"/>
              <w:bottom w:val="single" w:sz="4" w:space="0" w:color="000000"/>
              <w:right w:val="single" w:sz="4" w:space="0" w:color="000000"/>
            </w:tcBorders>
            <w:tcMar>
              <w:left w:w="108" w:type="dxa"/>
              <w:right w:w="108" w:type="dxa"/>
            </w:tcMar>
          </w:tcPr>
          <w:p w14:paraId="3283B29B" w14:textId="77777777" w:rsidR="007A3584" w:rsidRPr="007E712D" w:rsidRDefault="007A3584" w:rsidP="00707D5B">
            <w:pPr>
              <w:keepLines/>
              <w:widowControl w:val="0"/>
              <w:pBdr>
                <w:top w:val="nil"/>
                <w:left w:val="nil"/>
                <w:bottom w:val="nil"/>
                <w:right w:val="nil"/>
                <w:between w:val="nil"/>
              </w:pBdr>
              <w:adjustRightInd w:val="0"/>
              <w:spacing w:before="60" w:after="60" w:line="240" w:lineRule="auto"/>
              <w:jc w:val="left"/>
              <w:rPr>
                <w:rFonts w:ascii="Verdana" w:eastAsia="Verdana" w:hAnsi="Verdana" w:cs="Verdana"/>
                <w:b/>
                <w:color w:val="000000"/>
                <w:sz w:val="18"/>
                <w:szCs w:val="18"/>
                <w:lang w:eastAsia="zh-CN"/>
              </w:rPr>
            </w:pPr>
            <w:r w:rsidRPr="007E712D">
              <w:rPr>
                <w:rFonts w:ascii="Verdana" w:eastAsia="Verdana" w:hAnsi="Verdana" w:cs="Verdana"/>
                <w:b/>
                <w:color w:val="000000"/>
                <w:sz w:val="18"/>
                <w:szCs w:val="18"/>
                <w:lang w:eastAsia="zh-CN"/>
              </w:rPr>
              <w:t>Fh. verkkaupa</w:t>
            </w:r>
          </w:p>
          <w:p w14:paraId="0167B037" w14:textId="77777777" w:rsidR="007A3584" w:rsidRPr="007E712D" w:rsidRDefault="007A3584" w:rsidP="00707D5B">
            <w:pPr>
              <w:keepNext/>
              <w:keepLines/>
              <w:pBdr>
                <w:top w:val="nil"/>
                <w:left w:val="nil"/>
                <w:bottom w:val="nil"/>
                <w:right w:val="nil"/>
                <w:between w:val="nil"/>
              </w:pBdr>
              <w:adjustRightInd w:val="0"/>
              <w:spacing w:before="80" w:after="40" w:line="240" w:lineRule="auto"/>
              <w:jc w:val="left"/>
              <w:rPr>
                <w:rFonts w:ascii="Verdana" w:eastAsia="Verdana" w:hAnsi="Verdana" w:cs="Verdana"/>
                <w:b/>
                <w:color w:val="000000"/>
                <w:sz w:val="18"/>
                <w:szCs w:val="18"/>
                <w:lang w:eastAsia="zh-CN"/>
              </w:rPr>
            </w:pPr>
            <w:r w:rsidRPr="007E712D">
              <w:rPr>
                <w:rFonts w:ascii="Verdana" w:eastAsia="Verdana" w:hAnsi="Verdana" w:cs="Verdana"/>
                <w:color w:val="000000"/>
                <w:sz w:val="18"/>
                <w:szCs w:val="18"/>
                <w:lang w:eastAsia="zh-CN"/>
              </w:rPr>
              <w:t>(Nafn)</w:t>
            </w:r>
          </w:p>
          <w:p w14:paraId="01DFE189" w14:textId="77777777" w:rsidR="007A3584" w:rsidRPr="007E712D" w:rsidRDefault="007A3584" w:rsidP="00707D5B">
            <w:pPr>
              <w:keepNext/>
              <w:keepLines/>
              <w:pBdr>
                <w:top w:val="nil"/>
                <w:left w:val="nil"/>
                <w:bottom w:val="nil"/>
                <w:right w:val="nil"/>
                <w:between w:val="nil"/>
              </w:pBdr>
              <w:adjustRightInd w:val="0"/>
              <w:spacing w:before="80" w:after="40" w:line="240" w:lineRule="auto"/>
              <w:jc w:val="left"/>
              <w:rPr>
                <w:rFonts w:ascii="Verdana" w:eastAsia="Verdana" w:hAnsi="Verdana" w:cs="Verdana"/>
                <w:b/>
                <w:color w:val="000000"/>
                <w:sz w:val="18"/>
                <w:szCs w:val="18"/>
                <w:lang w:eastAsia="zh-CN"/>
              </w:rPr>
            </w:pPr>
          </w:p>
        </w:tc>
        <w:tc>
          <w:tcPr>
            <w:tcW w:w="1843" w:type="dxa"/>
            <w:tcBorders>
              <w:top w:val="single" w:sz="4" w:space="0" w:color="000000"/>
              <w:left w:val="single" w:sz="4" w:space="0" w:color="000000"/>
              <w:bottom w:val="single" w:sz="4" w:space="0" w:color="000000"/>
              <w:right w:val="single" w:sz="4" w:space="0" w:color="000000"/>
            </w:tcBorders>
            <w:tcMar>
              <w:left w:w="108" w:type="dxa"/>
              <w:right w:w="108" w:type="dxa"/>
            </w:tcMar>
          </w:tcPr>
          <w:p w14:paraId="04DBF70D" w14:textId="77777777" w:rsidR="007A3584" w:rsidRPr="007E712D" w:rsidRDefault="007A3584" w:rsidP="00707D5B">
            <w:pPr>
              <w:keepNext/>
              <w:keepLines/>
              <w:pBdr>
                <w:top w:val="nil"/>
                <w:left w:val="nil"/>
                <w:bottom w:val="nil"/>
                <w:right w:val="nil"/>
                <w:between w:val="nil"/>
              </w:pBdr>
              <w:adjustRightInd w:val="0"/>
              <w:spacing w:before="80" w:after="40" w:line="240" w:lineRule="auto"/>
              <w:jc w:val="left"/>
              <w:rPr>
                <w:rFonts w:eastAsia="Arial" w:cs="Arial"/>
                <w:color w:val="000000"/>
                <w:sz w:val="18"/>
                <w:szCs w:val="18"/>
                <w:lang w:eastAsia="zh-CN"/>
              </w:rPr>
            </w:pPr>
            <w:r w:rsidRPr="007E712D">
              <w:rPr>
                <w:rFonts w:ascii="Verdana" w:eastAsia="Verdana" w:hAnsi="Verdana" w:cs="Verdana"/>
                <w:b/>
                <w:color w:val="000000"/>
                <w:sz w:val="18"/>
                <w:szCs w:val="18"/>
                <w:lang w:eastAsia="zh-CN"/>
              </w:rPr>
              <w:t>Dags.:</w:t>
            </w:r>
          </w:p>
        </w:tc>
        <w:tc>
          <w:tcPr>
            <w:tcW w:w="4676" w:type="dxa"/>
            <w:tcBorders>
              <w:top w:val="single" w:sz="4" w:space="0" w:color="000000"/>
              <w:left w:val="single" w:sz="4" w:space="0" w:color="000000"/>
              <w:bottom w:val="single" w:sz="4" w:space="0" w:color="000000"/>
              <w:right w:val="single" w:sz="4" w:space="0" w:color="000000"/>
            </w:tcBorders>
            <w:tcMar>
              <w:left w:w="108" w:type="dxa"/>
              <w:right w:w="108" w:type="dxa"/>
            </w:tcMar>
          </w:tcPr>
          <w:p w14:paraId="05A16821" w14:textId="77777777" w:rsidR="007A3584" w:rsidRPr="007E712D" w:rsidRDefault="007A3584" w:rsidP="00707D5B">
            <w:pPr>
              <w:keepLines/>
              <w:widowControl w:val="0"/>
              <w:pBdr>
                <w:top w:val="nil"/>
                <w:left w:val="nil"/>
                <w:bottom w:val="nil"/>
                <w:right w:val="nil"/>
                <w:between w:val="nil"/>
              </w:pBdr>
              <w:adjustRightInd w:val="0"/>
              <w:spacing w:before="80" w:after="40" w:line="240" w:lineRule="auto"/>
              <w:jc w:val="left"/>
              <w:rPr>
                <w:rFonts w:ascii="Verdana" w:eastAsia="Verdana" w:hAnsi="Verdana" w:cs="Verdana"/>
                <w:b/>
                <w:bCs/>
                <w:color w:val="000000"/>
                <w:sz w:val="18"/>
                <w:szCs w:val="18"/>
                <w:lang w:eastAsia="zh-CN"/>
              </w:rPr>
            </w:pPr>
            <w:r w:rsidRPr="007E712D">
              <w:rPr>
                <w:rFonts w:ascii="Verdana" w:eastAsia="Verdana" w:hAnsi="Verdana" w:cs="Verdana"/>
                <w:b/>
                <w:bCs/>
                <w:color w:val="000000"/>
                <w:sz w:val="18"/>
                <w:szCs w:val="18"/>
                <w:lang w:eastAsia="zh-CN"/>
              </w:rPr>
              <w:t>Undirskrift:</w:t>
            </w:r>
          </w:p>
        </w:tc>
      </w:tr>
    </w:tbl>
    <w:p w14:paraId="3F58AB7E" w14:textId="77777777" w:rsidR="007A3584" w:rsidRPr="007E712D" w:rsidRDefault="007A3584" w:rsidP="007A3584">
      <w:pPr>
        <w:keepLines/>
        <w:adjustRightInd w:val="0"/>
        <w:spacing w:before="60" w:after="60" w:line="240" w:lineRule="auto"/>
        <w:rPr>
          <w:rFonts w:eastAsia="Arial" w:cs="Arial"/>
          <w:color w:val="000000"/>
          <w:sz w:val="28"/>
          <w:szCs w:val="28"/>
          <w:lang w:eastAsia="zh-CN"/>
        </w:rPr>
      </w:pPr>
    </w:p>
    <w:p w14:paraId="47B7C525" w14:textId="77777777" w:rsidR="007A3584" w:rsidRDefault="007A3584" w:rsidP="007A3584">
      <w:pPr>
        <w:keepLines/>
        <w:adjustRightInd w:val="0"/>
        <w:spacing w:before="60" w:after="60" w:line="240" w:lineRule="auto"/>
        <w:rPr>
          <w:rFonts w:eastAsia="Arial" w:cs="Arial"/>
          <w:color w:val="000000"/>
          <w:sz w:val="28"/>
          <w:szCs w:val="28"/>
          <w:lang w:eastAsia="zh-CN"/>
        </w:rPr>
      </w:pPr>
      <w:r w:rsidRPr="007E712D">
        <w:rPr>
          <w:rFonts w:eastAsia="Arial" w:cs="Arial"/>
          <w:color w:val="000000"/>
          <w:sz w:val="28"/>
          <w:szCs w:val="28"/>
          <w:lang w:eastAsia="zh-CN"/>
        </w:rPr>
        <w:t xml:space="preserve">Verkkaupi skal staðfesta samþykki með undirritun sinni. Samþykki verkkaupi beiðni þessa telst hún viðauki við og hluti af þeim samningi sem tilgreindur er hér að ofan.  </w:t>
      </w:r>
    </w:p>
    <w:p w14:paraId="7012FFCB" w14:textId="77777777" w:rsidR="007A3584" w:rsidRDefault="007A3584" w:rsidP="007A3584">
      <w:pPr>
        <w:keepLines/>
        <w:adjustRightInd w:val="0"/>
        <w:spacing w:before="60" w:after="60" w:line="240" w:lineRule="auto"/>
        <w:rPr>
          <w:rFonts w:eastAsia="Arial" w:cs="Arial"/>
          <w:color w:val="000000"/>
          <w:sz w:val="28"/>
          <w:szCs w:val="28"/>
          <w:lang w:eastAsia="zh-CN"/>
        </w:rPr>
      </w:pPr>
    </w:p>
    <w:p w14:paraId="23EC0968" w14:textId="77777777" w:rsidR="007A3584" w:rsidRDefault="007A3584" w:rsidP="007A3584">
      <w:pPr>
        <w:keepLines/>
        <w:adjustRightInd w:val="0"/>
        <w:spacing w:before="60" w:after="60" w:line="240" w:lineRule="auto"/>
        <w:rPr>
          <w:rFonts w:eastAsia="Arial" w:cs="Arial"/>
          <w:color w:val="000000"/>
          <w:sz w:val="28"/>
          <w:szCs w:val="28"/>
          <w:lang w:eastAsia="zh-CN"/>
        </w:rPr>
      </w:pPr>
    </w:p>
    <w:p w14:paraId="31319B98" w14:textId="77777777" w:rsidR="007A3584" w:rsidRDefault="007A3584" w:rsidP="007A3584">
      <w:pPr>
        <w:keepLines/>
        <w:adjustRightInd w:val="0"/>
        <w:spacing w:before="60" w:after="60" w:line="240" w:lineRule="auto"/>
        <w:rPr>
          <w:rFonts w:eastAsia="Arial" w:cs="Arial"/>
          <w:color w:val="000000"/>
          <w:sz w:val="28"/>
          <w:szCs w:val="28"/>
          <w:lang w:eastAsia="zh-CN"/>
        </w:rPr>
      </w:pPr>
    </w:p>
    <w:p w14:paraId="572AF4A1" w14:textId="77777777" w:rsidR="007A3584" w:rsidRDefault="007A3584" w:rsidP="007A3584">
      <w:pPr>
        <w:keepLines/>
        <w:adjustRightInd w:val="0"/>
        <w:spacing w:before="60" w:after="60" w:line="240" w:lineRule="auto"/>
        <w:rPr>
          <w:rFonts w:eastAsia="Arial" w:cs="Arial"/>
          <w:color w:val="000000"/>
          <w:sz w:val="28"/>
          <w:szCs w:val="28"/>
          <w:lang w:eastAsia="zh-CN"/>
        </w:rPr>
      </w:pPr>
    </w:p>
    <w:p w14:paraId="25F7993C" w14:textId="77777777" w:rsidR="007A3584" w:rsidRDefault="007A3584" w:rsidP="007A3584">
      <w:pPr>
        <w:keepLines/>
        <w:adjustRightInd w:val="0"/>
        <w:spacing w:before="60" w:after="60" w:line="240" w:lineRule="auto"/>
        <w:rPr>
          <w:rFonts w:eastAsia="Arial" w:cs="Arial"/>
          <w:color w:val="000000"/>
          <w:sz w:val="28"/>
          <w:szCs w:val="28"/>
          <w:lang w:eastAsia="zh-CN"/>
        </w:rPr>
      </w:pPr>
    </w:p>
    <w:p w14:paraId="26BE56FC" w14:textId="77777777" w:rsidR="007A3584" w:rsidRDefault="007A3584" w:rsidP="007A3584">
      <w:pPr>
        <w:keepLines/>
        <w:adjustRightInd w:val="0"/>
        <w:spacing w:before="60" w:after="60" w:line="240" w:lineRule="auto"/>
        <w:rPr>
          <w:rFonts w:eastAsia="Arial" w:cs="Arial"/>
          <w:color w:val="000000"/>
          <w:sz w:val="28"/>
          <w:szCs w:val="28"/>
          <w:lang w:eastAsia="zh-CN"/>
        </w:rPr>
      </w:pPr>
    </w:p>
    <w:p w14:paraId="6F1BC042" w14:textId="77777777" w:rsidR="007A3584" w:rsidRDefault="007A3584" w:rsidP="007A3584">
      <w:pPr>
        <w:keepLines/>
        <w:adjustRightInd w:val="0"/>
        <w:spacing w:before="60" w:after="60" w:line="240" w:lineRule="auto"/>
        <w:rPr>
          <w:rFonts w:eastAsia="Arial" w:cs="Arial"/>
          <w:color w:val="000000"/>
          <w:sz w:val="28"/>
          <w:szCs w:val="28"/>
          <w:lang w:eastAsia="zh-CN"/>
        </w:rPr>
      </w:pPr>
    </w:p>
    <w:p w14:paraId="16ABA575" w14:textId="77777777" w:rsidR="007A3584" w:rsidRDefault="007A3584" w:rsidP="007A3584">
      <w:pPr>
        <w:keepLines/>
        <w:adjustRightInd w:val="0"/>
        <w:spacing w:before="60" w:after="60" w:line="240" w:lineRule="auto"/>
        <w:rPr>
          <w:rFonts w:eastAsia="Arial" w:cs="Arial"/>
          <w:color w:val="000000"/>
          <w:sz w:val="28"/>
          <w:szCs w:val="28"/>
          <w:lang w:eastAsia="zh-CN"/>
        </w:rPr>
      </w:pPr>
    </w:p>
    <w:p w14:paraId="51F7282F" w14:textId="77777777" w:rsidR="007A3584" w:rsidRDefault="007A3584" w:rsidP="007A3584">
      <w:pPr>
        <w:keepLines/>
        <w:adjustRightInd w:val="0"/>
        <w:spacing w:before="60" w:after="60" w:line="240" w:lineRule="auto"/>
        <w:rPr>
          <w:rFonts w:eastAsia="Arial" w:cs="Arial"/>
          <w:color w:val="000000"/>
          <w:sz w:val="28"/>
          <w:szCs w:val="28"/>
          <w:lang w:eastAsia="zh-CN"/>
        </w:rPr>
      </w:pPr>
    </w:p>
    <w:p w14:paraId="11CD7323" w14:textId="77777777" w:rsidR="007A3584" w:rsidRDefault="007A3584" w:rsidP="007A3584">
      <w:pPr>
        <w:keepLines/>
        <w:adjustRightInd w:val="0"/>
        <w:spacing w:before="60" w:after="60" w:line="240" w:lineRule="auto"/>
        <w:rPr>
          <w:rFonts w:eastAsia="Arial" w:cs="Arial"/>
          <w:color w:val="000000"/>
          <w:szCs w:val="20"/>
          <w:lang w:eastAsia="zh-CN"/>
        </w:rPr>
      </w:pPr>
    </w:p>
    <w:p w14:paraId="11C6B3F3" w14:textId="77777777" w:rsidR="007A3584" w:rsidRDefault="007A3584" w:rsidP="007A3584">
      <w:pPr>
        <w:keepLines/>
        <w:adjustRightInd w:val="0"/>
        <w:spacing w:before="60" w:after="60" w:line="240" w:lineRule="auto"/>
        <w:rPr>
          <w:rFonts w:eastAsia="Arial" w:cs="Arial"/>
          <w:color w:val="000000"/>
          <w:szCs w:val="20"/>
          <w:lang w:eastAsia="zh-CN"/>
        </w:rPr>
      </w:pPr>
    </w:p>
    <w:p w14:paraId="0EF22787" w14:textId="77777777" w:rsidR="007A3584" w:rsidRDefault="007A3584" w:rsidP="007A3584">
      <w:pPr>
        <w:keepLines/>
        <w:adjustRightInd w:val="0"/>
        <w:spacing w:before="60" w:after="60" w:line="240" w:lineRule="auto"/>
        <w:rPr>
          <w:rFonts w:eastAsia="Arial" w:cs="Arial"/>
          <w:color w:val="000000"/>
          <w:szCs w:val="20"/>
          <w:lang w:eastAsia="zh-CN"/>
        </w:rPr>
      </w:pPr>
    </w:p>
    <w:p w14:paraId="7AE32CFF" w14:textId="77777777" w:rsidR="007A3584" w:rsidRDefault="007A3584" w:rsidP="007A3584">
      <w:pPr>
        <w:keepLines/>
        <w:adjustRightInd w:val="0"/>
        <w:spacing w:before="60" w:after="60" w:line="240" w:lineRule="auto"/>
        <w:rPr>
          <w:rFonts w:eastAsia="Arial" w:cs="Arial"/>
          <w:color w:val="000000"/>
          <w:szCs w:val="20"/>
          <w:lang w:eastAsia="zh-CN"/>
        </w:rPr>
      </w:pPr>
    </w:p>
    <w:p w14:paraId="7842335C" w14:textId="77777777" w:rsidR="007A3584" w:rsidRDefault="007A3584" w:rsidP="007A3584">
      <w:pPr>
        <w:keepLines/>
        <w:adjustRightInd w:val="0"/>
        <w:spacing w:before="60" w:after="60" w:line="240" w:lineRule="auto"/>
        <w:rPr>
          <w:rFonts w:eastAsia="Arial" w:cs="Arial"/>
          <w:color w:val="000000"/>
          <w:szCs w:val="20"/>
          <w:lang w:eastAsia="zh-CN"/>
        </w:rPr>
      </w:pPr>
    </w:p>
    <w:p w14:paraId="1EB95306" w14:textId="77777777" w:rsidR="007A3584" w:rsidRPr="007E712D" w:rsidRDefault="007A3584" w:rsidP="007A3584">
      <w:pPr>
        <w:keepLines/>
        <w:adjustRightInd w:val="0"/>
        <w:spacing w:before="60" w:after="60" w:line="240" w:lineRule="auto"/>
        <w:rPr>
          <w:rFonts w:eastAsia="Arial" w:cs="Arial"/>
          <w:color w:val="000000"/>
          <w:szCs w:val="20"/>
          <w:lang w:eastAsia="zh-CN"/>
        </w:rPr>
      </w:pPr>
      <w:r w:rsidRPr="007E712D">
        <w:rPr>
          <w:rFonts w:eastAsia="Arial" w:cs="Arial"/>
          <w:color w:val="000000"/>
          <w:szCs w:val="20"/>
          <w:lang w:eastAsia="zh-CN"/>
        </w:rPr>
        <w:t xml:space="preserve">*Um er að ræða form að breytingabeiðni sem getur tekið breytingum í einstökum verkum eftir eðli þeirra og umfangi. </w:t>
      </w:r>
    </w:p>
    <w:p w14:paraId="7726B310" w14:textId="77777777" w:rsidR="007F31E9" w:rsidRPr="007A3584" w:rsidRDefault="007F31E9" w:rsidP="007A3584"/>
    <w:sectPr w:rsidR="007F31E9" w:rsidRPr="007A3584" w:rsidSect="00077F71">
      <w:footerReference w:type="default" r:id="rId56"/>
      <w:headerReference w:type="first" r:id="rId57"/>
      <w:footerReference w:type="first" r:id="rId58"/>
      <w:pgSz w:w="11906" w:h="16838" w:code="9"/>
      <w:pgMar w:top="1417" w:right="1417" w:bottom="567" w:left="1417" w:header="284" w:footer="0" w:gutter="0"/>
      <w:cols w:space="708"/>
      <w:docGrid w:linePitch="360"/>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endnote w:type="separator" w:id="-1">
    <w:p w14:paraId="2D819E24" w14:textId="77777777" w:rsidR="000A63BC" w:rsidRDefault="000A63BC">
      <w:pPr>
        <w:spacing w:after="0" w:line="240" w:lineRule="auto"/>
      </w:pPr>
      <w:r>
        <w:separator/>
      </w:r>
    </w:p>
  </w:endnote>
  <w:endnote w:type="continuationSeparator" w:id="0">
    <w:p w14:paraId="715640BC" w14:textId="77777777" w:rsidR="000A63BC" w:rsidRDefault="000A63BC">
      <w:pPr>
        <w:spacing w:after="0" w:line="240" w:lineRule="auto"/>
      </w:pPr>
      <w:r>
        <w:continuationSeparator/>
      </w:r>
    </w:p>
  </w:endnote>
  <w:endnote w:type="continuationNotice" w:id="1">
    <w:p w14:paraId="7D7E944C" w14:textId="77777777" w:rsidR="000A63BC" w:rsidRDefault="000A63BC">
      <w:pPr>
        <w:spacing w:after="0" w:line="240" w:lineRule="auto"/>
      </w:pPr>
    </w:p>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Calibri">
    <w:panose1 w:val="020F0502020204030204"/>
    <w:charset w:val="00"/>
    <w:family w:val="swiss"/>
    <w:pitch w:val="variable"/>
    <w:sig w:usb0="E4002EFF" w:usb1="C200247B" w:usb2="00000009" w:usb3="00000000" w:csb0="000001FF" w:csb1="00000000"/>
  </w:font>
  <w:font w:name="Calibri Light">
    <w:panose1 w:val="020F0302020204030204"/>
    <w:charset w:val="00"/>
    <w:family w:val="swiss"/>
    <w:pitch w:val="variable"/>
    <w:sig w:usb0="E4002EFF" w:usb1="C200247B" w:usb2="00000009" w:usb3="00000000" w:csb0="000001FF" w:csb1="00000000"/>
  </w:font>
  <w:font w:name="Arial">
    <w:panose1 w:val="020B0604020202020204"/>
    <w:charset w:val="00"/>
    <w:family w:val="swiss"/>
    <w:pitch w:val="variable"/>
    <w:sig w:usb0="E0002EFF" w:usb1="C000785B" w:usb2="00000009" w:usb3="00000000" w:csb0="000001FF" w:csb1="00000000"/>
  </w:font>
  <w:font w:name="Yu Gothic Light">
    <w:altName w:val="游ゴシック Light"/>
    <w:panose1 w:val="020B0300000000000000"/>
    <w:charset w:val="80"/>
    <w:family w:val="swiss"/>
    <w:pitch w:val="variable"/>
    <w:sig w:usb0="E00002FF" w:usb1="2AC7FDFF" w:usb2="00000016" w:usb3="00000000" w:csb0="0002009F" w:csb1="00000000"/>
  </w:font>
  <w:font w:name="Cambria">
    <w:panose1 w:val="02040503050406030204"/>
    <w:charset w:val="00"/>
    <w:family w:val="roman"/>
    <w:pitch w:val="variable"/>
    <w:sig w:usb0="E00006FF" w:usb1="420024FF" w:usb2="02000000" w:usb3="00000000" w:csb0="0000019F" w:csb1="00000000"/>
  </w:font>
  <w:font w:name="Tahoma">
    <w:panose1 w:val="020B0604030504040204"/>
    <w:charset w:val="00"/>
    <w:family w:val="swiss"/>
    <w:pitch w:val="variable"/>
    <w:sig w:usb0="E1002EFF" w:usb1="C000605B" w:usb2="00000029" w:usb3="00000000" w:csb0="000101FF" w:csb1="00000000"/>
  </w:font>
  <w:font w:name="Yu Mincho">
    <w:charset w:val="80"/>
    <w:family w:val="roman"/>
    <w:pitch w:val="variable"/>
    <w:sig w:usb0="800002E7" w:usb1="2AC7FCFF" w:usb2="00000012" w:usb3="00000000" w:csb0="0002009F" w:csb1="00000000"/>
  </w:font>
  <w:font w:name="SimSun">
    <w:altName w:val="宋体"/>
    <w:panose1 w:val="02010600030101010101"/>
    <w:charset w:val="86"/>
    <w:family w:val="auto"/>
    <w:pitch w:val="variable"/>
    <w:sig w:usb0="00000203" w:usb1="288F0000" w:usb2="00000016" w:usb3="00000000" w:csb0="00040001" w:csb1="00000000"/>
  </w:font>
  <w:font w:name="Times">
    <w:panose1 w:val="02020603050405020304"/>
    <w:charset w:val="00"/>
    <w:family w:val="roman"/>
    <w:pitch w:val="variable"/>
    <w:sig w:usb0="E0002EFF" w:usb1="C000785B" w:usb2="00000009" w:usb3="00000000" w:csb0="000001FF" w:csb1="00000000"/>
  </w:font>
  <w:font w:name="Segoe UI Symbol">
    <w:panose1 w:val="020B0502040204020203"/>
    <w:charset w:val="00"/>
    <w:family w:val="swiss"/>
    <w:pitch w:val="variable"/>
    <w:sig w:usb0="800001E3" w:usb1="1200FFEF" w:usb2="00040000" w:usb3="00000000" w:csb0="00000001" w:csb1="00000000"/>
  </w:font>
  <w:font w:name="MS Gothic">
    <w:altName w:val="ＭＳ ゴシック"/>
    <w:panose1 w:val="020B0609070205080204"/>
    <w:charset w:val="80"/>
    <w:family w:val="modern"/>
    <w:pitch w:val="fixed"/>
    <w:sig w:usb0="E00002FF" w:usb1="6AC7FDFB" w:usb2="08000012" w:usb3="00000000" w:csb0="0002009F" w:csb1="00000000"/>
  </w:font>
  <w:font w:name="Verdana">
    <w:panose1 w:val="020B0604030504040204"/>
    <w:charset w:val="00"/>
    <w:family w:val="swiss"/>
    <w:pitch w:val="variable"/>
    <w:sig w:usb0="A00006FF" w:usb1="4000205B" w:usb2="00000010" w:usb3="00000000" w:csb0="0000019F" w:csb1="00000000"/>
  </w:font>
  <w:font w:name="Arial Nova">
    <w:charset w:val="00"/>
    <w:family w:val="swiss"/>
    <w:pitch w:val="variable"/>
    <w:sig w:usb0="0000028F" w:usb1="00000002" w:usb2="00000000" w:usb3="00000000" w:csb0="0000019F" w:csb1="00000000"/>
  </w:font>
  <w:font w:name="Segoe UI">
    <w:panose1 w:val="020B0502040204020203"/>
    <w:charset w:val="00"/>
    <w:family w:val="swiss"/>
    <w:pitch w:val="variable"/>
    <w:sig w:usb0="E4002EFF" w:usb1="C000E47F" w:usb2="00000009" w:usb3="00000000" w:csb0="000001FF" w:csb1="00000000"/>
  </w:font>
  <w:font w:name="Aptos">
    <w:charset w:val="00"/>
    <w:family w:val="swiss"/>
    <w:pitch w:val="variable"/>
    <w:sig w:usb0="20000287" w:usb1="00000003" w:usb2="00000000" w:usb3="00000000" w:csb0="0000019F" w:csb1="00000000"/>
  </w:font>
  <w:font w:name="Helvetica Neue">
    <w:altName w:val="Arial"/>
    <w:charset w:val="00"/>
    <w:family w:val="auto"/>
    <w:pitch w:val="default"/>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17779647" w14:textId="77777777" w:rsidR="00077F71" w:rsidRDefault="000A63BC" w:rsidP="00077F71">
    <w:pPr>
      <w:pStyle w:val="Footer"/>
      <w:pBdr>
        <w:bottom w:val="single" w:sz="4" w:space="1" w:color="auto"/>
      </w:pBdr>
      <w:rPr>
        <w:rFonts w:ascii="Verdana" w:eastAsia="Calibri" w:hAnsi="Verdana" w:cs="Times New Roman"/>
        <w:smallCaps/>
        <w14:ligatures w14:val="none"/>
      </w:rPr>
    </w:pPr>
    <w:sdt>
      <w:sdtPr>
        <w:id w:val="1180470486"/>
        <w:docPartObj>
          <w:docPartGallery w:val="Page Numbers (Bottom of Page)"/>
          <w:docPartUnique/>
        </w:docPartObj>
      </w:sdtPr>
      <w:sdtEndPr/>
      <w:sdtContent/>
    </w:sdt>
    <w:r w:rsidR="00077F71" w:rsidRPr="00077F71">
      <w:rPr>
        <w:rFonts w:ascii="Verdana" w:eastAsia="Calibri" w:hAnsi="Verdana" w:cs="Times New Roman"/>
        <w:smallCaps/>
        <w14:ligatures w14:val="none"/>
      </w:rPr>
      <w:t xml:space="preserve"> </w:t>
    </w:r>
  </w:p>
  <w:sdt>
    <w:sdtPr>
      <w:rPr>
        <w:rFonts w:ascii="Verdana" w:eastAsia="Calibri" w:hAnsi="Verdana" w:cs="Times New Roman"/>
        <w14:ligatures w14:val="none"/>
      </w:rPr>
      <w:id w:val="1235436987"/>
      <w:docPartObj>
        <w:docPartGallery w:val="Page Numbers (Bottom of Page)"/>
        <w:docPartUnique/>
      </w:docPartObj>
    </w:sdtPr>
    <w:sdtEndPr>
      <w:rPr>
        <w:noProof/>
      </w:rPr>
    </w:sdtEndPr>
    <w:sdtContent>
      <w:p w14:paraId="2D82662C" w14:textId="34E6DB4B" w:rsidR="00077F71" w:rsidRPr="00077F71" w:rsidRDefault="00077F71" w:rsidP="00077F71">
        <w:pPr>
          <w:pStyle w:val="Footer"/>
          <w:pBdr>
            <w:bottom w:val="single" w:sz="4" w:space="1" w:color="auto"/>
          </w:pBdr>
          <w:rPr>
            <w:rFonts w:ascii="Verdana" w:eastAsia="Calibri" w:hAnsi="Verdana" w:cs="Times New Roman"/>
            <w14:ligatures w14:val="none"/>
          </w:rPr>
        </w:pPr>
        <w:r w:rsidRPr="00077F71">
          <w:rPr>
            <w:rFonts w:ascii="Verdana" w:eastAsia="Calibri" w:hAnsi="Verdana" w:cs="Times New Roman"/>
            <w14:ligatures w14:val="none"/>
          </w:rPr>
          <w:t xml:space="preserve">                                                                                                                                       </w:t>
        </w:r>
      </w:p>
      <w:p w14:paraId="7E967BEC" w14:textId="0BECBDD0" w:rsidR="00077F71" w:rsidRPr="00077F71" w:rsidRDefault="000A63BC" w:rsidP="00077F71">
        <w:pPr>
          <w:tabs>
            <w:tab w:val="center" w:pos="4680"/>
            <w:tab w:val="right" w:pos="9360"/>
          </w:tabs>
          <w:spacing w:after="0" w:line="240" w:lineRule="auto"/>
          <w:jc w:val="left"/>
          <w:rPr>
            <w:rFonts w:ascii="Verdana" w:eastAsia="Calibri" w:hAnsi="Verdana" w:cs="Times New Roman"/>
            <w14:ligatures w14:val="none"/>
          </w:rPr>
        </w:pPr>
        <w:sdt>
          <w:sdtPr>
            <w:rPr>
              <w:rFonts w:ascii="Verdana" w:eastAsia="Calibri" w:hAnsi="Verdana" w:cs="Times New Roman"/>
              <w14:ligatures w14:val="none"/>
            </w:rPr>
            <w:alias w:val="Skjalanúmer"/>
            <w:tag w:val="qmDocNumber"/>
            <w:id w:val="1063534515"/>
            <w:placeholder>
              <w:docPart w:val="145B0AC601574598A713AE24784BBDAD"/>
            </w:placeholder>
            <w:dataBinding w:prefixMappings="xmlns:ns0='http://schemas.microsoft.com/office/2006/metadata/properties' xmlns:ns1='http://www.w3.org/2001/XMLSchema-instance' xmlns:ns2='http://schemas.microsoft.com/office/infopath/2007/PartnerControls' xmlns:ns3='1708f0c9-0b3e-412b-a1fd-168ed9abe37d' xmlns:ns4='03114263-ce51-4584-8d33-3c6f388ab9e3' " w:xpath="/ns0:properties[1]/documentManagement[1]/ns3:qmDocNumber[1]" w:storeItemID="{AA4ABBA4-5426-4EFF-B76E-AD1FF9F0E2C3}"/>
            <w:text/>
          </w:sdtPr>
          <w:sdtEndPr/>
          <w:sdtContent>
            <w:r w:rsidR="001C2B58">
              <w:rPr>
                <w:rFonts w:ascii="Verdana" w:eastAsia="Calibri" w:hAnsi="Verdana" w:cs="Times New Roman"/>
                <w14:ligatures w14:val="none"/>
              </w:rPr>
              <w:t>LBE-6852</w:t>
            </w:r>
          </w:sdtContent>
        </w:sdt>
        <w:r w:rsidR="001C2B58" w:rsidRPr="00077F71">
          <w:rPr>
            <w:rFonts w:ascii="Verdana" w:eastAsia="Calibri" w:hAnsi="Verdana" w:cs="Times New Roman"/>
            <w14:ligatures w14:val="none"/>
          </w:rPr>
          <w:t xml:space="preserve"> </w:t>
        </w:r>
        <w:r w:rsidR="00077F71" w:rsidRPr="00077F71">
          <w:rPr>
            <w:rFonts w:ascii="Verdana" w:eastAsia="Calibri" w:hAnsi="Verdana" w:cs="Times New Roman"/>
            <w14:ligatures w14:val="none"/>
          </w:rPr>
          <w:t xml:space="preserve">– </w:t>
        </w:r>
        <w:sdt>
          <w:sdtPr>
            <w:rPr>
              <w:rFonts w:ascii="Verdana" w:eastAsia="Calibri" w:hAnsi="Verdana" w:cs="Times New Roman"/>
              <w14:ligatures w14:val="none"/>
            </w:rPr>
            <w:alias w:val="Title"/>
            <w:tag w:val=""/>
            <w:id w:val="1926996668"/>
            <w:placeholder>
              <w:docPart w:val="F9256F54E2BD4C4390647132C87F0304"/>
            </w:placeholder>
            <w:dataBinding w:prefixMappings="xmlns:ns0='http://purl.org/dc/elements/1.1/' xmlns:ns1='http://schemas.openxmlformats.org/package/2006/metadata/core-properties' " w:xpath="/ns1:coreProperties[1]/ns0:title[1]" w:storeItemID="{6C3C8BC8-F283-45AE-878A-BAB7291924A1}"/>
            <w:text/>
          </w:sdtPr>
          <w:sdtEndPr/>
          <w:sdtContent>
            <w:r w:rsidR="00077F71">
              <w:rPr>
                <w:rFonts w:ascii="Verdana" w:eastAsia="Calibri" w:hAnsi="Verdana" w:cs="Times New Roman"/>
                <w14:ligatures w14:val="none"/>
              </w:rPr>
              <w:t>Samræmdar útboðslýsingar</w:t>
            </w:r>
          </w:sdtContent>
        </w:sdt>
        <w:r w:rsidR="00077F71" w:rsidRPr="00077F71">
          <w:rPr>
            <w:rFonts w:ascii="Verdana" w:eastAsia="Calibri" w:hAnsi="Verdana" w:cs="Times New Roman"/>
            <w14:ligatures w14:val="none"/>
          </w:rPr>
          <w:tab/>
        </w:r>
        <w:r w:rsidR="00077F71" w:rsidRPr="00077F71">
          <w:rPr>
            <w:rFonts w:ascii="Verdana" w:eastAsia="Calibri" w:hAnsi="Verdana" w:cs="Times New Roman"/>
            <w14:ligatures w14:val="none"/>
          </w:rPr>
          <w:tab/>
        </w:r>
        <w:r w:rsidR="00077F71" w:rsidRPr="00077F71">
          <w:rPr>
            <w:rFonts w:ascii="Verdana" w:eastAsia="Calibri" w:hAnsi="Verdana" w:cs="Times New Roman"/>
            <w14:ligatures w14:val="none"/>
          </w:rPr>
          <w:fldChar w:fldCharType="begin"/>
        </w:r>
        <w:r w:rsidR="00077F71" w:rsidRPr="00077F71">
          <w:rPr>
            <w:rFonts w:ascii="Verdana" w:eastAsia="Calibri" w:hAnsi="Verdana" w:cs="Times New Roman"/>
            <w14:ligatures w14:val="none"/>
          </w:rPr>
          <w:instrText xml:space="preserve"> PAGE   \* MERGEFORMAT </w:instrText>
        </w:r>
        <w:r w:rsidR="00077F71" w:rsidRPr="00077F71">
          <w:rPr>
            <w:rFonts w:ascii="Verdana" w:eastAsia="Calibri" w:hAnsi="Verdana" w:cs="Times New Roman"/>
            <w14:ligatures w14:val="none"/>
          </w:rPr>
          <w:fldChar w:fldCharType="separate"/>
        </w:r>
        <w:r w:rsidR="00077F71" w:rsidRPr="00077F71">
          <w:rPr>
            <w:rFonts w:ascii="Verdana" w:eastAsia="Calibri" w:hAnsi="Verdana" w:cs="Times New Roman"/>
            <w14:ligatures w14:val="none"/>
          </w:rPr>
          <w:t>1</w:t>
        </w:r>
        <w:r w:rsidR="00077F71" w:rsidRPr="00077F71">
          <w:rPr>
            <w:rFonts w:ascii="Verdana" w:eastAsia="Calibri" w:hAnsi="Verdana" w:cs="Times New Roman"/>
            <w:noProof/>
            <w14:ligatures w14:val="none"/>
          </w:rPr>
          <w:fldChar w:fldCharType="end"/>
        </w:r>
      </w:p>
      <w:p w14:paraId="6E1D1A0C" w14:textId="4CA21E33" w:rsidR="00077F71" w:rsidRPr="00077F71" w:rsidRDefault="00077F71" w:rsidP="00077F71">
        <w:pPr>
          <w:tabs>
            <w:tab w:val="center" w:pos="4680"/>
            <w:tab w:val="right" w:pos="9360"/>
          </w:tabs>
          <w:spacing w:after="0" w:line="240" w:lineRule="auto"/>
          <w:jc w:val="left"/>
          <w:rPr>
            <w:rFonts w:ascii="Verdana" w:eastAsia="Calibri" w:hAnsi="Verdana" w:cs="Times New Roman"/>
            <w14:ligatures w14:val="none"/>
          </w:rPr>
        </w:pPr>
        <w:r w:rsidRPr="00077F71">
          <w:rPr>
            <w:rFonts w:ascii="Verdana" w:eastAsia="Calibri" w:hAnsi="Verdana" w:cs="Times New Roman"/>
            <w14:ligatures w14:val="none"/>
          </w:rPr>
          <w:t xml:space="preserve">Ábyrgð: </w:t>
        </w:r>
        <w:sdt>
          <w:sdtPr>
            <w:rPr>
              <w:rFonts w:ascii="Verdana" w:eastAsia="Calibri" w:hAnsi="Verdana" w:cs="Times New Roman"/>
              <w:noProof/>
              <w14:ligatures w14:val="none"/>
            </w:rPr>
            <w:alias w:val="ÁbyrgðaraðiliTexti"/>
            <w:tag w:val="qmResponsibleText"/>
            <w:id w:val="1451736415"/>
            <w:placeholder>
              <w:docPart w:val="65C8D97621274507B25A62BCCB1AC1C0"/>
            </w:placeholder>
            <w:dataBinding w:prefixMappings="xmlns:ns0='http://schemas.microsoft.com/office/2006/metadata/properties' xmlns:ns1='http://www.w3.org/2001/XMLSchema-instance' xmlns:ns2='http://schemas.microsoft.com/office/infopath/2007/PartnerControls' xmlns:ns3='1708f0c9-0b3e-412b-a1fd-168ed9abe37d' xmlns:ns4='03114263-ce51-4584-8d33-3c6f388ab9e3' " w:xpath="/ns0:properties[1]/documentManagement[1]/ns3:qmResponsibleText[1]" w:storeItemID="{AA4ABBA4-5426-4EFF-B76E-AD1FF9F0E2C3}"/>
            <w:text/>
          </w:sdtPr>
          <w:sdtEndPr/>
          <w:sdtContent>
            <w:r>
              <w:rPr>
                <w:rFonts w:ascii="Verdana" w:eastAsia="Calibri" w:hAnsi="Verdana" w:cs="Times New Roman"/>
                <w:noProof/>
                <w14:ligatures w14:val="none"/>
              </w:rPr>
              <w:t xml:space="preserve">Deildarstjóri fjárfestinga rafveitu </w:t>
            </w:r>
          </w:sdtContent>
        </w:sdt>
      </w:p>
    </w:sdtContent>
  </w:sdt>
  <w:p w14:paraId="48BA4723" w14:textId="77777777" w:rsidR="007A3584" w:rsidRDefault="007A3584">
    <w:pPr>
      <w:pStyle w:val="Footer"/>
    </w:pPr>
  </w:p>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sdt>
    <w:sdtPr>
      <w:rPr>
        <w:rFonts w:ascii="Verdana" w:eastAsia="Calibri" w:hAnsi="Verdana" w:cs="Times New Roman"/>
        <w14:ligatures w14:val="none"/>
      </w:rPr>
      <w:id w:val="1587115918"/>
      <w:docPartObj>
        <w:docPartGallery w:val="Page Numbers (Bottom of Page)"/>
        <w:docPartUnique/>
      </w:docPartObj>
    </w:sdtPr>
    <w:sdtEndPr>
      <w:rPr>
        <w:noProof/>
      </w:rPr>
    </w:sdtEndPr>
    <w:sdtContent>
      <w:p w14:paraId="0CDCB897" w14:textId="77777777" w:rsidR="00077F71" w:rsidRPr="00077F71" w:rsidRDefault="00077F71" w:rsidP="00077F71">
        <w:pPr>
          <w:pBdr>
            <w:bottom w:val="single" w:sz="4" w:space="1" w:color="auto"/>
          </w:pBdr>
          <w:tabs>
            <w:tab w:val="center" w:pos="4680"/>
            <w:tab w:val="right" w:pos="9360"/>
          </w:tabs>
          <w:spacing w:after="0" w:line="240" w:lineRule="auto"/>
          <w:rPr>
            <w:rFonts w:ascii="Verdana" w:eastAsia="Calibri" w:hAnsi="Verdana" w:cs="Times New Roman"/>
            <w14:ligatures w14:val="none"/>
          </w:rPr>
        </w:pPr>
        <w:r w:rsidRPr="00077F71">
          <w:rPr>
            <w:rFonts w:ascii="Verdana" w:eastAsia="Calibri" w:hAnsi="Verdana" w:cs="Times New Roman"/>
            <w14:ligatures w14:val="none"/>
          </w:rPr>
          <w:t xml:space="preserve">                                                                                                                                       </w:t>
        </w:r>
      </w:p>
      <w:p w14:paraId="0AA23CBE" w14:textId="3E99695A" w:rsidR="00077F71" w:rsidRPr="00077F71" w:rsidRDefault="000A63BC" w:rsidP="00077F71">
        <w:pPr>
          <w:tabs>
            <w:tab w:val="center" w:pos="4680"/>
            <w:tab w:val="right" w:pos="9360"/>
          </w:tabs>
          <w:spacing w:after="0" w:line="240" w:lineRule="auto"/>
          <w:jc w:val="left"/>
          <w:rPr>
            <w:rFonts w:ascii="Verdana" w:eastAsia="Calibri" w:hAnsi="Verdana" w:cs="Times New Roman"/>
            <w14:ligatures w14:val="none"/>
          </w:rPr>
        </w:pPr>
        <w:sdt>
          <w:sdtPr>
            <w:rPr>
              <w:rFonts w:ascii="Verdana" w:eastAsia="Calibri" w:hAnsi="Verdana" w:cs="Times New Roman"/>
              <w14:ligatures w14:val="none"/>
            </w:rPr>
            <w:alias w:val="Skjalanúmer"/>
            <w:tag w:val="qmDocNumber"/>
            <w:id w:val="1369262534"/>
            <w:placeholder>
              <w:docPart w:val="CC40737B8BB54714A85AA1463CB12176"/>
            </w:placeholder>
            <w:dataBinding w:prefixMappings="xmlns:ns0='http://schemas.microsoft.com/office/2006/metadata/properties' xmlns:ns1='http://www.w3.org/2001/XMLSchema-instance' xmlns:ns2='http://schemas.microsoft.com/office/infopath/2007/PartnerControls' xmlns:ns3='1708f0c9-0b3e-412b-a1fd-168ed9abe37d' xmlns:ns4='03114263-ce51-4584-8d33-3c6f388ab9e3' " w:xpath="/ns0:properties[1]/documentManagement[1]/ns3:qmDocNumber[1]" w:storeItemID="{AA4ABBA4-5426-4EFF-B76E-AD1FF9F0E2C3}"/>
            <w:text/>
          </w:sdtPr>
          <w:sdtEndPr/>
          <w:sdtContent>
            <w:r w:rsidR="001C2B58">
              <w:rPr>
                <w:rFonts w:ascii="Verdana" w:eastAsia="Calibri" w:hAnsi="Verdana" w:cs="Times New Roman"/>
                <w14:ligatures w14:val="none"/>
              </w:rPr>
              <w:t>LBE-6852</w:t>
            </w:r>
          </w:sdtContent>
        </w:sdt>
        <w:r w:rsidR="001C2B58" w:rsidRPr="00077F71">
          <w:rPr>
            <w:rFonts w:ascii="Verdana" w:eastAsia="Calibri" w:hAnsi="Verdana" w:cs="Times New Roman"/>
            <w14:ligatures w14:val="none"/>
          </w:rPr>
          <w:t xml:space="preserve"> </w:t>
        </w:r>
        <w:r w:rsidR="00077F71" w:rsidRPr="00077F71">
          <w:rPr>
            <w:rFonts w:ascii="Verdana" w:eastAsia="Calibri" w:hAnsi="Verdana" w:cs="Times New Roman"/>
            <w14:ligatures w14:val="none"/>
          </w:rPr>
          <w:t xml:space="preserve">– </w:t>
        </w:r>
        <w:sdt>
          <w:sdtPr>
            <w:rPr>
              <w:rFonts w:ascii="Verdana" w:eastAsia="Calibri" w:hAnsi="Verdana" w:cs="Times New Roman"/>
              <w14:ligatures w14:val="none"/>
            </w:rPr>
            <w:alias w:val="Title"/>
            <w:tag w:val=""/>
            <w:id w:val="-196549570"/>
            <w:placeholder>
              <w:docPart w:val="EB5F2E8E519B401796C8AC2DBFB3D5F4"/>
            </w:placeholder>
            <w:dataBinding w:prefixMappings="xmlns:ns0='http://purl.org/dc/elements/1.1/' xmlns:ns1='http://schemas.openxmlformats.org/package/2006/metadata/core-properties' " w:xpath="/ns1:coreProperties[1]/ns0:title[1]" w:storeItemID="{6C3C8BC8-F283-45AE-878A-BAB7291924A1}"/>
            <w:text/>
          </w:sdtPr>
          <w:sdtEndPr/>
          <w:sdtContent>
            <w:r w:rsidR="00077F71">
              <w:rPr>
                <w:rFonts w:ascii="Verdana" w:eastAsia="Calibri" w:hAnsi="Verdana" w:cs="Times New Roman"/>
                <w14:ligatures w14:val="none"/>
              </w:rPr>
              <w:t>Samræmdar útboðslýsingar</w:t>
            </w:r>
          </w:sdtContent>
        </w:sdt>
        <w:r w:rsidR="00077F71" w:rsidRPr="00077F71">
          <w:rPr>
            <w:rFonts w:ascii="Verdana" w:eastAsia="Calibri" w:hAnsi="Verdana" w:cs="Times New Roman"/>
            <w14:ligatures w14:val="none"/>
          </w:rPr>
          <w:tab/>
        </w:r>
        <w:r w:rsidR="00077F71" w:rsidRPr="00077F71">
          <w:rPr>
            <w:rFonts w:ascii="Verdana" w:eastAsia="Calibri" w:hAnsi="Verdana" w:cs="Times New Roman"/>
            <w14:ligatures w14:val="none"/>
          </w:rPr>
          <w:tab/>
        </w:r>
        <w:r w:rsidR="00077F71" w:rsidRPr="00077F71">
          <w:rPr>
            <w:rFonts w:ascii="Verdana" w:eastAsia="Calibri" w:hAnsi="Verdana" w:cs="Times New Roman"/>
            <w14:ligatures w14:val="none"/>
          </w:rPr>
          <w:fldChar w:fldCharType="begin"/>
        </w:r>
        <w:r w:rsidR="00077F71" w:rsidRPr="00077F71">
          <w:rPr>
            <w:rFonts w:ascii="Verdana" w:eastAsia="Calibri" w:hAnsi="Verdana" w:cs="Times New Roman"/>
            <w14:ligatures w14:val="none"/>
          </w:rPr>
          <w:instrText xml:space="preserve"> PAGE   \* MERGEFORMAT </w:instrText>
        </w:r>
        <w:r w:rsidR="00077F71" w:rsidRPr="00077F71">
          <w:rPr>
            <w:rFonts w:ascii="Verdana" w:eastAsia="Calibri" w:hAnsi="Verdana" w:cs="Times New Roman"/>
            <w14:ligatures w14:val="none"/>
          </w:rPr>
          <w:fldChar w:fldCharType="separate"/>
        </w:r>
        <w:r w:rsidR="00077F71" w:rsidRPr="00077F71">
          <w:rPr>
            <w:rFonts w:ascii="Verdana" w:eastAsia="Calibri" w:hAnsi="Verdana" w:cs="Times New Roman"/>
            <w14:ligatures w14:val="none"/>
          </w:rPr>
          <w:t>1</w:t>
        </w:r>
        <w:r w:rsidR="00077F71" w:rsidRPr="00077F71">
          <w:rPr>
            <w:rFonts w:ascii="Verdana" w:eastAsia="Calibri" w:hAnsi="Verdana" w:cs="Times New Roman"/>
            <w:noProof/>
            <w14:ligatures w14:val="none"/>
          </w:rPr>
          <w:fldChar w:fldCharType="end"/>
        </w:r>
      </w:p>
      <w:p w14:paraId="0D010E3B" w14:textId="682CB536" w:rsidR="00077F71" w:rsidRPr="00077F71" w:rsidRDefault="00077F71" w:rsidP="00077F71">
        <w:pPr>
          <w:tabs>
            <w:tab w:val="center" w:pos="4680"/>
            <w:tab w:val="right" w:pos="9360"/>
          </w:tabs>
          <w:spacing w:after="0" w:line="240" w:lineRule="auto"/>
          <w:jc w:val="left"/>
          <w:rPr>
            <w:rFonts w:ascii="Verdana" w:eastAsia="Calibri" w:hAnsi="Verdana" w:cs="Times New Roman"/>
            <w14:ligatures w14:val="none"/>
          </w:rPr>
        </w:pPr>
        <w:r w:rsidRPr="00077F71">
          <w:rPr>
            <w:rFonts w:ascii="Verdana" w:eastAsia="Calibri" w:hAnsi="Verdana" w:cs="Times New Roman"/>
            <w14:ligatures w14:val="none"/>
          </w:rPr>
          <w:t xml:space="preserve">Ábyrgð: </w:t>
        </w:r>
        <w:sdt>
          <w:sdtPr>
            <w:rPr>
              <w:rFonts w:ascii="Verdana" w:eastAsia="Calibri" w:hAnsi="Verdana" w:cs="Times New Roman"/>
              <w:noProof/>
              <w14:ligatures w14:val="none"/>
            </w:rPr>
            <w:alias w:val="ÁbyrgðaraðiliTexti"/>
            <w:tag w:val="qmResponsibleText"/>
            <w:id w:val="404506350"/>
            <w:placeholder>
              <w:docPart w:val="8F99F1BC6B9444FAADA275343F67353A"/>
            </w:placeholder>
            <w:dataBinding w:prefixMappings="xmlns:ns0='http://schemas.microsoft.com/office/2006/metadata/properties' xmlns:ns1='http://www.w3.org/2001/XMLSchema-instance' xmlns:ns2='http://schemas.microsoft.com/office/infopath/2007/PartnerControls' xmlns:ns3='1708f0c9-0b3e-412b-a1fd-168ed9abe37d' xmlns:ns4='03114263-ce51-4584-8d33-3c6f388ab9e3' " w:xpath="/ns0:properties[1]/documentManagement[1]/ns3:qmResponsibleText[1]" w:storeItemID="{AA4ABBA4-5426-4EFF-B76E-AD1FF9F0E2C3}"/>
            <w:text/>
          </w:sdtPr>
          <w:sdtEndPr/>
          <w:sdtContent>
            <w:r>
              <w:rPr>
                <w:rFonts w:ascii="Verdana" w:eastAsia="Calibri" w:hAnsi="Verdana" w:cs="Times New Roman"/>
                <w:noProof/>
                <w14:ligatures w14:val="none"/>
              </w:rPr>
              <w:t xml:space="preserve">Deildarstjóri fjárfestinga rafveitu </w:t>
            </w:r>
          </w:sdtContent>
        </w:sdt>
      </w:p>
    </w:sdtContent>
  </w:sdt>
  <w:p w14:paraId="66C371C4" w14:textId="1FD6C1FD" w:rsidR="00077F71" w:rsidRPr="00077F71" w:rsidRDefault="00077F71" w:rsidP="00077F71">
    <w:pPr>
      <w:pStyle w:val="Footer"/>
    </w:pPr>
  </w:p>
</w:ftr>
</file>

<file path=word/footer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sdt>
    <w:sdtPr>
      <w:rPr>
        <w:rFonts w:ascii="Verdana" w:eastAsia="Calibri" w:hAnsi="Verdana" w:cs="Times New Roman"/>
        <w14:ligatures w14:val="none"/>
      </w:rPr>
      <w:id w:val="1969470738"/>
      <w:docPartObj>
        <w:docPartGallery w:val="Page Numbers (Bottom of Page)"/>
        <w:docPartUnique/>
      </w:docPartObj>
    </w:sdtPr>
    <w:sdtEndPr>
      <w:rPr>
        <w:noProof/>
      </w:rPr>
    </w:sdtEndPr>
    <w:sdtContent>
      <w:p w14:paraId="5490BD82" w14:textId="77777777" w:rsidR="00077F71" w:rsidRPr="00077F71" w:rsidRDefault="00077F71" w:rsidP="00077F71">
        <w:pPr>
          <w:pBdr>
            <w:bottom w:val="single" w:sz="4" w:space="1" w:color="auto"/>
          </w:pBdr>
          <w:tabs>
            <w:tab w:val="center" w:pos="4680"/>
            <w:tab w:val="right" w:pos="9360"/>
          </w:tabs>
          <w:spacing w:after="0" w:line="240" w:lineRule="auto"/>
          <w:rPr>
            <w:rFonts w:ascii="Verdana" w:eastAsia="Calibri" w:hAnsi="Verdana" w:cs="Times New Roman"/>
            <w14:ligatures w14:val="none"/>
          </w:rPr>
        </w:pPr>
        <w:r w:rsidRPr="00077F71">
          <w:rPr>
            <w:rFonts w:ascii="Verdana" w:eastAsia="Calibri" w:hAnsi="Verdana" w:cs="Times New Roman"/>
            <w14:ligatures w14:val="none"/>
          </w:rPr>
          <w:t xml:space="preserve">                                                                                                                                       </w:t>
        </w:r>
      </w:p>
      <w:p w14:paraId="4FC316A4" w14:textId="62F5FF5C" w:rsidR="00077F71" w:rsidRPr="00077F71" w:rsidRDefault="000A63BC" w:rsidP="00077F71">
        <w:pPr>
          <w:tabs>
            <w:tab w:val="center" w:pos="4680"/>
            <w:tab w:val="right" w:pos="9360"/>
          </w:tabs>
          <w:spacing w:after="0" w:line="240" w:lineRule="auto"/>
          <w:jc w:val="left"/>
          <w:rPr>
            <w:rFonts w:ascii="Verdana" w:eastAsia="Calibri" w:hAnsi="Verdana" w:cs="Times New Roman"/>
            <w14:ligatures w14:val="none"/>
          </w:rPr>
        </w:pPr>
        <w:sdt>
          <w:sdtPr>
            <w:rPr>
              <w:rFonts w:ascii="Verdana" w:eastAsia="Calibri" w:hAnsi="Verdana" w:cs="Times New Roman"/>
              <w14:ligatures w14:val="none"/>
            </w:rPr>
            <w:alias w:val="Skjalanúmer"/>
            <w:tag w:val="qmDocNumber"/>
            <w:id w:val="1238136783"/>
            <w:placeholder>
              <w:docPart w:val="40AC198D8A67476A892A46E3819A89FF"/>
            </w:placeholder>
            <w:dataBinding w:prefixMappings="xmlns:ns0='http://schemas.microsoft.com/office/2006/metadata/properties' xmlns:ns1='http://www.w3.org/2001/XMLSchema-instance' xmlns:ns2='http://schemas.microsoft.com/office/infopath/2007/PartnerControls' xmlns:ns3='1708f0c9-0b3e-412b-a1fd-168ed9abe37d' xmlns:ns4='03114263-ce51-4584-8d33-3c6f388ab9e3' " w:xpath="/ns0:properties[1]/documentManagement[1]/ns3:qmDocNumber[1]" w:storeItemID="{AA4ABBA4-5426-4EFF-B76E-AD1FF9F0E2C3}"/>
            <w:text/>
          </w:sdtPr>
          <w:sdtEndPr/>
          <w:sdtContent>
            <w:r w:rsidR="001C2B58">
              <w:rPr>
                <w:rFonts w:ascii="Verdana" w:eastAsia="Calibri" w:hAnsi="Verdana" w:cs="Times New Roman"/>
                <w14:ligatures w14:val="none"/>
              </w:rPr>
              <w:t>LBE-6852</w:t>
            </w:r>
          </w:sdtContent>
        </w:sdt>
        <w:r w:rsidR="001C2B58" w:rsidRPr="00077F71">
          <w:rPr>
            <w:rFonts w:ascii="Verdana" w:eastAsia="Calibri" w:hAnsi="Verdana" w:cs="Times New Roman"/>
            <w14:ligatures w14:val="none"/>
          </w:rPr>
          <w:t xml:space="preserve"> </w:t>
        </w:r>
        <w:r w:rsidR="00077F71" w:rsidRPr="00077F71">
          <w:rPr>
            <w:rFonts w:ascii="Verdana" w:eastAsia="Calibri" w:hAnsi="Verdana" w:cs="Times New Roman"/>
            <w14:ligatures w14:val="none"/>
          </w:rPr>
          <w:t xml:space="preserve">– </w:t>
        </w:r>
        <w:sdt>
          <w:sdtPr>
            <w:rPr>
              <w:rFonts w:ascii="Verdana" w:eastAsia="Calibri" w:hAnsi="Verdana" w:cs="Times New Roman"/>
              <w14:ligatures w14:val="none"/>
            </w:rPr>
            <w:alias w:val="Title"/>
            <w:tag w:val=""/>
            <w:id w:val="-931265778"/>
            <w:placeholder>
              <w:docPart w:val="D100A5D1E69D4593BB345EFE9BD8274F"/>
            </w:placeholder>
            <w:dataBinding w:prefixMappings="xmlns:ns0='http://purl.org/dc/elements/1.1/' xmlns:ns1='http://schemas.openxmlformats.org/package/2006/metadata/core-properties' " w:xpath="/ns1:coreProperties[1]/ns0:title[1]" w:storeItemID="{6C3C8BC8-F283-45AE-878A-BAB7291924A1}"/>
            <w:text/>
          </w:sdtPr>
          <w:sdtEndPr/>
          <w:sdtContent>
            <w:r w:rsidR="00077F71">
              <w:rPr>
                <w:rFonts w:ascii="Verdana" w:eastAsia="Calibri" w:hAnsi="Verdana" w:cs="Times New Roman"/>
                <w14:ligatures w14:val="none"/>
              </w:rPr>
              <w:t>Samræmdar útboðslýsingar</w:t>
            </w:r>
          </w:sdtContent>
        </w:sdt>
        <w:r w:rsidR="00077F71" w:rsidRPr="00077F71">
          <w:rPr>
            <w:rFonts w:ascii="Verdana" w:eastAsia="Calibri" w:hAnsi="Verdana" w:cs="Times New Roman"/>
            <w14:ligatures w14:val="none"/>
          </w:rPr>
          <w:tab/>
        </w:r>
        <w:r w:rsidR="00077F71" w:rsidRPr="00077F71">
          <w:rPr>
            <w:rFonts w:ascii="Verdana" w:eastAsia="Calibri" w:hAnsi="Verdana" w:cs="Times New Roman"/>
            <w14:ligatures w14:val="none"/>
          </w:rPr>
          <w:tab/>
        </w:r>
        <w:r w:rsidR="00077F71" w:rsidRPr="00077F71">
          <w:rPr>
            <w:rFonts w:ascii="Verdana" w:eastAsia="Calibri" w:hAnsi="Verdana" w:cs="Times New Roman"/>
            <w14:ligatures w14:val="none"/>
          </w:rPr>
          <w:fldChar w:fldCharType="begin"/>
        </w:r>
        <w:r w:rsidR="00077F71" w:rsidRPr="00077F71">
          <w:rPr>
            <w:rFonts w:ascii="Verdana" w:eastAsia="Calibri" w:hAnsi="Verdana" w:cs="Times New Roman"/>
            <w14:ligatures w14:val="none"/>
          </w:rPr>
          <w:instrText xml:space="preserve"> PAGE   \* MERGEFORMAT </w:instrText>
        </w:r>
        <w:r w:rsidR="00077F71" w:rsidRPr="00077F71">
          <w:rPr>
            <w:rFonts w:ascii="Verdana" w:eastAsia="Calibri" w:hAnsi="Verdana" w:cs="Times New Roman"/>
            <w14:ligatures w14:val="none"/>
          </w:rPr>
          <w:fldChar w:fldCharType="separate"/>
        </w:r>
        <w:r w:rsidR="00077F71" w:rsidRPr="00077F71">
          <w:rPr>
            <w:rFonts w:ascii="Verdana" w:eastAsia="Calibri" w:hAnsi="Verdana" w:cs="Times New Roman"/>
            <w14:ligatures w14:val="none"/>
          </w:rPr>
          <w:t>1</w:t>
        </w:r>
        <w:r w:rsidR="00077F71" w:rsidRPr="00077F71">
          <w:rPr>
            <w:rFonts w:ascii="Verdana" w:eastAsia="Calibri" w:hAnsi="Verdana" w:cs="Times New Roman"/>
            <w:noProof/>
            <w14:ligatures w14:val="none"/>
          </w:rPr>
          <w:fldChar w:fldCharType="end"/>
        </w:r>
      </w:p>
      <w:p w14:paraId="0A48796F" w14:textId="0F95856F" w:rsidR="00077F71" w:rsidRPr="00077F71" w:rsidRDefault="00077F71" w:rsidP="00077F71">
        <w:pPr>
          <w:tabs>
            <w:tab w:val="center" w:pos="4680"/>
            <w:tab w:val="right" w:pos="9360"/>
          </w:tabs>
          <w:spacing w:after="0" w:line="240" w:lineRule="auto"/>
          <w:jc w:val="left"/>
          <w:rPr>
            <w:rFonts w:ascii="Verdana" w:eastAsia="Calibri" w:hAnsi="Verdana" w:cs="Times New Roman"/>
            <w14:ligatures w14:val="none"/>
          </w:rPr>
        </w:pPr>
        <w:r w:rsidRPr="00077F71">
          <w:rPr>
            <w:rFonts w:ascii="Verdana" w:eastAsia="Calibri" w:hAnsi="Verdana" w:cs="Times New Roman"/>
            <w14:ligatures w14:val="none"/>
          </w:rPr>
          <w:t xml:space="preserve">Ábyrgð: </w:t>
        </w:r>
        <w:sdt>
          <w:sdtPr>
            <w:rPr>
              <w:rFonts w:ascii="Verdana" w:eastAsia="Calibri" w:hAnsi="Verdana" w:cs="Times New Roman"/>
              <w:noProof/>
              <w14:ligatures w14:val="none"/>
            </w:rPr>
            <w:alias w:val="ÁbyrgðaraðiliTexti"/>
            <w:tag w:val="qmResponsibleText"/>
            <w:id w:val="-2080510132"/>
            <w:placeholder>
              <w:docPart w:val="C6B89C6B262044098EAEC24EA2D588CE"/>
            </w:placeholder>
            <w:dataBinding w:prefixMappings="xmlns:ns0='http://schemas.microsoft.com/office/2006/metadata/properties' xmlns:ns1='http://www.w3.org/2001/XMLSchema-instance' xmlns:ns2='http://schemas.microsoft.com/office/infopath/2007/PartnerControls' xmlns:ns3='1708f0c9-0b3e-412b-a1fd-168ed9abe37d' xmlns:ns4='03114263-ce51-4584-8d33-3c6f388ab9e3' " w:xpath="/ns0:properties[1]/documentManagement[1]/ns3:qmResponsibleText[1]" w:storeItemID="{AA4ABBA4-5426-4EFF-B76E-AD1FF9F0E2C3}"/>
            <w:text/>
          </w:sdtPr>
          <w:sdtEndPr/>
          <w:sdtContent>
            <w:r>
              <w:rPr>
                <w:rFonts w:ascii="Verdana" w:eastAsia="Calibri" w:hAnsi="Verdana" w:cs="Times New Roman"/>
                <w:noProof/>
                <w14:ligatures w14:val="none"/>
              </w:rPr>
              <w:t xml:space="preserve">Deildarstjóri fjárfestinga rafveitu </w:t>
            </w:r>
          </w:sdtContent>
        </w:sdt>
      </w:p>
    </w:sdtContent>
  </w:sdt>
  <w:p w14:paraId="731D88E7" w14:textId="77777777" w:rsidR="007A3584" w:rsidRPr="00077F71" w:rsidRDefault="007A3584" w:rsidP="00077F71">
    <w:pPr>
      <w:pStyle w:val="Footer"/>
    </w:pPr>
  </w:p>
</w:ftr>
</file>

<file path=word/footer4.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sdt>
    <w:sdtPr>
      <w:rPr>
        <w:rFonts w:ascii="Verdana" w:eastAsia="Calibri" w:hAnsi="Verdana" w:cs="Times New Roman"/>
        <w14:ligatures w14:val="none"/>
      </w:rPr>
      <w:id w:val="-1388179856"/>
      <w:docPartObj>
        <w:docPartGallery w:val="Page Numbers (Bottom of Page)"/>
        <w:docPartUnique/>
      </w:docPartObj>
    </w:sdtPr>
    <w:sdtEndPr>
      <w:rPr>
        <w:noProof/>
      </w:rPr>
    </w:sdtEndPr>
    <w:sdtContent>
      <w:p w14:paraId="7A704605" w14:textId="77777777" w:rsidR="00077F71" w:rsidRPr="00077F71" w:rsidRDefault="00077F71" w:rsidP="00077F71">
        <w:pPr>
          <w:pBdr>
            <w:bottom w:val="single" w:sz="4" w:space="1" w:color="auto"/>
          </w:pBdr>
          <w:tabs>
            <w:tab w:val="center" w:pos="4680"/>
            <w:tab w:val="right" w:pos="9360"/>
          </w:tabs>
          <w:spacing w:after="0" w:line="240" w:lineRule="auto"/>
          <w:rPr>
            <w:rFonts w:ascii="Verdana" w:eastAsia="Calibri" w:hAnsi="Verdana" w:cs="Times New Roman"/>
            <w14:ligatures w14:val="none"/>
          </w:rPr>
        </w:pPr>
        <w:r w:rsidRPr="00077F71">
          <w:rPr>
            <w:rFonts w:ascii="Verdana" w:eastAsia="Calibri" w:hAnsi="Verdana" w:cs="Times New Roman"/>
            <w14:ligatures w14:val="none"/>
          </w:rPr>
          <w:t xml:space="preserve">                                                                                                                                       </w:t>
        </w:r>
      </w:p>
      <w:p w14:paraId="403B197D" w14:textId="3C3B854D" w:rsidR="00077F71" w:rsidRPr="00077F71" w:rsidRDefault="000A63BC" w:rsidP="00077F71">
        <w:pPr>
          <w:tabs>
            <w:tab w:val="center" w:pos="4680"/>
            <w:tab w:val="right" w:pos="9360"/>
          </w:tabs>
          <w:spacing w:after="0" w:line="240" w:lineRule="auto"/>
          <w:jc w:val="left"/>
          <w:rPr>
            <w:rFonts w:ascii="Verdana" w:eastAsia="Calibri" w:hAnsi="Verdana" w:cs="Times New Roman"/>
            <w14:ligatures w14:val="none"/>
          </w:rPr>
        </w:pPr>
        <w:sdt>
          <w:sdtPr>
            <w:rPr>
              <w:rFonts w:ascii="Verdana" w:eastAsia="Calibri" w:hAnsi="Verdana" w:cs="Times New Roman"/>
              <w14:ligatures w14:val="none"/>
            </w:rPr>
            <w:alias w:val="Skjalanúmer"/>
            <w:tag w:val="qmDocNumber"/>
            <w:id w:val="1043948223"/>
            <w:placeholder>
              <w:docPart w:val="DB44A1BA567F43FB8B32E0C3F850B529"/>
            </w:placeholder>
            <w:dataBinding w:prefixMappings="xmlns:ns0='http://schemas.microsoft.com/office/2006/metadata/properties' xmlns:ns1='http://www.w3.org/2001/XMLSchema-instance' xmlns:ns2='http://schemas.microsoft.com/office/infopath/2007/PartnerControls' xmlns:ns3='1708f0c9-0b3e-412b-a1fd-168ed9abe37d' xmlns:ns4='03114263-ce51-4584-8d33-3c6f388ab9e3' " w:xpath="/ns0:properties[1]/documentManagement[1]/ns3:qmDocNumber[1]" w:storeItemID="{AA4ABBA4-5426-4EFF-B76E-AD1FF9F0E2C3}"/>
            <w:text/>
          </w:sdtPr>
          <w:sdtEndPr/>
          <w:sdtContent>
            <w:r w:rsidR="001C2B58">
              <w:rPr>
                <w:rFonts w:ascii="Verdana" w:eastAsia="Calibri" w:hAnsi="Verdana" w:cs="Times New Roman"/>
                <w14:ligatures w14:val="none"/>
              </w:rPr>
              <w:t>LBE-6852</w:t>
            </w:r>
          </w:sdtContent>
        </w:sdt>
        <w:r w:rsidR="001C2B58" w:rsidRPr="00077F71">
          <w:rPr>
            <w:rFonts w:ascii="Verdana" w:eastAsia="Calibri" w:hAnsi="Verdana" w:cs="Times New Roman"/>
            <w14:ligatures w14:val="none"/>
          </w:rPr>
          <w:t xml:space="preserve"> </w:t>
        </w:r>
        <w:r w:rsidR="00077F71" w:rsidRPr="00077F71">
          <w:rPr>
            <w:rFonts w:ascii="Verdana" w:eastAsia="Calibri" w:hAnsi="Verdana" w:cs="Times New Roman"/>
            <w14:ligatures w14:val="none"/>
          </w:rPr>
          <w:t xml:space="preserve">– </w:t>
        </w:r>
        <w:sdt>
          <w:sdtPr>
            <w:rPr>
              <w:rFonts w:ascii="Verdana" w:eastAsia="Calibri" w:hAnsi="Verdana" w:cs="Times New Roman"/>
              <w14:ligatures w14:val="none"/>
            </w:rPr>
            <w:alias w:val="Title"/>
            <w:tag w:val=""/>
            <w:id w:val="835586605"/>
            <w:placeholder>
              <w:docPart w:val="C3F6BFCFBF4B4522BE517BC913889A0C"/>
            </w:placeholder>
            <w:dataBinding w:prefixMappings="xmlns:ns0='http://purl.org/dc/elements/1.1/' xmlns:ns1='http://schemas.openxmlformats.org/package/2006/metadata/core-properties' " w:xpath="/ns1:coreProperties[1]/ns0:title[1]" w:storeItemID="{6C3C8BC8-F283-45AE-878A-BAB7291924A1}"/>
            <w:text/>
          </w:sdtPr>
          <w:sdtEndPr/>
          <w:sdtContent>
            <w:r w:rsidR="00077F71">
              <w:rPr>
                <w:rFonts w:ascii="Verdana" w:eastAsia="Calibri" w:hAnsi="Verdana" w:cs="Times New Roman"/>
                <w14:ligatures w14:val="none"/>
              </w:rPr>
              <w:t>Samræmdar útboðslýsingar</w:t>
            </w:r>
          </w:sdtContent>
        </w:sdt>
        <w:r w:rsidR="00077F71" w:rsidRPr="00077F71">
          <w:rPr>
            <w:rFonts w:ascii="Verdana" w:eastAsia="Calibri" w:hAnsi="Verdana" w:cs="Times New Roman"/>
            <w14:ligatures w14:val="none"/>
          </w:rPr>
          <w:tab/>
        </w:r>
        <w:r w:rsidR="00077F71" w:rsidRPr="00077F71">
          <w:rPr>
            <w:rFonts w:ascii="Verdana" w:eastAsia="Calibri" w:hAnsi="Verdana" w:cs="Times New Roman"/>
            <w14:ligatures w14:val="none"/>
          </w:rPr>
          <w:tab/>
        </w:r>
        <w:r w:rsidR="00077F71" w:rsidRPr="00077F71">
          <w:rPr>
            <w:rFonts w:ascii="Verdana" w:eastAsia="Calibri" w:hAnsi="Verdana" w:cs="Times New Roman"/>
            <w14:ligatures w14:val="none"/>
          </w:rPr>
          <w:fldChar w:fldCharType="begin"/>
        </w:r>
        <w:r w:rsidR="00077F71" w:rsidRPr="00077F71">
          <w:rPr>
            <w:rFonts w:ascii="Verdana" w:eastAsia="Calibri" w:hAnsi="Verdana" w:cs="Times New Roman"/>
            <w14:ligatures w14:val="none"/>
          </w:rPr>
          <w:instrText xml:space="preserve"> PAGE   \* MERGEFORMAT </w:instrText>
        </w:r>
        <w:r w:rsidR="00077F71" w:rsidRPr="00077F71">
          <w:rPr>
            <w:rFonts w:ascii="Verdana" w:eastAsia="Calibri" w:hAnsi="Verdana" w:cs="Times New Roman"/>
            <w14:ligatures w14:val="none"/>
          </w:rPr>
          <w:fldChar w:fldCharType="separate"/>
        </w:r>
        <w:r w:rsidR="00077F71" w:rsidRPr="00077F71">
          <w:rPr>
            <w:rFonts w:ascii="Verdana" w:eastAsia="Calibri" w:hAnsi="Verdana" w:cs="Times New Roman"/>
            <w14:ligatures w14:val="none"/>
          </w:rPr>
          <w:t>1</w:t>
        </w:r>
        <w:r w:rsidR="00077F71" w:rsidRPr="00077F71">
          <w:rPr>
            <w:rFonts w:ascii="Verdana" w:eastAsia="Calibri" w:hAnsi="Verdana" w:cs="Times New Roman"/>
            <w:noProof/>
            <w14:ligatures w14:val="none"/>
          </w:rPr>
          <w:fldChar w:fldCharType="end"/>
        </w:r>
      </w:p>
      <w:p w14:paraId="364DAB00" w14:textId="3D81877E" w:rsidR="00077F71" w:rsidRPr="00077F71" w:rsidRDefault="00077F71" w:rsidP="00077F71">
        <w:pPr>
          <w:tabs>
            <w:tab w:val="center" w:pos="4680"/>
            <w:tab w:val="right" w:pos="9360"/>
          </w:tabs>
          <w:spacing w:after="0" w:line="240" w:lineRule="auto"/>
          <w:jc w:val="left"/>
          <w:rPr>
            <w:rFonts w:ascii="Verdana" w:eastAsia="Calibri" w:hAnsi="Verdana" w:cs="Times New Roman"/>
            <w14:ligatures w14:val="none"/>
          </w:rPr>
        </w:pPr>
        <w:r w:rsidRPr="00077F71">
          <w:rPr>
            <w:rFonts w:ascii="Verdana" w:eastAsia="Calibri" w:hAnsi="Verdana" w:cs="Times New Roman"/>
            <w14:ligatures w14:val="none"/>
          </w:rPr>
          <w:t xml:space="preserve">Ábyrgð: </w:t>
        </w:r>
        <w:sdt>
          <w:sdtPr>
            <w:rPr>
              <w:rFonts w:ascii="Verdana" w:eastAsia="Calibri" w:hAnsi="Verdana" w:cs="Times New Roman"/>
              <w:noProof/>
              <w14:ligatures w14:val="none"/>
            </w:rPr>
            <w:alias w:val="ÁbyrgðaraðiliTexti"/>
            <w:tag w:val="qmResponsibleText"/>
            <w:id w:val="-1145270877"/>
            <w:placeholder>
              <w:docPart w:val="BA699AAB85744D0E810E5E40F90CAEA1"/>
            </w:placeholder>
            <w:dataBinding w:prefixMappings="xmlns:ns0='http://schemas.microsoft.com/office/2006/metadata/properties' xmlns:ns1='http://www.w3.org/2001/XMLSchema-instance' xmlns:ns2='http://schemas.microsoft.com/office/infopath/2007/PartnerControls' xmlns:ns3='1708f0c9-0b3e-412b-a1fd-168ed9abe37d' xmlns:ns4='03114263-ce51-4584-8d33-3c6f388ab9e3' " w:xpath="/ns0:properties[1]/documentManagement[1]/ns3:qmResponsibleText[1]" w:storeItemID="{AA4ABBA4-5426-4EFF-B76E-AD1FF9F0E2C3}"/>
            <w:text/>
          </w:sdtPr>
          <w:sdtEndPr/>
          <w:sdtContent>
            <w:r>
              <w:rPr>
                <w:rFonts w:ascii="Verdana" w:eastAsia="Calibri" w:hAnsi="Verdana" w:cs="Times New Roman"/>
                <w:noProof/>
                <w14:ligatures w14:val="none"/>
              </w:rPr>
              <w:t xml:space="preserve">Deildarstjóri fjárfestinga rafveitu </w:t>
            </w:r>
          </w:sdtContent>
        </w:sdt>
      </w:p>
    </w:sdtContent>
  </w:sdt>
  <w:p w14:paraId="3B253034" w14:textId="77777777" w:rsidR="007A3584" w:rsidRPr="00077F71" w:rsidRDefault="007A3584" w:rsidP="00077F71">
    <w:pPr>
      <w:pStyle w:val="Footer"/>
    </w:pPr>
  </w:p>
</w:ftr>
</file>

<file path=word/footer5.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sdt>
    <w:sdtPr>
      <w:rPr>
        <w:rFonts w:ascii="Verdana" w:eastAsia="Calibri" w:hAnsi="Verdana" w:cs="Times New Roman"/>
        <w14:ligatures w14:val="none"/>
      </w:rPr>
      <w:id w:val="-449621670"/>
      <w:docPartObj>
        <w:docPartGallery w:val="Page Numbers (Bottom of Page)"/>
        <w:docPartUnique/>
      </w:docPartObj>
    </w:sdtPr>
    <w:sdtEndPr>
      <w:rPr>
        <w:noProof/>
      </w:rPr>
    </w:sdtEndPr>
    <w:sdtContent>
      <w:p w14:paraId="4747E060" w14:textId="77777777" w:rsidR="00077F71" w:rsidRPr="00077F71" w:rsidRDefault="00077F71" w:rsidP="00077F71">
        <w:pPr>
          <w:pBdr>
            <w:bottom w:val="single" w:sz="4" w:space="1" w:color="auto"/>
          </w:pBdr>
          <w:tabs>
            <w:tab w:val="center" w:pos="4680"/>
            <w:tab w:val="right" w:pos="9360"/>
          </w:tabs>
          <w:spacing w:after="0" w:line="240" w:lineRule="auto"/>
          <w:rPr>
            <w:rFonts w:ascii="Verdana" w:eastAsia="Calibri" w:hAnsi="Verdana" w:cs="Times New Roman"/>
            <w14:ligatures w14:val="none"/>
          </w:rPr>
        </w:pPr>
        <w:r w:rsidRPr="00077F71">
          <w:rPr>
            <w:rFonts w:ascii="Verdana" w:eastAsia="Calibri" w:hAnsi="Verdana" w:cs="Times New Roman"/>
            <w14:ligatures w14:val="none"/>
          </w:rPr>
          <w:t xml:space="preserve">                                                                                                                                       </w:t>
        </w:r>
      </w:p>
      <w:p w14:paraId="2B77936D" w14:textId="35B8DBF7" w:rsidR="00077F71" w:rsidRPr="00077F71" w:rsidRDefault="000A63BC" w:rsidP="00077F71">
        <w:pPr>
          <w:tabs>
            <w:tab w:val="center" w:pos="4680"/>
            <w:tab w:val="right" w:pos="9360"/>
          </w:tabs>
          <w:spacing w:after="0" w:line="240" w:lineRule="auto"/>
          <w:jc w:val="left"/>
          <w:rPr>
            <w:rFonts w:ascii="Verdana" w:eastAsia="Calibri" w:hAnsi="Verdana" w:cs="Times New Roman"/>
            <w14:ligatures w14:val="none"/>
          </w:rPr>
        </w:pPr>
        <w:sdt>
          <w:sdtPr>
            <w:rPr>
              <w:rFonts w:ascii="Verdana" w:eastAsia="Calibri" w:hAnsi="Verdana" w:cs="Times New Roman"/>
              <w14:ligatures w14:val="none"/>
            </w:rPr>
            <w:alias w:val="Skjalanúmer"/>
            <w:tag w:val="qmDocNumber"/>
            <w:id w:val="1805115639"/>
            <w:placeholder>
              <w:docPart w:val="F7523F20092149E1B1ABD09BCF64C65C"/>
            </w:placeholder>
            <w:dataBinding w:prefixMappings="xmlns:ns0='http://schemas.microsoft.com/office/2006/metadata/properties' xmlns:ns1='http://www.w3.org/2001/XMLSchema-instance' xmlns:ns2='http://schemas.microsoft.com/office/infopath/2007/PartnerControls' xmlns:ns3='1708f0c9-0b3e-412b-a1fd-168ed9abe37d' xmlns:ns4='03114263-ce51-4584-8d33-3c6f388ab9e3' " w:xpath="/ns0:properties[1]/documentManagement[1]/ns3:qmDocNumber[1]" w:storeItemID="{AA4ABBA4-5426-4EFF-B76E-AD1FF9F0E2C3}"/>
            <w:text/>
          </w:sdtPr>
          <w:sdtEndPr/>
          <w:sdtContent>
            <w:r w:rsidR="001C2B58">
              <w:rPr>
                <w:rFonts w:ascii="Verdana" w:eastAsia="Calibri" w:hAnsi="Verdana" w:cs="Times New Roman"/>
                <w14:ligatures w14:val="none"/>
              </w:rPr>
              <w:t>LBE-6852</w:t>
            </w:r>
          </w:sdtContent>
        </w:sdt>
        <w:r w:rsidR="001C2B58" w:rsidRPr="00077F71">
          <w:rPr>
            <w:rFonts w:ascii="Verdana" w:eastAsia="Calibri" w:hAnsi="Verdana" w:cs="Times New Roman"/>
            <w14:ligatures w14:val="none"/>
          </w:rPr>
          <w:t xml:space="preserve"> </w:t>
        </w:r>
        <w:r w:rsidR="00077F71" w:rsidRPr="00077F71">
          <w:rPr>
            <w:rFonts w:ascii="Verdana" w:eastAsia="Calibri" w:hAnsi="Verdana" w:cs="Times New Roman"/>
            <w14:ligatures w14:val="none"/>
          </w:rPr>
          <w:t xml:space="preserve">– </w:t>
        </w:r>
        <w:sdt>
          <w:sdtPr>
            <w:rPr>
              <w:rFonts w:ascii="Verdana" w:eastAsia="Calibri" w:hAnsi="Verdana" w:cs="Times New Roman"/>
              <w14:ligatures w14:val="none"/>
            </w:rPr>
            <w:alias w:val="Title"/>
            <w:tag w:val=""/>
            <w:id w:val="-1648425915"/>
            <w:placeholder>
              <w:docPart w:val="61700997A0DC45C5A2FCE7CC5F9CA26B"/>
            </w:placeholder>
            <w:dataBinding w:prefixMappings="xmlns:ns0='http://purl.org/dc/elements/1.1/' xmlns:ns1='http://schemas.openxmlformats.org/package/2006/metadata/core-properties' " w:xpath="/ns1:coreProperties[1]/ns0:title[1]" w:storeItemID="{6C3C8BC8-F283-45AE-878A-BAB7291924A1}"/>
            <w:text/>
          </w:sdtPr>
          <w:sdtEndPr/>
          <w:sdtContent>
            <w:r w:rsidR="00077F71">
              <w:rPr>
                <w:rFonts w:ascii="Verdana" w:eastAsia="Calibri" w:hAnsi="Verdana" w:cs="Times New Roman"/>
                <w14:ligatures w14:val="none"/>
              </w:rPr>
              <w:t>Samræmdar útboðslýsingar</w:t>
            </w:r>
          </w:sdtContent>
        </w:sdt>
        <w:r w:rsidR="00077F71" w:rsidRPr="00077F71">
          <w:rPr>
            <w:rFonts w:ascii="Verdana" w:eastAsia="Calibri" w:hAnsi="Verdana" w:cs="Times New Roman"/>
            <w14:ligatures w14:val="none"/>
          </w:rPr>
          <w:tab/>
        </w:r>
        <w:r w:rsidR="00077F71" w:rsidRPr="00077F71">
          <w:rPr>
            <w:rFonts w:ascii="Verdana" w:eastAsia="Calibri" w:hAnsi="Verdana" w:cs="Times New Roman"/>
            <w14:ligatures w14:val="none"/>
          </w:rPr>
          <w:tab/>
        </w:r>
        <w:r w:rsidR="00077F71" w:rsidRPr="00077F71">
          <w:rPr>
            <w:rFonts w:ascii="Verdana" w:eastAsia="Calibri" w:hAnsi="Verdana" w:cs="Times New Roman"/>
            <w14:ligatures w14:val="none"/>
          </w:rPr>
          <w:fldChar w:fldCharType="begin"/>
        </w:r>
        <w:r w:rsidR="00077F71" w:rsidRPr="00077F71">
          <w:rPr>
            <w:rFonts w:ascii="Verdana" w:eastAsia="Calibri" w:hAnsi="Verdana" w:cs="Times New Roman"/>
            <w14:ligatures w14:val="none"/>
          </w:rPr>
          <w:instrText xml:space="preserve"> PAGE   \* MERGEFORMAT </w:instrText>
        </w:r>
        <w:r w:rsidR="00077F71" w:rsidRPr="00077F71">
          <w:rPr>
            <w:rFonts w:ascii="Verdana" w:eastAsia="Calibri" w:hAnsi="Verdana" w:cs="Times New Roman"/>
            <w14:ligatures w14:val="none"/>
          </w:rPr>
          <w:fldChar w:fldCharType="separate"/>
        </w:r>
        <w:r w:rsidR="00077F71" w:rsidRPr="00077F71">
          <w:rPr>
            <w:rFonts w:ascii="Verdana" w:eastAsia="Calibri" w:hAnsi="Verdana" w:cs="Times New Roman"/>
            <w14:ligatures w14:val="none"/>
          </w:rPr>
          <w:t>2</w:t>
        </w:r>
        <w:r w:rsidR="00077F71" w:rsidRPr="00077F71">
          <w:rPr>
            <w:rFonts w:ascii="Verdana" w:eastAsia="Calibri" w:hAnsi="Verdana" w:cs="Times New Roman"/>
            <w:noProof/>
            <w14:ligatures w14:val="none"/>
          </w:rPr>
          <w:fldChar w:fldCharType="end"/>
        </w:r>
      </w:p>
      <w:p w14:paraId="255F7A31" w14:textId="000E67D0" w:rsidR="00077F71" w:rsidRPr="00077F71" w:rsidRDefault="00077F71" w:rsidP="00077F71">
        <w:pPr>
          <w:tabs>
            <w:tab w:val="center" w:pos="4680"/>
            <w:tab w:val="right" w:pos="9360"/>
          </w:tabs>
          <w:spacing w:after="0" w:line="240" w:lineRule="auto"/>
          <w:jc w:val="left"/>
          <w:rPr>
            <w:rFonts w:ascii="Verdana" w:eastAsia="Calibri" w:hAnsi="Verdana" w:cs="Times New Roman"/>
            <w14:ligatures w14:val="none"/>
          </w:rPr>
        </w:pPr>
        <w:r w:rsidRPr="00077F71">
          <w:rPr>
            <w:rFonts w:ascii="Verdana" w:eastAsia="Calibri" w:hAnsi="Verdana" w:cs="Times New Roman"/>
            <w14:ligatures w14:val="none"/>
          </w:rPr>
          <w:t xml:space="preserve">Ábyrgð: </w:t>
        </w:r>
        <w:sdt>
          <w:sdtPr>
            <w:rPr>
              <w:rFonts w:ascii="Verdana" w:eastAsia="Calibri" w:hAnsi="Verdana" w:cs="Times New Roman"/>
              <w:noProof/>
              <w14:ligatures w14:val="none"/>
            </w:rPr>
            <w:alias w:val="ÁbyrgðaraðiliTexti"/>
            <w:tag w:val="qmResponsibleText"/>
            <w:id w:val="286477472"/>
            <w:placeholder>
              <w:docPart w:val="C4273D2E1D534E0FB38DBDC8C22BFF90"/>
            </w:placeholder>
            <w:dataBinding w:prefixMappings="xmlns:ns0='http://schemas.microsoft.com/office/2006/metadata/properties' xmlns:ns1='http://www.w3.org/2001/XMLSchema-instance' xmlns:ns2='http://schemas.microsoft.com/office/infopath/2007/PartnerControls' xmlns:ns3='1708f0c9-0b3e-412b-a1fd-168ed9abe37d' xmlns:ns4='03114263-ce51-4584-8d33-3c6f388ab9e3' " w:xpath="/ns0:properties[1]/documentManagement[1]/ns3:qmResponsibleText[1]" w:storeItemID="{AA4ABBA4-5426-4EFF-B76E-AD1FF9F0E2C3}"/>
            <w:text/>
          </w:sdtPr>
          <w:sdtEndPr/>
          <w:sdtContent>
            <w:r>
              <w:rPr>
                <w:rFonts w:ascii="Verdana" w:eastAsia="Calibri" w:hAnsi="Verdana" w:cs="Times New Roman"/>
                <w:noProof/>
                <w14:ligatures w14:val="none"/>
              </w:rPr>
              <w:t xml:space="preserve">Deildarstjóri fjárfestinga rafveitu </w:t>
            </w:r>
          </w:sdtContent>
        </w:sdt>
      </w:p>
    </w:sdtContent>
  </w:sdt>
  <w:p w14:paraId="2F5F977C" w14:textId="77777777" w:rsidR="00A65F28" w:rsidRPr="00077F71" w:rsidRDefault="00A65F28" w:rsidP="00077F71">
    <w:pPr>
      <w:pStyle w:val="Footer"/>
    </w:pPr>
  </w:p>
</w:ftr>
</file>

<file path=word/footer6.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0E788768" w14:textId="77777777" w:rsidR="00A65F28" w:rsidRDefault="00A65F28" w:rsidP="000671C4">
    <w:pPr>
      <w:pStyle w:val="Footer"/>
    </w:pPr>
  </w:p>
  <w:tbl>
    <w:tblPr>
      <w:tblW w:w="5011" w:type="pct"/>
      <w:tblBorders>
        <w:top w:val="single" w:sz="4" w:space="0" w:color="auto"/>
      </w:tblBorders>
      <w:tblLook w:val="04A0" w:firstRow="1" w:lastRow="0" w:firstColumn="1" w:lastColumn="0" w:noHBand="0" w:noVBand="1"/>
    </w:tblPr>
    <w:tblGrid>
      <w:gridCol w:w="8616"/>
      <w:gridCol w:w="476"/>
    </w:tblGrid>
    <w:tr w:rsidR="00735A73" w:rsidRPr="00FA0CB5" w14:paraId="7522C978" w14:textId="77777777" w:rsidTr="00735A73">
      <w:tc>
        <w:tcPr>
          <w:tcW w:w="13348" w:type="dxa"/>
          <w:tcBorders>
            <w:right w:val="single" w:sz="4" w:space="0" w:color="auto"/>
          </w:tcBorders>
        </w:tcPr>
        <w:p w14:paraId="40EF4F9D" w14:textId="4BAE5439" w:rsidR="00A65F28" w:rsidRPr="00EF7C08" w:rsidRDefault="00A65F28" w:rsidP="00735A73">
          <w:pPr>
            <w:pStyle w:val="Footer"/>
            <w:tabs>
              <w:tab w:val="right" w:pos="10205"/>
            </w:tabs>
            <w:rPr>
              <w:rFonts w:cs="Arial"/>
              <w:sz w:val="16"/>
              <w:szCs w:val="16"/>
            </w:rPr>
          </w:pPr>
          <w:r w:rsidRPr="00EF7C08">
            <w:rPr>
              <w:rFonts w:cs="Arial"/>
              <w:sz w:val="16"/>
              <w:szCs w:val="16"/>
            </w:rPr>
            <w:tab/>
          </w:r>
          <w:r>
            <w:rPr>
              <w:rFonts w:cs="Arial"/>
              <w:sz w:val="16"/>
              <w:szCs w:val="16"/>
            </w:rPr>
            <w:ptab w:relativeTo="margin" w:alignment="right" w:leader="none"/>
          </w:r>
          <w:r>
            <w:rPr>
              <w:rFonts w:cs="Arial"/>
              <w:sz w:val="16"/>
              <w:szCs w:val="16"/>
            </w:rPr>
            <w:t>Útgefið</w:t>
          </w:r>
          <w:r w:rsidRPr="00EF7C08">
            <w:rPr>
              <w:rFonts w:cs="Arial"/>
              <w:sz w:val="16"/>
              <w:szCs w:val="16"/>
            </w:rPr>
            <w:t xml:space="preserve">. </w:t>
          </w:r>
          <w:sdt>
            <w:sdtPr>
              <w:rPr>
                <w:rFonts w:cs="Arial"/>
                <w:sz w:val="16"/>
                <w:szCs w:val="16"/>
              </w:rPr>
              <w:alias w:val="Útgáfudagur"/>
              <w:tag w:val="HBUtgafuDagur"/>
              <w:id w:val="-1987689889"/>
              <w:dataBinding w:prefixMappings="xmlns:ns0='http://schemas.microsoft.com/office/2006/metadata/properties' xmlns:ns1='http://www.w3.org/2001/XMLSchema-instance' xmlns:ns2='http://schemas.microsoft.com/office/infopath/2007/PartnerControls' xmlns:ns3='1ec4cf31-ddea-4c0a-8b4d-4e2fa005fec7' xmlns:ns4='2d1bc3a3-21d7-41a1-97ec-0d7b5f21966f' " w:xpath="/ns0:properties[1]/documentManagement[1]/ns3:HBUtgafuDagur[1]" w:storeItemID="{AA4ABBA4-5426-4EFF-B76E-AD1FF9F0E2C3}"/>
              <w:date w:fullDate="2026-02-11T13:52:00Z">
                <w:dateFormat w:val="d.M.yyyy"/>
                <w:lid w:val="is-IS"/>
                <w:storeMappedDataAs w:val="dateTime"/>
                <w:calendar w:val="gregorian"/>
              </w:date>
            </w:sdtPr>
            <w:sdtEndPr/>
            <w:sdtContent>
              <w:r w:rsidR="007A3584">
                <w:rPr>
                  <w:rFonts w:cs="Arial"/>
                  <w:sz w:val="16"/>
                  <w:szCs w:val="16"/>
                </w:rPr>
                <w:t>11.2.2026</w:t>
              </w:r>
            </w:sdtContent>
          </w:sdt>
        </w:p>
      </w:tc>
      <w:tc>
        <w:tcPr>
          <w:tcW w:w="686" w:type="dxa"/>
          <w:tcBorders>
            <w:top w:val="single" w:sz="4" w:space="0" w:color="auto"/>
            <w:left w:val="single" w:sz="4" w:space="0" w:color="auto"/>
          </w:tcBorders>
        </w:tcPr>
        <w:p w14:paraId="37CE01AB" w14:textId="77777777" w:rsidR="00A65F28" w:rsidRPr="00EF7C08" w:rsidRDefault="00A65F28" w:rsidP="00735A73">
          <w:pPr>
            <w:jc w:val="right"/>
            <w:rPr>
              <w:rFonts w:cs="Arial"/>
              <w:sz w:val="16"/>
              <w:szCs w:val="16"/>
            </w:rPr>
          </w:pPr>
          <w:r w:rsidRPr="00EF7C08">
            <w:rPr>
              <w:rFonts w:cs="Arial"/>
              <w:sz w:val="16"/>
              <w:szCs w:val="16"/>
            </w:rPr>
            <w:t xml:space="preserve"> </w:t>
          </w:r>
          <w:r>
            <w:rPr>
              <w:rFonts w:cs="Arial"/>
              <w:sz w:val="16"/>
              <w:szCs w:val="16"/>
            </w:rPr>
            <w:t xml:space="preserve"> </w:t>
          </w:r>
          <w:r w:rsidRPr="00AC08B6">
            <w:rPr>
              <w:rFonts w:cs="Arial"/>
              <w:b/>
              <w:bCs/>
              <w:sz w:val="16"/>
              <w:szCs w:val="16"/>
            </w:rPr>
            <w:fldChar w:fldCharType="begin"/>
          </w:r>
          <w:r w:rsidRPr="00AC08B6">
            <w:rPr>
              <w:rFonts w:cs="Arial"/>
              <w:b/>
              <w:bCs/>
              <w:sz w:val="16"/>
              <w:szCs w:val="16"/>
            </w:rPr>
            <w:instrText xml:space="preserve"> PAGE  \* Arabic  \* MERGEFORMAT </w:instrText>
          </w:r>
          <w:r w:rsidRPr="00AC08B6">
            <w:rPr>
              <w:rFonts w:cs="Arial"/>
              <w:b/>
              <w:bCs/>
              <w:sz w:val="16"/>
              <w:szCs w:val="16"/>
            </w:rPr>
            <w:fldChar w:fldCharType="separate"/>
          </w:r>
          <w:r>
            <w:rPr>
              <w:rFonts w:cs="Arial"/>
              <w:b/>
              <w:bCs/>
              <w:sz w:val="16"/>
              <w:szCs w:val="16"/>
            </w:rPr>
            <w:t>1</w:t>
          </w:r>
          <w:r w:rsidRPr="00AC08B6">
            <w:rPr>
              <w:rFonts w:cs="Arial"/>
              <w:b/>
              <w:bCs/>
              <w:sz w:val="16"/>
              <w:szCs w:val="16"/>
            </w:rPr>
            <w:fldChar w:fldCharType="end"/>
          </w:r>
        </w:p>
      </w:tc>
    </w:tr>
  </w:tbl>
  <w:p w14:paraId="52980451" w14:textId="77777777" w:rsidR="00A65F28" w:rsidRDefault="00A65F28">
    <w:pPr>
      <w:pStyle w:val="Footer"/>
    </w:pPr>
  </w:p>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footnote w:type="separator" w:id="-1">
    <w:p w14:paraId="6A717B8E" w14:textId="77777777" w:rsidR="000A63BC" w:rsidRDefault="000A63BC">
      <w:pPr>
        <w:spacing w:after="0" w:line="240" w:lineRule="auto"/>
      </w:pPr>
      <w:r>
        <w:separator/>
      </w:r>
    </w:p>
  </w:footnote>
  <w:footnote w:type="continuationSeparator" w:id="0">
    <w:p w14:paraId="2973DEB3" w14:textId="77777777" w:rsidR="000A63BC" w:rsidRDefault="000A63BC">
      <w:pPr>
        <w:spacing w:after="0" w:line="240" w:lineRule="auto"/>
      </w:pPr>
      <w:r>
        <w:continuationSeparator/>
      </w:r>
    </w:p>
  </w:footnote>
  <w:footnote w:type="continuationNotice" w:id="1">
    <w:p w14:paraId="1291FC42" w14:textId="77777777" w:rsidR="000A63BC" w:rsidRDefault="000A63BC">
      <w:pPr>
        <w:spacing w:after="0" w:line="240" w:lineRule="auto"/>
      </w:pPr>
    </w:p>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2160F0E7" w14:textId="77777777" w:rsidR="00077F71" w:rsidRPr="00627FBB" w:rsidRDefault="00077F71" w:rsidP="00077F71">
    <w:pPr>
      <w:tabs>
        <w:tab w:val="left" w:pos="1331"/>
        <w:tab w:val="center" w:pos="4680"/>
        <w:tab w:val="right" w:pos="9360"/>
      </w:tabs>
      <w:spacing w:after="0" w:line="240" w:lineRule="auto"/>
      <w:rPr>
        <w:rFonts w:ascii="Verdana" w:eastAsia="Calibri" w:hAnsi="Verdana" w:cs="Times New Roman"/>
        <w14:ligatures w14:val="none"/>
      </w:rPr>
    </w:pPr>
    <w:r w:rsidRPr="00627FBB">
      <w:rPr>
        <w:rFonts w:ascii="Verdana" w:eastAsia="Calibri" w:hAnsi="Verdana" w:cs="Times New Roman"/>
        <w:noProof/>
        <w14:ligatures w14:val="none"/>
      </w:rPr>
      <w:drawing>
        <wp:anchor distT="0" distB="0" distL="114300" distR="114300" simplePos="0" relativeHeight="251658241" behindDoc="0" locked="0" layoutInCell="1" allowOverlap="1" wp14:anchorId="2D45E11E" wp14:editId="6CD9F943">
          <wp:simplePos x="0" y="0"/>
          <wp:positionH relativeFrom="column">
            <wp:posOffset>-127000</wp:posOffset>
          </wp:positionH>
          <wp:positionV relativeFrom="paragraph">
            <wp:posOffset>13515</wp:posOffset>
          </wp:positionV>
          <wp:extent cx="1583055" cy="391795"/>
          <wp:effectExtent l="0" t="0" r="0" b="8255"/>
          <wp:wrapSquare wrapText="bothSides"/>
          <wp:docPr id="1629252787" name="Picture 2" descr="A black and grey logo&#10;&#10;AI-generated content may be incorrect."/>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629252787" name="Picture 2" descr="A black and grey logo&#10;&#10;AI-generated content may be incorrect."/>
                  <pic:cNvPicPr>
                    <a:picLocks noChangeAspect="1" noChangeArrowheads="1"/>
                  </pic:cNvPicPr>
                </pic:nvPicPr>
                <pic:blipFill>
                  <a:blip r:embed="rId1">
                    <a:extLst>
                      <a:ext uri="{28A0092B-C50C-407E-A947-70E740481C1C}">
                        <a14:useLocalDpi xmlns:a14="http://schemas.microsoft.com/office/drawing/2010/main" val="0"/>
                      </a:ext>
                    </a:extLst>
                  </a:blip>
                  <a:srcRect/>
                  <a:stretch>
                    <a:fillRect/>
                  </a:stretch>
                </pic:blipFill>
                <pic:spPr bwMode="auto">
                  <a:xfrm>
                    <a:off x="0" y="0"/>
                    <a:ext cx="1583055" cy="391795"/>
                  </a:xfrm>
                  <a:prstGeom prst="rect">
                    <a:avLst/>
                  </a:prstGeom>
                  <a:noFill/>
                  <a:ln>
                    <a:noFill/>
                  </a:ln>
                </pic:spPr>
              </pic:pic>
            </a:graphicData>
          </a:graphic>
          <wp14:sizeRelH relativeFrom="margin">
            <wp14:pctWidth>0</wp14:pctWidth>
          </wp14:sizeRelH>
          <wp14:sizeRelV relativeFrom="margin">
            <wp14:pctHeight>0</wp14:pctHeight>
          </wp14:sizeRelV>
        </wp:anchor>
      </w:drawing>
    </w:r>
    <w:r w:rsidRPr="00627FBB">
      <w:rPr>
        <w:rFonts w:ascii="Verdana" w:eastAsia="Calibri" w:hAnsi="Verdana" w:cs="Times New Roman"/>
        <w14:ligatures w14:val="none"/>
      </w:rPr>
      <w:tab/>
    </w:r>
    <w:r w:rsidRPr="00627FBB">
      <w:rPr>
        <w:rFonts w:ascii="Verdana" w:eastAsia="Calibri" w:hAnsi="Verdana" w:cs="Times New Roman"/>
        <w14:ligatures w14:val="none"/>
      </w:rPr>
      <w:tab/>
    </w:r>
    <w:r w:rsidRPr="00627FBB">
      <w:rPr>
        <w:rFonts w:ascii="Verdana" w:eastAsia="Calibri" w:hAnsi="Verdana" w:cs="Times New Roman"/>
        <w14:ligatures w14:val="none"/>
      </w:rPr>
      <w:tab/>
    </w:r>
  </w:p>
  <w:p w14:paraId="45039315" w14:textId="65EF1E0E" w:rsidR="007A3584" w:rsidRPr="00077F71" w:rsidRDefault="007A3584" w:rsidP="00077F71">
    <w:pPr>
      <w:pStyle w:val="Header"/>
    </w:pPr>
  </w:p>
</w:hdr>
</file>

<file path=word/header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tbl>
    <w:tblPr>
      <w:tblStyle w:val="Verkis-Tafla12"/>
      <w:tblW w:w="0" w:type="auto"/>
      <w:tblBorders>
        <w:top w:val="none" w:sz="0" w:space="0" w:color="auto"/>
        <w:left w:val="none" w:sz="0" w:space="0" w:color="auto"/>
        <w:bottom w:val="none" w:sz="0" w:space="0" w:color="auto"/>
        <w:right w:val="none" w:sz="0" w:space="0" w:color="auto"/>
        <w:insideH w:val="none" w:sz="0" w:space="0" w:color="auto"/>
        <w:insideV w:val="none" w:sz="0" w:space="0" w:color="auto"/>
      </w:tblBorders>
      <w:tblLook w:val="04A0" w:firstRow="1" w:lastRow="0" w:firstColumn="1" w:lastColumn="0" w:noHBand="0" w:noVBand="1"/>
    </w:tblPr>
    <w:tblGrid>
      <w:gridCol w:w="4578"/>
      <w:gridCol w:w="4494"/>
    </w:tblGrid>
    <w:tr w:rsidR="00077F71" w:rsidRPr="00627FBB" w14:paraId="4BB47818" w14:textId="77777777" w:rsidTr="00707D5B">
      <w:tc>
        <w:tcPr>
          <w:tcW w:w="4672" w:type="dxa"/>
        </w:tcPr>
        <w:p w14:paraId="2EC85490" w14:textId="77777777" w:rsidR="00077F71" w:rsidRPr="00627FBB" w:rsidRDefault="00077F71" w:rsidP="00077F71">
          <w:pPr>
            <w:tabs>
              <w:tab w:val="center" w:pos="4680"/>
              <w:tab w:val="right" w:pos="9360"/>
            </w:tabs>
            <w:rPr>
              <w:rFonts w:ascii="Verdana" w:eastAsia="Calibri" w:hAnsi="Verdana" w:cs="Times New Roman"/>
            </w:rPr>
          </w:pPr>
          <w:r w:rsidRPr="00627FBB">
            <w:rPr>
              <w:rFonts w:ascii="Verdana" w:eastAsia="Calibri" w:hAnsi="Verdana" w:cs="Times New Roman"/>
              <w:noProof/>
            </w:rPr>
            <w:drawing>
              <wp:anchor distT="0" distB="0" distL="114300" distR="114300" simplePos="0" relativeHeight="251658240" behindDoc="0" locked="0" layoutInCell="1" allowOverlap="1" wp14:anchorId="074E0D40" wp14:editId="585F108A">
                <wp:simplePos x="0" y="0"/>
                <wp:positionH relativeFrom="column">
                  <wp:posOffset>-68580</wp:posOffset>
                </wp:positionH>
                <wp:positionV relativeFrom="paragraph">
                  <wp:posOffset>0</wp:posOffset>
                </wp:positionV>
                <wp:extent cx="1569600" cy="392400"/>
                <wp:effectExtent l="0" t="0" r="0" b="8255"/>
                <wp:wrapSquare wrapText="bothSides"/>
                <wp:docPr id="268895161" name="Picture 1" descr="A black and grey logo&#10;&#10;AI-generated content may be incorrect."/>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404282937" name="Picture 1" descr="A black and grey logo&#10;&#10;AI-generated content may be incorrect."/>
                        <pic:cNvPicPr>
                          <a:picLocks noChangeAspect="1" noChangeArrowheads="1"/>
                        </pic:cNvPicPr>
                      </pic:nvPicPr>
                      <pic:blipFill>
                        <a:blip r:embed="rId1">
                          <a:extLst>
                            <a:ext uri="{28A0092B-C50C-407E-A947-70E740481C1C}">
                              <a14:useLocalDpi xmlns:a14="http://schemas.microsoft.com/office/drawing/2010/main" val="0"/>
                            </a:ext>
                          </a:extLst>
                        </a:blip>
                        <a:stretch>
                          <a:fillRect/>
                        </a:stretch>
                      </pic:blipFill>
                      <pic:spPr bwMode="auto">
                        <a:xfrm>
                          <a:off x="0" y="0"/>
                          <a:ext cx="1569600" cy="392400"/>
                        </a:xfrm>
                        <a:prstGeom prst="rect">
                          <a:avLst/>
                        </a:prstGeom>
                        <a:noFill/>
                        <a:ln>
                          <a:noFill/>
                        </a:ln>
                      </pic:spPr>
                    </pic:pic>
                  </a:graphicData>
                </a:graphic>
                <wp14:sizeRelH relativeFrom="margin">
                  <wp14:pctWidth>0</wp14:pctWidth>
                </wp14:sizeRelH>
                <wp14:sizeRelV relativeFrom="margin">
                  <wp14:pctHeight>0</wp14:pctHeight>
                </wp14:sizeRelV>
              </wp:anchor>
            </w:drawing>
          </w:r>
        </w:p>
        <w:p w14:paraId="5660F5BF" w14:textId="77777777" w:rsidR="00077F71" w:rsidRPr="00627FBB" w:rsidRDefault="00077F71" w:rsidP="00077F71">
          <w:pPr>
            <w:jc w:val="center"/>
            <w:rPr>
              <w:rFonts w:ascii="Verdana" w:eastAsia="Calibri" w:hAnsi="Verdana" w:cs="Times New Roman"/>
            </w:rPr>
          </w:pPr>
        </w:p>
      </w:tc>
      <w:tc>
        <w:tcPr>
          <w:tcW w:w="4673" w:type="dxa"/>
        </w:tcPr>
        <w:sdt>
          <w:sdtPr>
            <w:rPr>
              <w:rFonts w:ascii="Verdana" w:eastAsia="Calibri" w:hAnsi="Verdana" w:cs="Times New Roman"/>
            </w:rPr>
            <w:alias w:val="Skjalanúmer"/>
            <w:tag w:val="qmDocNumber"/>
            <w:id w:val="-1290355447"/>
            <w:placeholder>
              <w:docPart w:val="C0B84E2FC2F347619DBD924BA59B369B"/>
            </w:placeholder>
            <w:dataBinding w:prefixMappings="xmlns:ns0='http://schemas.microsoft.com/office/2006/metadata/properties' xmlns:ns1='http://www.w3.org/2001/XMLSchema-instance' xmlns:ns2='http://schemas.microsoft.com/office/infopath/2007/PartnerControls' xmlns:ns3='1708f0c9-0b3e-412b-a1fd-168ed9abe37d' xmlns:ns4='03114263-ce51-4584-8d33-3c6f388ab9e3' " w:xpath="/ns0:properties[1]/documentManagement[1]/ns3:qmDocNumber[1]" w:storeItemID="{AA4ABBA4-5426-4EFF-B76E-AD1FF9F0E2C3}"/>
            <w:text/>
          </w:sdtPr>
          <w:sdtEndPr/>
          <w:sdtContent>
            <w:p w14:paraId="27789CDC" w14:textId="59F74DBE" w:rsidR="001C2B58" w:rsidRPr="001C2B58" w:rsidRDefault="001C2B58" w:rsidP="001C2B58">
              <w:pPr>
                <w:tabs>
                  <w:tab w:val="center" w:pos="4680"/>
                  <w:tab w:val="right" w:pos="9360"/>
                </w:tabs>
                <w:jc w:val="right"/>
                <w:rPr>
                  <w:rFonts w:ascii="Verdana" w:eastAsia="Calibri" w:hAnsi="Verdana" w:cs="Times New Roman"/>
                </w:rPr>
              </w:pPr>
              <w:r>
                <w:rPr>
                  <w:rFonts w:ascii="Verdana" w:eastAsia="Calibri" w:hAnsi="Verdana" w:cs="Times New Roman"/>
                </w:rPr>
                <w:t>LBE-6852</w:t>
              </w:r>
            </w:p>
          </w:sdtContent>
        </w:sdt>
        <w:p w14:paraId="5606533F" w14:textId="4B4A78E1" w:rsidR="00077F71" w:rsidRPr="00627FBB" w:rsidRDefault="00077F71" w:rsidP="00077F71">
          <w:pPr>
            <w:tabs>
              <w:tab w:val="center" w:pos="4680"/>
              <w:tab w:val="right" w:pos="9360"/>
            </w:tabs>
            <w:jc w:val="right"/>
            <w:rPr>
              <w:rFonts w:ascii="Verdana" w:eastAsia="Calibri" w:hAnsi="Verdana" w:cs="Times New Roman"/>
            </w:rPr>
          </w:pPr>
          <w:proofErr w:type="spellStart"/>
          <w:r w:rsidRPr="00627FBB">
            <w:rPr>
              <w:rFonts w:ascii="Verdana" w:eastAsia="Calibri" w:hAnsi="Verdana" w:cs="Times New Roman"/>
            </w:rPr>
            <w:t>Útgáfa</w:t>
          </w:r>
          <w:proofErr w:type="spellEnd"/>
          <w:r w:rsidRPr="00627FBB">
            <w:rPr>
              <w:rFonts w:ascii="Verdana" w:eastAsia="Calibri" w:hAnsi="Verdana" w:cs="Times New Roman"/>
            </w:rPr>
            <w:t xml:space="preserve"> </w:t>
          </w:r>
          <w:sdt>
            <w:sdtPr>
              <w:rPr>
                <w:rFonts w:ascii="Verdana" w:eastAsia="Calibri" w:hAnsi="Verdana" w:cs="Times New Roman"/>
              </w:rPr>
              <w:alias w:val="Útgefin útgáfa"/>
              <w:tag w:val="qmPublishedVersion"/>
              <w:id w:val="-159304672"/>
              <w:placeholder>
                <w:docPart w:val="443B29B4BC524DFD9E0B02AB12FEAE63"/>
              </w:placeholder>
              <w:dataBinding w:prefixMappings="xmlns:ns0='http://schemas.microsoft.com/office/2006/metadata/properties' xmlns:ns1='http://www.w3.org/2001/XMLSchema-instance' xmlns:ns2='http://schemas.microsoft.com/office/infopath/2007/PartnerControls' xmlns:ns3='1708f0c9-0b3e-412b-a1fd-168ed9abe37d' xmlns:ns4='03114263-ce51-4584-8d33-3c6f388ab9e3' " w:xpath="/ns0:properties[1]/documentManagement[1]/ns4:qmPublishedVersion[1]" w:storeItemID="{AA4ABBA4-5426-4EFF-B76E-AD1FF9F0E2C3}"/>
              <w:text/>
            </w:sdtPr>
            <w:sdtEndPr/>
            <w:sdtContent>
              <w:r w:rsidR="00F37658">
                <w:rPr>
                  <w:rFonts w:ascii="Verdana" w:eastAsia="Calibri" w:hAnsi="Verdana" w:cs="Times New Roman"/>
                </w:rPr>
                <w:t>26.0</w:t>
              </w:r>
            </w:sdtContent>
          </w:sdt>
          <w:r w:rsidRPr="00627FBB">
            <w:rPr>
              <w:rFonts w:ascii="Verdana" w:eastAsia="Calibri" w:hAnsi="Verdana" w:cs="Times New Roman"/>
            </w:rPr>
            <w:t xml:space="preserve"> </w:t>
          </w:r>
        </w:p>
      </w:tc>
    </w:tr>
  </w:tbl>
  <w:p w14:paraId="6570133F" w14:textId="77777777" w:rsidR="00077F71" w:rsidRPr="00627FBB" w:rsidRDefault="00077F71" w:rsidP="00077F71">
    <w:pPr>
      <w:tabs>
        <w:tab w:val="left" w:pos="5651"/>
      </w:tabs>
      <w:spacing w:after="0" w:line="240" w:lineRule="auto"/>
      <w:rPr>
        <w:rFonts w:ascii="Verdana" w:eastAsia="Calibri" w:hAnsi="Verdana" w:cs="Times New Roman"/>
        <w14:ligatures w14:val="none"/>
      </w:rPr>
    </w:pPr>
    <w:r w:rsidRPr="00627FBB">
      <w:rPr>
        <w:rFonts w:ascii="Verdana" w:eastAsia="Calibri" w:hAnsi="Verdana" w:cs="Times New Roman"/>
        <w14:ligatures w14:val="none"/>
      </w:rPr>
      <w:tab/>
    </w:r>
  </w:p>
  <w:p w14:paraId="179F529F" w14:textId="77777777" w:rsidR="00077F71" w:rsidRPr="00627FBB" w:rsidRDefault="00077F71" w:rsidP="00077F71">
    <w:pPr>
      <w:tabs>
        <w:tab w:val="center" w:pos="4680"/>
        <w:tab w:val="right" w:pos="9360"/>
      </w:tabs>
      <w:spacing w:after="0" w:line="240" w:lineRule="auto"/>
      <w:rPr>
        <w:rFonts w:ascii="Verdana" w:eastAsia="Calibri" w:hAnsi="Verdana" w:cs="Times New Roman"/>
        <w14:ligatures w14:val="none"/>
      </w:rPr>
    </w:pPr>
  </w:p>
  <w:p w14:paraId="56316578" w14:textId="61BDA2DA" w:rsidR="00077F71" w:rsidRPr="00627FBB" w:rsidRDefault="000A63BC" w:rsidP="00077F71">
    <w:pPr>
      <w:tabs>
        <w:tab w:val="center" w:pos="4680"/>
        <w:tab w:val="right" w:pos="9360"/>
      </w:tabs>
      <w:spacing w:after="0" w:line="240" w:lineRule="auto"/>
      <w:jc w:val="center"/>
      <w:rPr>
        <w:rFonts w:ascii="Verdana" w:eastAsia="Calibri" w:hAnsi="Verdana" w:cs="Times New Roman"/>
        <w:b/>
        <w:bCs/>
        <w:sz w:val="32"/>
        <w:szCs w:val="32"/>
        <w14:ligatures w14:val="none"/>
      </w:rPr>
    </w:pPr>
    <w:sdt>
      <w:sdtPr>
        <w:rPr>
          <w:rFonts w:ascii="Verdana" w:eastAsia="Calibri" w:hAnsi="Verdana" w:cs="Times New Roman"/>
          <w:b/>
          <w:bCs/>
          <w:sz w:val="32"/>
          <w:szCs w:val="32"/>
          <w14:ligatures w14:val="none"/>
        </w:rPr>
        <w:alias w:val="Title"/>
        <w:tag w:val=""/>
        <w:id w:val="-284119208"/>
        <w:placeholder>
          <w:docPart w:val="152587995F064130AD781EBDF648C46D"/>
        </w:placeholder>
        <w:dataBinding w:prefixMappings="xmlns:ns0='http://purl.org/dc/elements/1.1/' xmlns:ns1='http://schemas.openxmlformats.org/package/2006/metadata/core-properties' " w:xpath="/ns1:coreProperties[1]/ns0:title[1]" w:storeItemID="{6C3C8BC8-F283-45AE-878A-BAB7291924A1}"/>
        <w:text/>
      </w:sdtPr>
      <w:sdtEndPr/>
      <w:sdtContent>
        <w:r w:rsidR="00077F71">
          <w:rPr>
            <w:rFonts w:ascii="Verdana" w:eastAsia="Calibri" w:hAnsi="Verdana" w:cs="Times New Roman"/>
            <w:b/>
            <w:bCs/>
            <w:sz w:val="32"/>
            <w:szCs w:val="32"/>
            <w14:ligatures w14:val="none"/>
          </w:rPr>
          <w:t>Samræmdar útboðslýsingar</w:t>
        </w:r>
      </w:sdtContent>
    </w:sdt>
  </w:p>
  <w:p w14:paraId="400E7FEA" w14:textId="77777777" w:rsidR="00077F71" w:rsidRPr="00627FBB" w:rsidRDefault="00077F71" w:rsidP="00077F71">
    <w:pPr>
      <w:pStyle w:val="Header"/>
    </w:pPr>
  </w:p>
  <w:p w14:paraId="35FCFEB1" w14:textId="77777777" w:rsidR="007A3584" w:rsidRPr="00077F71" w:rsidRDefault="007A3584" w:rsidP="00077F71">
    <w:pPr>
      <w:pStyle w:val="Header"/>
    </w:pPr>
  </w:p>
</w:hdr>
</file>

<file path=word/header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4CE4699F" w14:textId="77777777" w:rsidR="00077F71" w:rsidRPr="00077F71" w:rsidRDefault="00077F71" w:rsidP="00077F71">
    <w:pPr>
      <w:tabs>
        <w:tab w:val="left" w:pos="1331"/>
        <w:tab w:val="center" w:pos="4680"/>
        <w:tab w:val="right" w:pos="9360"/>
      </w:tabs>
      <w:spacing w:after="0" w:line="240" w:lineRule="auto"/>
      <w:rPr>
        <w:rFonts w:ascii="Verdana" w:eastAsia="Calibri" w:hAnsi="Verdana" w:cs="Times New Roman"/>
        <w14:ligatures w14:val="none"/>
      </w:rPr>
    </w:pPr>
    <w:r w:rsidRPr="00077F71">
      <w:rPr>
        <w:rFonts w:ascii="Verdana" w:eastAsia="Calibri" w:hAnsi="Verdana" w:cs="Times New Roman"/>
        <w:noProof/>
        <w14:ligatures w14:val="none"/>
      </w:rPr>
      <w:drawing>
        <wp:anchor distT="0" distB="0" distL="114300" distR="114300" simplePos="0" relativeHeight="251658242" behindDoc="0" locked="0" layoutInCell="1" allowOverlap="1" wp14:anchorId="42A99C7A" wp14:editId="7FE4D1C1">
          <wp:simplePos x="0" y="0"/>
          <wp:positionH relativeFrom="column">
            <wp:posOffset>-127000</wp:posOffset>
          </wp:positionH>
          <wp:positionV relativeFrom="paragraph">
            <wp:posOffset>13515</wp:posOffset>
          </wp:positionV>
          <wp:extent cx="1583055" cy="391795"/>
          <wp:effectExtent l="0" t="0" r="0" b="8255"/>
          <wp:wrapSquare wrapText="bothSides"/>
          <wp:docPr id="34980019" name="Picture 2" descr="A black and grey logo&#10;&#10;AI-generated content may be incorrect."/>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629252787" name="Picture 2" descr="A black and grey logo&#10;&#10;AI-generated content may be incorrect."/>
                  <pic:cNvPicPr>
                    <a:picLocks noChangeAspect="1" noChangeArrowheads="1"/>
                  </pic:cNvPicPr>
                </pic:nvPicPr>
                <pic:blipFill>
                  <a:blip r:embed="rId1">
                    <a:extLst>
                      <a:ext uri="{28A0092B-C50C-407E-A947-70E740481C1C}">
                        <a14:useLocalDpi xmlns:a14="http://schemas.microsoft.com/office/drawing/2010/main" val="0"/>
                      </a:ext>
                    </a:extLst>
                  </a:blip>
                  <a:srcRect/>
                  <a:stretch>
                    <a:fillRect/>
                  </a:stretch>
                </pic:blipFill>
                <pic:spPr bwMode="auto">
                  <a:xfrm>
                    <a:off x="0" y="0"/>
                    <a:ext cx="1583055" cy="391795"/>
                  </a:xfrm>
                  <a:prstGeom prst="rect">
                    <a:avLst/>
                  </a:prstGeom>
                  <a:noFill/>
                  <a:ln>
                    <a:noFill/>
                  </a:ln>
                </pic:spPr>
              </pic:pic>
            </a:graphicData>
          </a:graphic>
          <wp14:sizeRelH relativeFrom="margin">
            <wp14:pctWidth>0</wp14:pctWidth>
          </wp14:sizeRelH>
          <wp14:sizeRelV relativeFrom="margin">
            <wp14:pctHeight>0</wp14:pctHeight>
          </wp14:sizeRelV>
        </wp:anchor>
      </w:drawing>
    </w:r>
    <w:r w:rsidRPr="00077F71">
      <w:rPr>
        <w:rFonts w:ascii="Verdana" w:eastAsia="Calibri" w:hAnsi="Verdana" w:cs="Times New Roman"/>
        <w14:ligatures w14:val="none"/>
      </w:rPr>
      <w:tab/>
    </w:r>
    <w:r w:rsidRPr="00077F71">
      <w:rPr>
        <w:rFonts w:ascii="Verdana" w:eastAsia="Calibri" w:hAnsi="Verdana" w:cs="Times New Roman"/>
        <w14:ligatures w14:val="none"/>
      </w:rPr>
      <w:tab/>
    </w:r>
    <w:r w:rsidRPr="00077F71">
      <w:rPr>
        <w:rFonts w:ascii="Verdana" w:eastAsia="Calibri" w:hAnsi="Verdana" w:cs="Times New Roman"/>
        <w14:ligatures w14:val="none"/>
      </w:rPr>
      <w:tab/>
    </w:r>
  </w:p>
  <w:p w14:paraId="71B4DDB0" w14:textId="77777777" w:rsidR="00077F71" w:rsidRPr="00077F71" w:rsidRDefault="00077F71" w:rsidP="00077F71">
    <w:pPr>
      <w:tabs>
        <w:tab w:val="left" w:pos="1956"/>
      </w:tabs>
      <w:spacing w:after="0" w:line="240" w:lineRule="auto"/>
      <w:rPr>
        <w:rFonts w:ascii="Verdana" w:eastAsia="Calibri" w:hAnsi="Verdana" w:cs="Times New Roman"/>
        <w14:ligatures w14:val="none"/>
      </w:rPr>
    </w:pPr>
    <w:r w:rsidRPr="00077F71">
      <w:rPr>
        <w:rFonts w:ascii="Verdana" w:eastAsia="Calibri" w:hAnsi="Verdana" w:cs="Times New Roman"/>
        <w14:ligatures w14:val="none"/>
      </w:rPr>
      <w:tab/>
    </w:r>
  </w:p>
  <w:p w14:paraId="389C084B" w14:textId="77777777" w:rsidR="007A3584" w:rsidRPr="00077F71" w:rsidRDefault="007A3584" w:rsidP="00077F71">
    <w:pPr>
      <w:pStyle w:val="Header"/>
    </w:pPr>
  </w:p>
</w:hdr>
</file>

<file path=word/header4.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tbl>
    <w:tblPr>
      <w:tblW w:w="4960" w:type="pct"/>
      <w:tblBorders>
        <w:bottom w:val="single" w:sz="4" w:space="0" w:color="auto"/>
        <w:insideH w:val="single" w:sz="4" w:space="0" w:color="auto"/>
        <w:insideV w:val="single" w:sz="4" w:space="0" w:color="auto"/>
      </w:tblBorders>
      <w:tblCellMar>
        <w:top w:w="72" w:type="dxa"/>
        <w:left w:w="115" w:type="dxa"/>
        <w:bottom w:w="72" w:type="dxa"/>
        <w:right w:w="115" w:type="dxa"/>
      </w:tblCellMar>
      <w:tblLook w:val="04A0" w:firstRow="1" w:lastRow="0" w:firstColumn="1" w:lastColumn="0" w:noHBand="0" w:noVBand="1"/>
    </w:tblPr>
    <w:tblGrid>
      <w:gridCol w:w="7663"/>
      <w:gridCol w:w="1336"/>
    </w:tblGrid>
    <w:tr w:rsidR="00735A73" w:rsidRPr="00E708AF" w14:paraId="22A7B5B5" w14:textId="77777777" w:rsidTr="00735A73">
      <w:trPr>
        <w:trHeight w:val="637"/>
      </w:trPr>
      <w:tc>
        <w:tcPr>
          <w:tcW w:w="11907" w:type="dxa"/>
        </w:tcPr>
        <w:p w14:paraId="0CEF4138" w14:textId="0692E844" w:rsidR="00A65F28" w:rsidRPr="006D2042" w:rsidRDefault="00A65F28" w:rsidP="00735A73">
          <w:pPr>
            <w:pStyle w:val="Header"/>
            <w:tabs>
              <w:tab w:val="clear" w:pos="4153"/>
              <w:tab w:val="center" w:pos="0"/>
            </w:tabs>
            <w:jc w:val="right"/>
            <w:rPr>
              <w:rFonts w:ascii="Arial" w:hAnsi="Arial" w:cs="Arial"/>
              <w:b/>
              <w:bCs/>
              <w:caps/>
              <w:sz w:val="28"/>
              <w:szCs w:val="20"/>
            </w:rPr>
          </w:pPr>
          <w:r>
            <w:rPr>
              <w:rFonts w:ascii="Arial" w:hAnsi="Arial" w:cs="Arial"/>
              <w:b/>
              <w:bCs/>
              <w:caps/>
              <w:sz w:val="28"/>
              <w:szCs w:val="20"/>
            </w:rPr>
            <w:t xml:space="preserve"> </w:t>
          </w:r>
          <w:sdt>
            <w:sdtPr>
              <w:rPr>
                <w:rFonts w:ascii="Arial" w:hAnsi="Arial" w:cs="Arial"/>
                <w:b/>
                <w:bCs/>
                <w:caps/>
                <w:sz w:val="28"/>
                <w:szCs w:val="20"/>
              </w:rPr>
              <w:alias w:val="Starfseining"/>
              <w:tag w:val="e21029cc66744bc5a91bb7c252c18aa7"/>
              <w:id w:val="1399553642"/>
              <w:lock w:val="contentLocked"/>
              <w:dataBinding w:prefixMappings="xmlns:ns0='http://schemas.microsoft.com/office/2006/metadata/properties' xmlns:ns1='http://www.w3.org/2001/XMLSchema-instance' xmlns:ns2='http://schemas.microsoft.com/office/infopath/2007/PartnerControls' xmlns:ns3='1ec4cf31-ddea-4c0a-8b4d-4e2fa005fec7' xmlns:ns4='2d1bc3a3-21d7-41a1-97ec-0d7b5f21966f' " w:xpath="/ns0:properties[1]/documentManagement[1]/ns3:e21029cc66744bc5a91bb7c252c18aa7[1]/ns2:Terms[1]" w:storeItemID="{AA4ABBA4-5426-4EFF-B76E-AD1FF9F0E2C3}"/>
              <w:text w:multiLine="1"/>
            </w:sdtPr>
            <w:sdtEndPr/>
            <w:sdtContent>
              <w:r w:rsidR="003D3777">
                <w:rPr>
                  <w:rFonts w:ascii="Arial" w:hAnsi="Arial" w:cs="Arial"/>
                  <w:b/>
                  <w:bCs/>
                  <w:caps/>
                  <w:sz w:val="28"/>
                  <w:szCs w:val="20"/>
                </w:rPr>
                <w:t>Veitur sameiginlegt</w:t>
              </w:r>
            </w:sdtContent>
          </w:sdt>
          <w:r w:rsidRPr="006D2042">
            <w:rPr>
              <w:rFonts w:ascii="Arial" w:hAnsi="Arial" w:cs="Arial"/>
              <w:b/>
              <w:bCs/>
              <w:caps/>
              <w:sz w:val="28"/>
              <w:szCs w:val="20"/>
            </w:rPr>
            <w:t xml:space="preserve">  </w:t>
          </w:r>
        </w:p>
        <w:p w14:paraId="51A5B63E" w14:textId="2ADCC40B" w:rsidR="00A65F28" w:rsidRPr="006D2042" w:rsidRDefault="000A63BC" w:rsidP="00735A73">
          <w:pPr>
            <w:pStyle w:val="NR1StyleHeading8CalibriDarkRed"/>
            <w:tabs>
              <w:tab w:val="right" w:pos="8080"/>
            </w:tabs>
            <w:ind w:left="1843" w:hanging="829"/>
            <w:jc w:val="right"/>
            <w:rPr>
              <w:rFonts w:ascii="Arial" w:hAnsi="Arial" w:cs="Arial"/>
              <w:caps/>
              <w:color w:val="auto"/>
            </w:rPr>
          </w:pPr>
          <w:sdt>
            <w:sdtPr>
              <w:rPr>
                <w:rFonts w:ascii="Arial" w:hAnsi="Arial" w:cs="Arial"/>
                <w:caps/>
                <w:color w:val="auto"/>
              </w:rPr>
              <w:alias w:val="Title"/>
              <w:tag w:val=""/>
              <w:id w:val="10355471"/>
              <w:dataBinding w:prefixMappings="xmlns:ns0='http://purl.org/dc/elements/1.1/' xmlns:ns1='http://schemas.openxmlformats.org/package/2006/metadata/core-properties' " w:xpath="/ns1:coreProperties[1]/ns0:title[1]" w:storeItemID="{6C3C8BC8-F283-45AE-878A-BAB7291924A1}"/>
              <w:text/>
            </w:sdtPr>
            <w:sdtEndPr/>
            <w:sdtContent>
              <w:r w:rsidR="007E48CD">
                <w:rPr>
                  <w:rFonts w:ascii="Arial" w:hAnsi="Arial" w:cs="Arial"/>
                  <w:caps/>
                  <w:color w:val="auto"/>
                </w:rPr>
                <w:t xml:space="preserve">Samræmdar </w:t>
              </w:r>
              <w:r w:rsidR="007E48CD">
                <w:rPr>
                  <w:rFonts w:ascii="Arial" w:hAnsi="Arial" w:cs="Arial"/>
                  <w:caps/>
                  <w:color w:val="auto"/>
                </w:rPr>
                <w:t>útboðslýsingar</w:t>
              </w:r>
            </w:sdtContent>
          </w:sdt>
        </w:p>
      </w:tc>
      <w:tc>
        <w:tcPr>
          <w:tcW w:w="1985" w:type="dxa"/>
        </w:tcPr>
        <w:p w14:paraId="5D4D5701" w14:textId="77777777" w:rsidR="00A65F28" w:rsidRPr="006D2042" w:rsidRDefault="00A65F28" w:rsidP="00735A73">
          <w:pPr>
            <w:pStyle w:val="Header"/>
            <w:rPr>
              <w:rFonts w:ascii="Arial" w:hAnsi="Arial" w:cs="Arial"/>
              <w:b/>
              <w:caps/>
              <w:sz w:val="28"/>
              <w:szCs w:val="28"/>
            </w:rPr>
          </w:pPr>
        </w:p>
        <w:p w14:paraId="7B0FA7DD" w14:textId="1F46BF80" w:rsidR="00A65F28" w:rsidRPr="006D2042" w:rsidRDefault="000A63BC" w:rsidP="00735A73">
          <w:pPr>
            <w:pStyle w:val="Header"/>
            <w:ind w:right="-156"/>
            <w:rPr>
              <w:rFonts w:ascii="Arial" w:hAnsi="Arial" w:cs="Arial"/>
              <w:b/>
              <w:bCs/>
              <w:sz w:val="36"/>
              <w:szCs w:val="36"/>
            </w:rPr>
          </w:pPr>
          <w:sdt>
            <w:sdtPr>
              <w:rPr>
                <w:rFonts w:ascii="Arial" w:hAnsi="Arial" w:cs="Arial"/>
                <w:b/>
                <w:caps/>
                <w:sz w:val="28"/>
                <w:szCs w:val="28"/>
              </w:rPr>
              <w:alias w:val="Auðkenni"/>
              <w:tag w:val="HBAudkenni"/>
              <w:id w:val="-1749811875"/>
              <w:dataBinding w:prefixMappings="xmlns:ns0='http://schemas.microsoft.com/office/2006/metadata/properties' xmlns:ns1='http://www.w3.org/2001/XMLSchema-instance' xmlns:ns2='http://schemas.microsoft.com/office/infopath/2007/PartnerControls' xmlns:ns3='1ec4cf31-ddea-4c0a-8b4d-4e2fa005fec7' " w:xpath="/ns0:properties[1]/documentManagement[1]/ns3:HBAudkenni[1]" w:storeItemID="{AA4ABBA4-5426-4EFF-B76E-AD1FF9F0E2C3}"/>
              <w:text/>
            </w:sdtPr>
            <w:sdtEndPr/>
            <w:sdtContent>
              <w:r w:rsidR="00A65F28">
                <w:rPr>
                  <w:rFonts w:ascii="Arial" w:hAnsi="Arial" w:cs="Arial"/>
                  <w:b/>
                  <w:caps/>
                  <w:sz w:val="28"/>
                  <w:szCs w:val="28"/>
                </w:rPr>
                <w:t>LAV-123</w:t>
              </w:r>
            </w:sdtContent>
          </w:sdt>
          <w:r w:rsidR="00A65F28" w:rsidRPr="006D2042">
            <w:rPr>
              <w:rFonts w:ascii="Arial" w:hAnsi="Arial" w:cs="Arial"/>
              <w:b/>
              <w:caps/>
              <w:sz w:val="28"/>
              <w:szCs w:val="28"/>
            </w:rPr>
            <w:t>-</w:t>
          </w:r>
          <w:sdt>
            <w:sdtPr>
              <w:rPr>
                <w:rFonts w:ascii="Arial" w:hAnsi="Arial" w:cs="Arial"/>
                <w:b/>
                <w:caps/>
                <w:sz w:val="28"/>
                <w:szCs w:val="28"/>
              </w:rPr>
              <w:alias w:val="Útgáfunúmer"/>
              <w:tag w:val="HBUtgafa"/>
              <w:id w:val="1351530496"/>
              <w:dataBinding w:prefixMappings="xmlns:ns0='http://schemas.microsoft.com/office/2006/metadata/properties' xmlns:ns1='http://www.w3.org/2001/XMLSchema-instance' xmlns:ns2='http://schemas.microsoft.com/office/infopath/2007/PartnerControls' xmlns:ns3='1ec4cf31-ddea-4c0a-8b4d-4e2fa005fec7' xmlns:ns4='2d1bc3a3-21d7-41a1-97ec-0d7b5f21966f' " w:xpath="/ns0:properties[1]/documentManagement[1]/ns3:HBUtgafa[1]" w:storeItemID="{AA4ABBA4-5426-4EFF-B76E-AD1FF9F0E2C3}"/>
              <w:text/>
            </w:sdtPr>
            <w:sdtEndPr/>
            <w:sdtContent>
              <w:r w:rsidR="007A3584">
                <w:rPr>
                  <w:rFonts w:ascii="Arial" w:hAnsi="Arial" w:cs="Arial"/>
                  <w:b/>
                  <w:caps/>
                  <w:sz w:val="28"/>
                  <w:szCs w:val="28"/>
                </w:rPr>
                <w:t>24.0</w:t>
              </w:r>
            </w:sdtContent>
          </w:sdt>
        </w:p>
      </w:tc>
    </w:tr>
  </w:tbl>
  <w:p w14:paraId="16F2B44D" w14:textId="77777777" w:rsidR="00A65F28" w:rsidRPr="00D52CE1" w:rsidRDefault="00A65F28" w:rsidP="00735A73">
    <w:pPr>
      <w:pStyle w:val="Header"/>
    </w:pPr>
  </w:p>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abstractNum w:abstractNumId="0" w15:restartNumberingAfterBreak="0">
    <w:nsid w:val="0194D6F5"/>
    <w:multiLevelType w:val="hybridMultilevel"/>
    <w:tmpl w:val="FE3834E2"/>
    <w:lvl w:ilvl="0" w:tplc="2DB83354">
      <w:start w:val="1"/>
      <w:numFmt w:val="bullet"/>
      <w:lvlText w:val=""/>
      <w:lvlJc w:val="left"/>
      <w:pPr>
        <w:ind w:left="720" w:hanging="360"/>
      </w:pPr>
      <w:rPr>
        <w:rFonts w:ascii="Symbol" w:hAnsi="Symbol" w:hint="default"/>
      </w:rPr>
    </w:lvl>
    <w:lvl w:ilvl="1" w:tplc="85C69474">
      <w:start w:val="1"/>
      <w:numFmt w:val="bullet"/>
      <w:lvlText w:val="o"/>
      <w:lvlJc w:val="left"/>
      <w:pPr>
        <w:ind w:left="1440" w:hanging="360"/>
      </w:pPr>
      <w:rPr>
        <w:rFonts w:ascii="Courier New" w:hAnsi="Courier New" w:hint="default"/>
      </w:rPr>
    </w:lvl>
    <w:lvl w:ilvl="2" w:tplc="982E9DD4">
      <w:start w:val="1"/>
      <w:numFmt w:val="bullet"/>
      <w:lvlText w:val=""/>
      <w:lvlJc w:val="left"/>
      <w:pPr>
        <w:ind w:left="2160" w:hanging="360"/>
      </w:pPr>
      <w:rPr>
        <w:rFonts w:ascii="Wingdings" w:hAnsi="Wingdings" w:hint="default"/>
      </w:rPr>
    </w:lvl>
    <w:lvl w:ilvl="3" w:tplc="57AEFF3C">
      <w:start w:val="1"/>
      <w:numFmt w:val="bullet"/>
      <w:lvlText w:val=""/>
      <w:lvlJc w:val="left"/>
      <w:pPr>
        <w:ind w:left="2880" w:hanging="360"/>
      </w:pPr>
      <w:rPr>
        <w:rFonts w:ascii="Symbol" w:hAnsi="Symbol" w:hint="default"/>
      </w:rPr>
    </w:lvl>
    <w:lvl w:ilvl="4" w:tplc="4AD657DC">
      <w:start w:val="1"/>
      <w:numFmt w:val="bullet"/>
      <w:lvlText w:val="o"/>
      <w:lvlJc w:val="left"/>
      <w:pPr>
        <w:ind w:left="3600" w:hanging="360"/>
      </w:pPr>
      <w:rPr>
        <w:rFonts w:ascii="Courier New" w:hAnsi="Courier New" w:hint="default"/>
      </w:rPr>
    </w:lvl>
    <w:lvl w:ilvl="5" w:tplc="2D543856">
      <w:start w:val="1"/>
      <w:numFmt w:val="bullet"/>
      <w:lvlText w:val=""/>
      <w:lvlJc w:val="left"/>
      <w:pPr>
        <w:ind w:left="4320" w:hanging="360"/>
      </w:pPr>
      <w:rPr>
        <w:rFonts w:ascii="Wingdings" w:hAnsi="Wingdings" w:hint="default"/>
      </w:rPr>
    </w:lvl>
    <w:lvl w:ilvl="6" w:tplc="ABDCC4D2">
      <w:start w:val="1"/>
      <w:numFmt w:val="bullet"/>
      <w:lvlText w:val=""/>
      <w:lvlJc w:val="left"/>
      <w:pPr>
        <w:ind w:left="5040" w:hanging="360"/>
      </w:pPr>
      <w:rPr>
        <w:rFonts w:ascii="Symbol" w:hAnsi="Symbol" w:hint="default"/>
      </w:rPr>
    </w:lvl>
    <w:lvl w:ilvl="7" w:tplc="5C360362">
      <w:start w:val="1"/>
      <w:numFmt w:val="bullet"/>
      <w:lvlText w:val="o"/>
      <w:lvlJc w:val="left"/>
      <w:pPr>
        <w:ind w:left="5760" w:hanging="360"/>
      </w:pPr>
      <w:rPr>
        <w:rFonts w:ascii="Courier New" w:hAnsi="Courier New" w:hint="default"/>
      </w:rPr>
    </w:lvl>
    <w:lvl w:ilvl="8" w:tplc="2D7AF2B6">
      <w:start w:val="1"/>
      <w:numFmt w:val="bullet"/>
      <w:lvlText w:val=""/>
      <w:lvlJc w:val="left"/>
      <w:pPr>
        <w:ind w:left="6480" w:hanging="360"/>
      </w:pPr>
      <w:rPr>
        <w:rFonts w:ascii="Wingdings" w:hAnsi="Wingdings" w:hint="default"/>
      </w:rPr>
    </w:lvl>
  </w:abstractNum>
  <w:abstractNum w:abstractNumId="1" w15:restartNumberingAfterBreak="0">
    <w:nsid w:val="0936004C"/>
    <w:multiLevelType w:val="hybridMultilevel"/>
    <w:tmpl w:val="1D90A80A"/>
    <w:lvl w:ilvl="0" w:tplc="040F0001">
      <w:start w:val="1"/>
      <w:numFmt w:val="bullet"/>
      <w:lvlText w:val=""/>
      <w:lvlJc w:val="left"/>
      <w:pPr>
        <w:ind w:left="720" w:hanging="360"/>
      </w:pPr>
      <w:rPr>
        <w:rFonts w:ascii="Symbol" w:hAnsi="Symbol" w:hint="default"/>
      </w:rPr>
    </w:lvl>
    <w:lvl w:ilvl="1" w:tplc="040F0003">
      <w:start w:val="1"/>
      <w:numFmt w:val="bullet"/>
      <w:lvlText w:val="o"/>
      <w:lvlJc w:val="left"/>
      <w:pPr>
        <w:ind w:left="1440" w:hanging="360"/>
      </w:pPr>
      <w:rPr>
        <w:rFonts w:ascii="Courier New" w:hAnsi="Courier New" w:cs="Courier New" w:hint="default"/>
      </w:rPr>
    </w:lvl>
    <w:lvl w:ilvl="2" w:tplc="040F0005" w:tentative="1">
      <w:start w:val="1"/>
      <w:numFmt w:val="bullet"/>
      <w:lvlText w:val=""/>
      <w:lvlJc w:val="left"/>
      <w:pPr>
        <w:ind w:left="2160" w:hanging="360"/>
      </w:pPr>
      <w:rPr>
        <w:rFonts w:ascii="Wingdings" w:hAnsi="Wingdings" w:hint="default"/>
      </w:rPr>
    </w:lvl>
    <w:lvl w:ilvl="3" w:tplc="040F0001" w:tentative="1">
      <w:start w:val="1"/>
      <w:numFmt w:val="bullet"/>
      <w:lvlText w:val=""/>
      <w:lvlJc w:val="left"/>
      <w:pPr>
        <w:ind w:left="2880" w:hanging="360"/>
      </w:pPr>
      <w:rPr>
        <w:rFonts w:ascii="Symbol" w:hAnsi="Symbol" w:hint="default"/>
      </w:rPr>
    </w:lvl>
    <w:lvl w:ilvl="4" w:tplc="040F0003" w:tentative="1">
      <w:start w:val="1"/>
      <w:numFmt w:val="bullet"/>
      <w:lvlText w:val="o"/>
      <w:lvlJc w:val="left"/>
      <w:pPr>
        <w:ind w:left="3600" w:hanging="360"/>
      </w:pPr>
      <w:rPr>
        <w:rFonts w:ascii="Courier New" w:hAnsi="Courier New" w:cs="Courier New" w:hint="default"/>
      </w:rPr>
    </w:lvl>
    <w:lvl w:ilvl="5" w:tplc="040F0005" w:tentative="1">
      <w:start w:val="1"/>
      <w:numFmt w:val="bullet"/>
      <w:lvlText w:val=""/>
      <w:lvlJc w:val="left"/>
      <w:pPr>
        <w:ind w:left="4320" w:hanging="360"/>
      </w:pPr>
      <w:rPr>
        <w:rFonts w:ascii="Wingdings" w:hAnsi="Wingdings" w:hint="default"/>
      </w:rPr>
    </w:lvl>
    <w:lvl w:ilvl="6" w:tplc="040F0001" w:tentative="1">
      <w:start w:val="1"/>
      <w:numFmt w:val="bullet"/>
      <w:lvlText w:val=""/>
      <w:lvlJc w:val="left"/>
      <w:pPr>
        <w:ind w:left="5040" w:hanging="360"/>
      </w:pPr>
      <w:rPr>
        <w:rFonts w:ascii="Symbol" w:hAnsi="Symbol" w:hint="default"/>
      </w:rPr>
    </w:lvl>
    <w:lvl w:ilvl="7" w:tplc="040F0003" w:tentative="1">
      <w:start w:val="1"/>
      <w:numFmt w:val="bullet"/>
      <w:lvlText w:val="o"/>
      <w:lvlJc w:val="left"/>
      <w:pPr>
        <w:ind w:left="5760" w:hanging="360"/>
      </w:pPr>
      <w:rPr>
        <w:rFonts w:ascii="Courier New" w:hAnsi="Courier New" w:cs="Courier New" w:hint="default"/>
      </w:rPr>
    </w:lvl>
    <w:lvl w:ilvl="8" w:tplc="040F0005" w:tentative="1">
      <w:start w:val="1"/>
      <w:numFmt w:val="bullet"/>
      <w:lvlText w:val=""/>
      <w:lvlJc w:val="left"/>
      <w:pPr>
        <w:ind w:left="6480" w:hanging="360"/>
      </w:pPr>
      <w:rPr>
        <w:rFonts w:ascii="Wingdings" w:hAnsi="Wingdings" w:hint="default"/>
      </w:rPr>
    </w:lvl>
  </w:abstractNum>
  <w:abstractNum w:abstractNumId="2" w15:restartNumberingAfterBreak="0">
    <w:nsid w:val="096E67A8"/>
    <w:multiLevelType w:val="multilevel"/>
    <w:tmpl w:val="B0B6D538"/>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3" w15:restartNumberingAfterBreak="0">
    <w:nsid w:val="0A0B0B79"/>
    <w:multiLevelType w:val="hybridMultilevel"/>
    <w:tmpl w:val="FFFFFFFF"/>
    <w:lvl w:ilvl="0" w:tplc="BF8611CC">
      <w:start w:val="1"/>
      <w:numFmt w:val="bullet"/>
      <w:lvlText w:val=""/>
      <w:lvlJc w:val="left"/>
      <w:pPr>
        <w:ind w:left="720" w:hanging="360"/>
      </w:pPr>
      <w:rPr>
        <w:rFonts w:ascii="Symbol" w:hAnsi="Symbol" w:hint="default"/>
      </w:rPr>
    </w:lvl>
    <w:lvl w:ilvl="1" w:tplc="FB2C7C8E">
      <w:start w:val="1"/>
      <w:numFmt w:val="bullet"/>
      <w:lvlText w:val="o"/>
      <w:lvlJc w:val="left"/>
      <w:pPr>
        <w:ind w:left="1440" w:hanging="360"/>
      </w:pPr>
      <w:rPr>
        <w:rFonts w:ascii="Courier New" w:hAnsi="Courier New" w:hint="default"/>
      </w:rPr>
    </w:lvl>
    <w:lvl w:ilvl="2" w:tplc="EE409A8C">
      <w:start w:val="1"/>
      <w:numFmt w:val="bullet"/>
      <w:lvlText w:val=""/>
      <w:lvlJc w:val="left"/>
      <w:pPr>
        <w:ind w:left="2160" w:hanging="360"/>
      </w:pPr>
      <w:rPr>
        <w:rFonts w:ascii="Wingdings" w:hAnsi="Wingdings" w:hint="default"/>
      </w:rPr>
    </w:lvl>
    <w:lvl w:ilvl="3" w:tplc="54060416">
      <w:start w:val="1"/>
      <w:numFmt w:val="bullet"/>
      <w:lvlText w:val=""/>
      <w:lvlJc w:val="left"/>
      <w:pPr>
        <w:ind w:left="2880" w:hanging="360"/>
      </w:pPr>
      <w:rPr>
        <w:rFonts w:ascii="Symbol" w:hAnsi="Symbol" w:hint="default"/>
      </w:rPr>
    </w:lvl>
    <w:lvl w:ilvl="4" w:tplc="256E7620">
      <w:start w:val="1"/>
      <w:numFmt w:val="bullet"/>
      <w:lvlText w:val="o"/>
      <w:lvlJc w:val="left"/>
      <w:pPr>
        <w:ind w:left="3600" w:hanging="360"/>
      </w:pPr>
      <w:rPr>
        <w:rFonts w:ascii="Courier New" w:hAnsi="Courier New" w:hint="default"/>
      </w:rPr>
    </w:lvl>
    <w:lvl w:ilvl="5" w:tplc="3AEA9232">
      <w:start w:val="1"/>
      <w:numFmt w:val="bullet"/>
      <w:lvlText w:val=""/>
      <w:lvlJc w:val="left"/>
      <w:pPr>
        <w:ind w:left="4320" w:hanging="360"/>
      </w:pPr>
      <w:rPr>
        <w:rFonts w:ascii="Wingdings" w:hAnsi="Wingdings" w:hint="default"/>
      </w:rPr>
    </w:lvl>
    <w:lvl w:ilvl="6" w:tplc="1570CA4A">
      <w:start w:val="1"/>
      <w:numFmt w:val="bullet"/>
      <w:lvlText w:val=""/>
      <w:lvlJc w:val="left"/>
      <w:pPr>
        <w:ind w:left="5040" w:hanging="360"/>
      </w:pPr>
      <w:rPr>
        <w:rFonts w:ascii="Symbol" w:hAnsi="Symbol" w:hint="default"/>
      </w:rPr>
    </w:lvl>
    <w:lvl w:ilvl="7" w:tplc="188C01CA">
      <w:start w:val="1"/>
      <w:numFmt w:val="bullet"/>
      <w:lvlText w:val="o"/>
      <w:lvlJc w:val="left"/>
      <w:pPr>
        <w:ind w:left="5760" w:hanging="360"/>
      </w:pPr>
      <w:rPr>
        <w:rFonts w:ascii="Courier New" w:hAnsi="Courier New" w:hint="default"/>
      </w:rPr>
    </w:lvl>
    <w:lvl w:ilvl="8" w:tplc="0130FCD8">
      <w:start w:val="1"/>
      <w:numFmt w:val="bullet"/>
      <w:lvlText w:val=""/>
      <w:lvlJc w:val="left"/>
      <w:pPr>
        <w:ind w:left="6480" w:hanging="360"/>
      </w:pPr>
      <w:rPr>
        <w:rFonts w:ascii="Wingdings" w:hAnsi="Wingdings" w:hint="default"/>
      </w:rPr>
    </w:lvl>
  </w:abstractNum>
  <w:abstractNum w:abstractNumId="4" w15:restartNumberingAfterBreak="0">
    <w:nsid w:val="0AAF1C83"/>
    <w:multiLevelType w:val="hybridMultilevel"/>
    <w:tmpl w:val="09FA2E0E"/>
    <w:lvl w:ilvl="0" w:tplc="040F0001">
      <w:start w:val="1"/>
      <w:numFmt w:val="bullet"/>
      <w:lvlText w:val=""/>
      <w:lvlJc w:val="left"/>
      <w:pPr>
        <w:ind w:left="720" w:hanging="360"/>
      </w:pPr>
      <w:rPr>
        <w:rFonts w:ascii="Symbol" w:hAnsi="Symbol" w:hint="default"/>
      </w:rPr>
    </w:lvl>
    <w:lvl w:ilvl="1" w:tplc="040F0003" w:tentative="1">
      <w:start w:val="1"/>
      <w:numFmt w:val="bullet"/>
      <w:lvlText w:val="o"/>
      <w:lvlJc w:val="left"/>
      <w:pPr>
        <w:ind w:left="1440" w:hanging="360"/>
      </w:pPr>
      <w:rPr>
        <w:rFonts w:ascii="Courier New" w:hAnsi="Courier New" w:cs="Courier New" w:hint="default"/>
      </w:rPr>
    </w:lvl>
    <w:lvl w:ilvl="2" w:tplc="040F0005" w:tentative="1">
      <w:start w:val="1"/>
      <w:numFmt w:val="bullet"/>
      <w:lvlText w:val=""/>
      <w:lvlJc w:val="left"/>
      <w:pPr>
        <w:ind w:left="2160" w:hanging="360"/>
      </w:pPr>
      <w:rPr>
        <w:rFonts w:ascii="Wingdings" w:hAnsi="Wingdings" w:hint="default"/>
      </w:rPr>
    </w:lvl>
    <w:lvl w:ilvl="3" w:tplc="040F0001" w:tentative="1">
      <w:start w:val="1"/>
      <w:numFmt w:val="bullet"/>
      <w:lvlText w:val=""/>
      <w:lvlJc w:val="left"/>
      <w:pPr>
        <w:ind w:left="2880" w:hanging="360"/>
      </w:pPr>
      <w:rPr>
        <w:rFonts w:ascii="Symbol" w:hAnsi="Symbol" w:hint="default"/>
      </w:rPr>
    </w:lvl>
    <w:lvl w:ilvl="4" w:tplc="040F0003" w:tentative="1">
      <w:start w:val="1"/>
      <w:numFmt w:val="bullet"/>
      <w:lvlText w:val="o"/>
      <w:lvlJc w:val="left"/>
      <w:pPr>
        <w:ind w:left="3600" w:hanging="360"/>
      </w:pPr>
      <w:rPr>
        <w:rFonts w:ascii="Courier New" w:hAnsi="Courier New" w:cs="Courier New" w:hint="default"/>
      </w:rPr>
    </w:lvl>
    <w:lvl w:ilvl="5" w:tplc="040F0005" w:tentative="1">
      <w:start w:val="1"/>
      <w:numFmt w:val="bullet"/>
      <w:lvlText w:val=""/>
      <w:lvlJc w:val="left"/>
      <w:pPr>
        <w:ind w:left="4320" w:hanging="360"/>
      </w:pPr>
      <w:rPr>
        <w:rFonts w:ascii="Wingdings" w:hAnsi="Wingdings" w:hint="default"/>
      </w:rPr>
    </w:lvl>
    <w:lvl w:ilvl="6" w:tplc="040F0001" w:tentative="1">
      <w:start w:val="1"/>
      <w:numFmt w:val="bullet"/>
      <w:lvlText w:val=""/>
      <w:lvlJc w:val="left"/>
      <w:pPr>
        <w:ind w:left="5040" w:hanging="360"/>
      </w:pPr>
      <w:rPr>
        <w:rFonts w:ascii="Symbol" w:hAnsi="Symbol" w:hint="default"/>
      </w:rPr>
    </w:lvl>
    <w:lvl w:ilvl="7" w:tplc="040F0003" w:tentative="1">
      <w:start w:val="1"/>
      <w:numFmt w:val="bullet"/>
      <w:lvlText w:val="o"/>
      <w:lvlJc w:val="left"/>
      <w:pPr>
        <w:ind w:left="5760" w:hanging="360"/>
      </w:pPr>
      <w:rPr>
        <w:rFonts w:ascii="Courier New" w:hAnsi="Courier New" w:cs="Courier New" w:hint="default"/>
      </w:rPr>
    </w:lvl>
    <w:lvl w:ilvl="8" w:tplc="040F0005" w:tentative="1">
      <w:start w:val="1"/>
      <w:numFmt w:val="bullet"/>
      <w:lvlText w:val=""/>
      <w:lvlJc w:val="left"/>
      <w:pPr>
        <w:ind w:left="6480" w:hanging="360"/>
      </w:pPr>
      <w:rPr>
        <w:rFonts w:ascii="Wingdings" w:hAnsi="Wingdings" w:hint="default"/>
      </w:rPr>
    </w:lvl>
  </w:abstractNum>
  <w:abstractNum w:abstractNumId="5" w15:restartNumberingAfterBreak="0">
    <w:nsid w:val="0B5C7A90"/>
    <w:multiLevelType w:val="hybridMultilevel"/>
    <w:tmpl w:val="84A896EE"/>
    <w:lvl w:ilvl="0" w:tplc="040F0001">
      <w:start w:val="1"/>
      <w:numFmt w:val="bullet"/>
      <w:lvlText w:val=""/>
      <w:lvlJc w:val="left"/>
      <w:pPr>
        <w:ind w:left="1080" w:hanging="360"/>
      </w:pPr>
      <w:rPr>
        <w:rFonts w:ascii="Symbol" w:hAnsi="Symbol" w:hint="default"/>
      </w:rPr>
    </w:lvl>
    <w:lvl w:ilvl="1" w:tplc="040F0003" w:tentative="1">
      <w:start w:val="1"/>
      <w:numFmt w:val="bullet"/>
      <w:lvlText w:val="o"/>
      <w:lvlJc w:val="left"/>
      <w:pPr>
        <w:ind w:left="1800" w:hanging="360"/>
      </w:pPr>
      <w:rPr>
        <w:rFonts w:ascii="Courier New" w:hAnsi="Courier New" w:cs="Courier New" w:hint="default"/>
      </w:rPr>
    </w:lvl>
    <w:lvl w:ilvl="2" w:tplc="040F0005" w:tentative="1">
      <w:start w:val="1"/>
      <w:numFmt w:val="bullet"/>
      <w:lvlText w:val=""/>
      <w:lvlJc w:val="left"/>
      <w:pPr>
        <w:ind w:left="2520" w:hanging="360"/>
      </w:pPr>
      <w:rPr>
        <w:rFonts w:ascii="Wingdings" w:hAnsi="Wingdings" w:hint="default"/>
      </w:rPr>
    </w:lvl>
    <w:lvl w:ilvl="3" w:tplc="040F0001" w:tentative="1">
      <w:start w:val="1"/>
      <w:numFmt w:val="bullet"/>
      <w:lvlText w:val=""/>
      <w:lvlJc w:val="left"/>
      <w:pPr>
        <w:ind w:left="3240" w:hanging="360"/>
      </w:pPr>
      <w:rPr>
        <w:rFonts w:ascii="Symbol" w:hAnsi="Symbol" w:hint="default"/>
      </w:rPr>
    </w:lvl>
    <w:lvl w:ilvl="4" w:tplc="040F0003" w:tentative="1">
      <w:start w:val="1"/>
      <w:numFmt w:val="bullet"/>
      <w:lvlText w:val="o"/>
      <w:lvlJc w:val="left"/>
      <w:pPr>
        <w:ind w:left="3960" w:hanging="360"/>
      </w:pPr>
      <w:rPr>
        <w:rFonts w:ascii="Courier New" w:hAnsi="Courier New" w:cs="Courier New" w:hint="default"/>
      </w:rPr>
    </w:lvl>
    <w:lvl w:ilvl="5" w:tplc="040F0005" w:tentative="1">
      <w:start w:val="1"/>
      <w:numFmt w:val="bullet"/>
      <w:lvlText w:val=""/>
      <w:lvlJc w:val="left"/>
      <w:pPr>
        <w:ind w:left="4680" w:hanging="360"/>
      </w:pPr>
      <w:rPr>
        <w:rFonts w:ascii="Wingdings" w:hAnsi="Wingdings" w:hint="default"/>
      </w:rPr>
    </w:lvl>
    <w:lvl w:ilvl="6" w:tplc="040F0001" w:tentative="1">
      <w:start w:val="1"/>
      <w:numFmt w:val="bullet"/>
      <w:lvlText w:val=""/>
      <w:lvlJc w:val="left"/>
      <w:pPr>
        <w:ind w:left="5400" w:hanging="360"/>
      </w:pPr>
      <w:rPr>
        <w:rFonts w:ascii="Symbol" w:hAnsi="Symbol" w:hint="default"/>
      </w:rPr>
    </w:lvl>
    <w:lvl w:ilvl="7" w:tplc="040F0003" w:tentative="1">
      <w:start w:val="1"/>
      <w:numFmt w:val="bullet"/>
      <w:lvlText w:val="o"/>
      <w:lvlJc w:val="left"/>
      <w:pPr>
        <w:ind w:left="6120" w:hanging="360"/>
      </w:pPr>
      <w:rPr>
        <w:rFonts w:ascii="Courier New" w:hAnsi="Courier New" w:cs="Courier New" w:hint="default"/>
      </w:rPr>
    </w:lvl>
    <w:lvl w:ilvl="8" w:tplc="040F0005" w:tentative="1">
      <w:start w:val="1"/>
      <w:numFmt w:val="bullet"/>
      <w:lvlText w:val=""/>
      <w:lvlJc w:val="left"/>
      <w:pPr>
        <w:ind w:left="6840" w:hanging="360"/>
      </w:pPr>
      <w:rPr>
        <w:rFonts w:ascii="Wingdings" w:hAnsi="Wingdings" w:hint="default"/>
      </w:rPr>
    </w:lvl>
  </w:abstractNum>
  <w:abstractNum w:abstractNumId="6" w15:restartNumberingAfterBreak="0">
    <w:nsid w:val="0BF723A1"/>
    <w:multiLevelType w:val="hybridMultilevel"/>
    <w:tmpl w:val="364C82B8"/>
    <w:lvl w:ilvl="0" w:tplc="040F0001">
      <w:start w:val="1"/>
      <w:numFmt w:val="bullet"/>
      <w:lvlText w:val=""/>
      <w:lvlJc w:val="left"/>
      <w:pPr>
        <w:ind w:left="720" w:hanging="360"/>
      </w:pPr>
      <w:rPr>
        <w:rFonts w:ascii="Symbol" w:hAnsi="Symbol" w:hint="default"/>
      </w:rPr>
    </w:lvl>
    <w:lvl w:ilvl="1" w:tplc="040F0003" w:tentative="1">
      <w:start w:val="1"/>
      <w:numFmt w:val="bullet"/>
      <w:lvlText w:val="o"/>
      <w:lvlJc w:val="left"/>
      <w:pPr>
        <w:ind w:left="1440" w:hanging="360"/>
      </w:pPr>
      <w:rPr>
        <w:rFonts w:ascii="Courier New" w:hAnsi="Courier New" w:cs="Courier New" w:hint="default"/>
      </w:rPr>
    </w:lvl>
    <w:lvl w:ilvl="2" w:tplc="040F0005" w:tentative="1">
      <w:start w:val="1"/>
      <w:numFmt w:val="bullet"/>
      <w:lvlText w:val=""/>
      <w:lvlJc w:val="left"/>
      <w:pPr>
        <w:ind w:left="2160" w:hanging="360"/>
      </w:pPr>
      <w:rPr>
        <w:rFonts w:ascii="Wingdings" w:hAnsi="Wingdings" w:hint="default"/>
      </w:rPr>
    </w:lvl>
    <w:lvl w:ilvl="3" w:tplc="040F0001" w:tentative="1">
      <w:start w:val="1"/>
      <w:numFmt w:val="bullet"/>
      <w:lvlText w:val=""/>
      <w:lvlJc w:val="left"/>
      <w:pPr>
        <w:ind w:left="2880" w:hanging="360"/>
      </w:pPr>
      <w:rPr>
        <w:rFonts w:ascii="Symbol" w:hAnsi="Symbol" w:hint="default"/>
      </w:rPr>
    </w:lvl>
    <w:lvl w:ilvl="4" w:tplc="040F0003" w:tentative="1">
      <w:start w:val="1"/>
      <w:numFmt w:val="bullet"/>
      <w:lvlText w:val="o"/>
      <w:lvlJc w:val="left"/>
      <w:pPr>
        <w:ind w:left="3600" w:hanging="360"/>
      </w:pPr>
      <w:rPr>
        <w:rFonts w:ascii="Courier New" w:hAnsi="Courier New" w:cs="Courier New" w:hint="default"/>
      </w:rPr>
    </w:lvl>
    <w:lvl w:ilvl="5" w:tplc="040F0005" w:tentative="1">
      <w:start w:val="1"/>
      <w:numFmt w:val="bullet"/>
      <w:lvlText w:val=""/>
      <w:lvlJc w:val="left"/>
      <w:pPr>
        <w:ind w:left="4320" w:hanging="360"/>
      </w:pPr>
      <w:rPr>
        <w:rFonts w:ascii="Wingdings" w:hAnsi="Wingdings" w:hint="default"/>
      </w:rPr>
    </w:lvl>
    <w:lvl w:ilvl="6" w:tplc="040F0001" w:tentative="1">
      <w:start w:val="1"/>
      <w:numFmt w:val="bullet"/>
      <w:lvlText w:val=""/>
      <w:lvlJc w:val="left"/>
      <w:pPr>
        <w:ind w:left="5040" w:hanging="360"/>
      </w:pPr>
      <w:rPr>
        <w:rFonts w:ascii="Symbol" w:hAnsi="Symbol" w:hint="default"/>
      </w:rPr>
    </w:lvl>
    <w:lvl w:ilvl="7" w:tplc="040F0003" w:tentative="1">
      <w:start w:val="1"/>
      <w:numFmt w:val="bullet"/>
      <w:lvlText w:val="o"/>
      <w:lvlJc w:val="left"/>
      <w:pPr>
        <w:ind w:left="5760" w:hanging="360"/>
      </w:pPr>
      <w:rPr>
        <w:rFonts w:ascii="Courier New" w:hAnsi="Courier New" w:cs="Courier New" w:hint="default"/>
      </w:rPr>
    </w:lvl>
    <w:lvl w:ilvl="8" w:tplc="040F0005" w:tentative="1">
      <w:start w:val="1"/>
      <w:numFmt w:val="bullet"/>
      <w:lvlText w:val=""/>
      <w:lvlJc w:val="left"/>
      <w:pPr>
        <w:ind w:left="6480" w:hanging="360"/>
      </w:pPr>
      <w:rPr>
        <w:rFonts w:ascii="Wingdings" w:hAnsi="Wingdings" w:hint="default"/>
      </w:rPr>
    </w:lvl>
  </w:abstractNum>
  <w:abstractNum w:abstractNumId="7" w15:restartNumberingAfterBreak="0">
    <w:nsid w:val="0EAF733A"/>
    <w:multiLevelType w:val="multilevel"/>
    <w:tmpl w:val="B2561568"/>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8" w15:restartNumberingAfterBreak="0">
    <w:nsid w:val="0F45042C"/>
    <w:multiLevelType w:val="hybridMultilevel"/>
    <w:tmpl w:val="08F4BF92"/>
    <w:lvl w:ilvl="0" w:tplc="040F0017">
      <w:start w:val="1"/>
      <w:numFmt w:val="lowerLetter"/>
      <w:lvlText w:val="%1)"/>
      <w:lvlJc w:val="left"/>
      <w:pPr>
        <w:ind w:left="720" w:hanging="360"/>
      </w:pPr>
      <w:rPr>
        <w:rFonts w:hint="default"/>
      </w:rPr>
    </w:lvl>
    <w:lvl w:ilvl="1" w:tplc="040F0003" w:tentative="1">
      <w:start w:val="1"/>
      <w:numFmt w:val="bullet"/>
      <w:lvlText w:val="o"/>
      <w:lvlJc w:val="left"/>
      <w:pPr>
        <w:ind w:left="1440" w:hanging="360"/>
      </w:pPr>
      <w:rPr>
        <w:rFonts w:ascii="Courier New" w:hAnsi="Courier New" w:cs="Courier New" w:hint="default"/>
      </w:rPr>
    </w:lvl>
    <w:lvl w:ilvl="2" w:tplc="040F0005" w:tentative="1">
      <w:start w:val="1"/>
      <w:numFmt w:val="bullet"/>
      <w:lvlText w:val=""/>
      <w:lvlJc w:val="left"/>
      <w:pPr>
        <w:ind w:left="2160" w:hanging="360"/>
      </w:pPr>
      <w:rPr>
        <w:rFonts w:ascii="Wingdings" w:hAnsi="Wingdings" w:hint="default"/>
      </w:rPr>
    </w:lvl>
    <w:lvl w:ilvl="3" w:tplc="040F0001" w:tentative="1">
      <w:start w:val="1"/>
      <w:numFmt w:val="bullet"/>
      <w:lvlText w:val=""/>
      <w:lvlJc w:val="left"/>
      <w:pPr>
        <w:ind w:left="2880" w:hanging="360"/>
      </w:pPr>
      <w:rPr>
        <w:rFonts w:ascii="Symbol" w:hAnsi="Symbol" w:hint="default"/>
      </w:rPr>
    </w:lvl>
    <w:lvl w:ilvl="4" w:tplc="040F0003" w:tentative="1">
      <w:start w:val="1"/>
      <w:numFmt w:val="bullet"/>
      <w:lvlText w:val="o"/>
      <w:lvlJc w:val="left"/>
      <w:pPr>
        <w:ind w:left="3600" w:hanging="360"/>
      </w:pPr>
      <w:rPr>
        <w:rFonts w:ascii="Courier New" w:hAnsi="Courier New" w:cs="Courier New" w:hint="default"/>
      </w:rPr>
    </w:lvl>
    <w:lvl w:ilvl="5" w:tplc="040F0005" w:tentative="1">
      <w:start w:val="1"/>
      <w:numFmt w:val="bullet"/>
      <w:lvlText w:val=""/>
      <w:lvlJc w:val="left"/>
      <w:pPr>
        <w:ind w:left="4320" w:hanging="360"/>
      </w:pPr>
      <w:rPr>
        <w:rFonts w:ascii="Wingdings" w:hAnsi="Wingdings" w:hint="default"/>
      </w:rPr>
    </w:lvl>
    <w:lvl w:ilvl="6" w:tplc="040F0001" w:tentative="1">
      <w:start w:val="1"/>
      <w:numFmt w:val="bullet"/>
      <w:lvlText w:val=""/>
      <w:lvlJc w:val="left"/>
      <w:pPr>
        <w:ind w:left="5040" w:hanging="360"/>
      </w:pPr>
      <w:rPr>
        <w:rFonts w:ascii="Symbol" w:hAnsi="Symbol" w:hint="default"/>
      </w:rPr>
    </w:lvl>
    <w:lvl w:ilvl="7" w:tplc="040F0003" w:tentative="1">
      <w:start w:val="1"/>
      <w:numFmt w:val="bullet"/>
      <w:lvlText w:val="o"/>
      <w:lvlJc w:val="left"/>
      <w:pPr>
        <w:ind w:left="5760" w:hanging="360"/>
      </w:pPr>
      <w:rPr>
        <w:rFonts w:ascii="Courier New" w:hAnsi="Courier New" w:cs="Courier New" w:hint="default"/>
      </w:rPr>
    </w:lvl>
    <w:lvl w:ilvl="8" w:tplc="040F0005" w:tentative="1">
      <w:start w:val="1"/>
      <w:numFmt w:val="bullet"/>
      <w:lvlText w:val=""/>
      <w:lvlJc w:val="left"/>
      <w:pPr>
        <w:ind w:left="6480" w:hanging="360"/>
      </w:pPr>
      <w:rPr>
        <w:rFonts w:ascii="Wingdings" w:hAnsi="Wingdings" w:hint="default"/>
      </w:rPr>
    </w:lvl>
  </w:abstractNum>
  <w:abstractNum w:abstractNumId="9" w15:restartNumberingAfterBreak="0">
    <w:nsid w:val="0F8F194E"/>
    <w:multiLevelType w:val="hybridMultilevel"/>
    <w:tmpl w:val="891C5FAE"/>
    <w:lvl w:ilvl="0" w:tplc="1B2EFFD8">
      <w:start w:val="1"/>
      <w:numFmt w:val="bullet"/>
      <w:lvlText w:val="•"/>
      <w:lvlJc w:val="left"/>
      <w:pPr>
        <w:ind w:left="720" w:hanging="360"/>
      </w:pPr>
      <w:rPr>
        <w:rFonts w:ascii="Calibri" w:hAnsi="Calibri" w:hint="default"/>
      </w:rPr>
    </w:lvl>
    <w:lvl w:ilvl="1" w:tplc="8FBEFDFC">
      <w:start w:val="1"/>
      <w:numFmt w:val="bullet"/>
      <w:lvlText w:val="o"/>
      <w:lvlJc w:val="left"/>
      <w:pPr>
        <w:ind w:left="1440" w:hanging="360"/>
      </w:pPr>
      <w:rPr>
        <w:rFonts w:ascii="Courier New" w:hAnsi="Courier New" w:hint="default"/>
      </w:rPr>
    </w:lvl>
    <w:lvl w:ilvl="2" w:tplc="7946196A">
      <w:start w:val="1"/>
      <w:numFmt w:val="bullet"/>
      <w:lvlText w:val=""/>
      <w:lvlJc w:val="left"/>
      <w:pPr>
        <w:ind w:left="2160" w:hanging="360"/>
      </w:pPr>
      <w:rPr>
        <w:rFonts w:ascii="Wingdings" w:hAnsi="Wingdings" w:hint="default"/>
      </w:rPr>
    </w:lvl>
    <w:lvl w:ilvl="3" w:tplc="7B0AAEBC">
      <w:start w:val="1"/>
      <w:numFmt w:val="bullet"/>
      <w:lvlText w:val=""/>
      <w:lvlJc w:val="left"/>
      <w:pPr>
        <w:ind w:left="2880" w:hanging="360"/>
      </w:pPr>
      <w:rPr>
        <w:rFonts w:ascii="Symbol" w:hAnsi="Symbol" w:hint="default"/>
      </w:rPr>
    </w:lvl>
    <w:lvl w:ilvl="4" w:tplc="F7065286">
      <w:start w:val="1"/>
      <w:numFmt w:val="bullet"/>
      <w:lvlText w:val="o"/>
      <w:lvlJc w:val="left"/>
      <w:pPr>
        <w:ind w:left="3600" w:hanging="360"/>
      </w:pPr>
      <w:rPr>
        <w:rFonts w:ascii="Courier New" w:hAnsi="Courier New" w:hint="default"/>
      </w:rPr>
    </w:lvl>
    <w:lvl w:ilvl="5" w:tplc="5E70684E">
      <w:start w:val="1"/>
      <w:numFmt w:val="bullet"/>
      <w:lvlText w:val=""/>
      <w:lvlJc w:val="left"/>
      <w:pPr>
        <w:ind w:left="4320" w:hanging="360"/>
      </w:pPr>
      <w:rPr>
        <w:rFonts w:ascii="Wingdings" w:hAnsi="Wingdings" w:hint="default"/>
      </w:rPr>
    </w:lvl>
    <w:lvl w:ilvl="6" w:tplc="CDE69814">
      <w:start w:val="1"/>
      <w:numFmt w:val="bullet"/>
      <w:lvlText w:val=""/>
      <w:lvlJc w:val="left"/>
      <w:pPr>
        <w:ind w:left="5040" w:hanging="360"/>
      </w:pPr>
      <w:rPr>
        <w:rFonts w:ascii="Symbol" w:hAnsi="Symbol" w:hint="default"/>
      </w:rPr>
    </w:lvl>
    <w:lvl w:ilvl="7" w:tplc="CB96B234">
      <w:start w:val="1"/>
      <w:numFmt w:val="bullet"/>
      <w:lvlText w:val="o"/>
      <w:lvlJc w:val="left"/>
      <w:pPr>
        <w:ind w:left="5760" w:hanging="360"/>
      </w:pPr>
      <w:rPr>
        <w:rFonts w:ascii="Courier New" w:hAnsi="Courier New" w:hint="default"/>
      </w:rPr>
    </w:lvl>
    <w:lvl w:ilvl="8" w:tplc="00369942">
      <w:start w:val="1"/>
      <w:numFmt w:val="bullet"/>
      <w:lvlText w:val=""/>
      <w:lvlJc w:val="left"/>
      <w:pPr>
        <w:ind w:left="6480" w:hanging="360"/>
      </w:pPr>
      <w:rPr>
        <w:rFonts w:ascii="Wingdings" w:hAnsi="Wingdings" w:hint="default"/>
      </w:rPr>
    </w:lvl>
  </w:abstractNum>
  <w:abstractNum w:abstractNumId="10" w15:restartNumberingAfterBreak="0">
    <w:nsid w:val="1024592E"/>
    <w:multiLevelType w:val="multilevel"/>
    <w:tmpl w:val="0ECAE188"/>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1" w15:restartNumberingAfterBreak="0">
    <w:nsid w:val="10E42CDD"/>
    <w:multiLevelType w:val="multilevel"/>
    <w:tmpl w:val="C1BCBC22"/>
    <w:lvl w:ilvl="0">
      <w:start w:val="1"/>
      <w:numFmt w:val="upperLetter"/>
      <w:pStyle w:val="HeadingA"/>
      <w:lvlText w:val="%1"/>
      <w:lvlJc w:val="left"/>
      <w:pPr>
        <w:tabs>
          <w:tab w:val="num" w:pos="1134"/>
        </w:tabs>
        <w:ind w:left="1134" w:hanging="1134"/>
      </w:pPr>
      <w:rPr>
        <w:rFonts w:ascii="Calibri Light" w:hAnsi="Calibri Light" w:cs="Times New Roman" w:hint="default"/>
        <w:i w:val="0"/>
        <w:iCs w:val="0"/>
        <w:smallCaps w:val="0"/>
        <w:strike w:val="0"/>
        <w:dstrike w:val="0"/>
        <w:vanish w:val="0"/>
        <w:color w:val="000000"/>
        <w:spacing w:val="0"/>
        <w:kern w:val="0"/>
        <w:position w:val="0"/>
        <w:u w:val="none"/>
        <w:vertAlign w:val="baseline"/>
        <w14:shadow w14:blurRad="0" w14:dist="0" w14:dir="0" w14:sx="0" w14:sy="0" w14:kx="0" w14:ky="0" w14:algn="none">
          <w14:srgbClr w14:val="000000"/>
        </w14:shadow>
        <w14:textOutline w14:w="0" w14:cap="rnd" w14:cmpd="sng" w14:algn="ctr">
          <w14:noFill/>
          <w14:prstDash w14:val="solid"/>
          <w14:bevel/>
        </w14:textOutline>
      </w:rPr>
    </w:lvl>
    <w:lvl w:ilvl="1">
      <w:start w:val="1"/>
      <w:numFmt w:val="decimal"/>
      <w:pStyle w:val="HeadingA1"/>
      <w:lvlText w:val="%1.%2"/>
      <w:lvlJc w:val="left"/>
      <w:pPr>
        <w:tabs>
          <w:tab w:val="num" w:pos="1134"/>
        </w:tabs>
        <w:ind w:left="1134" w:hanging="567"/>
      </w:pPr>
      <w:rPr>
        <w:rFonts w:ascii="Calibri Light" w:hAnsi="Calibri Light" w:cs="Times New Roman" w:hint="default"/>
        <w:b/>
        <w:bCs w:val="0"/>
        <w:i w:val="0"/>
        <w:iCs w:val="0"/>
        <w:caps w:val="0"/>
        <w:smallCaps w:val="0"/>
        <w:strike w:val="0"/>
        <w:dstrike w:val="0"/>
        <w:vanish w:val="0"/>
        <w:color w:val="000000"/>
        <w:spacing w:val="0"/>
        <w:kern w:val="0"/>
        <w:position w:val="0"/>
        <w:u w:val="none"/>
        <w:vertAlign w:val="baseline"/>
        <w14:shadow w14:blurRad="0" w14:dist="0" w14:dir="0" w14:sx="0" w14:sy="0" w14:kx="0" w14:ky="0" w14:algn="none">
          <w14:srgbClr w14:val="000000"/>
        </w14:shadow>
        <w14:textOutline w14:w="0" w14:cap="rnd" w14:cmpd="sng" w14:algn="ctr">
          <w14:noFill/>
          <w14:prstDash w14:val="solid"/>
          <w14:bevel/>
        </w14:textOutline>
      </w:rPr>
    </w:lvl>
    <w:lvl w:ilvl="2">
      <w:start w:val="1"/>
      <w:numFmt w:val="decimal"/>
      <w:lvlText w:val="%1.%2.%3"/>
      <w:lvlJc w:val="left"/>
      <w:pPr>
        <w:tabs>
          <w:tab w:val="num" w:pos="2088"/>
        </w:tabs>
        <w:ind w:left="2088" w:hanging="1134"/>
      </w:pPr>
      <w:rPr>
        <w:rFonts w:ascii="Times New Roman" w:hAnsi="Times New Roman" w:cs="Times New Roman" w:hint="default"/>
      </w:rPr>
    </w:lvl>
    <w:lvl w:ilvl="3">
      <w:start w:val="1"/>
      <w:numFmt w:val="decimal"/>
      <w:lvlText w:val="%1.%2.%3.%4"/>
      <w:lvlJc w:val="left"/>
      <w:pPr>
        <w:tabs>
          <w:tab w:val="num" w:pos="1818"/>
        </w:tabs>
        <w:ind w:left="1818" w:hanging="864"/>
      </w:pPr>
      <w:rPr>
        <w:rFonts w:ascii="Times New Roman" w:hAnsi="Times New Roman" w:cs="Times New Roman" w:hint="default"/>
      </w:rPr>
    </w:lvl>
    <w:lvl w:ilvl="4">
      <w:start w:val="1"/>
      <w:numFmt w:val="decimal"/>
      <w:lvlText w:val="%1.%2.%3.%4.%5"/>
      <w:lvlJc w:val="left"/>
      <w:pPr>
        <w:tabs>
          <w:tab w:val="num" w:pos="1962"/>
        </w:tabs>
        <w:ind w:left="1962" w:hanging="1008"/>
      </w:pPr>
      <w:rPr>
        <w:rFonts w:ascii="Times New Roman" w:hAnsi="Times New Roman" w:cs="Times New Roman" w:hint="default"/>
      </w:rPr>
    </w:lvl>
    <w:lvl w:ilvl="5">
      <w:start w:val="1"/>
      <w:numFmt w:val="decimal"/>
      <w:lvlText w:val="%1.%2.%3.%4.%5.%6"/>
      <w:lvlJc w:val="left"/>
      <w:pPr>
        <w:tabs>
          <w:tab w:val="num" w:pos="2106"/>
        </w:tabs>
        <w:ind w:left="2106" w:hanging="1152"/>
      </w:pPr>
      <w:rPr>
        <w:rFonts w:ascii="Times New Roman" w:hAnsi="Times New Roman" w:cs="Times New Roman" w:hint="default"/>
      </w:rPr>
    </w:lvl>
    <w:lvl w:ilvl="6">
      <w:start w:val="1"/>
      <w:numFmt w:val="decimal"/>
      <w:lvlText w:val="%1.%2.%3.%4.%5.%6.%7"/>
      <w:lvlJc w:val="left"/>
      <w:pPr>
        <w:tabs>
          <w:tab w:val="num" w:pos="2250"/>
        </w:tabs>
        <w:ind w:left="2250" w:hanging="1296"/>
      </w:pPr>
      <w:rPr>
        <w:rFonts w:ascii="Times New Roman" w:hAnsi="Times New Roman" w:cs="Times New Roman" w:hint="default"/>
      </w:rPr>
    </w:lvl>
    <w:lvl w:ilvl="7">
      <w:start w:val="1"/>
      <w:numFmt w:val="decimal"/>
      <w:lvlText w:val="%1.%2.%3.%4.%5.%6.%7.%8"/>
      <w:lvlJc w:val="left"/>
      <w:pPr>
        <w:tabs>
          <w:tab w:val="num" w:pos="2394"/>
        </w:tabs>
        <w:ind w:left="2394" w:hanging="1440"/>
      </w:pPr>
      <w:rPr>
        <w:rFonts w:ascii="Times New Roman" w:hAnsi="Times New Roman" w:cs="Times New Roman" w:hint="default"/>
      </w:rPr>
    </w:lvl>
    <w:lvl w:ilvl="8">
      <w:start w:val="1"/>
      <w:numFmt w:val="decimal"/>
      <w:lvlText w:val="%1.%2.%3.%4.%5.%6.%7.%8.%9"/>
      <w:lvlJc w:val="left"/>
      <w:pPr>
        <w:tabs>
          <w:tab w:val="num" w:pos="2538"/>
        </w:tabs>
        <w:ind w:left="2538" w:hanging="1584"/>
      </w:pPr>
      <w:rPr>
        <w:rFonts w:ascii="Times New Roman" w:hAnsi="Times New Roman" w:cs="Times New Roman" w:hint="default"/>
      </w:rPr>
    </w:lvl>
  </w:abstractNum>
  <w:abstractNum w:abstractNumId="12" w15:restartNumberingAfterBreak="0">
    <w:nsid w:val="147F0357"/>
    <w:multiLevelType w:val="multilevel"/>
    <w:tmpl w:val="9874FFBA"/>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3" w15:restartNumberingAfterBreak="0">
    <w:nsid w:val="1560442A"/>
    <w:multiLevelType w:val="hybridMultilevel"/>
    <w:tmpl w:val="A1A6F30C"/>
    <w:lvl w:ilvl="0" w:tplc="040F0001">
      <w:start w:val="1"/>
      <w:numFmt w:val="bullet"/>
      <w:lvlText w:val=""/>
      <w:lvlJc w:val="left"/>
      <w:pPr>
        <w:ind w:left="720" w:hanging="360"/>
      </w:pPr>
      <w:rPr>
        <w:rFonts w:ascii="Symbol" w:hAnsi="Symbol" w:hint="default"/>
      </w:rPr>
    </w:lvl>
    <w:lvl w:ilvl="1" w:tplc="040F0003" w:tentative="1">
      <w:start w:val="1"/>
      <w:numFmt w:val="bullet"/>
      <w:lvlText w:val="o"/>
      <w:lvlJc w:val="left"/>
      <w:pPr>
        <w:ind w:left="1440" w:hanging="360"/>
      </w:pPr>
      <w:rPr>
        <w:rFonts w:ascii="Courier New" w:hAnsi="Courier New" w:cs="Courier New" w:hint="default"/>
      </w:rPr>
    </w:lvl>
    <w:lvl w:ilvl="2" w:tplc="040F0005" w:tentative="1">
      <w:start w:val="1"/>
      <w:numFmt w:val="bullet"/>
      <w:lvlText w:val=""/>
      <w:lvlJc w:val="left"/>
      <w:pPr>
        <w:ind w:left="2160" w:hanging="360"/>
      </w:pPr>
      <w:rPr>
        <w:rFonts w:ascii="Wingdings" w:hAnsi="Wingdings" w:hint="default"/>
      </w:rPr>
    </w:lvl>
    <w:lvl w:ilvl="3" w:tplc="040F0001" w:tentative="1">
      <w:start w:val="1"/>
      <w:numFmt w:val="bullet"/>
      <w:lvlText w:val=""/>
      <w:lvlJc w:val="left"/>
      <w:pPr>
        <w:ind w:left="2880" w:hanging="360"/>
      </w:pPr>
      <w:rPr>
        <w:rFonts w:ascii="Symbol" w:hAnsi="Symbol" w:hint="default"/>
      </w:rPr>
    </w:lvl>
    <w:lvl w:ilvl="4" w:tplc="040F0003" w:tentative="1">
      <w:start w:val="1"/>
      <w:numFmt w:val="bullet"/>
      <w:lvlText w:val="o"/>
      <w:lvlJc w:val="left"/>
      <w:pPr>
        <w:ind w:left="3600" w:hanging="360"/>
      </w:pPr>
      <w:rPr>
        <w:rFonts w:ascii="Courier New" w:hAnsi="Courier New" w:cs="Courier New" w:hint="default"/>
      </w:rPr>
    </w:lvl>
    <w:lvl w:ilvl="5" w:tplc="040F0005" w:tentative="1">
      <w:start w:val="1"/>
      <w:numFmt w:val="bullet"/>
      <w:lvlText w:val=""/>
      <w:lvlJc w:val="left"/>
      <w:pPr>
        <w:ind w:left="4320" w:hanging="360"/>
      </w:pPr>
      <w:rPr>
        <w:rFonts w:ascii="Wingdings" w:hAnsi="Wingdings" w:hint="default"/>
      </w:rPr>
    </w:lvl>
    <w:lvl w:ilvl="6" w:tplc="040F0001" w:tentative="1">
      <w:start w:val="1"/>
      <w:numFmt w:val="bullet"/>
      <w:lvlText w:val=""/>
      <w:lvlJc w:val="left"/>
      <w:pPr>
        <w:ind w:left="5040" w:hanging="360"/>
      </w:pPr>
      <w:rPr>
        <w:rFonts w:ascii="Symbol" w:hAnsi="Symbol" w:hint="default"/>
      </w:rPr>
    </w:lvl>
    <w:lvl w:ilvl="7" w:tplc="040F0003" w:tentative="1">
      <w:start w:val="1"/>
      <w:numFmt w:val="bullet"/>
      <w:lvlText w:val="o"/>
      <w:lvlJc w:val="left"/>
      <w:pPr>
        <w:ind w:left="5760" w:hanging="360"/>
      </w:pPr>
      <w:rPr>
        <w:rFonts w:ascii="Courier New" w:hAnsi="Courier New" w:cs="Courier New" w:hint="default"/>
      </w:rPr>
    </w:lvl>
    <w:lvl w:ilvl="8" w:tplc="040F0005" w:tentative="1">
      <w:start w:val="1"/>
      <w:numFmt w:val="bullet"/>
      <w:lvlText w:val=""/>
      <w:lvlJc w:val="left"/>
      <w:pPr>
        <w:ind w:left="6480" w:hanging="360"/>
      </w:pPr>
      <w:rPr>
        <w:rFonts w:ascii="Wingdings" w:hAnsi="Wingdings" w:hint="default"/>
      </w:rPr>
    </w:lvl>
  </w:abstractNum>
  <w:abstractNum w:abstractNumId="14" w15:restartNumberingAfterBreak="0">
    <w:nsid w:val="16B555F9"/>
    <w:multiLevelType w:val="singleLevel"/>
    <w:tmpl w:val="F1A299CC"/>
    <w:lvl w:ilvl="0">
      <w:numFmt w:val="bullet"/>
      <w:pStyle w:val="Upptalning-3"/>
      <w:lvlText w:val="*"/>
      <w:lvlJc w:val="left"/>
    </w:lvl>
  </w:abstractNum>
  <w:abstractNum w:abstractNumId="15" w15:restartNumberingAfterBreak="0">
    <w:nsid w:val="16D81151"/>
    <w:multiLevelType w:val="hybridMultilevel"/>
    <w:tmpl w:val="F496BA24"/>
    <w:lvl w:ilvl="0" w:tplc="6EB44DB8">
      <w:start w:val="1"/>
      <w:numFmt w:val="bullet"/>
      <w:lvlText w:val="-"/>
      <w:lvlJc w:val="left"/>
      <w:pPr>
        <w:ind w:left="720" w:hanging="360"/>
      </w:pPr>
      <w:rPr>
        <w:rFonts w:ascii="Arial" w:eastAsiaTheme="minorHAnsi" w:hAnsi="Arial" w:cs="Arial" w:hint="default"/>
      </w:rPr>
    </w:lvl>
    <w:lvl w:ilvl="1" w:tplc="040F0003" w:tentative="1">
      <w:start w:val="1"/>
      <w:numFmt w:val="bullet"/>
      <w:lvlText w:val="o"/>
      <w:lvlJc w:val="left"/>
      <w:pPr>
        <w:ind w:left="1440" w:hanging="360"/>
      </w:pPr>
      <w:rPr>
        <w:rFonts w:ascii="Courier New" w:hAnsi="Courier New" w:cs="Courier New" w:hint="default"/>
      </w:rPr>
    </w:lvl>
    <w:lvl w:ilvl="2" w:tplc="040F0005" w:tentative="1">
      <w:start w:val="1"/>
      <w:numFmt w:val="bullet"/>
      <w:lvlText w:val=""/>
      <w:lvlJc w:val="left"/>
      <w:pPr>
        <w:ind w:left="2160" w:hanging="360"/>
      </w:pPr>
      <w:rPr>
        <w:rFonts w:ascii="Wingdings" w:hAnsi="Wingdings" w:hint="default"/>
      </w:rPr>
    </w:lvl>
    <w:lvl w:ilvl="3" w:tplc="040F0001" w:tentative="1">
      <w:start w:val="1"/>
      <w:numFmt w:val="bullet"/>
      <w:lvlText w:val=""/>
      <w:lvlJc w:val="left"/>
      <w:pPr>
        <w:ind w:left="2880" w:hanging="360"/>
      </w:pPr>
      <w:rPr>
        <w:rFonts w:ascii="Symbol" w:hAnsi="Symbol" w:hint="default"/>
      </w:rPr>
    </w:lvl>
    <w:lvl w:ilvl="4" w:tplc="040F0003" w:tentative="1">
      <w:start w:val="1"/>
      <w:numFmt w:val="bullet"/>
      <w:lvlText w:val="o"/>
      <w:lvlJc w:val="left"/>
      <w:pPr>
        <w:ind w:left="3600" w:hanging="360"/>
      </w:pPr>
      <w:rPr>
        <w:rFonts w:ascii="Courier New" w:hAnsi="Courier New" w:cs="Courier New" w:hint="default"/>
      </w:rPr>
    </w:lvl>
    <w:lvl w:ilvl="5" w:tplc="040F0005" w:tentative="1">
      <w:start w:val="1"/>
      <w:numFmt w:val="bullet"/>
      <w:lvlText w:val=""/>
      <w:lvlJc w:val="left"/>
      <w:pPr>
        <w:ind w:left="4320" w:hanging="360"/>
      </w:pPr>
      <w:rPr>
        <w:rFonts w:ascii="Wingdings" w:hAnsi="Wingdings" w:hint="default"/>
      </w:rPr>
    </w:lvl>
    <w:lvl w:ilvl="6" w:tplc="040F0001" w:tentative="1">
      <w:start w:val="1"/>
      <w:numFmt w:val="bullet"/>
      <w:lvlText w:val=""/>
      <w:lvlJc w:val="left"/>
      <w:pPr>
        <w:ind w:left="5040" w:hanging="360"/>
      </w:pPr>
      <w:rPr>
        <w:rFonts w:ascii="Symbol" w:hAnsi="Symbol" w:hint="default"/>
      </w:rPr>
    </w:lvl>
    <w:lvl w:ilvl="7" w:tplc="040F0003" w:tentative="1">
      <w:start w:val="1"/>
      <w:numFmt w:val="bullet"/>
      <w:lvlText w:val="o"/>
      <w:lvlJc w:val="left"/>
      <w:pPr>
        <w:ind w:left="5760" w:hanging="360"/>
      </w:pPr>
      <w:rPr>
        <w:rFonts w:ascii="Courier New" w:hAnsi="Courier New" w:cs="Courier New" w:hint="default"/>
      </w:rPr>
    </w:lvl>
    <w:lvl w:ilvl="8" w:tplc="040F0005" w:tentative="1">
      <w:start w:val="1"/>
      <w:numFmt w:val="bullet"/>
      <w:lvlText w:val=""/>
      <w:lvlJc w:val="left"/>
      <w:pPr>
        <w:ind w:left="6480" w:hanging="360"/>
      </w:pPr>
      <w:rPr>
        <w:rFonts w:ascii="Wingdings" w:hAnsi="Wingdings" w:hint="default"/>
      </w:rPr>
    </w:lvl>
  </w:abstractNum>
  <w:abstractNum w:abstractNumId="16" w15:restartNumberingAfterBreak="0">
    <w:nsid w:val="170D11AC"/>
    <w:multiLevelType w:val="hybridMultilevel"/>
    <w:tmpl w:val="4B9E6724"/>
    <w:lvl w:ilvl="0" w:tplc="040F0001">
      <w:start w:val="1"/>
      <w:numFmt w:val="bullet"/>
      <w:lvlText w:val=""/>
      <w:lvlJc w:val="left"/>
      <w:pPr>
        <w:ind w:left="720" w:hanging="360"/>
      </w:pPr>
      <w:rPr>
        <w:rFonts w:ascii="Symbol" w:hAnsi="Symbol" w:hint="default"/>
      </w:rPr>
    </w:lvl>
    <w:lvl w:ilvl="1" w:tplc="040F0003" w:tentative="1">
      <w:start w:val="1"/>
      <w:numFmt w:val="bullet"/>
      <w:lvlText w:val="o"/>
      <w:lvlJc w:val="left"/>
      <w:pPr>
        <w:ind w:left="1440" w:hanging="360"/>
      </w:pPr>
      <w:rPr>
        <w:rFonts w:ascii="Courier New" w:hAnsi="Courier New" w:cs="Courier New" w:hint="default"/>
      </w:rPr>
    </w:lvl>
    <w:lvl w:ilvl="2" w:tplc="040F0005" w:tentative="1">
      <w:start w:val="1"/>
      <w:numFmt w:val="bullet"/>
      <w:lvlText w:val=""/>
      <w:lvlJc w:val="left"/>
      <w:pPr>
        <w:ind w:left="2160" w:hanging="360"/>
      </w:pPr>
      <w:rPr>
        <w:rFonts w:ascii="Wingdings" w:hAnsi="Wingdings" w:hint="default"/>
      </w:rPr>
    </w:lvl>
    <w:lvl w:ilvl="3" w:tplc="040F0001" w:tentative="1">
      <w:start w:val="1"/>
      <w:numFmt w:val="bullet"/>
      <w:lvlText w:val=""/>
      <w:lvlJc w:val="left"/>
      <w:pPr>
        <w:ind w:left="2880" w:hanging="360"/>
      </w:pPr>
      <w:rPr>
        <w:rFonts w:ascii="Symbol" w:hAnsi="Symbol" w:hint="default"/>
      </w:rPr>
    </w:lvl>
    <w:lvl w:ilvl="4" w:tplc="040F0003" w:tentative="1">
      <w:start w:val="1"/>
      <w:numFmt w:val="bullet"/>
      <w:lvlText w:val="o"/>
      <w:lvlJc w:val="left"/>
      <w:pPr>
        <w:ind w:left="3600" w:hanging="360"/>
      </w:pPr>
      <w:rPr>
        <w:rFonts w:ascii="Courier New" w:hAnsi="Courier New" w:cs="Courier New" w:hint="default"/>
      </w:rPr>
    </w:lvl>
    <w:lvl w:ilvl="5" w:tplc="040F0005" w:tentative="1">
      <w:start w:val="1"/>
      <w:numFmt w:val="bullet"/>
      <w:lvlText w:val=""/>
      <w:lvlJc w:val="left"/>
      <w:pPr>
        <w:ind w:left="4320" w:hanging="360"/>
      </w:pPr>
      <w:rPr>
        <w:rFonts w:ascii="Wingdings" w:hAnsi="Wingdings" w:hint="default"/>
      </w:rPr>
    </w:lvl>
    <w:lvl w:ilvl="6" w:tplc="040F0001" w:tentative="1">
      <w:start w:val="1"/>
      <w:numFmt w:val="bullet"/>
      <w:lvlText w:val=""/>
      <w:lvlJc w:val="left"/>
      <w:pPr>
        <w:ind w:left="5040" w:hanging="360"/>
      </w:pPr>
      <w:rPr>
        <w:rFonts w:ascii="Symbol" w:hAnsi="Symbol" w:hint="default"/>
      </w:rPr>
    </w:lvl>
    <w:lvl w:ilvl="7" w:tplc="040F0003" w:tentative="1">
      <w:start w:val="1"/>
      <w:numFmt w:val="bullet"/>
      <w:lvlText w:val="o"/>
      <w:lvlJc w:val="left"/>
      <w:pPr>
        <w:ind w:left="5760" w:hanging="360"/>
      </w:pPr>
      <w:rPr>
        <w:rFonts w:ascii="Courier New" w:hAnsi="Courier New" w:cs="Courier New" w:hint="default"/>
      </w:rPr>
    </w:lvl>
    <w:lvl w:ilvl="8" w:tplc="040F0005" w:tentative="1">
      <w:start w:val="1"/>
      <w:numFmt w:val="bullet"/>
      <w:lvlText w:val=""/>
      <w:lvlJc w:val="left"/>
      <w:pPr>
        <w:ind w:left="6480" w:hanging="360"/>
      </w:pPr>
      <w:rPr>
        <w:rFonts w:ascii="Wingdings" w:hAnsi="Wingdings" w:hint="default"/>
      </w:rPr>
    </w:lvl>
  </w:abstractNum>
  <w:abstractNum w:abstractNumId="17" w15:restartNumberingAfterBreak="0">
    <w:nsid w:val="1769526F"/>
    <w:multiLevelType w:val="multilevel"/>
    <w:tmpl w:val="71B0EF94"/>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8" w15:restartNumberingAfterBreak="0">
    <w:nsid w:val="18F941BE"/>
    <w:multiLevelType w:val="hybridMultilevel"/>
    <w:tmpl w:val="9BA6D7C0"/>
    <w:lvl w:ilvl="0" w:tplc="040F0001">
      <w:start w:val="1"/>
      <w:numFmt w:val="bullet"/>
      <w:lvlText w:val=""/>
      <w:lvlJc w:val="left"/>
      <w:pPr>
        <w:ind w:left="720" w:hanging="360"/>
      </w:pPr>
      <w:rPr>
        <w:rFonts w:ascii="Symbol" w:hAnsi="Symbol" w:hint="default"/>
      </w:rPr>
    </w:lvl>
    <w:lvl w:ilvl="1" w:tplc="040F0003" w:tentative="1">
      <w:start w:val="1"/>
      <w:numFmt w:val="bullet"/>
      <w:lvlText w:val="o"/>
      <w:lvlJc w:val="left"/>
      <w:pPr>
        <w:ind w:left="1440" w:hanging="360"/>
      </w:pPr>
      <w:rPr>
        <w:rFonts w:ascii="Courier New" w:hAnsi="Courier New" w:cs="Courier New" w:hint="default"/>
      </w:rPr>
    </w:lvl>
    <w:lvl w:ilvl="2" w:tplc="040F0005" w:tentative="1">
      <w:start w:val="1"/>
      <w:numFmt w:val="bullet"/>
      <w:lvlText w:val=""/>
      <w:lvlJc w:val="left"/>
      <w:pPr>
        <w:ind w:left="2160" w:hanging="360"/>
      </w:pPr>
      <w:rPr>
        <w:rFonts w:ascii="Wingdings" w:hAnsi="Wingdings" w:hint="default"/>
      </w:rPr>
    </w:lvl>
    <w:lvl w:ilvl="3" w:tplc="040F0001" w:tentative="1">
      <w:start w:val="1"/>
      <w:numFmt w:val="bullet"/>
      <w:lvlText w:val=""/>
      <w:lvlJc w:val="left"/>
      <w:pPr>
        <w:ind w:left="2880" w:hanging="360"/>
      </w:pPr>
      <w:rPr>
        <w:rFonts w:ascii="Symbol" w:hAnsi="Symbol" w:hint="default"/>
      </w:rPr>
    </w:lvl>
    <w:lvl w:ilvl="4" w:tplc="040F0003" w:tentative="1">
      <w:start w:val="1"/>
      <w:numFmt w:val="bullet"/>
      <w:lvlText w:val="o"/>
      <w:lvlJc w:val="left"/>
      <w:pPr>
        <w:ind w:left="3600" w:hanging="360"/>
      </w:pPr>
      <w:rPr>
        <w:rFonts w:ascii="Courier New" w:hAnsi="Courier New" w:cs="Courier New" w:hint="default"/>
      </w:rPr>
    </w:lvl>
    <w:lvl w:ilvl="5" w:tplc="040F0005" w:tentative="1">
      <w:start w:val="1"/>
      <w:numFmt w:val="bullet"/>
      <w:lvlText w:val=""/>
      <w:lvlJc w:val="left"/>
      <w:pPr>
        <w:ind w:left="4320" w:hanging="360"/>
      </w:pPr>
      <w:rPr>
        <w:rFonts w:ascii="Wingdings" w:hAnsi="Wingdings" w:hint="default"/>
      </w:rPr>
    </w:lvl>
    <w:lvl w:ilvl="6" w:tplc="040F0001" w:tentative="1">
      <w:start w:val="1"/>
      <w:numFmt w:val="bullet"/>
      <w:lvlText w:val=""/>
      <w:lvlJc w:val="left"/>
      <w:pPr>
        <w:ind w:left="5040" w:hanging="360"/>
      </w:pPr>
      <w:rPr>
        <w:rFonts w:ascii="Symbol" w:hAnsi="Symbol" w:hint="default"/>
      </w:rPr>
    </w:lvl>
    <w:lvl w:ilvl="7" w:tplc="040F0003" w:tentative="1">
      <w:start w:val="1"/>
      <w:numFmt w:val="bullet"/>
      <w:lvlText w:val="o"/>
      <w:lvlJc w:val="left"/>
      <w:pPr>
        <w:ind w:left="5760" w:hanging="360"/>
      </w:pPr>
      <w:rPr>
        <w:rFonts w:ascii="Courier New" w:hAnsi="Courier New" w:cs="Courier New" w:hint="default"/>
      </w:rPr>
    </w:lvl>
    <w:lvl w:ilvl="8" w:tplc="040F0005" w:tentative="1">
      <w:start w:val="1"/>
      <w:numFmt w:val="bullet"/>
      <w:lvlText w:val=""/>
      <w:lvlJc w:val="left"/>
      <w:pPr>
        <w:ind w:left="6480" w:hanging="360"/>
      </w:pPr>
      <w:rPr>
        <w:rFonts w:ascii="Wingdings" w:hAnsi="Wingdings" w:hint="default"/>
      </w:rPr>
    </w:lvl>
  </w:abstractNum>
  <w:abstractNum w:abstractNumId="19" w15:restartNumberingAfterBreak="0">
    <w:nsid w:val="1D6C64B8"/>
    <w:multiLevelType w:val="hybridMultilevel"/>
    <w:tmpl w:val="FFFFFFFF"/>
    <w:lvl w:ilvl="0" w:tplc="84BC986C">
      <w:start w:val="1"/>
      <w:numFmt w:val="bullet"/>
      <w:lvlText w:val=""/>
      <w:lvlJc w:val="left"/>
      <w:pPr>
        <w:ind w:left="720" w:hanging="360"/>
      </w:pPr>
      <w:rPr>
        <w:rFonts w:ascii="Symbol" w:hAnsi="Symbol" w:hint="default"/>
      </w:rPr>
    </w:lvl>
    <w:lvl w:ilvl="1" w:tplc="FE2A215C">
      <w:start w:val="1"/>
      <w:numFmt w:val="bullet"/>
      <w:lvlText w:val="o"/>
      <w:lvlJc w:val="left"/>
      <w:pPr>
        <w:ind w:left="1440" w:hanging="360"/>
      </w:pPr>
      <w:rPr>
        <w:rFonts w:ascii="Courier New" w:hAnsi="Courier New" w:hint="default"/>
      </w:rPr>
    </w:lvl>
    <w:lvl w:ilvl="2" w:tplc="3DE84DA6">
      <w:start w:val="1"/>
      <w:numFmt w:val="bullet"/>
      <w:lvlText w:val=""/>
      <w:lvlJc w:val="left"/>
      <w:pPr>
        <w:ind w:left="2160" w:hanging="360"/>
      </w:pPr>
      <w:rPr>
        <w:rFonts w:ascii="Wingdings" w:hAnsi="Wingdings" w:hint="default"/>
      </w:rPr>
    </w:lvl>
    <w:lvl w:ilvl="3" w:tplc="4D542274">
      <w:start w:val="1"/>
      <w:numFmt w:val="bullet"/>
      <w:lvlText w:val=""/>
      <w:lvlJc w:val="left"/>
      <w:pPr>
        <w:ind w:left="2880" w:hanging="360"/>
      </w:pPr>
      <w:rPr>
        <w:rFonts w:ascii="Symbol" w:hAnsi="Symbol" w:hint="default"/>
      </w:rPr>
    </w:lvl>
    <w:lvl w:ilvl="4" w:tplc="41AE4240">
      <w:start w:val="1"/>
      <w:numFmt w:val="bullet"/>
      <w:lvlText w:val="o"/>
      <w:lvlJc w:val="left"/>
      <w:pPr>
        <w:ind w:left="3600" w:hanging="360"/>
      </w:pPr>
      <w:rPr>
        <w:rFonts w:ascii="Courier New" w:hAnsi="Courier New" w:hint="default"/>
      </w:rPr>
    </w:lvl>
    <w:lvl w:ilvl="5" w:tplc="1D9AE8E2">
      <w:start w:val="1"/>
      <w:numFmt w:val="bullet"/>
      <w:lvlText w:val=""/>
      <w:lvlJc w:val="left"/>
      <w:pPr>
        <w:ind w:left="4320" w:hanging="360"/>
      </w:pPr>
      <w:rPr>
        <w:rFonts w:ascii="Wingdings" w:hAnsi="Wingdings" w:hint="default"/>
      </w:rPr>
    </w:lvl>
    <w:lvl w:ilvl="6" w:tplc="C652B64A">
      <w:start w:val="1"/>
      <w:numFmt w:val="bullet"/>
      <w:lvlText w:val=""/>
      <w:lvlJc w:val="left"/>
      <w:pPr>
        <w:ind w:left="5040" w:hanging="360"/>
      </w:pPr>
      <w:rPr>
        <w:rFonts w:ascii="Symbol" w:hAnsi="Symbol" w:hint="default"/>
      </w:rPr>
    </w:lvl>
    <w:lvl w:ilvl="7" w:tplc="A798F140">
      <w:start w:val="1"/>
      <w:numFmt w:val="bullet"/>
      <w:lvlText w:val="o"/>
      <w:lvlJc w:val="left"/>
      <w:pPr>
        <w:ind w:left="5760" w:hanging="360"/>
      </w:pPr>
      <w:rPr>
        <w:rFonts w:ascii="Courier New" w:hAnsi="Courier New" w:hint="default"/>
      </w:rPr>
    </w:lvl>
    <w:lvl w:ilvl="8" w:tplc="E664370E">
      <w:start w:val="1"/>
      <w:numFmt w:val="bullet"/>
      <w:lvlText w:val=""/>
      <w:lvlJc w:val="left"/>
      <w:pPr>
        <w:ind w:left="6480" w:hanging="360"/>
      </w:pPr>
      <w:rPr>
        <w:rFonts w:ascii="Wingdings" w:hAnsi="Wingdings" w:hint="default"/>
      </w:rPr>
    </w:lvl>
  </w:abstractNum>
  <w:abstractNum w:abstractNumId="20" w15:restartNumberingAfterBreak="0">
    <w:nsid w:val="22CB6DAB"/>
    <w:multiLevelType w:val="hybridMultilevel"/>
    <w:tmpl w:val="2DC64E10"/>
    <w:lvl w:ilvl="0" w:tplc="4FBE7A78">
      <w:start w:val="1"/>
      <w:numFmt w:val="bullet"/>
      <w:lvlText w:val=""/>
      <w:lvlJc w:val="left"/>
      <w:pPr>
        <w:ind w:left="720" w:hanging="360"/>
      </w:pPr>
      <w:rPr>
        <w:rFonts w:ascii="Symbol" w:hAnsi="Symbol" w:hint="default"/>
        <w:color w:val="auto"/>
      </w:rPr>
    </w:lvl>
    <w:lvl w:ilvl="1" w:tplc="040F0003">
      <w:start w:val="1"/>
      <w:numFmt w:val="bullet"/>
      <w:lvlText w:val="o"/>
      <w:lvlJc w:val="left"/>
      <w:pPr>
        <w:ind w:left="1440" w:hanging="360"/>
      </w:pPr>
      <w:rPr>
        <w:rFonts w:ascii="Courier New" w:hAnsi="Courier New" w:cs="Courier New" w:hint="default"/>
      </w:rPr>
    </w:lvl>
    <w:lvl w:ilvl="2" w:tplc="040F0005" w:tentative="1">
      <w:start w:val="1"/>
      <w:numFmt w:val="bullet"/>
      <w:lvlText w:val=""/>
      <w:lvlJc w:val="left"/>
      <w:pPr>
        <w:ind w:left="2160" w:hanging="360"/>
      </w:pPr>
      <w:rPr>
        <w:rFonts w:ascii="Wingdings" w:hAnsi="Wingdings" w:hint="default"/>
      </w:rPr>
    </w:lvl>
    <w:lvl w:ilvl="3" w:tplc="040F0001" w:tentative="1">
      <w:start w:val="1"/>
      <w:numFmt w:val="bullet"/>
      <w:lvlText w:val=""/>
      <w:lvlJc w:val="left"/>
      <w:pPr>
        <w:ind w:left="2880" w:hanging="360"/>
      </w:pPr>
      <w:rPr>
        <w:rFonts w:ascii="Symbol" w:hAnsi="Symbol" w:hint="default"/>
      </w:rPr>
    </w:lvl>
    <w:lvl w:ilvl="4" w:tplc="040F0003" w:tentative="1">
      <w:start w:val="1"/>
      <w:numFmt w:val="bullet"/>
      <w:lvlText w:val="o"/>
      <w:lvlJc w:val="left"/>
      <w:pPr>
        <w:ind w:left="3600" w:hanging="360"/>
      </w:pPr>
      <w:rPr>
        <w:rFonts w:ascii="Courier New" w:hAnsi="Courier New" w:cs="Courier New" w:hint="default"/>
      </w:rPr>
    </w:lvl>
    <w:lvl w:ilvl="5" w:tplc="040F0005" w:tentative="1">
      <w:start w:val="1"/>
      <w:numFmt w:val="bullet"/>
      <w:lvlText w:val=""/>
      <w:lvlJc w:val="left"/>
      <w:pPr>
        <w:ind w:left="4320" w:hanging="360"/>
      </w:pPr>
      <w:rPr>
        <w:rFonts w:ascii="Wingdings" w:hAnsi="Wingdings" w:hint="default"/>
      </w:rPr>
    </w:lvl>
    <w:lvl w:ilvl="6" w:tplc="040F0001" w:tentative="1">
      <w:start w:val="1"/>
      <w:numFmt w:val="bullet"/>
      <w:lvlText w:val=""/>
      <w:lvlJc w:val="left"/>
      <w:pPr>
        <w:ind w:left="5040" w:hanging="360"/>
      </w:pPr>
      <w:rPr>
        <w:rFonts w:ascii="Symbol" w:hAnsi="Symbol" w:hint="default"/>
      </w:rPr>
    </w:lvl>
    <w:lvl w:ilvl="7" w:tplc="040F0003" w:tentative="1">
      <w:start w:val="1"/>
      <w:numFmt w:val="bullet"/>
      <w:lvlText w:val="o"/>
      <w:lvlJc w:val="left"/>
      <w:pPr>
        <w:ind w:left="5760" w:hanging="360"/>
      </w:pPr>
      <w:rPr>
        <w:rFonts w:ascii="Courier New" w:hAnsi="Courier New" w:cs="Courier New" w:hint="default"/>
      </w:rPr>
    </w:lvl>
    <w:lvl w:ilvl="8" w:tplc="040F0005" w:tentative="1">
      <w:start w:val="1"/>
      <w:numFmt w:val="bullet"/>
      <w:lvlText w:val=""/>
      <w:lvlJc w:val="left"/>
      <w:pPr>
        <w:ind w:left="6480" w:hanging="360"/>
      </w:pPr>
      <w:rPr>
        <w:rFonts w:ascii="Wingdings" w:hAnsi="Wingdings" w:hint="default"/>
      </w:rPr>
    </w:lvl>
  </w:abstractNum>
  <w:abstractNum w:abstractNumId="21" w15:restartNumberingAfterBreak="0">
    <w:nsid w:val="235370DC"/>
    <w:multiLevelType w:val="multilevel"/>
    <w:tmpl w:val="F170014A"/>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22" w15:restartNumberingAfterBreak="0">
    <w:nsid w:val="2571110F"/>
    <w:multiLevelType w:val="hybridMultilevel"/>
    <w:tmpl w:val="25B4BFBE"/>
    <w:lvl w:ilvl="0" w:tplc="040F0001">
      <w:start w:val="1"/>
      <w:numFmt w:val="bullet"/>
      <w:lvlText w:val=""/>
      <w:lvlJc w:val="left"/>
      <w:pPr>
        <w:ind w:left="720" w:hanging="360"/>
      </w:pPr>
      <w:rPr>
        <w:rFonts w:ascii="Symbol" w:hAnsi="Symbol" w:hint="default"/>
      </w:rPr>
    </w:lvl>
    <w:lvl w:ilvl="1" w:tplc="040F0003" w:tentative="1">
      <w:start w:val="1"/>
      <w:numFmt w:val="bullet"/>
      <w:lvlText w:val="o"/>
      <w:lvlJc w:val="left"/>
      <w:pPr>
        <w:ind w:left="1440" w:hanging="360"/>
      </w:pPr>
      <w:rPr>
        <w:rFonts w:ascii="Courier New" w:hAnsi="Courier New" w:cs="Courier New" w:hint="default"/>
      </w:rPr>
    </w:lvl>
    <w:lvl w:ilvl="2" w:tplc="040F0005" w:tentative="1">
      <w:start w:val="1"/>
      <w:numFmt w:val="bullet"/>
      <w:lvlText w:val=""/>
      <w:lvlJc w:val="left"/>
      <w:pPr>
        <w:ind w:left="2160" w:hanging="360"/>
      </w:pPr>
      <w:rPr>
        <w:rFonts w:ascii="Wingdings" w:hAnsi="Wingdings" w:hint="default"/>
      </w:rPr>
    </w:lvl>
    <w:lvl w:ilvl="3" w:tplc="040F0001" w:tentative="1">
      <w:start w:val="1"/>
      <w:numFmt w:val="bullet"/>
      <w:lvlText w:val=""/>
      <w:lvlJc w:val="left"/>
      <w:pPr>
        <w:ind w:left="2880" w:hanging="360"/>
      </w:pPr>
      <w:rPr>
        <w:rFonts w:ascii="Symbol" w:hAnsi="Symbol" w:hint="default"/>
      </w:rPr>
    </w:lvl>
    <w:lvl w:ilvl="4" w:tplc="040F0003" w:tentative="1">
      <w:start w:val="1"/>
      <w:numFmt w:val="bullet"/>
      <w:lvlText w:val="o"/>
      <w:lvlJc w:val="left"/>
      <w:pPr>
        <w:ind w:left="3600" w:hanging="360"/>
      </w:pPr>
      <w:rPr>
        <w:rFonts w:ascii="Courier New" w:hAnsi="Courier New" w:cs="Courier New" w:hint="default"/>
      </w:rPr>
    </w:lvl>
    <w:lvl w:ilvl="5" w:tplc="040F0005" w:tentative="1">
      <w:start w:val="1"/>
      <w:numFmt w:val="bullet"/>
      <w:lvlText w:val=""/>
      <w:lvlJc w:val="left"/>
      <w:pPr>
        <w:ind w:left="4320" w:hanging="360"/>
      </w:pPr>
      <w:rPr>
        <w:rFonts w:ascii="Wingdings" w:hAnsi="Wingdings" w:hint="default"/>
      </w:rPr>
    </w:lvl>
    <w:lvl w:ilvl="6" w:tplc="040F0001" w:tentative="1">
      <w:start w:val="1"/>
      <w:numFmt w:val="bullet"/>
      <w:lvlText w:val=""/>
      <w:lvlJc w:val="left"/>
      <w:pPr>
        <w:ind w:left="5040" w:hanging="360"/>
      </w:pPr>
      <w:rPr>
        <w:rFonts w:ascii="Symbol" w:hAnsi="Symbol" w:hint="default"/>
      </w:rPr>
    </w:lvl>
    <w:lvl w:ilvl="7" w:tplc="040F0003" w:tentative="1">
      <w:start w:val="1"/>
      <w:numFmt w:val="bullet"/>
      <w:lvlText w:val="o"/>
      <w:lvlJc w:val="left"/>
      <w:pPr>
        <w:ind w:left="5760" w:hanging="360"/>
      </w:pPr>
      <w:rPr>
        <w:rFonts w:ascii="Courier New" w:hAnsi="Courier New" w:cs="Courier New" w:hint="default"/>
      </w:rPr>
    </w:lvl>
    <w:lvl w:ilvl="8" w:tplc="040F0005" w:tentative="1">
      <w:start w:val="1"/>
      <w:numFmt w:val="bullet"/>
      <w:lvlText w:val=""/>
      <w:lvlJc w:val="left"/>
      <w:pPr>
        <w:ind w:left="6480" w:hanging="360"/>
      </w:pPr>
      <w:rPr>
        <w:rFonts w:ascii="Wingdings" w:hAnsi="Wingdings" w:hint="default"/>
      </w:rPr>
    </w:lvl>
  </w:abstractNum>
  <w:abstractNum w:abstractNumId="23" w15:restartNumberingAfterBreak="0">
    <w:nsid w:val="289C1E40"/>
    <w:multiLevelType w:val="hybridMultilevel"/>
    <w:tmpl w:val="5A783526"/>
    <w:lvl w:ilvl="0" w:tplc="040F0001">
      <w:start w:val="1"/>
      <w:numFmt w:val="bullet"/>
      <w:lvlText w:val=""/>
      <w:lvlJc w:val="left"/>
      <w:pPr>
        <w:ind w:left="780" w:hanging="360"/>
      </w:pPr>
      <w:rPr>
        <w:rFonts w:ascii="Symbol" w:hAnsi="Symbol" w:hint="default"/>
      </w:rPr>
    </w:lvl>
    <w:lvl w:ilvl="1" w:tplc="040F0003" w:tentative="1">
      <w:start w:val="1"/>
      <w:numFmt w:val="bullet"/>
      <w:lvlText w:val="o"/>
      <w:lvlJc w:val="left"/>
      <w:pPr>
        <w:ind w:left="1500" w:hanging="360"/>
      </w:pPr>
      <w:rPr>
        <w:rFonts w:ascii="Courier New" w:hAnsi="Courier New" w:cs="Courier New" w:hint="default"/>
      </w:rPr>
    </w:lvl>
    <w:lvl w:ilvl="2" w:tplc="040F0005" w:tentative="1">
      <w:start w:val="1"/>
      <w:numFmt w:val="bullet"/>
      <w:lvlText w:val=""/>
      <w:lvlJc w:val="left"/>
      <w:pPr>
        <w:ind w:left="2220" w:hanging="360"/>
      </w:pPr>
      <w:rPr>
        <w:rFonts w:ascii="Wingdings" w:hAnsi="Wingdings" w:hint="default"/>
      </w:rPr>
    </w:lvl>
    <w:lvl w:ilvl="3" w:tplc="040F0001" w:tentative="1">
      <w:start w:val="1"/>
      <w:numFmt w:val="bullet"/>
      <w:lvlText w:val=""/>
      <w:lvlJc w:val="left"/>
      <w:pPr>
        <w:ind w:left="2940" w:hanging="360"/>
      </w:pPr>
      <w:rPr>
        <w:rFonts w:ascii="Symbol" w:hAnsi="Symbol" w:hint="default"/>
      </w:rPr>
    </w:lvl>
    <w:lvl w:ilvl="4" w:tplc="040F0003" w:tentative="1">
      <w:start w:val="1"/>
      <w:numFmt w:val="bullet"/>
      <w:lvlText w:val="o"/>
      <w:lvlJc w:val="left"/>
      <w:pPr>
        <w:ind w:left="3660" w:hanging="360"/>
      </w:pPr>
      <w:rPr>
        <w:rFonts w:ascii="Courier New" w:hAnsi="Courier New" w:cs="Courier New" w:hint="default"/>
      </w:rPr>
    </w:lvl>
    <w:lvl w:ilvl="5" w:tplc="040F0005" w:tentative="1">
      <w:start w:val="1"/>
      <w:numFmt w:val="bullet"/>
      <w:lvlText w:val=""/>
      <w:lvlJc w:val="left"/>
      <w:pPr>
        <w:ind w:left="4380" w:hanging="360"/>
      </w:pPr>
      <w:rPr>
        <w:rFonts w:ascii="Wingdings" w:hAnsi="Wingdings" w:hint="default"/>
      </w:rPr>
    </w:lvl>
    <w:lvl w:ilvl="6" w:tplc="040F0001" w:tentative="1">
      <w:start w:val="1"/>
      <w:numFmt w:val="bullet"/>
      <w:lvlText w:val=""/>
      <w:lvlJc w:val="left"/>
      <w:pPr>
        <w:ind w:left="5100" w:hanging="360"/>
      </w:pPr>
      <w:rPr>
        <w:rFonts w:ascii="Symbol" w:hAnsi="Symbol" w:hint="default"/>
      </w:rPr>
    </w:lvl>
    <w:lvl w:ilvl="7" w:tplc="040F0003" w:tentative="1">
      <w:start w:val="1"/>
      <w:numFmt w:val="bullet"/>
      <w:lvlText w:val="o"/>
      <w:lvlJc w:val="left"/>
      <w:pPr>
        <w:ind w:left="5820" w:hanging="360"/>
      </w:pPr>
      <w:rPr>
        <w:rFonts w:ascii="Courier New" w:hAnsi="Courier New" w:cs="Courier New" w:hint="default"/>
      </w:rPr>
    </w:lvl>
    <w:lvl w:ilvl="8" w:tplc="040F0005" w:tentative="1">
      <w:start w:val="1"/>
      <w:numFmt w:val="bullet"/>
      <w:lvlText w:val=""/>
      <w:lvlJc w:val="left"/>
      <w:pPr>
        <w:ind w:left="6540" w:hanging="360"/>
      </w:pPr>
      <w:rPr>
        <w:rFonts w:ascii="Wingdings" w:hAnsi="Wingdings" w:hint="default"/>
      </w:rPr>
    </w:lvl>
  </w:abstractNum>
  <w:abstractNum w:abstractNumId="24" w15:restartNumberingAfterBreak="0">
    <w:nsid w:val="290968EF"/>
    <w:multiLevelType w:val="multilevel"/>
    <w:tmpl w:val="EF2E4EB4"/>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25" w15:restartNumberingAfterBreak="0">
    <w:nsid w:val="29485B2B"/>
    <w:multiLevelType w:val="multilevel"/>
    <w:tmpl w:val="74543AFA"/>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26" w15:restartNumberingAfterBreak="0">
    <w:nsid w:val="2D8DC837"/>
    <w:multiLevelType w:val="hybridMultilevel"/>
    <w:tmpl w:val="FFFFFFFF"/>
    <w:lvl w:ilvl="0" w:tplc="BA1C71EC">
      <w:start w:val="1"/>
      <w:numFmt w:val="bullet"/>
      <w:lvlText w:val="·"/>
      <w:lvlJc w:val="left"/>
      <w:pPr>
        <w:ind w:left="720" w:hanging="360"/>
      </w:pPr>
      <w:rPr>
        <w:rFonts w:ascii="Symbol" w:hAnsi="Symbol" w:hint="default"/>
      </w:rPr>
    </w:lvl>
    <w:lvl w:ilvl="1" w:tplc="EDFEE64C">
      <w:start w:val="1"/>
      <w:numFmt w:val="bullet"/>
      <w:lvlText w:val="o"/>
      <w:lvlJc w:val="left"/>
      <w:pPr>
        <w:ind w:left="1440" w:hanging="360"/>
      </w:pPr>
      <w:rPr>
        <w:rFonts w:ascii="Courier New" w:hAnsi="Courier New" w:hint="default"/>
      </w:rPr>
    </w:lvl>
    <w:lvl w:ilvl="2" w:tplc="AFB89E42">
      <w:start w:val="1"/>
      <w:numFmt w:val="bullet"/>
      <w:lvlText w:val=""/>
      <w:lvlJc w:val="left"/>
      <w:pPr>
        <w:ind w:left="2160" w:hanging="360"/>
      </w:pPr>
      <w:rPr>
        <w:rFonts w:ascii="Wingdings" w:hAnsi="Wingdings" w:hint="default"/>
      </w:rPr>
    </w:lvl>
    <w:lvl w:ilvl="3" w:tplc="CE3E984E">
      <w:start w:val="1"/>
      <w:numFmt w:val="bullet"/>
      <w:lvlText w:val=""/>
      <w:lvlJc w:val="left"/>
      <w:pPr>
        <w:ind w:left="2880" w:hanging="360"/>
      </w:pPr>
      <w:rPr>
        <w:rFonts w:ascii="Symbol" w:hAnsi="Symbol" w:hint="default"/>
      </w:rPr>
    </w:lvl>
    <w:lvl w:ilvl="4" w:tplc="8BEC4918">
      <w:start w:val="1"/>
      <w:numFmt w:val="bullet"/>
      <w:lvlText w:val="o"/>
      <w:lvlJc w:val="left"/>
      <w:pPr>
        <w:ind w:left="3600" w:hanging="360"/>
      </w:pPr>
      <w:rPr>
        <w:rFonts w:ascii="Courier New" w:hAnsi="Courier New" w:hint="default"/>
      </w:rPr>
    </w:lvl>
    <w:lvl w:ilvl="5" w:tplc="9A505DE6">
      <w:start w:val="1"/>
      <w:numFmt w:val="bullet"/>
      <w:lvlText w:val=""/>
      <w:lvlJc w:val="left"/>
      <w:pPr>
        <w:ind w:left="4320" w:hanging="360"/>
      </w:pPr>
      <w:rPr>
        <w:rFonts w:ascii="Wingdings" w:hAnsi="Wingdings" w:hint="default"/>
      </w:rPr>
    </w:lvl>
    <w:lvl w:ilvl="6" w:tplc="C7A6B6C6">
      <w:start w:val="1"/>
      <w:numFmt w:val="bullet"/>
      <w:lvlText w:val=""/>
      <w:lvlJc w:val="left"/>
      <w:pPr>
        <w:ind w:left="5040" w:hanging="360"/>
      </w:pPr>
      <w:rPr>
        <w:rFonts w:ascii="Symbol" w:hAnsi="Symbol" w:hint="default"/>
      </w:rPr>
    </w:lvl>
    <w:lvl w:ilvl="7" w:tplc="6D466F66">
      <w:start w:val="1"/>
      <w:numFmt w:val="bullet"/>
      <w:lvlText w:val="o"/>
      <w:lvlJc w:val="left"/>
      <w:pPr>
        <w:ind w:left="5760" w:hanging="360"/>
      </w:pPr>
      <w:rPr>
        <w:rFonts w:ascii="Courier New" w:hAnsi="Courier New" w:hint="default"/>
      </w:rPr>
    </w:lvl>
    <w:lvl w:ilvl="8" w:tplc="27623D16">
      <w:start w:val="1"/>
      <w:numFmt w:val="bullet"/>
      <w:lvlText w:val=""/>
      <w:lvlJc w:val="left"/>
      <w:pPr>
        <w:ind w:left="6480" w:hanging="360"/>
      </w:pPr>
      <w:rPr>
        <w:rFonts w:ascii="Wingdings" w:hAnsi="Wingdings" w:hint="default"/>
      </w:rPr>
    </w:lvl>
  </w:abstractNum>
  <w:abstractNum w:abstractNumId="27" w15:restartNumberingAfterBreak="0">
    <w:nsid w:val="2F0521BB"/>
    <w:multiLevelType w:val="hybridMultilevel"/>
    <w:tmpl w:val="50948F70"/>
    <w:lvl w:ilvl="0" w:tplc="040F0001">
      <w:start w:val="1"/>
      <w:numFmt w:val="bullet"/>
      <w:lvlText w:val=""/>
      <w:lvlJc w:val="left"/>
      <w:pPr>
        <w:ind w:left="720" w:hanging="360"/>
      </w:pPr>
      <w:rPr>
        <w:rFonts w:ascii="Symbol" w:hAnsi="Symbol" w:hint="default"/>
      </w:rPr>
    </w:lvl>
    <w:lvl w:ilvl="1" w:tplc="040F0003" w:tentative="1">
      <w:start w:val="1"/>
      <w:numFmt w:val="bullet"/>
      <w:lvlText w:val="o"/>
      <w:lvlJc w:val="left"/>
      <w:pPr>
        <w:ind w:left="1440" w:hanging="360"/>
      </w:pPr>
      <w:rPr>
        <w:rFonts w:ascii="Courier New" w:hAnsi="Courier New" w:cs="Courier New" w:hint="default"/>
      </w:rPr>
    </w:lvl>
    <w:lvl w:ilvl="2" w:tplc="040F0005" w:tentative="1">
      <w:start w:val="1"/>
      <w:numFmt w:val="bullet"/>
      <w:lvlText w:val=""/>
      <w:lvlJc w:val="left"/>
      <w:pPr>
        <w:ind w:left="2160" w:hanging="360"/>
      </w:pPr>
      <w:rPr>
        <w:rFonts w:ascii="Wingdings" w:hAnsi="Wingdings" w:hint="default"/>
      </w:rPr>
    </w:lvl>
    <w:lvl w:ilvl="3" w:tplc="040F0001" w:tentative="1">
      <w:start w:val="1"/>
      <w:numFmt w:val="bullet"/>
      <w:lvlText w:val=""/>
      <w:lvlJc w:val="left"/>
      <w:pPr>
        <w:ind w:left="2880" w:hanging="360"/>
      </w:pPr>
      <w:rPr>
        <w:rFonts w:ascii="Symbol" w:hAnsi="Symbol" w:hint="default"/>
      </w:rPr>
    </w:lvl>
    <w:lvl w:ilvl="4" w:tplc="040F0003" w:tentative="1">
      <w:start w:val="1"/>
      <w:numFmt w:val="bullet"/>
      <w:lvlText w:val="o"/>
      <w:lvlJc w:val="left"/>
      <w:pPr>
        <w:ind w:left="3600" w:hanging="360"/>
      </w:pPr>
      <w:rPr>
        <w:rFonts w:ascii="Courier New" w:hAnsi="Courier New" w:cs="Courier New" w:hint="default"/>
      </w:rPr>
    </w:lvl>
    <w:lvl w:ilvl="5" w:tplc="040F0005" w:tentative="1">
      <w:start w:val="1"/>
      <w:numFmt w:val="bullet"/>
      <w:lvlText w:val=""/>
      <w:lvlJc w:val="left"/>
      <w:pPr>
        <w:ind w:left="4320" w:hanging="360"/>
      </w:pPr>
      <w:rPr>
        <w:rFonts w:ascii="Wingdings" w:hAnsi="Wingdings" w:hint="default"/>
      </w:rPr>
    </w:lvl>
    <w:lvl w:ilvl="6" w:tplc="040F0001" w:tentative="1">
      <w:start w:val="1"/>
      <w:numFmt w:val="bullet"/>
      <w:lvlText w:val=""/>
      <w:lvlJc w:val="left"/>
      <w:pPr>
        <w:ind w:left="5040" w:hanging="360"/>
      </w:pPr>
      <w:rPr>
        <w:rFonts w:ascii="Symbol" w:hAnsi="Symbol" w:hint="default"/>
      </w:rPr>
    </w:lvl>
    <w:lvl w:ilvl="7" w:tplc="040F0003" w:tentative="1">
      <w:start w:val="1"/>
      <w:numFmt w:val="bullet"/>
      <w:lvlText w:val="o"/>
      <w:lvlJc w:val="left"/>
      <w:pPr>
        <w:ind w:left="5760" w:hanging="360"/>
      </w:pPr>
      <w:rPr>
        <w:rFonts w:ascii="Courier New" w:hAnsi="Courier New" w:cs="Courier New" w:hint="default"/>
      </w:rPr>
    </w:lvl>
    <w:lvl w:ilvl="8" w:tplc="040F0005" w:tentative="1">
      <w:start w:val="1"/>
      <w:numFmt w:val="bullet"/>
      <w:lvlText w:val=""/>
      <w:lvlJc w:val="left"/>
      <w:pPr>
        <w:ind w:left="6480" w:hanging="360"/>
      </w:pPr>
      <w:rPr>
        <w:rFonts w:ascii="Wingdings" w:hAnsi="Wingdings" w:hint="default"/>
      </w:rPr>
    </w:lvl>
  </w:abstractNum>
  <w:abstractNum w:abstractNumId="28" w15:restartNumberingAfterBreak="0">
    <w:nsid w:val="318BB7B8"/>
    <w:multiLevelType w:val="hybridMultilevel"/>
    <w:tmpl w:val="FFFFFFFF"/>
    <w:lvl w:ilvl="0" w:tplc="141CBC72">
      <w:start w:val="1"/>
      <w:numFmt w:val="bullet"/>
      <w:lvlText w:val=""/>
      <w:lvlJc w:val="left"/>
      <w:pPr>
        <w:ind w:left="720" w:hanging="360"/>
      </w:pPr>
      <w:rPr>
        <w:rFonts w:ascii="Symbol" w:hAnsi="Symbol" w:hint="default"/>
      </w:rPr>
    </w:lvl>
    <w:lvl w:ilvl="1" w:tplc="152EE04C">
      <w:start w:val="1"/>
      <w:numFmt w:val="bullet"/>
      <w:lvlText w:val="o"/>
      <w:lvlJc w:val="left"/>
      <w:pPr>
        <w:ind w:left="1440" w:hanging="360"/>
      </w:pPr>
      <w:rPr>
        <w:rFonts w:ascii="Courier New" w:hAnsi="Courier New" w:hint="default"/>
      </w:rPr>
    </w:lvl>
    <w:lvl w:ilvl="2" w:tplc="5C164E1E">
      <w:start w:val="1"/>
      <w:numFmt w:val="bullet"/>
      <w:lvlText w:val=""/>
      <w:lvlJc w:val="left"/>
      <w:pPr>
        <w:ind w:left="2160" w:hanging="360"/>
      </w:pPr>
      <w:rPr>
        <w:rFonts w:ascii="Wingdings" w:hAnsi="Wingdings" w:hint="default"/>
      </w:rPr>
    </w:lvl>
    <w:lvl w:ilvl="3" w:tplc="38A0A53A">
      <w:start w:val="1"/>
      <w:numFmt w:val="bullet"/>
      <w:lvlText w:val=""/>
      <w:lvlJc w:val="left"/>
      <w:pPr>
        <w:ind w:left="2880" w:hanging="360"/>
      </w:pPr>
      <w:rPr>
        <w:rFonts w:ascii="Symbol" w:hAnsi="Symbol" w:hint="default"/>
      </w:rPr>
    </w:lvl>
    <w:lvl w:ilvl="4" w:tplc="1376D648">
      <w:start w:val="1"/>
      <w:numFmt w:val="bullet"/>
      <w:lvlText w:val="o"/>
      <w:lvlJc w:val="left"/>
      <w:pPr>
        <w:ind w:left="3600" w:hanging="360"/>
      </w:pPr>
      <w:rPr>
        <w:rFonts w:ascii="Courier New" w:hAnsi="Courier New" w:hint="default"/>
      </w:rPr>
    </w:lvl>
    <w:lvl w:ilvl="5" w:tplc="189456B8">
      <w:start w:val="1"/>
      <w:numFmt w:val="bullet"/>
      <w:lvlText w:val=""/>
      <w:lvlJc w:val="left"/>
      <w:pPr>
        <w:ind w:left="4320" w:hanging="360"/>
      </w:pPr>
      <w:rPr>
        <w:rFonts w:ascii="Wingdings" w:hAnsi="Wingdings" w:hint="default"/>
      </w:rPr>
    </w:lvl>
    <w:lvl w:ilvl="6" w:tplc="61AC6B62">
      <w:start w:val="1"/>
      <w:numFmt w:val="bullet"/>
      <w:lvlText w:val=""/>
      <w:lvlJc w:val="left"/>
      <w:pPr>
        <w:ind w:left="5040" w:hanging="360"/>
      </w:pPr>
      <w:rPr>
        <w:rFonts w:ascii="Symbol" w:hAnsi="Symbol" w:hint="default"/>
      </w:rPr>
    </w:lvl>
    <w:lvl w:ilvl="7" w:tplc="1BB2F7B4">
      <w:start w:val="1"/>
      <w:numFmt w:val="bullet"/>
      <w:lvlText w:val="o"/>
      <w:lvlJc w:val="left"/>
      <w:pPr>
        <w:ind w:left="5760" w:hanging="360"/>
      </w:pPr>
      <w:rPr>
        <w:rFonts w:ascii="Courier New" w:hAnsi="Courier New" w:hint="default"/>
      </w:rPr>
    </w:lvl>
    <w:lvl w:ilvl="8" w:tplc="5A3E5820">
      <w:start w:val="1"/>
      <w:numFmt w:val="bullet"/>
      <w:lvlText w:val=""/>
      <w:lvlJc w:val="left"/>
      <w:pPr>
        <w:ind w:left="6480" w:hanging="360"/>
      </w:pPr>
      <w:rPr>
        <w:rFonts w:ascii="Wingdings" w:hAnsi="Wingdings" w:hint="default"/>
      </w:rPr>
    </w:lvl>
  </w:abstractNum>
  <w:abstractNum w:abstractNumId="29" w15:restartNumberingAfterBreak="0">
    <w:nsid w:val="33032DEB"/>
    <w:multiLevelType w:val="multilevel"/>
    <w:tmpl w:val="83A61FD6"/>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30" w15:restartNumberingAfterBreak="0">
    <w:nsid w:val="3AF036A2"/>
    <w:multiLevelType w:val="hybridMultilevel"/>
    <w:tmpl w:val="3AB22A8C"/>
    <w:lvl w:ilvl="0" w:tplc="040F0019">
      <w:start w:val="1"/>
      <w:numFmt w:val="lowerLetter"/>
      <w:lvlText w:val="%1."/>
      <w:lvlJc w:val="left"/>
      <w:pPr>
        <w:ind w:left="916" w:hanging="360"/>
      </w:pPr>
    </w:lvl>
    <w:lvl w:ilvl="1" w:tplc="040F0019" w:tentative="1">
      <w:start w:val="1"/>
      <w:numFmt w:val="lowerLetter"/>
      <w:lvlText w:val="%2."/>
      <w:lvlJc w:val="left"/>
      <w:pPr>
        <w:ind w:left="1636" w:hanging="360"/>
      </w:pPr>
    </w:lvl>
    <w:lvl w:ilvl="2" w:tplc="040F001B" w:tentative="1">
      <w:start w:val="1"/>
      <w:numFmt w:val="lowerRoman"/>
      <w:lvlText w:val="%3."/>
      <w:lvlJc w:val="right"/>
      <w:pPr>
        <w:ind w:left="2356" w:hanging="180"/>
      </w:pPr>
    </w:lvl>
    <w:lvl w:ilvl="3" w:tplc="040F000F" w:tentative="1">
      <w:start w:val="1"/>
      <w:numFmt w:val="decimal"/>
      <w:lvlText w:val="%4."/>
      <w:lvlJc w:val="left"/>
      <w:pPr>
        <w:ind w:left="3076" w:hanging="360"/>
      </w:pPr>
    </w:lvl>
    <w:lvl w:ilvl="4" w:tplc="040F0019" w:tentative="1">
      <w:start w:val="1"/>
      <w:numFmt w:val="lowerLetter"/>
      <w:lvlText w:val="%5."/>
      <w:lvlJc w:val="left"/>
      <w:pPr>
        <w:ind w:left="3796" w:hanging="360"/>
      </w:pPr>
    </w:lvl>
    <w:lvl w:ilvl="5" w:tplc="040F001B" w:tentative="1">
      <w:start w:val="1"/>
      <w:numFmt w:val="lowerRoman"/>
      <w:lvlText w:val="%6."/>
      <w:lvlJc w:val="right"/>
      <w:pPr>
        <w:ind w:left="4516" w:hanging="180"/>
      </w:pPr>
    </w:lvl>
    <w:lvl w:ilvl="6" w:tplc="040F000F" w:tentative="1">
      <w:start w:val="1"/>
      <w:numFmt w:val="decimal"/>
      <w:lvlText w:val="%7."/>
      <w:lvlJc w:val="left"/>
      <w:pPr>
        <w:ind w:left="5236" w:hanging="360"/>
      </w:pPr>
    </w:lvl>
    <w:lvl w:ilvl="7" w:tplc="040F0019" w:tentative="1">
      <w:start w:val="1"/>
      <w:numFmt w:val="lowerLetter"/>
      <w:lvlText w:val="%8."/>
      <w:lvlJc w:val="left"/>
      <w:pPr>
        <w:ind w:left="5956" w:hanging="360"/>
      </w:pPr>
    </w:lvl>
    <w:lvl w:ilvl="8" w:tplc="040F001B" w:tentative="1">
      <w:start w:val="1"/>
      <w:numFmt w:val="lowerRoman"/>
      <w:lvlText w:val="%9."/>
      <w:lvlJc w:val="right"/>
      <w:pPr>
        <w:ind w:left="6676" w:hanging="180"/>
      </w:pPr>
    </w:lvl>
  </w:abstractNum>
  <w:abstractNum w:abstractNumId="31" w15:restartNumberingAfterBreak="0">
    <w:nsid w:val="3C4D1814"/>
    <w:multiLevelType w:val="hybridMultilevel"/>
    <w:tmpl w:val="1DB891C8"/>
    <w:lvl w:ilvl="0" w:tplc="92DEB870">
      <w:start w:val="1"/>
      <w:numFmt w:val="decimal"/>
      <w:pStyle w:val="Eyubl-upptalning1-4"/>
      <w:lvlText w:val="%1."/>
      <w:lvlJc w:val="left"/>
      <w:pPr>
        <w:tabs>
          <w:tab w:val="num" w:pos="1985"/>
        </w:tabs>
        <w:ind w:left="1985" w:hanging="567"/>
      </w:pPr>
      <w:rPr>
        <w:rFonts w:ascii="Times New Roman" w:hAnsi="Times New Roman" w:cs="Times New Roman" w:hint="default"/>
      </w:rPr>
    </w:lvl>
    <w:lvl w:ilvl="1" w:tplc="08090019">
      <w:start w:val="1"/>
      <w:numFmt w:val="lowerLetter"/>
      <w:lvlText w:val="%2."/>
      <w:lvlJc w:val="left"/>
      <w:pPr>
        <w:tabs>
          <w:tab w:val="num" w:pos="1440"/>
        </w:tabs>
        <w:ind w:left="1440" w:hanging="360"/>
      </w:pPr>
      <w:rPr>
        <w:rFonts w:ascii="Times New Roman" w:hAnsi="Times New Roman" w:cs="Times New Roman"/>
      </w:rPr>
    </w:lvl>
    <w:lvl w:ilvl="2" w:tplc="0809001B">
      <w:start w:val="1"/>
      <w:numFmt w:val="lowerRoman"/>
      <w:lvlText w:val="%3."/>
      <w:lvlJc w:val="right"/>
      <w:pPr>
        <w:tabs>
          <w:tab w:val="num" w:pos="2160"/>
        </w:tabs>
        <w:ind w:left="2160" w:hanging="180"/>
      </w:pPr>
      <w:rPr>
        <w:rFonts w:ascii="Times New Roman" w:hAnsi="Times New Roman" w:cs="Times New Roman"/>
      </w:rPr>
    </w:lvl>
    <w:lvl w:ilvl="3" w:tplc="0809000F">
      <w:start w:val="1"/>
      <w:numFmt w:val="decimal"/>
      <w:lvlText w:val="%4."/>
      <w:lvlJc w:val="left"/>
      <w:pPr>
        <w:tabs>
          <w:tab w:val="num" w:pos="2880"/>
        </w:tabs>
        <w:ind w:left="2880" w:hanging="360"/>
      </w:pPr>
      <w:rPr>
        <w:rFonts w:ascii="Times New Roman" w:hAnsi="Times New Roman" w:cs="Times New Roman"/>
      </w:rPr>
    </w:lvl>
    <w:lvl w:ilvl="4" w:tplc="08090019">
      <w:start w:val="1"/>
      <w:numFmt w:val="lowerLetter"/>
      <w:lvlText w:val="%5."/>
      <w:lvlJc w:val="left"/>
      <w:pPr>
        <w:tabs>
          <w:tab w:val="num" w:pos="3600"/>
        </w:tabs>
        <w:ind w:left="3600" w:hanging="360"/>
      </w:pPr>
      <w:rPr>
        <w:rFonts w:ascii="Times New Roman" w:hAnsi="Times New Roman" w:cs="Times New Roman"/>
      </w:rPr>
    </w:lvl>
    <w:lvl w:ilvl="5" w:tplc="0809001B">
      <w:start w:val="1"/>
      <w:numFmt w:val="lowerRoman"/>
      <w:lvlText w:val="%6."/>
      <w:lvlJc w:val="right"/>
      <w:pPr>
        <w:tabs>
          <w:tab w:val="num" w:pos="4320"/>
        </w:tabs>
        <w:ind w:left="4320" w:hanging="180"/>
      </w:pPr>
      <w:rPr>
        <w:rFonts w:ascii="Times New Roman" w:hAnsi="Times New Roman" w:cs="Times New Roman"/>
      </w:rPr>
    </w:lvl>
    <w:lvl w:ilvl="6" w:tplc="0809000F">
      <w:start w:val="1"/>
      <w:numFmt w:val="decimal"/>
      <w:lvlText w:val="%7."/>
      <w:lvlJc w:val="left"/>
      <w:pPr>
        <w:tabs>
          <w:tab w:val="num" w:pos="5040"/>
        </w:tabs>
        <w:ind w:left="5040" w:hanging="360"/>
      </w:pPr>
      <w:rPr>
        <w:rFonts w:ascii="Times New Roman" w:hAnsi="Times New Roman" w:cs="Times New Roman"/>
      </w:rPr>
    </w:lvl>
    <w:lvl w:ilvl="7" w:tplc="08090019">
      <w:start w:val="1"/>
      <w:numFmt w:val="lowerLetter"/>
      <w:lvlText w:val="%8."/>
      <w:lvlJc w:val="left"/>
      <w:pPr>
        <w:tabs>
          <w:tab w:val="num" w:pos="5760"/>
        </w:tabs>
        <w:ind w:left="5760" w:hanging="360"/>
      </w:pPr>
      <w:rPr>
        <w:rFonts w:ascii="Times New Roman" w:hAnsi="Times New Roman" w:cs="Times New Roman"/>
      </w:rPr>
    </w:lvl>
    <w:lvl w:ilvl="8" w:tplc="0809001B">
      <w:start w:val="1"/>
      <w:numFmt w:val="lowerRoman"/>
      <w:lvlText w:val="%9."/>
      <w:lvlJc w:val="right"/>
      <w:pPr>
        <w:tabs>
          <w:tab w:val="num" w:pos="6480"/>
        </w:tabs>
        <w:ind w:left="6480" w:hanging="180"/>
      </w:pPr>
      <w:rPr>
        <w:rFonts w:ascii="Times New Roman" w:hAnsi="Times New Roman" w:cs="Times New Roman"/>
      </w:rPr>
    </w:lvl>
  </w:abstractNum>
  <w:abstractNum w:abstractNumId="32" w15:restartNumberingAfterBreak="0">
    <w:nsid w:val="430847C5"/>
    <w:multiLevelType w:val="hybridMultilevel"/>
    <w:tmpl w:val="15E4219A"/>
    <w:lvl w:ilvl="0" w:tplc="040F000F">
      <w:start w:val="1"/>
      <w:numFmt w:val="decimal"/>
      <w:lvlText w:val="%1."/>
      <w:lvlJc w:val="left"/>
      <w:pPr>
        <w:ind w:left="720" w:hanging="360"/>
      </w:pPr>
      <w:rPr>
        <w:rFonts w:hint="default"/>
      </w:rPr>
    </w:lvl>
    <w:lvl w:ilvl="1" w:tplc="040F0019" w:tentative="1">
      <w:start w:val="1"/>
      <w:numFmt w:val="lowerLetter"/>
      <w:lvlText w:val="%2."/>
      <w:lvlJc w:val="left"/>
      <w:pPr>
        <w:ind w:left="1440" w:hanging="360"/>
      </w:pPr>
    </w:lvl>
    <w:lvl w:ilvl="2" w:tplc="040F001B" w:tentative="1">
      <w:start w:val="1"/>
      <w:numFmt w:val="lowerRoman"/>
      <w:lvlText w:val="%3."/>
      <w:lvlJc w:val="right"/>
      <w:pPr>
        <w:ind w:left="2160" w:hanging="180"/>
      </w:pPr>
    </w:lvl>
    <w:lvl w:ilvl="3" w:tplc="040F000F" w:tentative="1">
      <w:start w:val="1"/>
      <w:numFmt w:val="decimal"/>
      <w:lvlText w:val="%4."/>
      <w:lvlJc w:val="left"/>
      <w:pPr>
        <w:ind w:left="2880" w:hanging="360"/>
      </w:pPr>
    </w:lvl>
    <w:lvl w:ilvl="4" w:tplc="040F0019" w:tentative="1">
      <w:start w:val="1"/>
      <w:numFmt w:val="lowerLetter"/>
      <w:lvlText w:val="%5."/>
      <w:lvlJc w:val="left"/>
      <w:pPr>
        <w:ind w:left="3600" w:hanging="360"/>
      </w:pPr>
    </w:lvl>
    <w:lvl w:ilvl="5" w:tplc="040F001B" w:tentative="1">
      <w:start w:val="1"/>
      <w:numFmt w:val="lowerRoman"/>
      <w:lvlText w:val="%6."/>
      <w:lvlJc w:val="right"/>
      <w:pPr>
        <w:ind w:left="4320" w:hanging="180"/>
      </w:pPr>
    </w:lvl>
    <w:lvl w:ilvl="6" w:tplc="040F000F" w:tentative="1">
      <w:start w:val="1"/>
      <w:numFmt w:val="decimal"/>
      <w:lvlText w:val="%7."/>
      <w:lvlJc w:val="left"/>
      <w:pPr>
        <w:ind w:left="5040" w:hanging="360"/>
      </w:pPr>
    </w:lvl>
    <w:lvl w:ilvl="7" w:tplc="040F0019" w:tentative="1">
      <w:start w:val="1"/>
      <w:numFmt w:val="lowerLetter"/>
      <w:lvlText w:val="%8."/>
      <w:lvlJc w:val="left"/>
      <w:pPr>
        <w:ind w:left="5760" w:hanging="360"/>
      </w:pPr>
    </w:lvl>
    <w:lvl w:ilvl="8" w:tplc="040F001B" w:tentative="1">
      <w:start w:val="1"/>
      <w:numFmt w:val="lowerRoman"/>
      <w:lvlText w:val="%9."/>
      <w:lvlJc w:val="right"/>
      <w:pPr>
        <w:ind w:left="6480" w:hanging="180"/>
      </w:pPr>
    </w:lvl>
  </w:abstractNum>
  <w:abstractNum w:abstractNumId="33" w15:restartNumberingAfterBreak="0">
    <w:nsid w:val="44E84690"/>
    <w:multiLevelType w:val="multilevel"/>
    <w:tmpl w:val="671E7AF4"/>
    <w:lvl w:ilvl="0">
      <w:start w:val="1"/>
      <w:numFmt w:val="bullet"/>
      <w:lvlText w:val=""/>
      <w:lvlJc w:val="left"/>
      <w:pPr>
        <w:tabs>
          <w:tab w:val="num" w:pos="720"/>
        </w:tabs>
        <w:ind w:left="720" w:hanging="360"/>
      </w:pPr>
      <w:rPr>
        <w:rFonts w:ascii="Symbol" w:hAnsi="Symbol" w:hint="default"/>
        <w:sz w:val="20"/>
      </w:rPr>
    </w:lvl>
    <w:lvl w:ilvl="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34" w15:restartNumberingAfterBreak="0">
    <w:nsid w:val="49CD042A"/>
    <w:multiLevelType w:val="multilevel"/>
    <w:tmpl w:val="BA549B32"/>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35" w15:restartNumberingAfterBreak="0">
    <w:nsid w:val="4C081261"/>
    <w:multiLevelType w:val="multilevel"/>
    <w:tmpl w:val="A81E3640"/>
    <w:lvl w:ilvl="0">
      <w:start w:val="1"/>
      <w:numFmt w:val="lowerRoman"/>
      <w:pStyle w:val="NormIndIndent"/>
      <w:lvlText w:val="%1."/>
      <w:lvlJc w:val="left"/>
      <w:pPr>
        <w:tabs>
          <w:tab w:val="num" w:pos="1134"/>
        </w:tabs>
        <w:ind w:left="1134" w:hanging="567"/>
      </w:pPr>
      <w:rPr>
        <w:rFonts w:ascii="Times New Roman" w:hAnsi="Times New Roman" w:hint="default"/>
        <w:b w:val="0"/>
        <w:i w:val="0"/>
        <w:caps w:val="0"/>
        <w:strike w:val="0"/>
        <w:dstrike w:val="0"/>
        <w:vanish w:val="0"/>
        <w:sz w:val="24"/>
        <w:vertAlign w:val="baseline"/>
      </w:rPr>
    </w:lvl>
    <w:lvl w:ilvl="1">
      <w:start w:val="2"/>
      <w:numFmt w:val="decimal"/>
      <w:lvlText w:val="(%2)"/>
      <w:lvlJc w:val="left"/>
      <w:pPr>
        <w:tabs>
          <w:tab w:val="num" w:pos="1647"/>
        </w:tabs>
        <w:ind w:left="1647" w:hanging="567"/>
      </w:pPr>
      <w:rPr>
        <w:rFonts w:ascii="Times New Roman" w:hAnsi="Times New Roman" w:hint="default"/>
        <w:b w:val="0"/>
        <w:i w:val="0"/>
        <w:sz w:val="24"/>
      </w:rPr>
    </w:lvl>
    <w:lvl w:ilvl="2">
      <w:start w:val="1"/>
      <w:numFmt w:val="lowerRoman"/>
      <w:lvlText w:val="%3."/>
      <w:lvlJc w:val="right"/>
      <w:pPr>
        <w:tabs>
          <w:tab w:val="num" w:pos="2160"/>
        </w:tabs>
        <w:ind w:left="2160" w:hanging="180"/>
      </w:pPr>
      <w:rPr>
        <w:rFonts w:hint="default"/>
      </w:rPr>
    </w:lvl>
    <w:lvl w:ilvl="3">
      <w:start w:val="1"/>
      <w:numFmt w:val="decimal"/>
      <w:lvlText w:val="%4."/>
      <w:lvlJc w:val="left"/>
      <w:pPr>
        <w:tabs>
          <w:tab w:val="num" w:pos="2880"/>
        </w:tabs>
        <w:ind w:left="2880" w:hanging="360"/>
      </w:pPr>
      <w:rPr>
        <w:rFonts w:hint="default"/>
      </w:rPr>
    </w:lvl>
    <w:lvl w:ilvl="4">
      <w:start w:val="1"/>
      <w:numFmt w:val="lowerLetter"/>
      <w:lvlText w:val="%5."/>
      <w:lvlJc w:val="left"/>
      <w:pPr>
        <w:tabs>
          <w:tab w:val="num" w:pos="3600"/>
        </w:tabs>
        <w:ind w:left="3600" w:hanging="360"/>
      </w:pPr>
      <w:rPr>
        <w:rFonts w:hint="default"/>
      </w:rPr>
    </w:lvl>
    <w:lvl w:ilvl="5">
      <w:start w:val="1"/>
      <w:numFmt w:val="lowerRoman"/>
      <w:lvlText w:val="%6."/>
      <w:lvlJc w:val="right"/>
      <w:pPr>
        <w:tabs>
          <w:tab w:val="num" w:pos="4320"/>
        </w:tabs>
        <w:ind w:left="4320" w:hanging="180"/>
      </w:pPr>
      <w:rPr>
        <w:rFonts w:hint="default"/>
      </w:rPr>
    </w:lvl>
    <w:lvl w:ilvl="6">
      <w:start w:val="1"/>
      <w:numFmt w:val="decimal"/>
      <w:lvlText w:val="%7."/>
      <w:lvlJc w:val="left"/>
      <w:pPr>
        <w:tabs>
          <w:tab w:val="num" w:pos="5040"/>
        </w:tabs>
        <w:ind w:left="5040" w:hanging="360"/>
      </w:pPr>
      <w:rPr>
        <w:rFonts w:hint="default"/>
      </w:rPr>
    </w:lvl>
    <w:lvl w:ilvl="7">
      <w:start w:val="1"/>
      <w:numFmt w:val="lowerLetter"/>
      <w:lvlText w:val="%8."/>
      <w:lvlJc w:val="left"/>
      <w:pPr>
        <w:tabs>
          <w:tab w:val="num" w:pos="5760"/>
        </w:tabs>
        <w:ind w:left="5760" w:hanging="360"/>
      </w:pPr>
      <w:rPr>
        <w:rFonts w:hint="default"/>
      </w:rPr>
    </w:lvl>
    <w:lvl w:ilvl="8">
      <w:start w:val="1"/>
      <w:numFmt w:val="lowerRoman"/>
      <w:lvlText w:val="%9."/>
      <w:lvlJc w:val="right"/>
      <w:pPr>
        <w:tabs>
          <w:tab w:val="num" w:pos="6480"/>
        </w:tabs>
        <w:ind w:left="6480" w:hanging="180"/>
      </w:pPr>
      <w:rPr>
        <w:rFonts w:hint="default"/>
      </w:rPr>
    </w:lvl>
  </w:abstractNum>
  <w:abstractNum w:abstractNumId="36" w15:restartNumberingAfterBreak="0">
    <w:nsid w:val="50837145"/>
    <w:multiLevelType w:val="multilevel"/>
    <w:tmpl w:val="803049D6"/>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37" w15:restartNumberingAfterBreak="0">
    <w:nsid w:val="50D11FD4"/>
    <w:multiLevelType w:val="multilevel"/>
    <w:tmpl w:val="953A5524"/>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38" w15:restartNumberingAfterBreak="0">
    <w:nsid w:val="50FC2A26"/>
    <w:multiLevelType w:val="hybridMultilevel"/>
    <w:tmpl w:val="4D02B562"/>
    <w:lvl w:ilvl="0" w:tplc="040F0001">
      <w:start w:val="1"/>
      <w:numFmt w:val="bullet"/>
      <w:lvlText w:val=""/>
      <w:lvlJc w:val="left"/>
      <w:pPr>
        <w:ind w:left="720" w:hanging="360"/>
      </w:pPr>
      <w:rPr>
        <w:rFonts w:ascii="Symbol" w:hAnsi="Symbol" w:hint="default"/>
      </w:rPr>
    </w:lvl>
    <w:lvl w:ilvl="1" w:tplc="040F0003">
      <w:start w:val="1"/>
      <w:numFmt w:val="bullet"/>
      <w:lvlText w:val="o"/>
      <w:lvlJc w:val="left"/>
      <w:pPr>
        <w:ind w:left="1440" w:hanging="360"/>
      </w:pPr>
      <w:rPr>
        <w:rFonts w:ascii="Courier New" w:hAnsi="Courier New" w:cs="Courier New" w:hint="default"/>
      </w:rPr>
    </w:lvl>
    <w:lvl w:ilvl="2" w:tplc="040F0005" w:tentative="1">
      <w:start w:val="1"/>
      <w:numFmt w:val="bullet"/>
      <w:lvlText w:val=""/>
      <w:lvlJc w:val="left"/>
      <w:pPr>
        <w:ind w:left="2160" w:hanging="360"/>
      </w:pPr>
      <w:rPr>
        <w:rFonts w:ascii="Wingdings" w:hAnsi="Wingdings" w:hint="default"/>
      </w:rPr>
    </w:lvl>
    <w:lvl w:ilvl="3" w:tplc="040F0001" w:tentative="1">
      <w:start w:val="1"/>
      <w:numFmt w:val="bullet"/>
      <w:lvlText w:val=""/>
      <w:lvlJc w:val="left"/>
      <w:pPr>
        <w:ind w:left="2880" w:hanging="360"/>
      </w:pPr>
      <w:rPr>
        <w:rFonts w:ascii="Symbol" w:hAnsi="Symbol" w:hint="default"/>
      </w:rPr>
    </w:lvl>
    <w:lvl w:ilvl="4" w:tplc="040F0003" w:tentative="1">
      <w:start w:val="1"/>
      <w:numFmt w:val="bullet"/>
      <w:lvlText w:val="o"/>
      <w:lvlJc w:val="left"/>
      <w:pPr>
        <w:ind w:left="3600" w:hanging="360"/>
      </w:pPr>
      <w:rPr>
        <w:rFonts w:ascii="Courier New" w:hAnsi="Courier New" w:cs="Courier New" w:hint="default"/>
      </w:rPr>
    </w:lvl>
    <w:lvl w:ilvl="5" w:tplc="040F0005" w:tentative="1">
      <w:start w:val="1"/>
      <w:numFmt w:val="bullet"/>
      <w:lvlText w:val=""/>
      <w:lvlJc w:val="left"/>
      <w:pPr>
        <w:ind w:left="4320" w:hanging="360"/>
      </w:pPr>
      <w:rPr>
        <w:rFonts w:ascii="Wingdings" w:hAnsi="Wingdings" w:hint="default"/>
      </w:rPr>
    </w:lvl>
    <w:lvl w:ilvl="6" w:tplc="040F0001" w:tentative="1">
      <w:start w:val="1"/>
      <w:numFmt w:val="bullet"/>
      <w:lvlText w:val=""/>
      <w:lvlJc w:val="left"/>
      <w:pPr>
        <w:ind w:left="5040" w:hanging="360"/>
      </w:pPr>
      <w:rPr>
        <w:rFonts w:ascii="Symbol" w:hAnsi="Symbol" w:hint="default"/>
      </w:rPr>
    </w:lvl>
    <w:lvl w:ilvl="7" w:tplc="040F0003" w:tentative="1">
      <w:start w:val="1"/>
      <w:numFmt w:val="bullet"/>
      <w:lvlText w:val="o"/>
      <w:lvlJc w:val="left"/>
      <w:pPr>
        <w:ind w:left="5760" w:hanging="360"/>
      </w:pPr>
      <w:rPr>
        <w:rFonts w:ascii="Courier New" w:hAnsi="Courier New" w:cs="Courier New" w:hint="default"/>
      </w:rPr>
    </w:lvl>
    <w:lvl w:ilvl="8" w:tplc="040F0005" w:tentative="1">
      <w:start w:val="1"/>
      <w:numFmt w:val="bullet"/>
      <w:lvlText w:val=""/>
      <w:lvlJc w:val="left"/>
      <w:pPr>
        <w:ind w:left="6480" w:hanging="360"/>
      </w:pPr>
      <w:rPr>
        <w:rFonts w:ascii="Wingdings" w:hAnsi="Wingdings" w:hint="default"/>
      </w:rPr>
    </w:lvl>
  </w:abstractNum>
  <w:abstractNum w:abstractNumId="39" w15:restartNumberingAfterBreak="0">
    <w:nsid w:val="510FD9EF"/>
    <w:multiLevelType w:val="hybridMultilevel"/>
    <w:tmpl w:val="901AA7D4"/>
    <w:lvl w:ilvl="0" w:tplc="1A106246">
      <w:start w:val="1"/>
      <w:numFmt w:val="bullet"/>
      <w:lvlText w:val=""/>
      <w:lvlJc w:val="left"/>
      <w:pPr>
        <w:ind w:left="720" w:hanging="360"/>
      </w:pPr>
      <w:rPr>
        <w:rFonts w:ascii="Symbol" w:hAnsi="Symbol" w:hint="default"/>
      </w:rPr>
    </w:lvl>
    <w:lvl w:ilvl="1" w:tplc="AB042ECC">
      <w:start w:val="1"/>
      <w:numFmt w:val="bullet"/>
      <w:lvlText w:val="o"/>
      <w:lvlJc w:val="left"/>
      <w:pPr>
        <w:ind w:left="1440" w:hanging="360"/>
      </w:pPr>
      <w:rPr>
        <w:rFonts w:ascii="Courier New" w:hAnsi="Courier New" w:hint="default"/>
      </w:rPr>
    </w:lvl>
    <w:lvl w:ilvl="2" w:tplc="B0AAEC0E">
      <w:start w:val="1"/>
      <w:numFmt w:val="bullet"/>
      <w:lvlText w:val=""/>
      <w:lvlJc w:val="left"/>
      <w:pPr>
        <w:ind w:left="2160" w:hanging="360"/>
      </w:pPr>
      <w:rPr>
        <w:rFonts w:ascii="Wingdings" w:hAnsi="Wingdings" w:hint="default"/>
      </w:rPr>
    </w:lvl>
    <w:lvl w:ilvl="3" w:tplc="9E8E2052">
      <w:start w:val="1"/>
      <w:numFmt w:val="bullet"/>
      <w:lvlText w:val=""/>
      <w:lvlJc w:val="left"/>
      <w:pPr>
        <w:ind w:left="2880" w:hanging="360"/>
      </w:pPr>
      <w:rPr>
        <w:rFonts w:ascii="Symbol" w:hAnsi="Symbol" w:hint="default"/>
      </w:rPr>
    </w:lvl>
    <w:lvl w:ilvl="4" w:tplc="706683B4">
      <w:start w:val="1"/>
      <w:numFmt w:val="bullet"/>
      <w:lvlText w:val="o"/>
      <w:lvlJc w:val="left"/>
      <w:pPr>
        <w:ind w:left="3600" w:hanging="360"/>
      </w:pPr>
      <w:rPr>
        <w:rFonts w:ascii="Courier New" w:hAnsi="Courier New" w:hint="default"/>
      </w:rPr>
    </w:lvl>
    <w:lvl w:ilvl="5" w:tplc="FC829792">
      <w:start w:val="1"/>
      <w:numFmt w:val="bullet"/>
      <w:lvlText w:val=""/>
      <w:lvlJc w:val="left"/>
      <w:pPr>
        <w:ind w:left="4320" w:hanging="360"/>
      </w:pPr>
      <w:rPr>
        <w:rFonts w:ascii="Wingdings" w:hAnsi="Wingdings" w:hint="default"/>
      </w:rPr>
    </w:lvl>
    <w:lvl w:ilvl="6" w:tplc="4C5E2A58">
      <w:start w:val="1"/>
      <w:numFmt w:val="bullet"/>
      <w:lvlText w:val=""/>
      <w:lvlJc w:val="left"/>
      <w:pPr>
        <w:ind w:left="5040" w:hanging="360"/>
      </w:pPr>
      <w:rPr>
        <w:rFonts w:ascii="Symbol" w:hAnsi="Symbol" w:hint="default"/>
      </w:rPr>
    </w:lvl>
    <w:lvl w:ilvl="7" w:tplc="C3622C2C">
      <w:start w:val="1"/>
      <w:numFmt w:val="bullet"/>
      <w:lvlText w:val="o"/>
      <w:lvlJc w:val="left"/>
      <w:pPr>
        <w:ind w:left="5760" w:hanging="360"/>
      </w:pPr>
      <w:rPr>
        <w:rFonts w:ascii="Courier New" w:hAnsi="Courier New" w:hint="default"/>
      </w:rPr>
    </w:lvl>
    <w:lvl w:ilvl="8" w:tplc="F2681BE2">
      <w:start w:val="1"/>
      <w:numFmt w:val="bullet"/>
      <w:lvlText w:val=""/>
      <w:lvlJc w:val="left"/>
      <w:pPr>
        <w:ind w:left="6480" w:hanging="360"/>
      </w:pPr>
      <w:rPr>
        <w:rFonts w:ascii="Wingdings" w:hAnsi="Wingdings" w:hint="default"/>
      </w:rPr>
    </w:lvl>
  </w:abstractNum>
  <w:abstractNum w:abstractNumId="40" w15:restartNumberingAfterBreak="0">
    <w:nsid w:val="54CA0D4D"/>
    <w:multiLevelType w:val="multilevel"/>
    <w:tmpl w:val="0DE21098"/>
    <w:lvl w:ilvl="0">
      <w:start w:val="1"/>
      <w:numFmt w:val="decimal"/>
      <w:pStyle w:val="Heading1"/>
      <w:lvlText w:val="%1."/>
      <w:lvlJc w:val="left"/>
      <w:pPr>
        <w:ind w:left="0" w:firstLine="0"/>
      </w:pPr>
      <w:rPr>
        <w:b/>
        <w:i w:val="0"/>
        <w:sz w:val="22"/>
        <w:szCs w:val="22"/>
      </w:rPr>
    </w:lvl>
    <w:lvl w:ilvl="1">
      <w:start w:val="1"/>
      <w:numFmt w:val="decimal"/>
      <w:pStyle w:val="Heading2"/>
      <w:lvlText w:val="%1.%2"/>
      <w:lvlJc w:val="left"/>
      <w:pPr>
        <w:ind w:left="0" w:firstLine="0"/>
      </w:pPr>
      <w:rPr>
        <w:b/>
        <w:bCs w:val="0"/>
        <w:i w:val="0"/>
        <w:iCs w:val="0"/>
        <w:caps w:val="0"/>
        <w:strike w:val="0"/>
        <w:dstrike w:val="0"/>
        <w:vanish w:val="0"/>
        <w:color w:val="000000"/>
        <w:spacing w:val="0"/>
        <w:kern w:val="0"/>
        <w:position w:val="0"/>
        <w:u w:val="none"/>
        <w:effect w:val="none"/>
        <w:vertAlign w:val="baseline"/>
        <w:em w:val="none"/>
        <w14:shadow w14:blurRad="0" w14:dist="0" w14:dir="0" w14:sx="0" w14:sy="0" w14:kx="0" w14:ky="0" w14:algn="none">
          <w14:srgbClr w14:val="000000"/>
        </w14:shadow>
        <w14:textOutline w14:w="0" w14:cap="rnd" w14:cmpd="sng" w14:algn="ctr">
          <w14:noFill/>
          <w14:prstDash w14:val="solid"/>
          <w14:bevel/>
        </w14:textOutline>
        <w14:ligatures w14:val="none"/>
        <w14:numForm w14:val="default"/>
        <w14:numSpacing w14:val="default"/>
        <w14:stylisticSets/>
        <w14:cntxtAlts w14:val="0"/>
      </w:rPr>
    </w:lvl>
    <w:lvl w:ilvl="2">
      <w:start w:val="1"/>
      <w:numFmt w:val="decimal"/>
      <w:pStyle w:val="Heading3"/>
      <w:lvlText w:val="%1.%2.%3"/>
      <w:lvlJc w:val="left"/>
      <w:pPr>
        <w:ind w:left="0" w:firstLine="0"/>
      </w:pPr>
      <w:rPr>
        <w:specVanish w:val="0"/>
      </w:rPr>
    </w:lvl>
    <w:lvl w:ilvl="3">
      <w:start w:val="1"/>
      <w:numFmt w:val="decimal"/>
      <w:pStyle w:val="Heading4"/>
      <w:lvlText w:val="%1.%2.%3.%4"/>
      <w:lvlJc w:val="left"/>
      <w:pPr>
        <w:ind w:left="1135" w:firstLine="0"/>
      </w:pPr>
      <w:rPr>
        <w:b/>
        <w:bCs w:val="0"/>
        <w:i w:val="0"/>
        <w:iCs w:val="0"/>
        <w:caps w:val="0"/>
        <w:strike w:val="0"/>
        <w:dstrike w:val="0"/>
        <w:snapToGrid w:val="0"/>
        <w:vanish w:val="0"/>
        <w:color w:val="000000"/>
        <w:spacing w:val="0"/>
        <w:kern w:val="0"/>
        <w:position w:val="0"/>
        <w:u w:val="none"/>
        <w:effect w:val="none"/>
        <w:vertAlign w:val="baseline"/>
        <w:em w:val="none"/>
      </w:rPr>
    </w:lvl>
    <w:lvl w:ilvl="4">
      <w:start w:val="1"/>
      <w:numFmt w:val="decimal"/>
      <w:pStyle w:val="Heading5"/>
      <w:lvlText w:val="%1.%2.%3.%4.%5"/>
      <w:lvlJc w:val="left"/>
      <w:pPr>
        <w:tabs>
          <w:tab w:val="num" w:pos="360"/>
        </w:tabs>
        <w:ind w:left="0" w:firstLine="0"/>
      </w:pPr>
      <w:rPr>
        <w:rFonts w:ascii="Arial" w:hAnsi="Arial" w:cs="Arial" w:hint="default"/>
        <w:b w:val="0"/>
        <w:bCs w:val="0"/>
        <w:i w:val="0"/>
        <w:iCs w:val="0"/>
        <w:caps w:val="0"/>
        <w:smallCaps w:val="0"/>
        <w:strike w:val="0"/>
        <w:dstrike w:val="0"/>
        <w:noProof w:val="0"/>
        <w:vanish w:val="0"/>
        <w:color w:val="000000"/>
        <w:spacing w:val="0"/>
        <w:kern w:val="0"/>
        <w:position w:val="0"/>
        <w:sz w:val="20"/>
        <w:szCs w:val="18"/>
        <w:u w:val="none"/>
        <w:effect w:val="none"/>
        <w:vertAlign w:val="baseline"/>
        <w:em w:val="none"/>
        <w:specVanish w:val="0"/>
        <w14:glow w14:rad="0">
          <w14:srgbClr w14:val="000000"/>
        </w14:glow>
        <w14:shadow w14:blurRad="0" w14:dist="0" w14:dir="0" w14:sx="0" w14:sy="0" w14:kx="0" w14:ky="0" w14:algn="none">
          <w14:srgbClr w14:val="000000"/>
        </w14:shadow>
        <w14:reflection w14:blurRad="0" w14:stA="0" w14:stPos="0" w14:endA="0" w14:endPos="0" w14:dist="0" w14:dir="0" w14:fadeDir="0" w14:sx="0" w14:sy="0" w14:kx="0" w14:ky="0" w14:algn="none"/>
        <w14:textOutline w14:w="0" w14:cap="rnd" w14:cmpd="sng" w14:algn="ctr">
          <w14:noFill/>
          <w14:prstDash w14:val="solid"/>
          <w14:bevel/>
        </w14:textOutline>
        <w14:scene3d>
          <w14:camera w14:prst="orthographicFront"/>
          <w14:lightRig w14:rig="threePt" w14:dir="t">
            <w14:rot w14:lat="0" w14:lon="0" w14:rev="0"/>
          </w14:lightRig>
        </w14:scene3d>
        <w14:props3d w14:extrusionH="0" w14:contourW="0" w14:prstMaterial="none"/>
        <w14:ligatures w14:val="none"/>
        <w14:numForm w14:val="default"/>
        <w14:numSpacing w14:val="default"/>
        <w14:stylisticSets/>
        <w14:cntxtAlts w14:val="0"/>
      </w:rPr>
    </w:lvl>
    <w:lvl w:ilvl="5">
      <w:start w:val="1"/>
      <w:numFmt w:val="decimal"/>
      <w:pStyle w:val="Heading6"/>
      <w:lvlText w:val="%1.%2.%3.%4.%5.%6"/>
      <w:lvlJc w:val="left"/>
      <w:pPr>
        <w:tabs>
          <w:tab w:val="num" w:pos="360"/>
        </w:tabs>
        <w:ind w:left="0" w:firstLine="0"/>
      </w:pPr>
      <w:rPr>
        <w:rFonts w:hint="default"/>
      </w:rPr>
    </w:lvl>
    <w:lvl w:ilvl="6">
      <w:start w:val="1"/>
      <w:numFmt w:val="decimal"/>
      <w:pStyle w:val="Heading7"/>
      <w:lvlText w:val="%1.%2.%3.%4.%5.%6.%7"/>
      <w:lvlJc w:val="left"/>
      <w:pPr>
        <w:tabs>
          <w:tab w:val="num" w:pos="360"/>
        </w:tabs>
        <w:ind w:left="0" w:firstLine="0"/>
      </w:pPr>
      <w:rPr>
        <w:rFonts w:hint="default"/>
      </w:rPr>
    </w:lvl>
    <w:lvl w:ilvl="7">
      <w:start w:val="1"/>
      <w:numFmt w:val="decimal"/>
      <w:pStyle w:val="Heading8"/>
      <w:lvlText w:val="%1.%2.%3.%4.%5.%6.%7.%8"/>
      <w:lvlJc w:val="left"/>
      <w:pPr>
        <w:tabs>
          <w:tab w:val="num" w:pos="360"/>
        </w:tabs>
        <w:ind w:left="0" w:firstLine="0"/>
      </w:pPr>
      <w:rPr>
        <w:rFonts w:hint="default"/>
      </w:rPr>
    </w:lvl>
    <w:lvl w:ilvl="8">
      <w:start w:val="1"/>
      <w:numFmt w:val="decimal"/>
      <w:lvlText w:val="%1.%2.%3.%4.%5.%6.%7.%8.%9"/>
      <w:lvlJc w:val="left"/>
      <w:pPr>
        <w:tabs>
          <w:tab w:val="num" w:pos="360"/>
        </w:tabs>
        <w:ind w:left="0" w:firstLine="0"/>
      </w:pPr>
      <w:rPr>
        <w:rFonts w:hint="default"/>
      </w:rPr>
    </w:lvl>
  </w:abstractNum>
  <w:abstractNum w:abstractNumId="41" w15:restartNumberingAfterBreak="0">
    <w:nsid w:val="5667684F"/>
    <w:multiLevelType w:val="hybridMultilevel"/>
    <w:tmpl w:val="821853AA"/>
    <w:lvl w:ilvl="0" w:tplc="DF64ADF0">
      <w:numFmt w:val="bullet"/>
      <w:lvlText w:val="-"/>
      <w:lvlJc w:val="left"/>
      <w:pPr>
        <w:ind w:left="720" w:hanging="360"/>
      </w:pPr>
      <w:rPr>
        <w:rFonts w:ascii="Calibri" w:eastAsiaTheme="minorHAnsi" w:hAnsi="Calibri" w:cs="Calibri" w:hint="default"/>
      </w:rPr>
    </w:lvl>
    <w:lvl w:ilvl="1" w:tplc="040F0003">
      <w:start w:val="1"/>
      <w:numFmt w:val="bullet"/>
      <w:lvlText w:val="o"/>
      <w:lvlJc w:val="left"/>
      <w:pPr>
        <w:ind w:left="1440" w:hanging="360"/>
      </w:pPr>
      <w:rPr>
        <w:rFonts w:ascii="Courier New" w:hAnsi="Courier New" w:cs="Courier New" w:hint="default"/>
      </w:rPr>
    </w:lvl>
    <w:lvl w:ilvl="2" w:tplc="040F0005">
      <w:start w:val="1"/>
      <w:numFmt w:val="bullet"/>
      <w:lvlText w:val=""/>
      <w:lvlJc w:val="left"/>
      <w:pPr>
        <w:ind w:left="2160" w:hanging="360"/>
      </w:pPr>
      <w:rPr>
        <w:rFonts w:ascii="Wingdings" w:hAnsi="Wingdings" w:hint="default"/>
      </w:rPr>
    </w:lvl>
    <w:lvl w:ilvl="3" w:tplc="040F0001" w:tentative="1">
      <w:start w:val="1"/>
      <w:numFmt w:val="bullet"/>
      <w:lvlText w:val=""/>
      <w:lvlJc w:val="left"/>
      <w:pPr>
        <w:ind w:left="2880" w:hanging="360"/>
      </w:pPr>
      <w:rPr>
        <w:rFonts w:ascii="Symbol" w:hAnsi="Symbol" w:hint="default"/>
      </w:rPr>
    </w:lvl>
    <w:lvl w:ilvl="4" w:tplc="040F0003" w:tentative="1">
      <w:start w:val="1"/>
      <w:numFmt w:val="bullet"/>
      <w:lvlText w:val="o"/>
      <w:lvlJc w:val="left"/>
      <w:pPr>
        <w:ind w:left="3600" w:hanging="360"/>
      </w:pPr>
      <w:rPr>
        <w:rFonts w:ascii="Courier New" w:hAnsi="Courier New" w:cs="Courier New" w:hint="default"/>
      </w:rPr>
    </w:lvl>
    <w:lvl w:ilvl="5" w:tplc="040F0005" w:tentative="1">
      <w:start w:val="1"/>
      <w:numFmt w:val="bullet"/>
      <w:lvlText w:val=""/>
      <w:lvlJc w:val="left"/>
      <w:pPr>
        <w:ind w:left="4320" w:hanging="360"/>
      </w:pPr>
      <w:rPr>
        <w:rFonts w:ascii="Wingdings" w:hAnsi="Wingdings" w:hint="default"/>
      </w:rPr>
    </w:lvl>
    <w:lvl w:ilvl="6" w:tplc="040F0001" w:tentative="1">
      <w:start w:val="1"/>
      <w:numFmt w:val="bullet"/>
      <w:lvlText w:val=""/>
      <w:lvlJc w:val="left"/>
      <w:pPr>
        <w:ind w:left="5040" w:hanging="360"/>
      </w:pPr>
      <w:rPr>
        <w:rFonts w:ascii="Symbol" w:hAnsi="Symbol" w:hint="default"/>
      </w:rPr>
    </w:lvl>
    <w:lvl w:ilvl="7" w:tplc="040F0003" w:tentative="1">
      <w:start w:val="1"/>
      <w:numFmt w:val="bullet"/>
      <w:lvlText w:val="o"/>
      <w:lvlJc w:val="left"/>
      <w:pPr>
        <w:ind w:left="5760" w:hanging="360"/>
      </w:pPr>
      <w:rPr>
        <w:rFonts w:ascii="Courier New" w:hAnsi="Courier New" w:cs="Courier New" w:hint="default"/>
      </w:rPr>
    </w:lvl>
    <w:lvl w:ilvl="8" w:tplc="040F0005" w:tentative="1">
      <w:start w:val="1"/>
      <w:numFmt w:val="bullet"/>
      <w:lvlText w:val=""/>
      <w:lvlJc w:val="left"/>
      <w:pPr>
        <w:ind w:left="6480" w:hanging="360"/>
      </w:pPr>
      <w:rPr>
        <w:rFonts w:ascii="Wingdings" w:hAnsi="Wingdings" w:hint="default"/>
      </w:rPr>
    </w:lvl>
  </w:abstractNum>
  <w:abstractNum w:abstractNumId="42" w15:restartNumberingAfterBreak="0">
    <w:nsid w:val="59641C4C"/>
    <w:multiLevelType w:val="hybridMultilevel"/>
    <w:tmpl w:val="955E9E28"/>
    <w:lvl w:ilvl="0" w:tplc="040F0001">
      <w:start w:val="1"/>
      <w:numFmt w:val="bullet"/>
      <w:lvlText w:val=""/>
      <w:lvlJc w:val="left"/>
      <w:pPr>
        <w:ind w:left="720" w:hanging="360"/>
      </w:pPr>
      <w:rPr>
        <w:rFonts w:ascii="Symbol" w:hAnsi="Symbol" w:hint="default"/>
      </w:rPr>
    </w:lvl>
    <w:lvl w:ilvl="1" w:tplc="040F0003" w:tentative="1">
      <w:start w:val="1"/>
      <w:numFmt w:val="bullet"/>
      <w:lvlText w:val="o"/>
      <w:lvlJc w:val="left"/>
      <w:pPr>
        <w:ind w:left="1440" w:hanging="360"/>
      </w:pPr>
      <w:rPr>
        <w:rFonts w:ascii="Courier New" w:hAnsi="Courier New" w:cs="Courier New" w:hint="default"/>
      </w:rPr>
    </w:lvl>
    <w:lvl w:ilvl="2" w:tplc="040F0005" w:tentative="1">
      <w:start w:val="1"/>
      <w:numFmt w:val="bullet"/>
      <w:lvlText w:val=""/>
      <w:lvlJc w:val="left"/>
      <w:pPr>
        <w:ind w:left="2160" w:hanging="360"/>
      </w:pPr>
      <w:rPr>
        <w:rFonts w:ascii="Wingdings" w:hAnsi="Wingdings" w:hint="default"/>
      </w:rPr>
    </w:lvl>
    <w:lvl w:ilvl="3" w:tplc="040F0001" w:tentative="1">
      <w:start w:val="1"/>
      <w:numFmt w:val="bullet"/>
      <w:lvlText w:val=""/>
      <w:lvlJc w:val="left"/>
      <w:pPr>
        <w:ind w:left="2880" w:hanging="360"/>
      </w:pPr>
      <w:rPr>
        <w:rFonts w:ascii="Symbol" w:hAnsi="Symbol" w:hint="default"/>
      </w:rPr>
    </w:lvl>
    <w:lvl w:ilvl="4" w:tplc="040F0003" w:tentative="1">
      <w:start w:val="1"/>
      <w:numFmt w:val="bullet"/>
      <w:lvlText w:val="o"/>
      <w:lvlJc w:val="left"/>
      <w:pPr>
        <w:ind w:left="3600" w:hanging="360"/>
      </w:pPr>
      <w:rPr>
        <w:rFonts w:ascii="Courier New" w:hAnsi="Courier New" w:cs="Courier New" w:hint="default"/>
      </w:rPr>
    </w:lvl>
    <w:lvl w:ilvl="5" w:tplc="040F0005" w:tentative="1">
      <w:start w:val="1"/>
      <w:numFmt w:val="bullet"/>
      <w:lvlText w:val=""/>
      <w:lvlJc w:val="left"/>
      <w:pPr>
        <w:ind w:left="4320" w:hanging="360"/>
      </w:pPr>
      <w:rPr>
        <w:rFonts w:ascii="Wingdings" w:hAnsi="Wingdings" w:hint="default"/>
      </w:rPr>
    </w:lvl>
    <w:lvl w:ilvl="6" w:tplc="040F0001" w:tentative="1">
      <w:start w:val="1"/>
      <w:numFmt w:val="bullet"/>
      <w:lvlText w:val=""/>
      <w:lvlJc w:val="left"/>
      <w:pPr>
        <w:ind w:left="5040" w:hanging="360"/>
      </w:pPr>
      <w:rPr>
        <w:rFonts w:ascii="Symbol" w:hAnsi="Symbol" w:hint="default"/>
      </w:rPr>
    </w:lvl>
    <w:lvl w:ilvl="7" w:tplc="040F0003" w:tentative="1">
      <w:start w:val="1"/>
      <w:numFmt w:val="bullet"/>
      <w:lvlText w:val="o"/>
      <w:lvlJc w:val="left"/>
      <w:pPr>
        <w:ind w:left="5760" w:hanging="360"/>
      </w:pPr>
      <w:rPr>
        <w:rFonts w:ascii="Courier New" w:hAnsi="Courier New" w:cs="Courier New" w:hint="default"/>
      </w:rPr>
    </w:lvl>
    <w:lvl w:ilvl="8" w:tplc="040F0005" w:tentative="1">
      <w:start w:val="1"/>
      <w:numFmt w:val="bullet"/>
      <w:lvlText w:val=""/>
      <w:lvlJc w:val="left"/>
      <w:pPr>
        <w:ind w:left="6480" w:hanging="360"/>
      </w:pPr>
      <w:rPr>
        <w:rFonts w:ascii="Wingdings" w:hAnsi="Wingdings" w:hint="default"/>
      </w:rPr>
    </w:lvl>
  </w:abstractNum>
  <w:abstractNum w:abstractNumId="43" w15:restartNumberingAfterBreak="0">
    <w:nsid w:val="5AF70BE5"/>
    <w:multiLevelType w:val="multilevel"/>
    <w:tmpl w:val="EE223EB6"/>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44" w15:restartNumberingAfterBreak="0">
    <w:nsid w:val="5D01C4DB"/>
    <w:multiLevelType w:val="hybridMultilevel"/>
    <w:tmpl w:val="FFFFFFFF"/>
    <w:lvl w:ilvl="0" w:tplc="14C6738A">
      <w:start w:val="1"/>
      <w:numFmt w:val="bullet"/>
      <w:lvlText w:val=""/>
      <w:lvlJc w:val="left"/>
      <w:pPr>
        <w:ind w:left="720" w:hanging="360"/>
      </w:pPr>
      <w:rPr>
        <w:rFonts w:ascii="Symbol" w:hAnsi="Symbol" w:hint="default"/>
      </w:rPr>
    </w:lvl>
    <w:lvl w:ilvl="1" w:tplc="D63EAB9E">
      <w:start w:val="1"/>
      <w:numFmt w:val="bullet"/>
      <w:lvlText w:val="o"/>
      <w:lvlJc w:val="left"/>
      <w:pPr>
        <w:ind w:left="1440" w:hanging="360"/>
      </w:pPr>
      <w:rPr>
        <w:rFonts w:ascii="Courier New" w:hAnsi="Courier New" w:hint="default"/>
      </w:rPr>
    </w:lvl>
    <w:lvl w:ilvl="2" w:tplc="539268A4">
      <w:start w:val="1"/>
      <w:numFmt w:val="bullet"/>
      <w:lvlText w:val=""/>
      <w:lvlJc w:val="left"/>
      <w:pPr>
        <w:ind w:left="2160" w:hanging="360"/>
      </w:pPr>
      <w:rPr>
        <w:rFonts w:ascii="Wingdings" w:hAnsi="Wingdings" w:hint="default"/>
      </w:rPr>
    </w:lvl>
    <w:lvl w:ilvl="3" w:tplc="DEA6102A">
      <w:start w:val="1"/>
      <w:numFmt w:val="bullet"/>
      <w:lvlText w:val=""/>
      <w:lvlJc w:val="left"/>
      <w:pPr>
        <w:ind w:left="2880" w:hanging="360"/>
      </w:pPr>
      <w:rPr>
        <w:rFonts w:ascii="Symbol" w:hAnsi="Symbol" w:hint="default"/>
      </w:rPr>
    </w:lvl>
    <w:lvl w:ilvl="4" w:tplc="9BFC8EB6">
      <w:start w:val="1"/>
      <w:numFmt w:val="bullet"/>
      <w:lvlText w:val="o"/>
      <w:lvlJc w:val="left"/>
      <w:pPr>
        <w:ind w:left="3600" w:hanging="360"/>
      </w:pPr>
      <w:rPr>
        <w:rFonts w:ascii="Courier New" w:hAnsi="Courier New" w:hint="default"/>
      </w:rPr>
    </w:lvl>
    <w:lvl w:ilvl="5" w:tplc="51DA7AD2">
      <w:start w:val="1"/>
      <w:numFmt w:val="bullet"/>
      <w:lvlText w:val=""/>
      <w:lvlJc w:val="left"/>
      <w:pPr>
        <w:ind w:left="4320" w:hanging="360"/>
      </w:pPr>
      <w:rPr>
        <w:rFonts w:ascii="Wingdings" w:hAnsi="Wingdings" w:hint="default"/>
      </w:rPr>
    </w:lvl>
    <w:lvl w:ilvl="6" w:tplc="30ACB5CC">
      <w:start w:val="1"/>
      <w:numFmt w:val="bullet"/>
      <w:lvlText w:val=""/>
      <w:lvlJc w:val="left"/>
      <w:pPr>
        <w:ind w:left="5040" w:hanging="360"/>
      </w:pPr>
      <w:rPr>
        <w:rFonts w:ascii="Symbol" w:hAnsi="Symbol" w:hint="default"/>
      </w:rPr>
    </w:lvl>
    <w:lvl w:ilvl="7" w:tplc="EE12DE82">
      <w:start w:val="1"/>
      <w:numFmt w:val="bullet"/>
      <w:lvlText w:val="o"/>
      <w:lvlJc w:val="left"/>
      <w:pPr>
        <w:ind w:left="5760" w:hanging="360"/>
      </w:pPr>
      <w:rPr>
        <w:rFonts w:ascii="Courier New" w:hAnsi="Courier New" w:hint="default"/>
      </w:rPr>
    </w:lvl>
    <w:lvl w:ilvl="8" w:tplc="9B5CA24C">
      <w:start w:val="1"/>
      <w:numFmt w:val="bullet"/>
      <w:lvlText w:val=""/>
      <w:lvlJc w:val="left"/>
      <w:pPr>
        <w:ind w:left="6480" w:hanging="360"/>
      </w:pPr>
      <w:rPr>
        <w:rFonts w:ascii="Wingdings" w:hAnsi="Wingdings" w:hint="default"/>
      </w:rPr>
    </w:lvl>
  </w:abstractNum>
  <w:abstractNum w:abstractNumId="45" w15:restartNumberingAfterBreak="0">
    <w:nsid w:val="5FCB77F5"/>
    <w:multiLevelType w:val="hybridMultilevel"/>
    <w:tmpl w:val="232232AC"/>
    <w:lvl w:ilvl="0" w:tplc="4DD44DCE">
      <w:start w:val="1"/>
      <w:numFmt w:val="bullet"/>
      <w:lvlText w:val=""/>
      <w:lvlJc w:val="left"/>
      <w:pPr>
        <w:ind w:left="720" w:hanging="360"/>
      </w:pPr>
      <w:rPr>
        <w:rFonts w:ascii="Symbol" w:hAnsi="Symbol" w:hint="default"/>
      </w:rPr>
    </w:lvl>
    <w:lvl w:ilvl="1" w:tplc="5E2AD7D4">
      <w:start w:val="1"/>
      <w:numFmt w:val="bullet"/>
      <w:lvlText w:val="o"/>
      <w:lvlJc w:val="left"/>
      <w:pPr>
        <w:ind w:left="1440" w:hanging="360"/>
      </w:pPr>
      <w:rPr>
        <w:rFonts w:ascii="Courier New" w:hAnsi="Courier New" w:hint="default"/>
      </w:rPr>
    </w:lvl>
    <w:lvl w:ilvl="2" w:tplc="6E760534">
      <w:start w:val="1"/>
      <w:numFmt w:val="bullet"/>
      <w:lvlText w:val=""/>
      <w:lvlJc w:val="left"/>
      <w:pPr>
        <w:ind w:left="2160" w:hanging="360"/>
      </w:pPr>
      <w:rPr>
        <w:rFonts w:ascii="Wingdings" w:hAnsi="Wingdings" w:hint="default"/>
      </w:rPr>
    </w:lvl>
    <w:lvl w:ilvl="3" w:tplc="0A40784C">
      <w:start w:val="1"/>
      <w:numFmt w:val="bullet"/>
      <w:lvlText w:val=""/>
      <w:lvlJc w:val="left"/>
      <w:pPr>
        <w:ind w:left="2880" w:hanging="360"/>
      </w:pPr>
      <w:rPr>
        <w:rFonts w:ascii="Symbol" w:hAnsi="Symbol" w:hint="default"/>
      </w:rPr>
    </w:lvl>
    <w:lvl w:ilvl="4" w:tplc="6324BE5E">
      <w:start w:val="1"/>
      <w:numFmt w:val="bullet"/>
      <w:lvlText w:val="o"/>
      <w:lvlJc w:val="left"/>
      <w:pPr>
        <w:ind w:left="3600" w:hanging="360"/>
      </w:pPr>
      <w:rPr>
        <w:rFonts w:ascii="Courier New" w:hAnsi="Courier New" w:hint="default"/>
      </w:rPr>
    </w:lvl>
    <w:lvl w:ilvl="5" w:tplc="BCA49192">
      <w:start w:val="1"/>
      <w:numFmt w:val="bullet"/>
      <w:lvlText w:val=""/>
      <w:lvlJc w:val="left"/>
      <w:pPr>
        <w:ind w:left="4320" w:hanging="360"/>
      </w:pPr>
      <w:rPr>
        <w:rFonts w:ascii="Wingdings" w:hAnsi="Wingdings" w:hint="default"/>
      </w:rPr>
    </w:lvl>
    <w:lvl w:ilvl="6" w:tplc="0EAE83EE">
      <w:start w:val="1"/>
      <w:numFmt w:val="bullet"/>
      <w:lvlText w:val=""/>
      <w:lvlJc w:val="left"/>
      <w:pPr>
        <w:ind w:left="5040" w:hanging="360"/>
      </w:pPr>
      <w:rPr>
        <w:rFonts w:ascii="Symbol" w:hAnsi="Symbol" w:hint="default"/>
      </w:rPr>
    </w:lvl>
    <w:lvl w:ilvl="7" w:tplc="A31E3A18">
      <w:start w:val="1"/>
      <w:numFmt w:val="bullet"/>
      <w:lvlText w:val="o"/>
      <w:lvlJc w:val="left"/>
      <w:pPr>
        <w:ind w:left="5760" w:hanging="360"/>
      </w:pPr>
      <w:rPr>
        <w:rFonts w:ascii="Courier New" w:hAnsi="Courier New" w:hint="default"/>
      </w:rPr>
    </w:lvl>
    <w:lvl w:ilvl="8" w:tplc="1528E9AC">
      <w:start w:val="1"/>
      <w:numFmt w:val="bullet"/>
      <w:lvlText w:val=""/>
      <w:lvlJc w:val="left"/>
      <w:pPr>
        <w:ind w:left="6480" w:hanging="360"/>
      </w:pPr>
      <w:rPr>
        <w:rFonts w:ascii="Wingdings" w:hAnsi="Wingdings" w:hint="default"/>
      </w:rPr>
    </w:lvl>
  </w:abstractNum>
  <w:abstractNum w:abstractNumId="46" w15:restartNumberingAfterBreak="0">
    <w:nsid w:val="60DF1A4E"/>
    <w:multiLevelType w:val="multilevel"/>
    <w:tmpl w:val="C7E63560"/>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47" w15:restartNumberingAfterBreak="0">
    <w:nsid w:val="625929CD"/>
    <w:multiLevelType w:val="hybridMultilevel"/>
    <w:tmpl w:val="31E47F0A"/>
    <w:lvl w:ilvl="0" w:tplc="D2D27E5C">
      <w:start w:val="1"/>
      <w:numFmt w:val="bullet"/>
      <w:pStyle w:val="Upptalningnnmera"/>
      <w:lvlText w:val=""/>
      <w:lvlJc w:val="left"/>
      <w:pPr>
        <w:ind w:left="1800" w:hanging="360"/>
      </w:pPr>
      <w:rPr>
        <w:rFonts w:ascii="Symbol" w:hAnsi="Symbol" w:hint="default"/>
      </w:rPr>
    </w:lvl>
    <w:lvl w:ilvl="1" w:tplc="040F0003" w:tentative="1">
      <w:start w:val="1"/>
      <w:numFmt w:val="bullet"/>
      <w:lvlText w:val="o"/>
      <w:lvlJc w:val="left"/>
      <w:pPr>
        <w:ind w:left="2520" w:hanging="360"/>
      </w:pPr>
      <w:rPr>
        <w:rFonts w:ascii="Courier New" w:hAnsi="Courier New" w:cs="Courier New" w:hint="default"/>
      </w:rPr>
    </w:lvl>
    <w:lvl w:ilvl="2" w:tplc="040F0005" w:tentative="1">
      <w:start w:val="1"/>
      <w:numFmt w:val="bullet"/>
      <w:lvlText w:val=""/>
      <w:lvlJc w:val="left"/>
      <w:pPr>
        <w:ind w:left="3240" w:hanging="360"/>
      </w:pPr>
      <w:rPr>
        <w:rFonts w:ascii="Wingdings" w:hAnsi="Wingdings" w:hint="default"/>
      </w:rPr>
    </w:lvl>
    <w:lvl w:ilvl="3" w:tplc="040F0001" w:tentative="1">
      <w:start w:val="1"/>
      <w:numFmt w:val="bullet"/>
      <w:lvlText w:val=""/>
      <w:lvlJc w:val="left"/>
      <w:pPr>
        <w:ind w:left="3960" w:hanging="360"/>
      </w:pPr>
      <w:rPr>
        <w:rFonts w:ascii="Symbol" w:hAnsi="Symbol" w:hint="default"/>
      </w:rPr>
    </w:lvl>
    <w:lvl w:ilvl="4" w:tplc="040F0003" w:tentative="1">
      <w:start w:val="1"/>
      <w:numFmt w:val="bullet"/>
      <w:lvlText w:val="o"/>
      <w:lvlJc w:val="left"/>
      <w:pPr>
        <w:ind w:left="4680" w:hanging="360"/>
      </w:pPr>
      <w:rPr>
        <w:rFonts w:ascii="Courier New" w:hAnsi="Courier New" w:cs="Courier New" w:hint="default"/>
      </w:rPr>
    </w:lvl>
    <w:lvl w:ilvl="5" w:tplc="040F0005" w:tentative="1">
      <w:start w:val="1"/>
      <w:numFmt w:val="bullet"/>
      <w:lvlText w:val=""/>
      <w:lvlJc w:val="left"/>
      <w:pPr>
        <w:ind w:left="5400" w:hanging="360"/>
      </w:pPr>
      <w:rPr>
        <w:rFonts w:ascii="Wingdings" w:hAnsi="Wingdings" w:hint="default"/>
      </w:rPr>
    </w:lvl>
    <w:lvl w:ilvl="6" w:tplc="040F0001" w:tentative="1">
      <w:start w:val="1"/>
      <w:numFmt w:val="bullet"/>
      <w:lvlText w:val=""/>
      <w:lvlJc w:val="left"/>
      <w:pPr>
        <w:ind w:left="6120" w:hanging="360"/>
      </w:pPr>
      <w:rPr>
        <w:rFonts w:ascii="Symbol" w:hAnsi="Symbol" w:hint="default"/>
      </w:rPr>
    </w:lvl>
    <w:lvl w:ilvl="7" w:tplc="040F0003" w:tentative="1">
      <w:start w:val="1"/>
      <w:numFmt w:val="bullet"/>
      <w:lvlText w:val="o"/>
      <w:lvlJc w:val="left"/>
      <w:pPr>
        <w:ind w:left="6840" w:hanging="360"/>
      </w:pPr>
      <w:rPr>
        <w:rFonts w:ascii="Courier New" w:hAnsi="Courier New" w:cs="Courier New" w:hint="default"/>
      </w:rPr>
    </w:lvl>
    <w:lvl w:ilvl="8" w:tplc="040F0005" w:tentative="1">
      <w:start w:val="1"/>
      <w:numFmt w:val="bullet"/>
      <w:lvlText w:val=""/>
      <w:lvlJc w:val="left"/>
      <w:pPr>
        <w:ind w:left="7560" w:hanging="360"/>
      </w:pPr>
      <w:rPr>
        <w:rFonts w:ascii="Wingdings" w:hAnsi="Wingdings" w:hint="default"/>
      </w:rPr>
    </w:lvl>
  </w:abstractNum>
  <w:abstractNum w:abstractNumId="48" w15:restartNumberingAfterBreak="0">
    <w:nsid w:val="64071C68"/>
    <w:multiLevelType w:val="multilevel"/>
    <w:tmpl w:val="CB3661AC"/>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49" w15:restartNumberingAfterBreak="0">
    <w:nsid w:val="66744B52"/>
    <w:multiLevelType w:val="hybridMultilevel"/>
    <w:tmpl w:val="EE56D9D0"/>
    <w:lvl w:ilvl="0" w:tplc="0409000F">
      <w:start w:val="1"/>
      <w:numFmt w:val="decimal"/>
      <w:lvlText w:val="%1."/>
      <w:lvlJc w:val="left"/>
      <w:pPr>
        <w:ind w:left="720" w:hanging="360"/>
      </w:pPr>
      <w:rPr>
        <w:rFonts w:hint="default"/>
      </w:r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50" w15:restartNumberingAfterBreak="0">
    <w:nsid w:val="6719727F"/>
    <w:multiLevelType w:val="hybridMultilevel"/>
    <w:tmpl w:val="1CC884EE"/>
    <w:lvl w:ilvl="0" w:tplc="4282D296">
      <w:start w:val="1"/>
      <w:numFmt w:val="bullet"/>
      <w:lvlText w:val=""/>
      <w:lvlJc w:val="left"/>
      <w:pPr>
        <w:ind w:left="720" w:hanging="360"/>
      </w:pPr>
      <w:rPr>
        <w:rFonts w:ascii="Symbol" w:hAnsi="Symbol" w:hint="default"/>
        <w:color w:val="auto"/>
      </w:rPr>
    </w:lvl>
    <w:lvl w:ilvl="1" w:tplc="040F0003">
      <w:start w:val="1"/>
      <w:numFmt w:val="bullet"/>
      <w:lvlText w:val="o"/>
      <w:lvlJc w:val="left"/>
      <w:pPr>
        <w:ind w:left="1440" w:hanging="360"/>
      </w:pPr>
      <w:rPr>
        <w:rFonts w:ascii="Courier New" w:hAnsi="Courier New" w:cs="Courier New" w:hint="default"/>
      </w:rPr>
    </w:lvl>
    <w:lvl w:ilvl="2" w:tplc="040F0005" w:tentative="1">
      <w:start w:val="1"/>
      <w:numFmt w:val="bullet"/>
      <w:lvlText w:val=""/>
      <w:lvlJc w:val="left"/>
      <w:pPr>
        <w:ind w:left="2160" w:hanging="360"/>
      </w:pPr>
      <w:rPr>
        <w:rFonts w:ascii="Wingdings" w:hAnsi="Wingdings" w:hint="default"/>
      </w:rPr>
    </w:lvl>
    <w:lvl w:ilvl="3" w:tplc="040F0001" w:tentative="1">
      <w:start w:val="1"/>
      <w:numFmt w:val="bullet"/>
      <w:lvlText w:val=""/>
      <w:lvlJc w:val="left"/>
      <w:pPr>
        <w:ind w:left="2880" w:hanging="360"/>
      </w:pPr>
      <w:rPr>
        <w:rFonts w:ascii="Symbol" w:hAnsi="Symbol" w:hint="default"/>
      </w:rPr>
    </w:lvl>
    <w:lvl w:ilvl="4" w:tplc="040F0003" w:tentative="1">
      <w:start w:val="1"/>
      <w:numFmt w:val="bullet"/>
      <w:lvlText w:val="o"/>
      <w:lvlJc w:val="left"/>
      <w:pPr>
        <w:ind w:left="3600" w:hanging="360"/>
      </w:pPr>
      <w:rPr>
        <w:rFonts w:ascii="Courier New" w:hAnsi="Courier New" w:cs="Courier New" w:hint="default"/>
      </w:rPr>
    </w:lvl>
    <w:lvl w:ilvl="5" w:tplc="040F0005" w:tentative="1">
      <w:start w:val="1"/>
      <w:numFmt w:val="bullet"/>
      <w:lvlText w:val=""/>
      <w:lvlJc w:val="left"/>
      <w:pPr>
        <w:ind w:left="4320" w:hanging="360"/>
      </w:pPr>
      <w:rPr>
        <w:rFonts w:ascii="Wingdings" w:hAnsi="Wingdings" w:hint="default"/>
      </w:rPr>
    </w:lvl>
    <w:lvl w:ilvl="6" w:tplc="040F0001" w:tentative="1">
      <w:start w:val="1"/>
      <w:numFmt w:val="bullet"/>
      <w:lvlText w:val=""/>
      <w:lvlJc w:val="left"/>
      <w:pPr>
        <w:ind w:left="5040" w:hanging="360"/>
      </w:pPr>
      <w:rPr>
        <w:rFonts w:ascii="Symbol" w:hAnsi="Symbol" w:hint="default"/>
      </w:rPr>
    </w:lvl>
    <w:lvl w:ilvl="7" w:tplc="040F0003" w:tentative="1">
      <w:start w:val="1"/>
      <w:numFmt w:val="bullet"/>
      <w:lvlText w:val="o"/>
      <w:lvlJc w:val="left"/>
      <w:pPr>
        <w:ind w:left="5760" w:hanging="360"/>
      </w:pPr>
      <w:rPr>
        <w:rFonts w:ascii="Courier New" w:hAnsi="Courier New" w:cs="Courier New" w:hint="default"/>
      </w:rPr>
    </w:lvl>
    <w:lvl w:ilvl="8" w:tplc="040F0005" w:tentative="1">
      <w:start w:val="1"/>
      <w:numFmt w:val="bullet"/>
      <w:lvlText w:val=""/>
      <w:lvlJc w:val="left"/>
      <w:pPr>
        <w:ind w:left="6480" w:hanging="360"/>
      </w:pPr>
      <w:rPr>
        <w:rFonts w:ascii="Wingdings" w:hAnsi="Wingdings" w:hint="default"/>
      </w:rPr>
    </w:lvl>
  </w:abstractNum>
  <w:abstractNum w:abstractNumId="51" w15:restartNumberingAfterBreak="0">
    <w:nsid w:val="67D77283"/>
    <w:multiLevelType w:val="hybridMultilevel"/>
    <w:tmpl w:val="D4B600CC"/>
    <w:lvl w:ilvl="0" w:tplc="040F0001">
      <w:start w:val="1"/>
      <w:numFmt w:val="bullet"/>
      <w:lvlText w:val=""/>
      <w:lvlJc w:val="left"/>
      <w:pPr>
        <w:ind w:left="720" w:hanging="360"/>
      </w:pPr>
      <w:rPr>
        <w:rFonts w:ascii="Symbol" w:hAnsi="Symbol" w:hint="default"/>
      </w:rPr>
    </w:lvl>
    <w:lvl w:ilvl="1" w:tplc="040F0003" w:tentative="1">
      <w:start w:val="1"/>
      <w:numFmt w:val="bullet"/>
      <w:lvlText w:val="o"/>
      <w:lvlJc w:val="left"/>
      <w:pPr>
        <w:ind w:left="1440" w:hanging="360"/>
      </w:pPr>
      <w:rPr>
        <w:rFonts w:ascii="Courier New" w:hAnsi="Courier New" w:cs="Courier New" w:hint="default"/>
      </w:rPr>
    </w:lvl>
    <w:lvl w:ilvl="2" w:tplc="040F0005" w:tentative="1">
      <w:start w:val="1"/>
      <w:numFmt w:val="bullet"/>
      <w:lvlText w:val=""/>
      <w:lvlJc w:val="left"/>
      <w:pPr>
        <w:ind w:left="2160" w:hanging="360"/>
      </w:pPr>
      <w:rPr>
        <w:rFonts w:ascii="Wingdings" w:hAnsi="Wingdings" w:hint="default"/>
      </w:rPr>
    </w:lvl>
    <w:lvl w:ilvl="3" w:tplc="040F0001" w:tentative="1">
      <w:start w:val="1"/>
      <w:numFmt w:val="bullet"/>
      <w:lvlText w:val=""/>
      <w:lvlJc w:val="left"/>
      <w:pPr>
        <w:ind w:left="2880" w:hanging="360"/>
      </w:pPr>
      <w:rPr>
        <w:rFonts w:ascii="Symbol" w:hAnsi="Symbol" w:hint="default"/>
      </w:rPr>
    </w:lvl>
    <w:lvl w:ilvl="4" w:tplc="040F0003" w:tentative="1">
      <w:start w:val="1"/>
      <w:numFmt w:val="bullet"/>
      <w:lvlText w:val="o"/>
      <w:lvlJc w:val="left"/>
      <w:pPr>
        <w:ind w:left="3600" w:hanging="360"/>
      </w:pPr>
      <w:rPr>
        <w:rFonts w:ascii="Courier New" w:hAnsi="Courier New" w:cs="Courier New" w:hint="default"/>
      </w:rPr>
    </w:lvl>
    <w:lvl w:ilvl="5" w:tplc="040F0005" w:tentative="1">
      <w:start w:val="1"/>
      <w:numFmt w:val="bullet"/>
      <w:lvlText w:val=""/>
      <w:lvlJc w:val="left"/>
      <w:pPr>
        <w:ind w:left="4320" w:hanging="360"/>
      </w:pPr>
      <w:rPr>
        <w:rFonts w:ascii="Wingdings" w:hAnsi="Wingdings" w:hint="default"/>
      </w:rPr>
    </w:lvl>
    <w:lvl w:ilvl="6" w:tplc="040F0001" w:tentative="1">
      <w:start w:val="1"/>
      <w:numFmt w:val="bullet"/>
      <w:lvlText w:val=""/>
      <w:lvlJc w:val="left"/>
      <w:pPr>
        <w:ind w:left="5040" w:hanging="360"/>
      </w:pPr>
      <w:rPr>
        <w:rFonts w:ascii="Symbol" w:hAnsi="Symbol" w:hint="default"/>
      </w:rPr>
    </w:lvl>
    <w:lvl w:ilvl="7" w:tplc="040F0003" w:tentative="1">
      <w:start w:val="1"/>
      <w:numFmt w:val="bullet"/>
      <w:lvlText w:val="o"/>
      <w:lvlJc w:val="left"/>
      <w:pPr>
        <w:ind w:left="5760" w:hanging="360"/>
      </w:pPr>
      <w:rPr>
        <w:rFonts w:ascii="Courier New" w:hAnsi="Courier New" w:cs="Courier New" w:hint="default"/>
      </w:rPr>
    </w:lvl>
    <w:lvl w:ilvl="8" w:tplc="040F0005" w:tentative="1">
      <w:start w:val="1"/>
      <w:numFmt w:val="bullet"/>
      <w:lvlText w:val=""/>
      <w:lvlJc w:val="left"/>
      <w:pPr>
        <w:ind w:left="6480" w:hanging="360"/>
      </w:pPr>
      <w:rPr>
        <w:rFonts w:ascii="Wingdings" w:hAnsi="Wingdings" w:hint="default"/>
      </w:rPr>
    </w:lvl>
  </w:abstractNum>
  <w:abstractNum w:abstractNumId="52" w15:restartNumberingAfterBreak="0">
    <w:nsid w:val="68316EEF"/>
    <w:multiLevelType w:val="hybridMultilevel"/>
    <w:tmpl w:val="8FC06222"/>
    <w:lvl w:ilvl="0" w:tplc="040F000F">
      <w:start w:val="1"/>
      <w:numFmt w:val="decimal"/>
      <w:lvlText w:val="%1."/>
      <w:lvlJc w:val="left"/>
      <w:pPr>
        <w:ind w:left="720" w:hanging="360"/>
      </w:pPr>
      <w:rPr>
        <w:rFonts w:hint="default"/>
      </w:rPr>
    </w:lvl>
    <w:lvl w:ilvl="1" w:tplc="040F0019" w:tentative="1">
      <w:start w:val="1"/>
      <w:numFmt w:val="lowerLetter"/>
      <w:lvlText w:val="%2."/>
      <w:lvlJc w:val="left"/>
      <w:pPr>
        <w:ind w:left="1440" w:hanging="360"/>
      </w:pPr>
    </w:lvl>
    <w:lvl w:ilvl="2" w:tplc="040F001B" w:tentative="1">
      <w:start w:val="1"/>
      <w:numFmt w:val="lowerRoman"/>
      <w:lvlText w:val="%3."/>
      <w:lvlJc w:val="right"/>
      <w:pPr>
        <w:ind w:left="2160" w:hanging="180"/>
      </w:pPr>
    </w:lvl>
    <w:lvl w:ilvl="3" w:tplc="040F000F" w:tentative="1">
      <w:start w:val="1"/>
      <w:numFmt w:val="decimal"/>
      <w:lvlText w:val="%4."/>
      <w:lvlJc w:val="left"/>
      <w:pPr>
        <w:ind w:left="2880" w:hanging="360"/>
      </w:pPr>
    </w:lvl>
    <w:lvl w:ilvl="4" w:tplc="040F0019" w:tentative="1">
      <w:start w:val="1"/>
      <w:numFmt w:val="lowerLetter"/>
      <w:lvlText w:val="%5."/>
      <w:lvlJc w:val="left"/>
      <w:pPr>
        <w:ind w:left="3600" w:hanging="360"/>
      </w:pPr>
    </w:lvl>
    <w:lvl w:ilvl="5" w:tplc="040F001B" w:tentative="1">
      <w:start w:val="1"/>
      <w:numFmt w:val="lowerRoman"/>
      <w:lvlText w:val="%6."/>
      <w:lvlJc w:val="right"/>
      <w:pPr>
        <w:ind w:left="4320" w:hanging="180"/>
      </w:pPr>
    </w:lvl>
    <w:lvl w:ilvl="6" w:tplc="040F000F" w:tentative="1">
      <w:start w:val="1"/>
      <w:numFmt w:val="decimal"/>
      <w:lvlText w:val="%7."/>
      <w:lvlJc w:val="left"/>
      <w:pPr>
        <w:ind w:left="5040" w:hanging="360"/>
      </w:pPr>
    </w:lvl>
    <w:lvl w:ilvl="7" w:tplc="040F0019" w:tentative="1">
      <w:start w:val="1"/>
      <w:numFmt w:val="lowerLetter"/>
      <w:lvlText w:val="%8."/>
      <w:lvlJc w:val="left"/>
      <w:pPr>
        <w:ind w:left="5760" w:hanging="360"/>
      </w:pPr>
    </w:lvl>
    <w:lvl w:ilvl="8" w:tplc="040F001B" w:tentative="1">
      <w:start w:val="1"/>
      <w:numFmt w:val="lowerRoman"/>
      <w:lvlText w:val="%9."/>
      <w:lvlJc w:val="right"/>
      <w:pPr>
        <w:ind w:left="6480" w:hanging="180"/>
      </w:pPr>
    </w:lvl>
  </w:abstractNum>
  <w:abstractNum w:abstractNumId="53" w15:restartNumberingAfterBreak="0">
    <w:nsid w:val="687C343F"/>
    <w:multiLevelType w:val="multilevel"/>
    <w:tmpl w:val="0F22E1F6"/>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54" w15:restartNumberingAfterBreak="0">
    <w:nsid w:val="687DDD18"/>
    <w:multiLevelType w:val="hybridMultilevel"/>
    <w:tmpl w:val="FFFFFFFF"/>
    <w:lvl w:ilvl="0" w:tplc="3A8A083C">
      <w:start w:val="1"/>
      <w:numFmt w:val="bullet"/>
      <w:lvlText w:val=""/>
      <w:lvlJc w:val="left"/>
      <w:pPr>
        <w:ind w:left="720" w:hanging="360"/>
      </w:pPr>
      <w:rPr>
        <w:rFonts w:ascii="Symbol" w:hAnsi="Symbol" w:hint="default"/>
      </w:rPr>
    </w:lvl>
    <w:lvl w:ilvl="1" w:tplc="4C360340">
      <w:start w:val="1"/>
      <w:numFmt w:val="bullet"/>
      <w:lvlText w:val="o"/>
      <w:lvlJc w:val="left"/>
      <w:pPr>
        <w:ind w:left="1440" w:hanging="360"/>
      </w:pPr>
      <w:rPr>
        <w:rFonts w:ascii="Courier New" w:hAnsi="Courier New" w:hint="default"/>
      </w:rPr>
    </w:lvl>
    <w:lvl w:ilvl="2" w:tplc="130863F4">
      <w:start w:val="1"/>
      <w:numFmt w:val="bullet"/>
      <w:lvlText w:val=""/>
      <w:lvlJc w:val="left"/>
      <w:pPr>
        <w:ind w:left="2160" w:hanging="360"/>
      </w:pPr>
      <w:rPr>
        <w:rFonts w:ascii="Wingdings" w:hAnsi="Wingdings" w:hint="default"/>
      </w:rPr>
    </w:lvl>
    <w:lvl w:ilvl="3" w:tplc="1B1C8AFE">
      <w:start w:val="1"/>
      <w:numFmt w:val="bullet"/>
      <w:lvlText w:val=""/>
      <w:lvlJc w:val="left"/>
      <w:pPr>
        <w:ind w:left="2880" w:hanging="360"/>
      </w:pPr>
      <w:rPr>
        <w:rFonts w:ascii="Symbol" w:hAnsi="Symbol" w:hint="default"/>
      </w:rPr>
    </w:lvl>
    <w:lvl w:ilvl="4" w:tplc="CBDEA6CA">
      <w:start w:val="1"/>
      <w:numFmt w:val="bullet"/>
      <w:lvlText w:val="o"/>
      <w:lvlJc w:val="left"/>
      <w:pPr>
        <w:ind w:left="3600" w:hanging="360"/>
      </w:pPr>
      <w:rPr>
        <w:rFonts w:ascii="Courier New" w:hAnsi="Courier New" w:hint="default"/>
      </w:rPr>
    </w:lvl>
    <w:lvl w:ilvl="5" w:tplc="06A0696A">
      <w:start w:val="1"/>
      <w:numFmt w:val="bullet"/>
      <w:lvlText w:val=""/>
      <w:lvlJc w:val="left"/>
      <w:pPr>
        <w:ind w:left="4320" w:hanging="360"/>
      </w:pPr>
      <w:rPr>
        <w:rFonts w:ascii="Wingdings" w:hAnsi="Wingdings" w:hint="default"/>
      </w:rPr>
    </w:lvl>
    <w:lvl w:ilvl="6" w:tplc="61CE7C00">
      <w:start w:val="1"/>
      <w:numFmt w:val="bullet"/>
      <w:lvlText w:val=""/>
      <w:lvlJc w:val="left"/>
      <w:pPr>
        <w:ind w:left="5040" w:hanging="360"/>
      </w:pPr>
      <w:rPr>
        <w:rFonts w:ascii="Symbol" w:hAnsi="Symbol" w:hint="default"/>
      </w:rPr>
    </w:lvl>
    <w:lvl w:ilvl="7" w:tplc="7958C380">
      <w:start w:val="1"/>
      <w:numFmt w:val="bullet"/>
      <w:lvlText w:val="o"/>
      <w:lvlJc w:val="left"/>
      <w:pPr>
        <w:ind w:left="5760" w:hanging="360"/>
      </w:pPr>
      <w:rPr>
        <w:rFonts w:ascii="Courier New" w:hAnsi="Courier New" w:hint="default"/>
      </w:rPr>
    </w:lvl>
    <w:lvl w:ilvl="8" w:tplc="91F6FD20">
      <w:start w:val="1"/>
      <w:numFmt w:val="bullet"/>
      <w:lvlText w:val=""/>
      <w:lvlJc w:val="left"/>
      <w:pPr>
        <w:ind w:left="6480" w:hanging="360"/>
      </w:pPr>
      <w:rPr>
        <w:rFonts w:ascii="Wingdings" w:hAnsi="Wingdings" w:hint="default"/>
      </w:rPr>
    </w:lvl>
  </w:abstractNum>
  <w:abstractNum w:abstractNumId="55" w15:restartNumberingAfterBreak="0">
    <w:nsid w:val="694B430E"/>
    <w:multiLevelType w:val="hybridMultilevel"/>
    <w:tmpl w:val="A88465B2"/>
    <w:lvl w:ilvl="0" w:tplc="040F0019">
      <w:start w:val="1"/>
      <w:numFmt w:val="lowerLetter"/>
      <w:lvlText w:val="%1."/>
      <w:lvlJc w:val="left"/>
      <w:pPr>
        <w:ind w:left="862" w:hanging="360"/>
      </w:pPr>
    </w:lvl>
    <w:lvl w:ilvl="1" w:tplc="040F0019" w:tentative="1">
      <w:start w:val="1"/>
      <w:numFmt w:val="lowerLetter"/>
      <w:lvlText w:val="%2."/>
      <w:lvlJc w:val="left"/>
      <w:pPr>
        <w:ind w:left="1582" w:hanging="360"/>
      </w:pPr>
    </w:lvl>
    <w:lvl w:ilvl="2" w:tplc="040F001B" w:tentative="1">
      <w:start w:val="1"/>
      <w:numFmt w:val="lowerRoman"/>
      <w:lvlText w:val="%3."/>
      <w:lvlJc w:val="right"/>
      <w:pPr>
        <w:ind w:left="2302" w:hanging="180"/>
      </w:pPr>
    </w:lvl>
    <w:lvl w:ilvl="3" w:tplc="040F000F" w:tentative="1">
      <w:start w:val="1"/>
      <w:numFmt w:val="decimal"/>
      <w:lvlText w:val="%4."/>
      <w:lvlJc w:val="left"/>
      <w:pPr>
        <w:ind w:left="3022" w:hanging="360"/>
      </w:pPr>
    </w:lvl>
    <w:lvl w:ilvl="4" w:tplc="040F0019" w:tentative="1">
      <w:start w:val="1"/>
      <w:numFmt w:val="lowerLetter"/>
      <w:lvlText w:val="%5."/>
      <w:lvlJc w:val="left"/>
      <w:pPr>
        <w:ind w:left="3742" w:hanging="360"/>
      </w:pPr>
    </w:lvl>
    <w:lvl w:ilvl="5" w:tplc="040F001B" w:tentative="1">
      <w:start w:val="1"/>
      <w:numFmt w:val="lowerRoman"/>
      <w:lvlText w:val="%6."/>
      <w:lvlJc w:val="right"/>
      <w:pPr>
        <w:ind w:left="4462" w:hanging="180"/>
      </w:pPr>
    </w:lvl>
    <w:lvl w:ilvl="6" w:tplc="040F000F" w:tentative="1">
      <w:start w:val="1"/>
      <w:numFmt w:val="decimal"/>
      <w:lvlText w:val="%7."/>
      <w:lvlJc w:val="left"/>
      <w:pPr>
        <w:ind w:left="5182" w:hanging="360"/>
      </w:pPr>
    </w:lvl>
    <w:lvl w:ilvl="7" w:tplc="040F0019" w:tentative="1">
      <w:start w:val="1"/>
      <w:numFmt w:val="lowerLetter"/>
      <w:lvlText w:val="%8."/>
      <w:lvlJc w:val="left"/>
      <w:pPr>
        <w:ind w:left="5902" w:hanging="360"/>
      </w:pPr>
    </w:lvl>
    <w:lvl w:ilvl="8" w:tplc="040F001B" w:tentative="1">
      <w:start w:val="1"/>
      <w:numFmt w:val="lowerRoman"/>
      <w:lvlText w:val="%9."/>
      <w:lvlJc w:val="right"/>
      <w:pPr>
        <w:ind w:left="6622" w:hanging="180"/>
      </w:pPr>
    </w:lvl>
  </w:abstractNum>
  <w:abstractNum w:abstractNumId="56" w15:restartNumberingAfterBreak="0">
    <w:nsid w:val="6A0F0386"/>
    <w:multiLevelType w:val="hybridMultilevel"/>
    <w:tmpl w:val="A7422BD2"/>
    <w:lvl w:ilvl="0" w:tplc="040F0001">
      <w:start w:val="1"/>
      <w:numFmt w:val="bullet"/>
      <w:pStyle w:val="StyleListParagraphLeft327cm"/>
      <w:lvlText w:val=""/>
      <w:lvlJc w:val="left"/>
      <w:pPr>
        <w:ind w:left="720" w:hanging="360"/>
      </w:pPr>
      <w:rPr>
        <w:rFonts w:ascii="Symbol" w:hAnsi="Symbol" w:hint="default"/>
      </w:rPr>
    </w:lvl>
    <w:lvl w:ilvl="1" w:tplc="040F0003" w:tentative="1">
      <w:start w:val="1"/>
      <w:numFmt w:val="bullet"/>
      <w:lvlText w:val="o"/>
      <w:lvlJc w:val="left"/>
      <w:pPr>
        <w:ind w:left="1440" w:hanging="360"/>
      </w:pPr>
      <w:rPr>
        <w:rFonts w:ascii="Courier New" w:hAnsi="Courier New" w:cs="Courier New" w:hint="default"/>
      </w:rPr>
    </w:lvl>
    <w:lvl w:ilvl="2" w:tplc="040F0005" w:tentative="1">
      <w:start w:val="1"/>
      <w:numFmt w:val="bullet"/>
      <w:lvlText w:val=""/>
      <w:lvlJc w:val="left"/>
      <w:pPr>
        <w:ind w:left="2160" w:hanging="360"/>
      </w:pPr>
      <w:rPr>
        <w:rFonts w:ascii="Wingdings" w:hAnsi="Wingdings" w:hint="default"/>
      </w:rPr>
    </w:lvl>
    <w:lvl w:ilvl="3" w:tplc="040F0001" w:tentative="1">
      <w:start w:val="1"/>
      <w:numFmt w:val="bullet"/>
      <w:lvlText w:val=""/>
      <w:lvlJc w:val="left"/>
      <w:pPr>
        <w:ind w:left="2880" w:hanging="360"/>
      </w:pPr>
      <w:rPr>
        <w:rFonts w:ascii="Symbol" w:hAnsi="Symbol" w:hint="default"/>
      </w:rPr>
    </w:lvl>
    <w:lvl w:ilvl="4" w:tplc="040F0003" w:tentative="1">
      <w:start w:val="1"/>
      <w:numFmt w:val="bullet"/>
      <w:lvlText w:val="o"/>
      <w:lvlJc w:val="left"/>
      <w:pPr>
        <w:ind w:left="3600" w:hanging="360"/>
      </w:pPr>
      <w:rPr>
        <w:rFonts w:ascii="Courier New" w:hAnsi="Courier New" w:cs="Courier New" w:hint="default"/>
      </w:rPr>
    </w:lvl>
    <w:lvl w:ilvl="5" w:tplc="040F0005" w:tentative="1">
      <w:start w:val="1"/>
      <w:numFmt w:val="bullet"/>
      <w:lvlText w:val=""/>
      <w:lvlJc w:val="left"/>
      <w:pPr>
        <w:ind w:left="4320" w:hanging="360"/>
      </w:pPr>
      <w:rPr>
        <w:rFonts w:ascii="Wingdings" w:hAnsi="Wingdings" w:hint="default"/>
      </w:rPr>
    </w:lvl>
    <w:lvl w:ilvl="6" w:tplc="040F0001" w:tentative="1">
      <w:start w:val="1"/>
      <w:numFmt w:val="bullet"/>
      <w:lvlText w:val=""/>
      <w:lvlJc w:val="left"/>
      <w:pPr>
        <w:ind w:left="5040" w:hanging="360"/>
      </w:pPr>
      <w:rPr>
        <w:rFonts w:ascii="Symbol" w:hAnsi="Symbol" w:hint="default"/>
      </w:rPr>
    </w:lvl>
    <w:lvl w:ilvl="7" w:tplc="040F0003" w:tentative="1">
      <w:start w:val="1"/>
      <w:numFmt w:val="bullet"/>
      <w:lvlText w:val="o"/>
      <w:lvlJc w:val="left"/>
      <w:pPr>
        <w:ind w:left="5760" w:hanging="360"/>
      </w:pPr>
      <w:rPr>
        <w:rFonts w:ascii="Courier New" w:hAnsi="Courier New" w:cs="Courier New" w:hint="default"/>
      </w:rPr>
    </w:lvl>
    <w:lvl w:ilvl="8" w:tplc="040F0005" w:tentative="1">
      <w:start w:val="1"/>
      <w:numFmt w:val="bullet"/>
      <w:pStyle w:val="Heading9"/>
      <w:lvlText w:val=""/>
      <w:lvlJc w:val="left"/>
      <w:pPr>
        <w:ind w:left="6480" w:hanging="360"/>
      </w:pPr>
      <w:rPr>
        <w:rFonts w:ascii="Wingdings" w:hAnsi="Wingdings" w:hint="default"/>
      </w:rPr>
    </w:lvl>
  </w:abstractNum>
  <w:abstractNum w:abstractNumId="57" w15:restartNumberingAfterBreak="0">
    <w:nsid w:val="6A132BD6"/>
    <w:multiLevelType w:val="hybridMultilevel"/>
    <w:tmpl w:val="F124B5A0"/>
    <w:lvl w:ilvl="0" w:tplc="040F0001">
      <w:start w:val="1"/>
      <w:numFmt w:val="bullet"/>
      <w:lvlText w:val=""/>
      <w:lvlJc w:val="left"/>
      <w:pPr>
        <w:ind w:left="720" w:hanging="360"/>
      </w:pPr>
      <w:rPr>
        <w:rFonts w:ascii="Symbol" w:hAnsi="Symbol" w:hint="default"/>
      </w:rPr>
    </w:lvl>
    <w:lvl w:ilvl="1" w:tplc="040F0003">
      <w:start w:val="1"/>
      <w:numFmt w:val="bullet"/>
      <w:lvlText w:val="o"/>
      <w:lvlJc w:val="left"/>
      <w:pPr>
        <w:ind w:left="1440" w:hanging="360"/>
      </w:pPr>
      <w:rPr>
        <w:rFonts w:ascii="Courier New" w:hAnsi="Courier New" w:cs="Courier New" w:hint="default"/>
      </w:rPr>
    </w:lvl>
    <w:lvl w:ilvl="2" w:tplc="040F0005" w:tentative="1">
      <w:start w:val="1"/>
      <w:numFmt w:val="bullet"/>
      <w:lvlText w:val=""/>
      <w:lvlJc w:val="left"/>
      <w:pPr>
        <w:ind w:left="2160" w:hanging="360"/>
      </w:pPr>
      <w:rPr>
        <w:rFonts w:ascii="Wingdings" w:hAnsi="Wingdings" w:hint="default"/>
      </w:rPr>
    </w:lvl>
    <w:lvl w:ilvl="3" w:tplc="040F0001" w:tentative="1">
      <w:start w:val="1"/>
      <w:numFmt w:val="bullet"/>
      <w:lvlText w:val=""/>
      <w:lvlJc w:val="left"/>
      <w:pPr>
        <w:ind w:left="2880" w:hanging="360"/>
      </w:pPr>
      <w:rPr>
        <w:rFonts w:ascii="Symbol" w:hAnsi="Symbol" w:hint="default"/>
      </w:rPr>
    </w:lvl>
    <w:lvl w:ilvl="4" w:tplc="040F0003" w:tentative="1">
      <w:start w:val="1"/>
      <w:numFmt w:val="bullet"/>
      <w:lvlText w:val="o"/>
      <w:lvlJc w:val="left"/>
      <w:pPr>
        <w:ind w:left="3600" w:hanging="360"/>
      </w:pPr>
      <w:rPr>
        <w:rFonts w:ascii="Courier New" w:hAnsi="Courier New" w:cs="Courier New" w:hint="default"/>
      </w:rPr>
    </w:lvl>
    <w:lvl w:ilvl="5" w:tplc="040F0005" w:tentative="1">
      <w:start w:val="1"/>
      <w:numFmt w:val="bullet"/>
      <w:lvlText w:val=""/>
      <w:lvlJc w:val="left"/>
      <w:pPr>
        <w:ind w:left="4320" w:hanging="360"/>
      </w:pPr>
      <w:rPr>
        <w:rFonts w:ascii="Wingdings" w:hAnsi="Wingdings" w:hint="default"/>
      </w:rPr>
    </w:lvl>
    <w:lvl w:ilvl="6" w:tplc="040F0001" w:tentative="1">
      <w:start w:val="1"/>
      <w:numFmt w:val="bullet"/>
      <w:lvlText w:val=""/>
      <w:lvlJc w:val="left"/>
      <w:pPr>
        <w:ind w:left="5040" w:hanging="360"/>
      </w:pPr>
      <w:rPr>
        <w:rFonts w:ascii="Symbol" w:hAnsi="Symbol" w:hint="default"/>
      </w:rPr>
    </w:lvl>
    <w:lvl w:ilvl="7" w:tplc="040F0003" w:tentative="1">
      <w:start w:val="1"/>
      <w:numFmt w:val="bullet"/>
      <w:lvlText w:val="o"/>
      <w:lvlJc w:val="left"/>
      <w:pPr>
        <w:ind w:left="5760" w:hanging="360"/>
      </w:pPr>
      <w:rPr>
        <w:rFonts w:ascii="Courier New" w:hAnsi="Courier New" w:cs="Courier New" w:hint="default"/>
      </w:rPr>
    </w:lvl>
    <w:lvl w:ilvl="8" w:tplc="040F0005" w:tentative="1">
      <w:start w:val="1"/>
      <w:numFmt w:val="bullet"/>
      <w:lvlText w:val=""/>
      <w:lvlJc w:val="left"/>
      <w:pPr>
        <w:ind w:left="6480" w:hanging="360"/>
      </w:pPr>
      <w:rPr>
        <w:rFonts w:ascii="Wingdings" w:hAnsi="Wingdings" w:hint="default"/>
      </w:rPr>
    </w:lvl>
  </w:abstractNum>
  <w:abstractNum w:abstractNumId="58" w15:restartNumberingAfterBreak="0">
    <w:nsid w:val="6CC1773C"/>
    <w:multiLevelType w:val="multilevel"/>
    <w:tmpl w:val="27681194"/>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59" w15:restartNumberingAfterBreak="0">
    <w:nsid w:val="6CD7518A"/>
    <w:multiLevelType w:val="multilevel"/>
    <w:tmpl w:val="D868A348"/>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60" w15:restartNumberingAfterBreak="0">
    <w:nsid w:val="6CF27A56"/>
    <w:multiLevelType w:val="hybridMultilevel"/>
    <w:tmpl w:val="FFFFFFFF"/>
    <w:lvl w:ilvl="0" w:tplc="052A876E">
      <w:start w:val="1"/>
      <w:numFmt w:val="bullet"/>
      <w:lvlText w:val=""/>
      <w:lvlJc w:val="left"/>
      <w:pPr>
        <w:ind w:left="720" w:hanging="360"/>
      </w:pPr>
      <w:rPr>
        <w:rFonts w:ascii="Symbol" w:hAnsi="Symbol" w:hint="default"/>
      </w:rPr>
    </w:lvl>
    <w:lvl w:ilvl="1" w:tplc="1FCAF49E">
      <w:start w:val="1"/>
      <w:numFmt w:val="bullet"/>
      <w:lvlText w:val="o"/>
      <w:lvlJc w:val="left"/>
      <w:pPr>
        <w:ind w:left="1440" w:hanging="360"/>
      </w:pPr>
      <w:rPr>
        <w:rFonts w:ascii="Courier New" w:hAnsi="Courier New" w:hint="default"/>
      </w:rPr>
    </w:lvl>
    <w:lvl w:ilvl="2" w:tplc="0A76B68C">
      <w:start w:val="1"/>
      <w:numFmt w:val="bullet"/>
      <w:lvlText w:val=""/>
      <w:lvlJc w:val="left"/>
      <w:pPr>
        <w:ind w:left="2160" w:hanging="360"/>
      </w:pPr>
      <w:rPr>
        <w:rFonts w:ascii="Wingdings" w:hAnsi="Wingdings" w:hint="default"/>
      </w:rPr>
    </w:lvl>
    <w:lvl w:ilvl="3" w:tplc="A9BC2802">
      <w:start w:val="1"/>
      <w:numFmt w:val="bullet"/>
      <w:lvlText w:val=""/>
      <w:lvlJc w:val="left"/>
      <w:pPr>
        <w:ind w:left="2880" w:hanging="360"/>
      </w:pPr>
      <w:rPr>
        <w:rFonts w:ascii="Symbol" w:hAnsi="Symbol" w:hint="default"/>
      </w:rPr>
    </w:lvl>
    <w:lvl w:ilvl="4" w:tplc="42726850">
      <w:start w:val="1"/>
      <w:numFmt w:val="bullet"/>
      <w:lvlText w:val="o"/>
      <w:lvlJc w:val="left"/>
      <w:pPr>
        <w:ind w:left="3600" w:hanging="360"/>
      </w:pPr>
      <w:rPr>
        <w:rFonts w:ascii="Courier New" w:hAnsi="Courier New" w:hint="default"/>
      </w:rPr>
    </w:lvl>
    <w:lvl w:ilvl="5" w:tplc="3BF0EE90">
      <w:start w:val="1"/>
      <w:numFmt w:val="bullet"/>
      <w:lvlText w:val=""/>
      <w:lvlJc w:val="left"/>
      <w:pPr>
        <w:ind w:left="4320" w:hanging="360"/>
      </w:pPr>
      <w:rPr>
        <w:rFonts w:ascii="Wingdings" w:hAnsi="Wingdings" w:hint="default"/>
      </w:rPr>
    </w:lvl>
    <w:lvl w:ilvl="6" w:tplc="BFBE8868">
      <w:start w:val="1"/>
      <w:numFmt w:val="bullet"/>
      <w:lvlText w:val=""/>
      <w:lvlJc w:val="left"/>
      <w:pPr>
        <w:ind w:left="5040" w:hanging="360"/>
      </w:pPr>
      <w:rPr>
        <w:rFonts w:ascii="Symbol" w:hAnsi="Symbol" w:hint="default"/>
      </w:rPr>
    </w:lvl>
    <w:lvl w:ilvl="7" w:tplc="5E7C446A">
      <w:start w:val="1"/>
      <w:numFmt w:val="bullet"/>
      <w:lvlText w:val="o"/>
      <w:lvlJc w:val="left"/>
      <w:pPr>
        <w:ind w:left="5760" w:hanging="360"/>
      </w:pPr>
      <w:rPr>
        <w:rFonts w:ascii="Courier New" w:hAnsi="Courier New" w:hint="default"/>
      </w:rPr>
    </w:lvl>
    <w:lvl w:ilvl="8" w:tplc="F3E68058">
      <w:start w:val="1"/>
      <w:numFmt w:val="bullet"/>
      <w:lvlText w:val=""/>
      <w:lvlJc w:val="left"/>
      <w:pPr>
        <w:ind w:left="6480" w:hanging="360"/>
      </w:pPr>
      <w:rPr>
        <w:rFonts w:ascii="Wingdings" w:hAnsi="Wingdings" w:hint="default"/>
      </w:rPr>
    </w:lvl>
  </w:abstractNum>
  <w:abstractNum w:abstractNumId="61" w15:restartNumberingAfterBreak="0">
    <w:nsid w:val="6DE36F43"/>
    <w:multiLevelType w:val="multilevel"/>
    <w:tmpl w:val="3E7EEDB2"/>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62" w15:restartNumberingAfterBreak="0">
    <w:nsid w:val="703C03B3"/>
    <w:multiLevelType w:val="hybridMultilevel"/>
    <w:tmpl w:val="C246888A"/>
    <w:lvl w:ilvl="0" w:tplc="79AADC32">
      <w:start w:val="1"/>
      <w:numFmt w:val="bullet"/>
      <w:lvlText w:val=""/>
      <w:lvlJc w:val="left"/>
      <w:pPr>
        <w:ind w:left="502" w:hanging="360"/>
      </w:pPr>
      <w:rPr>
        <w:rFonts w:ascii="Symbol" w:hAnsi="Symbol" w:hint="default"/>
      </w:rPr>
    </w:lvl>
    <w:lvl w:ilvl="1" w:tplc="F19E0528">
      <w:start w:val="1"/>
      <w:numFmt w:val="bullet"/>
      <w:lvlText w:val="o"/>
      <w:lvlJc w:val="left"/>
      <w:pPr>
        <w:ind w:left="1222" w:hanging="360"/>
      </w:pPr>
      <w:rPr>
        <w:rFonts w:ascii="Courier New" w:hAnsi="Courier New" w:cs="Courier New" w:hint="default"/>
      </w:rPr>
    </w:lvl>
    <w:lvl w:ilvl="2" w:tplc="340E792C">
      <w:start w:val="1"/>
      <w:numFmt w:val="bullet"/>
      <w:lvlText w:val=""/>
      <w:lvlJc w:val="left"/>
      <w:pPr>
        <w:ind w:left="1942" w:hanging="360"/>
      </w:pPr>
      <w:rPr>
        <w:rFonts w:ascii="Wingdings" w:hAnsi="Wingdings" w:hint="default"/>
      </w:rPr>
    </w:lvl>
    <w:lvl w:ilvl="3" w:tplc="612EA9EC">
      <w:start w:val="1"/>
      <w:numFmt w:val="bullet"/>
      <w:lvlText w:val=""/>
      <w:lvlJc w:val="left"/>
      <w:pPr>
        <w:ind w:left="2662" w:hanging="360"/>
      </w:pPr>
      <w:rPr>
        <w:rFonts w:ascii="Symbol" w:hAnsi="Symbol" w:hint="default"/>
      </w:rPr>
    </w:lvl>
    <w:lvl w:ilvl="4" w:tplc="040F0003" w:tentative="1">
      <w:start w:val="1"/>
      <w:numFmt w:val="bullet"/>
      <w:lvlText w:val="o"/>
      <w:lvlJc w:val="left"/>
      <w:pPr>
        <w:ind w:left="3382" w:hanging="360"/>
      </w:pPr>
      <w:rPr>
        <w:rFonts w:ascii="Courier New" w:hAnsi="Courier New" w:cs="Courier New" w:hint="default"/>
      </w:rPr>
    </w:lvl>
    <w:lvl w:ilvl="5" w:tplc="040F0005" w:tentative="1">
      <w:start w:val="1"/>
      <w:numFmt w:val="bullet"/>
      <w:lvlText w:val=""/>
      <w:lvlJc w:val="left"/>
      <w:pPr>
        <w:ind w:left="4102" w:hanging="360"/>
      </w:pPr>
      <w:rPr>
        <w:rFonts w:ascii="Wingdings" w:hAnsi="Wingdings" w:hint="default"/>
      </w:rPr>
    </w:lvl>
    <w:lvl w:ilvl="6" w:tplc="040F0001" w:tentative="1">
      <w:start w:val="1"/>
      <w:numFmt w:val="bullet"/>
      <w:lvlText w:val=""/>
      <w:lvlJc w:val="left"/>
      <w:pPr>
        <w:ind w:left="4822" w:hanging="360"/>
      </w:pPr>
      <w:rPr>
        <w:rFonts w:ascii="Symbol" w:hAnsi="Symbol" w:hint="default"/>
      </w:rPr>
    </w:lvl>
    <w:lvl w:ilvl="7" w:tplc="040F0003" w:tentative="1">
      <w:start w:val="1"/>
      <w:numFmt w:val="bullet"/>
      <w:lvlText w:val="o"/>
      <w:lvlJc w:val="left"/>
      <w:pPr>
        <w:ind w:left="5542" w:hanging="360"/>
      </w:pPr>
      <w:rPr>
        <w:rFonts w:ascii="Courier New" w:hAnsi="Courier New" w:cs="Courier New" w:hint="default"/>
      </w:rPr>
    </w:lvl>
    <w:lvl w:ilvl="8" w:tplc="040F0005" w:tentative="1">
      <w:start w:val="1"/>
      <w:numFmt w:val="bullet"/>
      <w:lvlText w:val=""/>
      <w:lvlJc w:val="left"/>
      <w:pPr>
        <w:ind w:left="6262" w:hanging="360"/>
      </w:pPr>
      <w:rPr>
        <w:rFonts w:ascii="Wingdings" w:hAnsi="Wingdings" w:hint="default"/>
      </w:rPr>
    </w:lvl>
  </w:abstractNum>
  <w:abstractNum w:abstractNumId="63" w15:restartNumberingAfterBreak="0">
    <w:nsid w:val="70CF0C6D"/>
    <w:multiLevelType w:val="hybridMultilevel"/>
    <w:tmpl w:val="E2706FE0"/>
    <w:lvl w:ilvl="0" w:tplc="04090017">
      <w:start w:val="1"/>
      <w:numFmt w:val="lowerLetter"/>
      <w:lvlText w:val="%1)"/>
      <w:lvlJc w:val="left"/>
      <w:pPr>
        <w:ind w:left="720" w:hanging="360"/>
      </w:p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64" w15:restartNumberingAfterBreak="0">
    <w:nsid w:val="718F38FA"/>
    <w:multiLevelType w:val="hybridMultilevel"/>
    <w:tmpl w:val="17EC13EE"/>
    <w:lvl w:ilvl="0" w:tplc="22DE1EDA">
      <w:start w:val="5"/>
      <w:numFmt w:val="decimal"/>
      <w:lvlText w:val="%1"/>
      <w:lvlJc w:val="left"/>
      <w:pPr>
        <w:ind w:left="720" w:hanging="360"/>
      </w:pPr>
      <w:rPr>
        <w:rFonts w:hint="default"/>
        <w:b/>
      </w:rPr>
    </w:lvl>
    <w:lvl w:ilvl="1" w:tplc="040F0019" w:tentative="1">
      <w:start w:val="1"/>
      <w:numFmt w:val="lowerLetter"/>
      <w:lvlText w:val="%2."/>
      <w:lvlJc w:val="left"/>
      <w:pPr>
        <w:ind w:left="1440" w:hanging="360"/>
      </w:pPr>
    </w:lvl>
    <w:lvl w:ilvl="2" w:tplc="040F001B" w:tentative="1">
      <w:start w:val="1"/>
      <w:numFmt w:val="lowerRoman"/>
      <w:lvlText w:val="%3."/>
      <w:lvlJc w:val="right"/>
      <w:pPr>
        <w:ind w:left="2160" w:hanging="180"/>
      </w:pPr>
    </w:lvl>
    <w:lvl w:ilvl="3" w:tplc="040F000F" w:tentative="1">
      <w:start w:val="1"/>
      <w:numFmt w:val="decimal"/>
      <w:lvlText w:val="%4."/>
      <w:lvlJc w:val="left"/>
      <w:pPr>
        <w:ind w:left="2880" w:hanging="360"/>
      </w:pPr>
    </w:lvl>
    <w:lvl w:ilvl="4" w:tplc="040F0019" w:tentative="1">
      <w:start w:val="1"/>
      <w:numFmt w:val="lowerLetter"/>
      <w:lvlText w:val="%5."/>
      <w:lvlJc w:val="left"/>
      <w:pPr>
        <w:ind w:left="3600" w:hanging="360"/>
      </w:pPr>
    </w:lvl>
    <w:lvl w:ilvl="5" w:tplc="040F001B" w:tentative="1">
      <w:start w:val="1"/>
      <w:numFmt w:val="lowerRoman"/>
      <w:lvlText w:val="%6."/>
      <w:lvlJc w:val="right"/>
      <w:pPr>
        <w:ind w:left="4320" w:hanging="180"/>
      </w:pPr>
    </w:lvl>
    <w:lvl w:ilvl="6" w:tplc="040F000F" w:tentative="1">
      <w:start w:val="1"/>
      <w:numFmt w:val="decimal"/>
      <w:lvlText w:val="%7."/>
      <w:lvlJc w:val="left"/>
      <w:pPr>
        <w:ind w:left="5040" w:hanging="360"/>
      </w:pPr>
    </w:lvl>
    <w:lvl w:ilvl="7" w:tplc="040F0019" w:tentative="1">
      <w:start w:val="1"/>
      <w:numFmt w:val="lowerLetter"/>
      <w:lvlText w:val="%8."/>
      <w:lvlJc w:val="left"/>
      <w:pPr>
        <w:ind w:left="5760" w:hanging="360"/>
      </w:pPr>
    </w:lvl>
    <w:lvl w:ilvl="8" w:tplc="040F001B" w:tentative="1">
      <w:start w:val="1"/>
      <w:numFmt w:val="lowerRoman"/>
      <w:lvlText w:val="%9."/>
      <w:lvlJc w:val="right"/>
      <w:pPr>
        <w:ind w:left="6480" w:hanging="180"/>
      </w:pPr>
    </w:lvl>
  </w:abstractNum>
  <w:abstractNum w:abstractNumId="65" w15:restartNumberingAfterBreak="0">
    <w:nsid w:val="72213BB4"/>
    <w:multiLevelType w:val="hybridMultilevel"/>
    <w:tmpl w:val="299A862A"/>
    <w:lvl w:ilvl="0" w:tplc="95045A34">
      <w:start w:val="1"/>
      <w:numFmt w:val="lowerLetter"/>
      <w:lvlText w:val="%1."/>
      <w:lvlJc w:val="left"/>
      <w:pPr>
        <w:ind w:left="720" w:hanging="360"/>
      </w:pPr>
      <w:rPr>
        <w:rFonts w:ascii="Arial" w:hAnsi="Arial" w:cs="Arial" w:hint="default"/>
      </w:rPr>
    </w:lvl>
    <w:lvl w:ilvl="1" w:tplc="040F0019" w:tentative="1">
      <w:start w:val="1"/>
      <w:numFmt w:val="lowerLetter"/>
      <w:lvlText w:val="%2."/>
      <w:lvlJc w:val="left"/>
      <w:pPr>
        <w:ind w:left="1440" w:hanging="360"/>
      </w:pPr>
    </w:lvl>
    <w:lvl w:ilvl="2" w:tplc="040F001B" w:tentative="1">
      <w:start w:val="1"/>
      <w:numFmt w:val="lowerRoman"/>
      <w:lvlText w:val="%3."/>
      <w:lvlJc w:val="right"/>
      <w:pPr>
        <w:ind w:left="2160" w:hanging="180"/>
      </w:pPr>
    </w:lvl>
    <w:lvl w:ilvl="3" w:tplc="040F000F" w:tentative="1">
      <w:start w:val="1"/>
      <w:numFmt w:val="decimal"/>
      <w:lvlText w:val="%4."/>
      <w:lvlJc w:val="left"/>
      <w:pPr>
        <w:ind w:left="2880" w:hanging="360"/>
      </w:pPr>
    </w:lvl>
    <w:lvl w:ilvl="4" w:tplc="040F0019" w:tentative="1">
      <w:start w:val="1"/>
      <w:numFmt w:val="lowerLetter"/>
      <w:lvlText w:val="%5."/>
      <w:lvlJc w:val="left"/>
      <w:pPr>
        <w:ind w:left="3600" w:hanging="360"/>
      </w:pPr>
    </w:lvl>
    <w:lvl w:ilvl="5" w:tplc="040F001B" w:tentative="1">
      <w:start w:val="1"/>
      <w:numFmt w:val="lowerRoman"/>
      <w:lvlText w:val="%6."/>
      <w:lvlJc w:val="right"/>
      <w:pPr>
        <w:ind w:left="4320" w:hanging="180"/>
      </w:pPr>
    </w:lvl>
    <w:lvl w:ilvl="6" w:tplc="040F000F" w:tentative="1">
      <w:start w:val="1"/>
      <w:numFmt w:val="decimal"/>
      <w:lvlText w:val="%7."/>
      <w:lvlJc w:val="left"/>
      <w:pPr>
        <w:ind w:left="5040" w:hanging="360"/>
      </w:pPr>
    </w:lvl>
    <w:lvl w:ilvl="7" w:tplc="040F0019" w:tentative="1">
      <w:start w:val="1"/>
      <w:numFmt w:val="lowerLetter"/>
      <w:lvlText w:val="%8."/>
      <w:lvlJc w:val="left"/>
      <w:pPr>
        <w:ind w:left="5760" w:hanging="360"/>
      </w:pPr>
    </w:lvl>
    <w:lvl w:ilvl="8" w:tplc="040F001B" w:tentative="1">
      <w:start w:val="1"/>
      <w:numFmt w:val="lowerRoman"/>
      <w:lvlText w:val="%9."/>
      <w:lvlJc w:val="right"/>
      <w:pPr>
        <w:ind w:left="6480" w:hanging="180"/>
      </w:pPr>
    </w:lvl>
  </w:abstractNum>
  <w:abstractNum w:abstractNumId="66" w15:restartNumberingAfterBreak="0">
    <w:nsid w:val="73777338"/>
    <w:multiLevelType w:val="hybridMultilevel"/>
    <w:tmpl w:val="E1D0725C"/>
    <w:lvl w:ilvl="0" w:tplc="040F0001">
      <w:start w:val="1"/>
      <w:numFmt w:val="bullet"/>
      <w:lvlText w:val=""/>
      <w:lvlJc w:val="left"/>
      <w:pPr>
        <w:ind w:left="720" w:hanging="360"/>
      </w:pPr>
      <w:rPr>
        <w:rFonts w:ascii="Symbol" w:hAnsi="Symbol" w:hint="default"/>
      </w:rPr>
    </w:lvl>
    <w:lvl w:ilvl="1" w:tplc="040F0003" w:tentative="1">
      <w:start w:val="1"/>
      <w:numFmt w:val="bullet"/>
      <w:lvlText w:val="o"/>
      <w:lvlJc w:val="left"/>
      <w:pPr>
        <w:ind w:left="1440" w:hanging="360"/>
      </w:pPr>
      <w:rPr>
        <w:rFonts w:ascii="Courier New" w:hAnsi="Courier New" w:cs="Courier New" w:hint="default"/>
      </w:rPr>
    </w:lvl>
    <w:lvl w:ilvl="2" w:tplc="040F0005" w:tentative="1">
      <w:start w:val="1"/>
      <w:numFmt w:val="bullet"/>
      <w:lvlText w:val=""/>
      <w:lvlJc w:val="left"/>
      <w:pPr>
        <w:ind w:left="2160" w:hanging="360"/>
      </w:pPr>
      <w:rPr>
        <w:rFonts w:ascii="Wingdings" w:hAnsi="Wingdings" w:hint="default"/>
      </w:rPr>
    </w:lvl>
    <w:lvl w:ilvl="3" w:tplc="040F0001" w:tentative="1">
      <w:start w:val="1"/>
      <w:numFmt w:val="bullet"/>
      <w:lvlText w:val=""/>
      <w:lvlJc w:val="left"/>
      <w:pPr>
        <w:ind w:left="2880" w:hanging="360"/>
      </w:pPr>
      <w:rPr>
        <w:rFonts w:ascii="Symbol" w:hAnsi="Symbol" w:hint="default"/>
      </w:rPr>
    </w:lvl>
    <w:lvl w:ilvl="4" w:tplc="040F0003" w:tentative="1">
      <w:start w:val="1"/>
      <w:numFmt w:val="bullet"/>
      <w:lvlText w:val="o"/>
      <w:lvlJc w:val="left"/>
      <w:pPr>
        <w:ind w:left="3600" w:hanging="360"/>
      </w:pPr>
      <w:rPr>
        <w:rFonts w:ascii="Courier New" w:hAnsi="Courier New" w:cs="Courier New" w:hint="default"/>
      </w:rPr>
    </w:lvl>
    <w:lvl w:ilvl="5" w:tplc="040F0005" w:tentative="1">
      <w:start w:val="1"/>
      <w:numFmt w:val="bullet"/>
      <w:lvlText w:val=""/>
      <w:lvlJc w:val="left"/>
      <w:pPr>
        <w:ind w:left="4320" w:hanging="360"/>
      </w:pPr>
      <w:rPr>
        <w:rFonts w:ascii="Wingdings" w:hAnsi="Wingdings" w:hint="default"/>
      </w:rPr>
    </w:lvl>
    <w:lvl w:ilvl="6" w:tplc="040F0001" w:tentative="1">
      <w:start w:val="1"/>
      <w:numFmt w:val="bullet"/>
      <w:lvlText w:val=""/>
      <w:lvlJc w:val="left"/>
      <w:pPr>
        <w:ind w:left="5040" w:hanging="360"/>
      </w:pPr>
      <w:rPr>
        <w:rFonts w:ascii="Symbol" w:hAnsi="Symbol" w:hint="default"/>
      </w:rPr>
    </w:lvl>
    <w:lvl w:ilvl="7" w:tplc="040F0003" w:tentative="1">
      <w:start w:val="1"/>
      <w:numFmt w:val="bullet"/>
      <w:lvlText w:val="o"/>
      <w:lvlJc w:val="left"/>
      <w:pPr>
        <w:ind w:left="5760" w:hanging="360"/>
      </w:pPr>
      <w:rPr>
        <w:rFonts w:ascii="Courier New" w:hAnsi="Courier New" w:cs="Courier New" w:hint="default"/>
      </w:rPr>
    </w:lvl>
    <w:lvl w:ilvl="8" w:tplc="040F0005" w:tentative="1">
      <w:start w:val="1"/>
      <w:numFmt w:val="bullet"/>
      <w:lvlText w:val=""/>
      <w:lvlJc w:val="left"/>
      <w:pPr>
        <w:ind w:left="6480" w:hanging="360"/>
      </w:pPr>
      <w:rPr>
        <w:rFonts w:ascii="Wingdings" w:hAnsi="Wingdings" w:hint="default"/>
      </w:rPr>
    </w:lvl>
  </w:abstractNum>
  <w:abstractNum w:abstractNumId="67" w15:restartNumberingAfterBreak="0">
    <w:nsid w:val="749555E3"/>
    <w:multiLevelType w:val="multilevel"/>
    <w:tmpl w:val="7FF0B4DC"/>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68" w15:restartNumberingAfterBreak="0">
    <w:nsid w:val="74C56E7B"/>
    <w:multiLevelType w:val="multilevel"/>
    <w:tmpl w:val="5B88DA54"/>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69" w15:restartNumberingAfterBreak="0">
    <w:nsid w:val="7A33523A"/>
    <w:multiLevelType w:val="hybridMultilevel"/>
    <w:tmpl w:val="997E0A3C"/>
    <w:lvl w:ilvl="0" w:tplc="02E8FDBE">
      <w:start w:val="1"/>
      <w:numFmt w:val="decimal"/>
      <w:pStyle w:val="1Aalkafli"/>
      <w:lvlText w:val="%1."/>
      <w:lvlJc w:val="left"/>
      <w:rPr>
        <w:rFonts w:ascii="Arial" w:hAnsi="Arial" w:cs="Arial" w:hint="default"/>
        <w:b/>
        <w:bCs w:val="0"/>
        <w:i w:val="0"/>
        <w:iCs w:val="0"/>
        <w:caps w:val="0"/>
        <w:smallCaps w:val="0"/>
        <w:strike w:val="0"/>
        <w:dstrike w:val="0"/>
        <w:noProof w:val="0"/>
        <w:vanish w:val="0"/>
        <w:color w:val="000000"/>
        <w:spacing w:val="0"/>
        <w:kern w:val="0"/>
        <w:position w:val="0"/>
        <w:u w:val="none"/>
        <w:effect w:val="none"/>
        <w:vertAlign w:val="baseline"/>
        <w:em w:val="none"/>
        <w:specVanish w:val="0"/>
      </w:rPr>
    </w:lvl>
    <w:lvl w:ilvl="1" w:tplc="040F0019" w:tentative="1">
      <w:start w:val="1"/>
      <w:numFmt w:val="lowerLetter"/>
      <w:lvlText w:val="%2."/>
      <w:lvlJc w:val="left"/>
      <w:pPr>
        <w:ind w:left="1440" w:hanging="360"/>
      </w:pPr>
    </w:lvl>
    <w:lvl w:ilvl="2" w:tplc="040F001B" w:tentative="1">
      <w:start w:val="1"/>
      <w:numFmt w:val="lowerRoman"/>
      <w:lvlText w:val="%3."/>
      <w:lvlJc w:val="right"/>
      <w:pPr>
        <w:ind w:left="2160" w:hanging="180"/>
      </w:pPr>
    </w:lvl>
    <w:lvl w:ilvl="3" w:tplc="040F000F" w:tentative="1">
      <w:start w:val="1"/>
      <w:numFmt w:val="decimal"/>
      <w:lvlText w:val="%4."/>
      <w:lvlJc w:val="left"/>
      <w:pPr>
        <w:ind w:left="2880" w:hanging="360"/>
      </w:pPr>
    </w:lvl>
    <w:lvl w:ilvl="4" w:tplc="040F0019" w:tentative="1">
      <w:start w:val="1"/>
      <w:numFmt w:val="lowerLetter"/>
      <w:lvlText w:val="%5."/>
      <w:lvlJc w:val="left"/>
      <w:pPr>
        <w:ind w:left="3600" w:hanging="360"/>
      </w:pPr>
    </w:lvl>
    <w:lvl w:ilvl="5" w:tplc="040F001B" w:tentative="1">
      <w:start w:val="1"/>
      <w:numFmt w:val="lowerRoman"/>
      <w:lvlText w:val="%6."/>
      <w:lvlJc w:val="right"/>
      <w:pPr>
        <w:ind w:left="4320" w:hanging="180"/>
      </w:pPr>
    </w:lvl>
    <w:lvl w:ilvl="6" w:tplc="040F000F" w:tentative="1">
      <w:start w:val="1"/>
      <w:numFmt w:val="decimal"/>
      <w:lvlText w:val="%7."/>
      <w:lvlJc w:val="left"/>
      <w:pPr>
        <w:ind w:left="5040" w:hanging="360"/>
      </w:pPr>
    </w:lvl>
    <w:lvl w:ilvl="7" w:tplc="040F0019" w:tentative="1">
      <w:start w:val="1"/>
      <w:numFmt w:val="lowerLetter"/>
      <w:lvlText w:val="%8."/>
      <w:lvlJc w:val="left"/>
      <w:pPr>
        <w:ind w:left="5760" w:hanging="360"/>
      </w:pPr>
    </w:lvl>
    <w:lvl w:ilvl="8" w:tplc="040F001B" w:tentative="1">
      <w:start w:val="1"/>
      <w:numFmt w:val="lowerRoman"/>
      <w:lvlText w:val="%9."/>
      <w:lvlJc w:val="right"/>
      <w:pPr>
        <w:ind w:left="6480" w:hanging="180"/>
      </w:pPr>
    </w:lvl>
  </w:abstractNum>
  <w:abstractNum w:abstractNumId="70" w15:restartNumberingAfterBreak="0">
    <w:nsid w:val="7AEC7753"/>
    <w:multiLevelType w:val="multilevel"/>
    <w:tmpl w:val="E3CA46C6"/>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71" w15:restartNumberingAfterBreak="0">
    <w:nsid w:val="7B1E6FB8"/>
    <w:multiLevelType w:val="multilevel"/>
    <w:tmpl w:val="5826142C"/>
    <w:lvl w:ilvl="0">
      <w:start w:val="1"/>
      <w:numFmt w:val="decimal"/>
      <w:lvlText w:val="%1."/>
      <w:lvlJc w:val="left"/>
      <w:pPr>
        <w:ind w:left="720" w:hanging="360"/>
      </w:pPr>
    </w:lvl>
    <w:lvl w:ilvl="1">
      <w:start w:val="1"/>
      <w:numFmt w:val="decimal"/>
      <w:pStyle w:val="11Undirkafli"/>
      <w:isLgl/>
      <w:lvlText w:val="%1.%2"/>
      <w:lvlJc w:val="left"/>
      <w:rPr>
        <w:rFonts w:ascii="Arial" w:hAnsi="Arial" w:cs="Arial" w:hint="default"/>
        <w:b/>
        <w:bCs w:val="0"/>
        <w:i/>
        <w:iCs w:val="0"/>
        <w:caps w:val="0"/>
        <w:smallCaps w:val="0"/>
        <w:strike w:val="0"/>
        <w:dstrike w:val="0"/>
        <w:noProof w:val="0"/>
        <w:vanish w:val="0"/>
        <w:color w:val="000000"/>
        <w:spacing w:val="0"/>
        <w:kern w:val="0"/>
        <w:position w:val="0"/>
        <w:u w:val="none"/>
        <w:effect w:val="none"/>
        <w:vertAlign w:val="baseline"/>
        <w:em w:val="none"/>
        <w:specVanish w:val="0"/>
      </w:rPr>
    </w:lvl>
    <w:lvl w:ilvl="2">
      <w:start w:val="1"/>
      <w:numFmt w:val="decimal"/>
      <w:pStyle w:val="111Undirundirkafli"/>
      <w:isLgl/>
      <w:lvlText w:val="%1.%2.%3"/>
      <w:lvlJc w:val="left"/>
      <w:rPr>
        <w:rFonts w:ascii="Arial" w:hAnsi="Arial" w:cs="Arial" w:hint="default"/>
        <w:b w:val="0"/>
        <w:bCs w:val="0"/>
        <w:i w:val="0"/>
        <w:iCs w:val="0"/>
        <w:caps w:val="0"/>
        <w:smallCaps w:val="0"/>
        <w:strike w:val="0"/>
        <w:dstrike w:val="0"/>
        <w:noProof w:val="0"/>
        <w:vanish w:val="0"/>
        <w:color w:val="000000"/>
        <w:spacing w:val="0"/>
        <w:kern w:val="0"/>
        <w:position w:val="0"/>
        <w:u w:val="single"/>
        <w:effect w:val="none"/>
        <w:vertAlign w:val="baseline"/>
        <w:em w:val="none"/>
        <w:specVanish w:val="0"/>
      </w:rPr>
    </w:lvl>
    <w:lvl w:ilvl="3">
      <w:start w:val="1"/>
      <w:numFmt w:val="decimal"/>
      <w:isLgl/>
      <w:lvlText w:val="%1.%2.%3.%4"/>
      <w:lvlJc w:val="left"/>
      <w:pPr>
        <w:ind w:left="1080" w:hanging="720"/>
      </w:pPr>
      <w:rPr>
        <w:rFonts w:hint="default"/>
      </w:rPr>
    </w:lvl>
    <w:lvl w:ilvl="4">
      <w:start w:val="1"/>
      <w:numFmt w:val="decimal"/>
      <w:isLgl/>
      <w:lvlText w:val="%1.%2.%3.%4.%5"/>
      <w:lvlJc w:val="left"/>
      <w:pPr>
        <w:ind w:left="1440" w:hanging="1080"/>
      </w:pPr>
      <w:rPr>
        <w:rFonts w:hint="default"/>
      </w:rPr>
    </w:lvl>
    <w:lvl w:ilvl="5">
      <w:start w:val="1"/>
      <w:numFmt w:val="decimal"/>
      <w:isLgl/>
      <w:lvlText w:val="%1.%2.%3.%4.%5.%6"/>
      <w:lvlJc w:val="left"/>
      <w:pPr>
        <w:ind w:left="1440" w:hanging="1080"/>
      </w:pPr>
      <w:rPr>
        <w:rFonts w:hint="default"/>
      </w:rPr>
    </w:lvl>
    <w:lvl w:ilvl="6">
      <w:start w:val="1"/>
      <w:numFmt w:val="decimal"/>
      <w:isLgl/>
      <w:lvlText w:val="%1.%2.%3.%4.%5.%6.%7"/>
      <w:lvlJc w:val="left"/>
      <w:pPr>
        <w:ind w:left="1800" w:hanging="1440"/>
      </w:pPr>
      <w:rPr>
        <w:rFonts w:hint="default"/>
      </w:rPr>
    </w:lvl>
    <w:lvl w:ilvl="7">
      <w:start w:val="1"/>
      <w:numFmt w:val="decimal"/>
      <w:isLgl/>
      <w:lvlText w:val="%1.%2.%3.%4.%5.%6.%7.%8"/>
      <w:lvlJc w:val="left"/>
      <w:pPr>
        <w:ind w:left="1800" w:hanging="1440"/>
      </w:pPr>
      <w:rPr>
        <w:rFonts w:hint="default"/>
      </w:rPr>
    </w:lvl>
    <w:lvl w:ilvl="8">
      <w:start w:val="1"/>
      <w:numFmt w:val="decimal"/>
      <w:isLgl/>
      <w:lvlText w:val="%1.%2.%3.%4.%5.%6.%7.%8.%9"/>
      <w:lvlJc w:val="left"/>
      <w:pPr>
        <w:ind w:left="2160" w:hanging="1800"/>
      </w:pPr>
      <w:rPr>
        <w:rFonts w:hint="default"/>
      </w:rPr>
    </w:lvl>
  </w:abstractNum>
  <w:abstractNum w:abstractNumId="72" w15:restartNumberingAfterBreak="0">
    <w:nsid w:val="7B412CA6"/>
    <w:multiLevelType w:val="multilevel"/>
    <w:tmpl w:val="1F8A63EA"/>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73" w15:restartNumberingAfterBreak="0">
    <w:nsid w:val="7E1907AD"/>
    <w:multiLevelType w:val="hybridMultilevel"/>
    <w:tmpl w:val="3D34729A"/>
    <w:lvl w:ilvl="0" w:tplc="E7DED2CE">
      <w:start w:val="1"/>
      <w:numFmt w:val="bullet"/>
      <w:lvlText w:val=""/>
      <w:lvlJc w:val="left"/>
      <w:pPr>
        <w:ind w:left="720" w:hanging="360"/>
      </w:pPr>
      <w:rPr>
        <w:rFonts w:ascii="Symbol" w:hAnsi="Symbol" w:hint="default"/>
      </w:rPr>
    </w:lvl>
    <w:lvl w:ilvl="1" w:tplc="B5D2EB4E">
      <w:start w:val="1"/>
      <w:numFmt w:val="bullet"/>
      <w:lvlText w:val="o"/>
      <w:lvlJc w:val="left"/>
      <w:pPr>
        <w:ind w:left="1440" w:hanging="360"/>
      </w:pPr>
      <w:rPr>
        <w:rFonts w:ascii="Courier New" w:hAnsi="Courier New" w:hint="default"/>
      </w:rPr>
    </w:lvl>
    <w:lvl w:ilvl="2" w:tplc="948EB0A4">
      <w:start w:val="1"/>
      <w:numFmt w:val="bullet"/>
      <w:lvlText w:val=""/>
      <w:lvlJc w:val="left"/>
      <w:pPr>
        <w:ind w:left="2160" w:hanging="360"/>
      </w:pPr>
      <w:rPr>
        <w:rFonts w:ascii="Wingdings" w:hAnsi="Wingdings" w:hint="default"/>
      </w:rPr>
    </w:lvl>
    <w:lvl w:ilvl="3" w:tplc="F058E66E">
      <w:start w:val="1"/>
      <w:numFmt w:val="bullet"/>
      <w:lvlText w:val=""/>
      <w:lvlJc w:val="left"/>
      <w:pPr>
        <w:ind w:left="2880" w:hanging="360"/>
      </w:pPr>
      <w:rPr>
        <w:rFonts w:ascii="Symbol" w:hAnsi="Symbol" w:hint="default"/>
      </w:rPr>
    </w:lvl>
    <w:lvl w:ilvl="4" w:tplc="D11CDC78">
      <w:start w:val="1"/>
      <w:numFmt w:val="bullet"/>
      <w:lvlText w:val="o"/>
      <w:lvlJc w:val="left"/>
      <w:pPr>
        <w:ind w:left="3600" w:hanging="360"/>
      </w:pPr>
      <w:rPr>
        <w:rFonts w:ascii="Courier New" w:hAnsi="Courier New" w:hint="default"/>
      </w:rPr>
    </w:lvl>
    <w:lvl w:ilvl="5" w:tplc="7D0827DE">
      <w:start w:val="1"/>
      <w:numFmt w:val="bullet"/>
      <w:lvlText w:val=""/>
      <w:lvlJc w:val="left"/>
      <w:pPr>
        <w:ind w:left="4320" w:hanging="360"/>
      </w:pPr>
      <w:rPr>
        <w:rFonts w:ascii="Wingdings" w:hAnsi="Wingdings" w:hint="default"/>
      </w:rPr>
    </w:lvl>
    <w:lvl w:ilvl="6" w:tplc="F1644396">
      <w:start w:val="1"/>
      <w:numFmt w:val="bullet"/>
      <w:lvlText w:val=""/>
      <w:lvlJc w:val="left"/>
      <w:pPr>
        <w:ind w:left="5040" w:hanging="360"/>
      </w:pPr>
      <w:rPr>
        <w:rFonts w:ascii="Symbol" w:hAnsi="Symbol" w:hint="default"/>
      </w:rPr>
    </w:lvl>
    <w:lvl w:ilvl="7" w:tplc="3BA0D936">
      <w:start w:val="1"/>
      <w:numFmt w:val="bullet"/>
      <w:lvlText w:val="o"/>
      <w:lvlJc w:val="left"/>
      <w:pPr>
        <w:ind w:left="5760" w:hanging="360"/>
      </w:pPr>
      <w:rPr>
        <w:rFonts w:ascii="Courier New" w:hAnsi="Courier New" w:hint="default"/>
      </w:rPr>
    </w:lvl>
    <w:lvl w:ilvl="8" w:tplc="6A083B48">
      <w:start w:val="1"/>
      <w:numFmt w:val="bullet"/>
      <w:lvlText w:val=""/>
      <w:lvlJc w:val="left"/>
      <w:pPr>
        <w:ind w:left="6480" w:hanging="360"/>
      </w:pPr>
      <w:rPr>
        <w:rFonts w:ascii="Wingdings" w:hAnsi="Wingdings" w:hint="default"/>
      </w:rPr>
    </w:lvl>
  </w:abstractNum>
  <w:abstractNum w:abstractNumId="74" w15:restartNumberingAfterBreak="0">
    <w:nsid w:val="7E4B6302"/>
    <w:multiLevelType w:val="multilevel"/>
    <w:tmpl w:val="088C42A2"/>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num w:numId="1" w16cid:durableId="667292272">
    <w:abstractNumId w:val="60"/>
  </w:num>
  <w:num w:numId="2" w16cid:durableId="1298536141">
    <w:abstractNumId w:val="44"/>
  </w:num>
  <w:num w:numId="3" w16cid:durableId="251206439">
    <w:abstractNumId w:val="28"/>
  </w:num>
  <w:num w:numId="4" w16cid:durableId="1786267279">
    <w:abstractNumId w:val="54"/>
  </w:num>
  <w:num w:numId="5" w16cid:durableId="1496148170">
    <w:abstractNumId w:val="69"/>
  </w:num>
  <w:num w:numId="6" w16cid:durableId="510335305">
    <w:abstractNumId w:val="71"/>
  </w:num>
  <w:num w:numId="7" w16cid:durableId="1151479057">
    <w:abstractNumId w:val="62"/>
  </w:num>
  <w:num w:numId="8" w16cid:durableId="1202355070">
    <w:abstractNumId w:val="56"/>
  </w:num>
  <w:num w:numId="9" w16cid:durableId="1803423009">
    <w:abstractNumId w:val="16"/>
  </w:num>
  <w:num w:numId="10" w16cid:durableId="1270048824">
    <w:abstractNumId w:val="31"/>
  </w:num>
  <w:num w:numId="11" w16cid:durableId="801000845">
    <w:abstractNumId w:val="11"/>
  </w:num>
  <w:num w:numId="12" w16cid:durableId="1012294761">
    <w:abstractNumId w:val="35"/>
  </w:num>
  <w:num w:numId="13" w16cid:durableId="368721760">
    <w:abstractNumId w:val="47"/>
  </w:num>
  <w:num w:numId="14" w16cid:durableId="818882363">
    <w:abstractNumId w:val="22"/>
  </w:num>
  <w:num w:numId="15" w16cid:durableId="581261174">
    <w:abstractNumId w:val="63"/>
  </w:num>
  <w:num w:numId="16" w16cid:durableId="2115710501">
    <w:abstractNumId w:val="49"/>
  </w:num>
  <w:num w:numId="17" w16cid:durableId="1341082940">
    <w:abstractNumId w:val="55"/>
  </w:num>
  <w:num w:numId="18" w16cid:durableId="975838907">
    <w:abstractNumId w:val="30"/>
  </w:num>
  <w:num w:numId="19" w16cid:durableId="788547100">
    <w:abstractNumId w:val="40"/>
  </w:num>
  <w:num w:numId="20" w16cid:durableId="1279068722">
    <w:abstractNumId w:val="13"/>
  </w:num>
  <w:num w:numId="21" w16cid:durableId="13314830">
    <w:abstractNumId w:val="42"/>
  </w:num>
  <w:num w:numId="22" w16cid:durableId="232325508">
    <w:abstractNumId w:val="57"/>
  </w:num>
  <w:num w:numId="23" w16cid:durableId="1869634430">
    <w:abstractNumId w:val="27"/>
  </w:num>
  <w:num w:numId="24" w16cid:durableId="1682507758">
    <w:abstractNumId w:val="51"/>
  </w:num>
  <w:num w:numId="25" w16cid:durableId="1369985691">
    <w:abstractNumId w:val="4"/>
  </w:num>
  <w:num w:numId="26" w16cid:durableId="599528111">
    <w:abstractNumId w:val="65"/>
  </w:num>
  <w:num w:numId="27" w16cid:durableId="1020819794">
    <w:abstractNumId w:val="14"/>
    <w:lvlOverride w:ilvl="0">
      <w:lvl w:ilvl="0">
        <w:start w:val="1"/>
        <w:numFmt w:val="bullet"/>
        <w:pStyle w:val="Upptalning-3"/>
        <w:lvlText w:val=""/>
        <w:legacy w:legacy="1" w:legacySpace="0" w:legacyIndent="283"/>
        <w:lvlJc w:val="left"/>
        <w:pPr>
          <w:ind w:left="1416" w:hanging="283"/>
        </w:pPr>
        <w:rPr>
          <w:rFonts w:ascii="Symbol" w:hAnsi="Symbol" w:hint="default"/>
        </w:rPr>
      </w:lvl>
    </w:lvlOverride>
  </w:num>
  <w:num w:numId="28" w16cid:durableId="1744714609">
    <w:abstractNumId w:val="23"/>
  </w:num>
  <w:num w:numId="29" w16cid:durableId="8258510">
    <w:abstractNumId w:val="20"/>
  </w:num>
  <w:num w:numId="30" w16cid:durableId="81342033">
    <w:abstractNumId w:val="1"/>
  </w:num>
  <w:num w:numId="31" w16cid:durableId="826047354">
    <w:abstractNumId w:val="50"/>
  </w:num>
  <w:num w:numId="32" w16cid:durableId="1077944233">
    <w:abstractNumId w:val="38"/>
  </w:num>
  <w:num w:numId="33" w16cid:durableId="102389109">
    <w:abstractNumId w:val="66"/>
  </w:num>
  <w:num w:numId="34" w16cid:durableId="1434011747">
    <w:abstractNumId w:val="3"/>
  </w:num>
  <w:num w:numId="35" w16cid:durableId="838538549">
    <w:abstractNumId w:val="9"/>
  </w:num>
  <w:num w:numId="36" w16cid:durableId="1360549572">
    <w:abstractNumId w:val="19"/>
  </w:num>
  <w:num w:numId="37" w16cid:durableId="1728336323">
    <w:abstractNumId w:val="8"/>
  </w:num>
  <w:num w:numId="38" w16cid:durableId="195969048">
    <w:abstractNumId w:val="18"/>
  </w:num>
  <w:num w:numId="39" w16cid:durableId="1701278711">
    <w:abstractNumId w:val="41"/>
  </w:num>
  <w:num w:numId="40" w16cid:durableId="1357655869">
    <w:abstractNumId w:val="26"/>
  </w:num>
  <w:num w:numId="41" w16cid:durableId="145099758">
    <w:abstractNumId w:val="46"/>
  </w:num>
  <w:num w:numId="42" w16cid:durableId="906719315">
    <w:abstractNumId w:val="33"/>
  </w:num>
  <w:num w:numId="43" w16cid:durableId="595360956">
    <w:abstractNumId w:val="6"/>
  </w:num>
  <w:num w:numId="44" w16cid:durableId="385494792">
    <w:abstractNumId w:val="0"/>
  </w:num>
  <w:num w:numId="45" w16cid:durableId="1682051657">
    <w:abstractNumId w:val="39"/>
  </w:num>
  <w:num w:numId="46" w16cid:durableId="773404425">
    <w:abstractNumId w:val="73"/>
  </w:num>
  <w:num w:numId="47" w16cid:durableId="431973914">
    <w:abstractNumId w:val="45"/>
  </w:num>
  <w:num w:numId="48" w16cid:durableId="460147808">
    <w:abstractNumId w:val="52"/>
  </w:num>
  <w:num w:numId="49" w16cid:durableId="761148957">
    <w:abstractNumId w:val="15"/>
  </w:num>
  <w:num w:numId="50" w16cid:durableId="1643584620">
    <w:abstractNumId w:val="32"/>
  </w:num>
  <w:num w:numId="51" w16cid:durableId="1033848409">
    <w:abstractNumId w:val="5"/>
  </w:num>
  <w:num w:numId="52" w16cid:durableId="194081035">
    <w:abstractNumId w:val="64"/>
  </w:num>
  <w:num w:numId="53" w16cid:durableId="1542476750">
    <w:abstractNumId w:val="74"/>
  </w:num>
  <w:num w:numId="54" w16cid:durableId="540631626">
    <w:abstractNumId w:val="34"/>
  </w:num>
  <w:num w:numId="55" w16cid:durableId="1728457603">
    <w:abstractNumId w:val="67"/>
  </w:num>
  <w:num w:numId="56" w16cid:durableId="961497707">
    <w:abstractNumId w:val="2"/>
  </w:num>
  <w:num w:numId="57" w16cid:durableId="1457866973">
    <w:abstractNumId w:val="29"/>
  </w:num>
  <w:num w:numId="58" w16cid:durableId="1593735058">
    <w:abstractNumId w:val="17"/>
  </w:num>
  <w:num w:numId="59" w16cid:durableId="1149903163">
    <w:abstractNumId w:val="61"/>
  </w:num>
  <w:num w:numId="60" w16cid:durableId="973751181">
    <w:abstractNumId w:val="7"/>
  </w:num>
  <w:num w:numId="61" w16cid:durableId="1396126458">
    <w:abstractNumId w:val="24"/>
  </w:num>
  <w:num w:numId="62" w16cid:durableId="1322809766">
    <w:abstractNumId w:val="58"/>
  </w:num>
  <w:num w:numId="63" w16cid:durableId="1888299139">
    <w:abstractNumId w:val="25"/>
  </w:num>
  <w:num w:numId="64" w16cid:durableId="1221356367">
    <w:abstractNumId w:val="59"/>
  </w:num>
  <w:num w:numId="65" w16cid:durableId="597639432">
    <w:abstractNumId w:val="43"/>
  </w:num>
  <w:num w:numId="66" w16cid:durableId="1908763377">
    <w:abstractNumId w:val="21"/>
  </w:num>
  <w:num w:numId="67" w16cid:durableId="702219070">
    <w:abstractNumId w:val="53"/>
  </w:num>
  <w:num w:numId="68" w16cid:durableId="1648972392">
    <w:abstractNumId w:val="10"/>
  </w:num>
  <w:num w:numId="69" w16cid:durableId="365368629">
    <w:abstractNumId w:val="12"/>
  </w:num>
  <w:num w:numId="70" w16cid:durableId="259796559">
    <w:abstractNumId w:val="36"/>
  </w:num>
  <w:num w:numId="71" w16cid:durableId="1704330022">
    <w:abstractNumId w:val="37"/>
  </w:num>
  <w:num w:numId="72" w16cid:durableId="1449619279">
    <w:abstractNumId w:val="70"/>
  </w:num>
  <w:num w:numId="73" w16cid:durableId="1342850719">
    <w:abstractNumId w:val="72"/>
  </w:num>
  <w:num w:numId="74" w16cid:durableId="1158690358">
    <w:abstractNumId w:val="68"/>
  </w:num>
  <w:num w:numId="75" w16cid:durableId="1120958318">
    <w:abstractNumId w:val="48"/>
  </w:num>
  <w:numIdMacAtCleanup w:val="75"/>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zoom w:percent="90"/>
  <w:proofState w:spelling="clean" w:grammar="clean"/>
  <w:defaultTabStop w:val="708"/>
  <w:hyphenationZone w:val="425"/>
  <w:characterSpacingControl w:val="doNotCompress"/>
  <w:hdrShapeDefaults>
    <o:shapedefaults v:ext="edit" spidmax="2050"/>
  </w:hdrShapeDefaults>
  <w:footnotePr>
    <w:footnote w:id="-1"/>
    <w:footnote w:id="0"/>
    <w:footnote w:id="1"/>
  </w:footnotePr>
  <w:endnotePr>
    <w:endnote w:id="-1"/>
    <w:endnote w:id="0"/>
    <w:endnote w:id="1"/>
  </w:endnotePr>
  <w:compa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rsids>
    <w:rsidRoot w:val="00A65F28"/>
    <w:rsid w:val="00000AA6"/>
    <w:rsid w:val="00001C78"/>
    <w:rsid w:val="00001D85"/>
    <w:rsid w:val="00010026"/>
    <w:rsid w:val="0001004A"/>
    <w:rsid w:val="000126A6"/>
    <w:rsid w:val="00013F75"/>
    <w:rsid w:val="0001412B"/>
    <w:rsid w:val="000155CA"/>
    <w:rsid w:val="00020AD7"/>
    <w:rsid w:val="00022758"/>
    <w:rsid w:val="000229E3"/>
    <w:rsid w:val="0002336A"/>
    <w:rsid w:val="00025277"/>
    <w:rsid w:val="0002571E"/>
    <w:rsid w:val="0003107F"/>
    <w:rsid w:val="00031F47"/>
    <w:rsid w:val="00044523"/>
    <w:rsid w:val="000445B9"/>
    <w:rsid w:val="000450B2"/>
    <w:rsid w:val="00045549"/>
    <w:rsid w:val="000468C2"/>
    <w:rsid w:val="00047501"/>
    <w:rsid w:val="00053491"/>
    <w:rsid w:val="00053868"/>
    <w:rsid w:val="00055E0A"/>
    <w:rsid w:val="000629C9"/>
    <w:rsid w:val="00063789"/>
    <w:rsid w:val="000644D4"/>
    <w:rsid w:val="00064740"/>
    <w:rsid w:val="00064B57"/>
    <w:rsid w:val="00065B6E"/>
    <w:rsid w:val="000671C4"/>
    <w:rsid w:val="000710B0"/>
    <w:rsid w:val="00072187"/>
    <w:rsid w:val="000749A6"/>
    <w:rsid w:val="00074A65"/>
    <w:rsid w:val="00075E76"/>
    <w:rsid w:val="00077F71"/>
    <w:rsid w:val="00081C19"/>
    <w:rsid w:val="0008298D"/>
    <w:rsid w:val="00082D19"/>
    <w:rsid w:val="0008409B"/>
    <w:rsid w:val="00084ABD"/>
    <w:rsid w:val="00084EAB"/>
    <w:rsid w:val="00085933"/>
    <w:rsid w:val="00085DA6"/>
    <w:rsid w:val="000913F2"/>
    <w:rsid w:val="000924A7"/>
    <w:rsid w:val="00092992"/>
    <w:rsid w:val="00094719"/>
    <w:rsid w:val="000948C0"/>
    <w:rsid w:val="00095670"/>
    <w:rsid w:val="00096AC4"/>
    <w:rsid w:val="0009701C"/>
    <w:rsid w:val="000975CF"/>
    <w:rsid w:val="00097FBF"/>
    <w:rsid w:val="000A0461"/>
    <w:rsid w:val="000A2581"/>
    <w:rsid w:val="000A42DA"/>
    <w:rsid w:val="000A63BC"/>
    <w:rsid w:val="000B18F5"/>
    <w:rsid w:val="000B254A"/>
    <w:rsid w:val="000C0847"/>
    <w:rsid w:val="000C38FF"/>
    <w:rsid w:val="000C3EE5"/>
    <w:rsid w:val="000C4053"/>
    <w:rsid w:val="000D1F91"/>
    <w:rsid w:val="000D3404"/>
    <w:rsid w:val="000D34DD"/>
    <w:rsid w:val="000D3639"/>
    <w:rsid w:val="000D4EC6"/>
    <w:rsid w:val="000D57BF"/>
    <w:rsid w:val="000D76B3"/>
    <w:rsid w:val="000E02A5"/>
    <w:rsid w:val="000E4BBB"/>
    <w:rsid w:val="000E5702"/>
    <w:rsid w:val="000E58D7"/>
    <w:rsid w:val="000F0CAC"/>
    <w:rsid w:val="000F3176"/>
    <w:rsid w:val="000F3324"/>
    <w:rsid w:val="0010032B"/>
    <w:rsid w:val="00110B96"/>
    <w:rsid w:val="00111CE2"/>
    <w:rsid w:val="0011202B"/>
    <w:rsid w:val="001120C7"/>
    <w:rsid w:val="001176CF"/>
    <w:rsid w:val="00117CBA"/>
    <w:rsid w:val="00122D7E"/>
    <w:rsid w:val="00124630"/>
    <w:rsid w:val="00124D74"/>
    <w:rsid w:val="0012583A"/>
    <w:rsid w:val="001351CE"/>
    <w:rsid w:val="00137E26"/>
    <w:rsid w:val="0014014A"/>
    <w:rsid w:val="001426BB"/>
    <w:rsid w:val="001429CF"/>
    <w:rsid w:val="0015352A"/>
    <w:rsid w:val="00153840"/>
    <w:rsid w:val="00153B1B"/>
    <w:rsid w:val="00154E8C"/>
    <w:rsid w:val="0016059B"/>
    <w:rsid w:val="0016082B"/>
    <w:rsid w:val="00160986"/>
    <w:rsid w:val="0016303A"/>
    <w:rsid w:val="00165E31"/>
    <w:rsid w:val="0016754A"/>
    <w:rsid w:val="001714BA"/>
    <w:rsid w:val="00172EC1"/>
    <w:rsid w:val="00174192"/>
    <w:rsid w:val="00174D92"/>
    <w:rsid w:val="0017660D"/>
    <w:rsid w:val="00176ADC"/>
    <w:rsid w:val="00177CEB"/>
    <w:rsid w:val="00177D8E"/>
    <w:rsid w:val="001825F6"/>
    <w:rsid w:val="00182CC2"/>
    <w:rsid w:val="00187DDF"/>
    <w:rsid w:val="001920A1"/>
    <w:rsid w:val="0019417D"/>
    <w:rsid w:val="001943A1"/>
    <w:rsid w:val="001944C4"/>
    <w:rsid w:val="001947B2"/>
    <w:rsid w:val="001A0239"/>
    <w:rsid w:val="001A2171"/>
    <w:rsid w:val="001A455A"/>
    <w:rsid w:val="001B257F"/>
    <w:rsid w:val="001B454E"/>
    <w:rsid w:val="001B5F75"/>
    <w:rsid w:val="001B755C"/>
    <w:rsid w:val="001C2B58"/>
    <w:rsid w:val="001C35C1"/>
    <w:rsid w:val="001C4DBA"/>
    <w:rsid w:val="001C5C3E"/>
    <w:rsid w:val="001D1FF0"/>
    <w:rsid w:val="001D22A5"/>
    <w:rsid w:val="001D23FB"/>
    <w:rsid w:val="001D250B"/>
    <w:rsid w:val="001D258E"/>
    <w:rsid w:val="001D5507"/>
    <w:rsid w:val="001D65DD"/>
    <w:rsid w:val="001E06DB"/>
    <w:rsid w:val="001E1443"/>
    <w:rsid w:val="001E182C"/>
    <w:rsid w:val="001E7B5B"/>
    <w:rsid w:val="001F3D3C"/>
    <w:rsid w:val="001F4FA7"/>
    <w:rsid w:val="001F51B2"/>
    <w:rsid w:val="001F601C"/>
    <w:rsid w:val="001F6089"/>
    <w:rsid w:val="001F7FCB"/>
    <w:rsid w:val="002009BE"/>
    <w:rsid w:val="00200D57"/>
    <w:rsid w:val="00201CD1"/>
    <w:rsid w:val="00202084"/>
    <w:rsid w:val="002031C1"/>
    <w:rsid w:val="00204060"/>
    <w:rsid w:val="00206A45"/>
    <w:rsid w:val="002077A1"/>
    <w:rsid w:val="00212B1B"/>
    <w:rsid w:val="00212EA8"/>
    <w:rsid w:val="00213D8C"/>
    <w:rsid w:val="00214A2F"/>
    <w:rsid w:val="00223669"/>
    <w:rsid w:val="00223778"/>
    <w:rsid w:val="00231F06"/>
    <w:rsid w:val="002369E1"/>
    <w:rsid w:val="00236CBF"/>
    <w:rsid w:val="002370B6"/>
    <w:rsid w:val="0024305A"/>
    <w:rsid w:val="0024373C"/>
    <w:rsid w:val="002446EA"/>
    <w:rsid w:val="002466DB"/>
    <w:rsid w:val="00252A82"/>
    <w:rsid w:val="00253574"/>
    <w:rsid w:val="002546AD"/>
    <w:rsid w:val="002549C4"/>
    <w:rsid w:val="00255689"/>
    <w:rsid w:val="00255F30"/>
    <w:rsid w:val="0025677E"/>
    <w:rsid w:val="00257EF0"/>
    <w:rsid w:val="00260B91"/>
    <w:rsid w:val="00260D8F"/>
    <w:rsid w:val="00261F60"/>
    <w:rsid w:val="00262B62"/>
    <w:rsid w:val="002640B5"/>
    <w:rsid w:val="002647C3"/>
    <w:rsid w:val="002657BB"/>
    <w:rsid w:val="0027023B"/>
    <w:rsid w:val="00270F18"/>
    <w:rsid w:val="002725D9"/>
    <w:rsid w:val="002758F3"/>
    <w:rsid w:val="002758FC"/>
    <w:rsid w:val="00275AC9"/>
    <w:rsid w:val="00275B89"/>
    <w:rsid w:val="00276101"/>
    <w:rsid w:val="00280095"/>
    <w:rsid w:val="0028122B"/>
    <w:rsid w:val="00282346"/>
    <w:rsid w:val="00286726"/>
    <w:rsid w:val="002900F1"/>
    <w:rsid w:val="002913DA"/>
    <w:rsid w:val="002917A2"/>
    <w:rsid w:val="002959CD"/>
    <w:rsid w:val="002967B1"/>
    <w:rsid w:val="002967E2"/>
    <w:rsid w:val="002A00C3"/>
    <w:rsid w:val="002A223A"/>
    <w:rsid w:val="002A62A7"/>
    <w:rsid w:val="002A6A9D"/>
    <w:rsid w:val="002A6FB8"/>
    <w:rsid w:val="002B1A86"/>
    <w:rsid w:val="002B32EB"/>
    <w:rsid w:val="002B3E38"/>
    <w:rsid w:val="002C0242"/>
    <w:rsid w:val="002C1968"/>
    <w:rsid w:val="002C2486"/>
    <w:rsid w:val="002C60E6"/>
    <w:rsid w:val="002C796E"/>
    <w:rsid w:val="002C7B47"/>
    <w:rsid w:val="002C7BC3"/>
    <w:rsid w:val="002D1380"/>
    <w:rsid w:val="002D400E"/>
    <w:rsid w:val="002D6965"/>
    <w:rsid w:val="002D7828"/>
    <w:rsid w:val="002E09AD"/>
    <w:rsid w:val="002E0DEC"/>
    <w:rsid w:val="002E21FA"/>
    <w:rsid w:val="002E430F"/>
    <w:rsid w:val="002E6545"/>
    <w:rsid w:val="002E6F99"/>
    <w:rsid w:val="002F1352"/>
    <w:rsid w:val="002F2A51"/>
    <w:rsid w:val="002F32E5"/>
    <w:rsid w:val="002F3716"/>
    <w:rsid w:val="002F5BB4"/>
    <w:rsid w:val="002F69D5"/>
    <w:rsid w:val="002F77B0"/>
    <w:rsid w:val="00302E1A"/>
    <w:rsid w:val="003050FE"/>
    <w:rsid w:val="00305DC1"/>
    <w:rsid w:val="00311145"/>
    <w:rsid w:val="00311791"/>
    <w:rsid w:val="00315350"/>
    <w:rsid w:val="003175AC"/>
    <w:rsid w:val="00317FCF"/>
    <w:rsid w:val="003208F7"/>
    <w:rsid w:val="00320DB4"/>
    <w:rsid w:val="00321B03"/>
    <w:rsid w:val="00321DAB"/>
    <w:rsid w:val="00323F1C"/>
    <w:rsid w:val="0032481A"/>
    <w:rsid w:val="00325F10"/>
    <w:rsid w:val="00330E8D"/>
    <w:rsid w:val="00331A97"/>
    <w:rsid w:val="00333BD7"/>
    <w:rsid w:val="00334117"/>
    <w:rsid w:val="00334507"/>
    <w:rsid w:val="00336BE8"/>
    <w:rsid w:val="00337D7F"/>
    <w:rsid w:val="00340584"/>
    <w:rsid w:val="00340A98"/>
    <w:rsid w:val="00341095"/>
    <w:rsid w:val="00341776"/>
    <w:rsid w:val="0034309A"/>
    <w:rsid w:val="003437DF"/>
    <w:rsid w:val="0034545E"/>
    <w:rsid w:val="003469F0"/>
    <w:rsid w:val="00351B2A"/>
    <w:rsid w:val="003534FA"/>
    <w:rsid w:val="00354614"/>
    <w:rsid w:val="00363527"/>
    <w:rsid w:val="003635DD"/>
    <w:rsid w:val="00364324"/>
    <w:rsid w:val="00366270"/>
    <w:rsid w:val="0037027F"/>
    <w:rsid w:val="00370C6D"/>
    <w:rsid w:val="00372C95"/>
    <w:rsid w:val="00373EFE"/>
    <w:rsid w:val="00376C0F"/>
    <w:rsid w:val="00377A66"/>
    <w:rsid w:val="00381817"/>
    <w:rsid w:val="00383FCA"/>
    <w:rsid w:val="00384F86"/>
    <w:rsid w:val="0038514E"/>
    <w:rsid w:val="00385DD0"/>
    <w:rsid w:val="0038748C"/>
    <w:rsid w:val="003907C0"/>
    <w:rsid w:val="003913B7"/>
    <w:rsid w:val="00391B6B"/>
    <w:rsid w:val="00393745"/>
    <w:rsid w:val="00396235"/>
    <w:rsid w:val="00396823"/>
    <w:rsid w:val="00397723"/>
    <w:rsid w:val="003A3D93"/>
    <w:rsid w:val="003A7047"/>
    <w:rsid w:val="003A71D4"/>
    <w:rsid w:val="003A7A3B"/>
    <w:rsid w:val="003B0961"/>
    <w:rsid w:val="003B0EFD"/>
    <w:rsid w:val="003B12D9"/>
    <w:rsid w:val="003B413D"/>
    <w:rsid w:val="003B5864"/>
    <w:rsid w:val="003B5BF1"/>
    <w:rsid w:val="003B6FD7"/>
    <w:rsid w:val="003C0E93"/>
    <w:rsid w:val="003C4251"/>
    <w:rsid w:val="003C4708"/>
    <w:rsid w:val="003C58A0"/>
    <w:rsid w:val="003D14FC"/>
    <w:rsid w:val="003D3290"/>
    <w:rsid w:val="003D3777"/>
    <w:rsid w:val="003D52C4"/>
    <w:rsid w:val="003D661E"/>
    <w:rsid w:val="003D751B"/>
    <w:rsid w:val="003E26E1"/>
    <w:rsid w:val="003E2FEF"/>
    <w:rsid w:val="003E3B92"/>
    <w:rsid w:val="003E4D75"/>
    <w:rsid w:val="003E7376"/>
    <w:rsid w:val="003F2CCA"/>
    <w:rsid w:val="003F553B"/>
    <w:rsid w:val="003F55A7"/>
    <w:rsid w:val="004001B3"/>
    <w:rsid w:val="00403FA4"/>
    <w:rsid w:val="00405EEC"/>
    <w:rsid w:val="00406AEC"/>
    <w:rsid w:val="0041111D"/>
    <w:rsid w:val="00416074"/>
    <w:rsid w:val="00416A9A"/>
    <w:rsid w:val="00420884"/>
    <w:rsid w:val="0042149B"/>
    <w:rsid w:val="004231AF"/>
    <w:rsid w:val="00423F0D"/>
    <w:rsid w:val="00426560"/>
    <w:rsid w:val="0043280D"/>
    <w:rsid w:val="00432A6A"/>
    <w:rsid w:val="00435BB8"/>
    <w:rsid w:val="00437F3B"/>
    <w:rsid w:val="00437F7C"/>
    <w:rsid w:val="00447479"/>
    <w:rsid w:val="00447F60"/>
    <w:rsid w:val="00454710"/>
    <w:rsid w:val="004609D9"/>
    <w:rsid w:val="004615EB"/>
    <w:rsid w:val="0046335A"/>
    <w:rsid w:val="0046728C"/>
    <w:rsid w:val="004702B1"/>
    <w:rsid w:val="004712ED"/>
    <w:rsid w:val="00471F0C"/>
    <w:rsid w:val="00473105"/>
    <w:rsid w:val="00474035"/>
    <w:rsid w:val="00474F2C"/>
    <w:rsid w:val="0047628B"/>
    <w:rsid w:val="004768C1"/>
    <w:rsid w:val="00481083"/>
    <w:rsid w:val="00483D45"/>
    <w:rsid w:val="004873EA"/>
    <w:rsid w:val="00491162"/>
    <w:rsid w:val="00492AD9"/>
    <w:rsid w:val="00494204"/>
    <w:rsid w:val="0049480A"/>
    <w:rsid w:val="00495EC1"/>
    <w:rsid w:val="00496E95"/>
    <w:rsid w:val="004A0882"/>
    <w:rsid w:val="004A15E2"/>
    <w:rsid w:val="004A1CAC"/>
    <w:rsid w:val="004B1D85"/>
    <w:rsid w:val="004B1F4B"/>
    <w:rsid w:val="004B4F7D"/>
    <w:rsid w:val="004C1AC3"/>
    <w:rsid w:val="004C2329"/>
    <w:rsid w:val="004C33D5"/>
    <w:rsid w:val="004C3ECA"/>
    <w:rsid w:val="004C5314"/>
    <w:rsid w:val="004D027F"/>
    <w:rsid w:val="004D051E"/>
    <w:rsid w:val="004D2464"/>
    <w:rsid w:val="004D2A3F"/>
    <w:rsid w:val="004D2F72"/>
    <w:rsid w:val="004D32EB"/>
    <w:rsid w:val="004D4400"/>
    <w:rsid w:val="004D45DE"/>
    <w:rsid w:val="004D4D4E"/>
    <w:rsid w:val="004D69A0"/>
    <w:rsid w:val="004D6A36"/>
    <w:rsid w:val="004E17DD"/>
    <w:rsid w:val="004E210F"/>
    <w:rsid w:val="004E51AC"/>
    <w:rsid w:val="004E6AA6"/>
    <w:rsid w:val="004E7788"/>
    <w:rsid w:val="004E7910"/>
    <w:rsid w:val="004E7FE7"/>
    <w:rsid w:val="004F2F7B"/>
    <w:rsid w:val="004F30BB"/>
    <w:rsid w:val="004F4D2E"/>
    <w:rsid w:val="004F5267"/>
    <w:rsid w:val="004F6E93"/>
    <w:rsid w:val="004F795D"/>
    <w:rsid w:val="005001A4"/>
    <w:rsid w:val="00505600"/>
    <w:rsid w:val="005114EC"/>
    <w:rsid w:val="00512AD8"/>
    <w:rsid w:val="00515909"/>
    <w:rsid w:val="00517A59"/>
    <w:rsid w:val="00520AE3"/>
    <w:rsid w:val="00520FC7"/>
    <w:rsid w:val="00521750"/>
    <w:rsid w:val="00521F7C"/>
    <w:rsid w:val="005236E4"/>
    <w:rsid w:val="00524241"/>
    <w:rsid w:val="005245D3"/>
    <w:rsid w:val="00525B76"/>
    <w:rsid w:val="00526585"/>
    <w:rsid w:val="005300DF"/>
    <w:rsid w:val="00532D9C"/>
    <w:rsid w:val="005368B8"/>
    <w:rsid w:val="005374FB"/>
    <w:rsid w:val="00537B93"/>
    <w:rsid w:val="00537C44"/>
    <w:rsid w:val="0054029D"/>
    <w:rsid w:val="00541020"/>
    <w:rsid w:val="005430D2"/>
    <w:rsid w:val="00543DA8"/>
    <w:rsid w:val="005501C0"/>
    <w:rsid w:val="00550447"/>
    <w:rsid w:val="00550A6A"/>
    <w:rsid w:val="0055114A"/>
    <w:rsid w:val="005607CC"/>
    <w:rsid w:val="00560B81"/>
    <w:rsid w:val="0057096A"/>
    <w:rsid w:val="005744EC"/>
    <w:rsid w:val="00574C3C"/>
    <w:rsid w:val="0057520A"/>
    <w:rsid w:val="005775CE"/>
    <w:rsid w:val="005818FC"/>
    <w:rsid w:val="005824FE"/>
    <w:rsid w:val="00585216"/>
    <w:rsid w:val="005915C9"/>
    <w:rsid w:val="00593F45"/>
    <w:rsid w:val="00594131"/>
    <w:rsid w:val="00594633"/>
    <w:rsid w:val="005A4EA8"/>
    <w:rsid w:val="005A604A"/>
    <w:rsid w:val="005B0783"/>
    <w:rsid w:val="005B2BA1"/>
    <w:rsid w:val="005B364C"/>
    <w:rsid w:val="005B4E0D"/>
    <w:rsid w:val="005B654E"/>
    <w:rsid w:val="005B7399"/>
    <w:rsid w:val="005C0012"/>
    <w:rsid w:val="005C05AC"/>
    <w:rsid w:val="005C1606"/>
    <w:rsid w:val="005C2A99"/>
    <w:rsid w:val="005C3AC0"/>
    <w:rsid w:val="005C3DC6"/>
    <w:rsid w:val="005C514F"/>
    <w:rsid w:val="005C5653"/>
    <w:rsid w:val="005C5A17"/>
    <w:rsid w:val="005C6EA8"/>
    <w:rsid w:val="005D00F1"/>
    <w:rsid w:val="005D371C"/>
    <w:rsid w:val="005E106B"/>
    <w:rsid w:val="005E2712"/>
    <w:rsid w:val="005E3C9F"/>
    <w:rsid w:val="005E4C57"/>
    <w:rsid w:val="005E5087"/>
    <w:rsid w:val="005E6642"/>
    <w:rsid w:val="005E73B4"/>
    <w:rsid w:val="005F0D91"/>
    <w:rsid w:val="005F20E7"/>
    <w:rsid w:val="005F2FF2"/>
    <w:rsid w:val="005F3249"/>
    <w:rsid w:val="005F5EDF"/>
    <w:rsid w:val="005F6B3D"/>
    <w:rsid w:val="005F6C3F"/>
    <w:rsid w:val="005F7079"/>
    <w:rsid w:val="005F7F03"/>
    <w:rsid w:val="00600F0F"/>
    <w:rsid w:val="00601AED"/>
    <w:rsid w:val="00602B64"/>
    <w:rsid w:val="00604458"/>
    <w:rsid w:val="00607968"/>
    <w:rsid w:val="0061018A"/>
    <w:rsid w:val="00612EFA"/>
    <w:rsid w:val="00615024"/>
    <w:rsid w:val="00615AA4"/>
    <w:rsid w:val="006163BD"/>
    <w:rsid w:val="006201B2"/>
    <w:rsid w:val="006242ED"/>
    <w:rsid w:val="00626221"/>
    <w:rsid w:val="006308AA"/>
    <w:rsid w:val="006344FE"/>
    <w:rsid w:val="00635A50"/>
    <w:rsid w:val="0063769C"/>
    <w:rsid w:val="00640931"/>
    <w:rsid w:val="00642258"/>
    <w:rsid w:val="00642279"/>
    <w:rsid w:val="00642660"/>
    <w:rsid w:val="00643E25"/>
    <w:rsid w:val="0064545D"/>
    <w:rsid w:val="00646000"/>
    <w:rsid w:val="00650500"/>
    <w:rsid w:val="00651088"/>
    <w:rsid w:val="0065128F"/>
    <w:rsid w:val="00653185"/>
    <w:rsid w:val="00653704"/>
    <w:rsid w:val="0065669C"/>
    <w:rsid w:val="00656895"/>
    <w:rsid w:val="00656AEC"/>
    <w:rsid w:val="00656EB9"/>
    <w:rsid w:val="006601A0"/>
    <w:rsid w:val="00661BA3"/>
    <w:rsid w:val="006649FE"/>
    <w:rsid w:val="00665BFD"/>
    <w:rsid w:val="006672CA"/>
    <w:rsid w:val="006676E3"/>
    <w:rsid w:val="00667911"/>
    <w:rsid w:val="00672382"/>
    <w:rsid w:val="00673A31"/>
    <w:rsid w:val="00674E3C"/>
    <w:rsid w:val="006779B4"/>
    <w:rsid w:val="0068061C"/>
    <w:rsid w:val="00684F75"/>
    <w:rsid w:val="006851E6"/>
    <w:rsid w:val="006856B4"/>
    <w:rsid w:val="00686825"/>
    <w:rsid w:val="00686FC6"/>
    <w:rsid w:val="0068744A"/>
    <w:rsid w:val="00692463"/>
    <w:rsid w:val="006A0397"/>
    <w:rsid w:val="006A0801"/>
    <w:rsid w:val="006B2CC5"/>
    <w:rsid w:val="006B31AA"/>
    <w:rsid w:val="006B3EA7"/>
    <w:rsid w:val="006B3FAE"/>
    <w:rsid w:val="006C0095"/>
    <w:rsid w:val="006C073B"/>
    <w:rsid w:val="006C3BB5"/>
    <w:rsid w:val="006C6549"/>
    <w:rsid w:val="006C687D"/>
    <w:rsid w:val="006C7540"/>
    <w:rsid w:val="006D3BDC"/>
    <w:rsid w:val="006D55F4"/>
    <w:rsid w:val="006D6077"/>
    <w:rsid w:val="006E0D7F"/>
    <w:rsid w:val="006E0F47"/>
    <w:rsid w:val="006E125D"/>
    <w:rsid w:val="006E2A9D"/>
    <w:rsid w:val="006E2CA0"/>
    <w:rsid w:val="006E36EF"/>
    <w:rsid w:val="006E3702"/>
    <w:rsid w:val="006E425B"/>
    <w:rsid w:val="006E5748"/>
    <w:rsid w:val="006E6ABF"/>
    <w:rsid w:val="006E6EA9"/>
    <w:rsid w:val="006E751C"/>
    <w:rsid w:val="006E7EED"/>
    <w:rsid w:val="006F1193"/>
    <w:rsid w:val="006F1C0E"/>
    <w:rsid w:val="006F2E2F"/>
    <w:rsid w:val="006F4522"/>
    <w:rsid w:val="006F5763"/>
    <w:rsid w:val="006F639C"/>
    <w:rsid w:val="00702FE5"/>
    <w:rsid w:val="007043BD"/>
    <w:rsid w:val="007058FC"/>
    <w:rsid w:val="00705DC4"/>
    <w:rsid w:val="00707D5B"/>
    <w:rsid w:val="00707EAD"/>
    <w:rsid w:val="007101F7"/>
    <w:rsid w:val="007103C3"/>
    <w:rsid w:val="0071347F"/>
    <w:rsid w:val="00715B8C"/>
    <w:rsid w:val="00715CC3"/>
    <w:rsid w:val="007161A2"/>
    <w:rsid w:val="00717E70"/>
    <w:rsid w:val="00720199"/>
    <w:rsid w:val="007206CA"/>
    <w:rsid w:val="007222A0"/>
    <w:rsid w:val="00723554"/>
    <w:rsid w:val="00727B98"/>
    <w:rsid w:val="0073023D"/>
    <w:rsid w:val="007312CB"/>
    <w:rsid w:val="00731663"/>
    <w:rsid w:val="00731D04"/>
    <w:rsid w:val="00731E4E"/>
    <w:rsid w:val="00732252"/>
    <w:rsid w:val="00732A65"/>
    <w:rsid w:val="00732DF3"/>
    <w:rsid w:val="007336EA"/>
    <w:rsid w:val="0073501A"/>
    <w:rsid w:val="00735A73"/>
    <w:rsid w:val="007369AC"/>
    <w:rsid w:val="007409E3"/>
    <w:rsid w:val="0074157A"/>
    <w:rsid w:val="0074272D"/>
    <w:rsid w:val="007428A0"/>
    <w:rsid w:val="00742A1E"/>
    <w:rsid w:val="0074398C"/>
    <w:rsid w:val="00746911"/>
    <w:rsid w:val="00747FDB"/>
    <w:rsid w:val="00750FDC"/>
    <w:rsid w:val="00751CF9"/>
    <w:rsid w:val="0075325C"/>
    <w:rsid w:val="00754099"/>
    <w:rsid w:val="007540EF"/>
    <w:rsid w:val="0075452D"/>
    <w:rsid w:val="007545BC"/>
    <w:rsid w:val="007568F5"/>
    <w:rsid w:val="00760324"/>
    <w:rsid w:val="00760EE7"/>
    <w:rsid w:val="007611E3"/>
    <w:rsid w:val="007622C6"/>
    <w:rsid w:val="007668B5"/>
    <w:rsid w:val="00767447"/>
    <w:rsid w:val="007725DD"/>
    <w:rsid w:val="00773957"/>
    <w:rsid w:val="00776055"/>
    <w:rsid w:val="00776242"/>
    <w:rsid w:val="00780C46"/>
    <w:rsid w:val="00785177"/>
    <w:rsid w:val="00786376"/>
    <w:rsid w:val="007879C3"/>
    <w:rsid w:val="00790A77"/>
    <w:rsid w:val="007913A7"/>
    <w:rsid w:val="00791B7F"/>
    <w:rsid w:val="007930F0"/>
    <w:rsid w:val="00794C4D"/>
    <w:rsid w:val="00797662"/>
    <w:rsid w:val="0079795D"/>
    <w:rsid w:val="007A1D5C"/>
    <w:rsid w:val="007A30FB"/>
    <w:rsid w:val="007A3584"/>
    <w:rsid w:val="007A57EB"/>
    <w:rsid w:val="007A6FA9"/>
    <w:rsid w:val="007B1648"/>
    <w:rsid w:val="007B186E"/>
    <w:rsid w:val="007B4058"/>
    <w:rsid w:val="007B5962"/>
    <w:rsid w:val="007B7C0E"/>
    <w:rsid w:val="007B7F94"/>
    <w:rsid w:val="007C0DC9"/>
    <w:rsid w:val="007C6C37"/>
    <w:rsid w:val="007D010B"/>
    <w:rsid w:val="007D0675"/>
    <w:rsid w:val="007D1406"/>
    <w:rsid w:val="007D1D7E"/>
    <w:rsid w:val="007D20B3"/>
    <w:rsid w:val="007D2AAB"/>
    <w:rsid w:val="007D2DDD"/>
    <w:rsid w:val="007D3899"/>
    <w:rsid w:val="007D3FE3"/>
    <w:rsid w:val="007D583B"/>
    <w:rsid w:val="007D7257"/>
    <w:rsid w:val="007E0970"/>
    <w:rsid w:val="007E48CD"/>
    <w:rsid w:val="007E5C8A"/>
    <w:rsid w:val="007E7863"/>
    <w:rsid w:val="007F0358"/>
    <w:rsid w:val="007F1027"/>
    <w:rsid w:val="007F206B"/>
    <w:rsid w:val="007F268E"/>
    <w:rsid w:val="007F31E9"/>
    <w:rsid w:val="007F36E7"/>
    <w:rsid w:val="007F37F9"/>
    <w:rsid w:val="007F5C79"/>
    <w:rsid w:val="007F60D4"/>
    <w:rsid w:val="007F63DB"/>
    <w:rsid w:val="007F77F2"/>
    <w:rsid w:val="00800615"/>
    <w:rsid w:val="008071C8"/>
    <w:rsid w:val="008103DA"/>
    <w:rsid w:val="00810740"/>
    <w:rsid w:val="00812499"/>
    <w:rsid w:val="00814157"/>
    <w:rsid w:val="00814A40"/>
    <w:rsid w:val="008157D3"/>
    <w:rsid w:val="008178D2"/>
    <w:rsid w:val="0082185E"/>
    <w:rsid w:val="0082286E"/>
    <w:rsid w:val="00824163"/>
    <w:rsid w:val="00827B29"/>
    <w:rsid w:val="00831740"/>
    <w:rsid w:val="00834C16"/>
    <w:rsid w:val="00835044"/>
    <w:rsid w:val="00835D2D"/>
    <w:rsid w:val="008447DF"/>
    <w:rsid w:val="0084483F"/>
    <w:rsid w:val="00845556"/>
    <w:rsid w:val="008465BB"/>
    <w:rsid w:val="00851787"/>
    <w:rsid w:val="00855672"/>
    <w:rsid w:val="008578E9"/>
    <w:rsid w:val="00857C1C"/>
    <w:rsid w:val="0087018F"/>
    <w:rsid w:val="0087082A"/>
    <w:rsid w:val="00873130"/>
    <w:rsid w:val="00873309"/>
    <w:rsid w:val="00873960"/>
    <w:rsid w:val="0087432A"/>
    <w:rsid w:val="00874838"/>
    <w:rsid w:val="008769F5"/>
    <w:rsid w:val="00881D0F"/>
    <w:rsid w:val="00887751"/>
    <w:rsid w:val="008925B4"/>
    <w:rsid w:val="00895AAE"/>
    <w:rsid w:val="008963F0"/>
    <w:rsid w:val="00897D9C"/>
    <w:rsid w:val="008A0432"/>
    <w:rsid w:val="008A2673"/>
    <w:rsid w:val="008B0902"/>
    <w:rsid w:val="008C0605"/>
    <w:rsid w:val="008C30E9"/>
    <w:rsid w:val="008C40A3"/>
    <w:rsid w:val="008C558B"/>
    <w:rsid w:val="008C5E2A"/>
    <w:rsid w:val="008C78EE"/>
    <w:rsid w:val="008C7FD5"/>
    <w:rsid w:val="008D1D6F"/>
    <w:rsid w:val="008D5443"/>
    <w:rsid w:val="008D779D"/>
    <w:rsid w:val="008E214B"/>
    <w:rsid w:val="008E27B7"/>
    <w:rsid w:val="008E53FF"/>
    <w:rsid w:val="008E7819"/>
    <w:rsid w:val="008F0324"/>
    <w:rsid w:val="008F0908"/>
    <w:rsid w:val="008F48B5"/>
    <w:rsid w:val="008F5718"/>
    <w:rsid w:val="00900EA9"/>
    <w:rsid w:val="00901733"/>
    <w:rsid w:val="009018FA"/>
    <w:rsid w:val="00902179"/>
    <w:rsid w:val="00903A19"/>
    <w:rsid w:val="00903C0A"/>
    <w:rsid w:val="00904A18"/>
    <w:rsid w:val="00906F2E"/>
    <w:rsid w:val="009072A8"/>
    <w:rsid w:val="009072FF"/>
    <w:rsid w:val="00907A84"/>
    <w:rsid w:val="009107B7"/>
    <w:rsid w:val="00910D66"/>
    <w:rsid w:val="00910F8D"/>
    <w:rsid w:val="0091139C"/>
    <w:rsid w:val="00912164"/>
    <w:rsid w:val="009206E0"/>
    <w:rsid w:val="009209CA"/>
    <w:rsid w:val="009211FB"/>
    <w:rsid w:val="00921FD2"/>
    <w:rsid w:val="00922331"/>
    <w:rsid w:val="009300A7"/>
    <w:rsid w:val="00931046"/>
    <w:rsid w:val="00935AC6"/>
    <w:rsid w:val="00936B14"/>
    <w:rsid w:val="0094236E"/>
    <w:rsid w:val="00943C19"/>
    <w:rsid w:val="0094429A"/>
    <w:rsid w:val="00945FE3"/>
    <w:rsid w:val="00946E33"/>
    <w:rsid w:val="009476BC"/>
    <w:rsid w:val="0095093E"/>
    <w:rsid w:val="00950FC2"/>
    <w:rsid w:val="009512F2"/>
    <w:rsid w:val="009530C2"/>
    <w:rsid w:val="00954CDA"/>
    <w:rsid w:val="00960E74"/>
    <w:rsid w:val="0096136E"/>
    <w:rsid w:val="00962195"/>
    <w:rsid w:val="009621A1"/>
    <w:rsid w:val="00963D47"/>
    <w:rsid w:val="00964996"/>
    <w:rsid w:val="009658B0"/>
    <w:rsid w:val="00971191"/>
    <w:rsid w:val="00971CA0"/>
    <w:rsid w:val="00974124"/>
    <w:rsid w:val="00975A5E"/>
    <w:rsid w:val="009800BB"/>
    <w:rsid w:val="00982075"/>
    <w:rsid w:val="0098232F"/>
    <w:rsid w:val="009830D4"/>
    <w:rsid w:val="00983B5C"/>
    <w:rsid w:val="00983BA0"/>
    <w:rsid w:val="0098632C"/>
    <w:rsid w:val="00990A69"/>
    <w:rsid w:val="009918A6"/>
    <w:rsid w:val="009919A8"/>
    <w:rsid w:val="00994483"/>
    <w:rsid w:val="009944C3"/>
    <w:rsid w:val="00995C33"/>
    <w:rsid w:val="0099790A"/>
    <w:rsid w:val="009A140C"/>
    <w:rsid w:val="009A18F3"/>
    <w:rsid w:val="009A1906"/>
    <w:rsid w:val="009A1BF4"/>
    <w:rsid w:val="009A2F99"/>
    <w:rsid w:val="009A576D"/>
    <w:rsid w:val="009A6CBD"/>
    <w:rsid w:val="009B09BB"/>
    <w:rsid w:val="009B2998"/>
    <w:rsid w:val="009B2A92"/>
    <w:rsid w:val="009B4570"/>
    <w:rsid w:val="009B52A3"/>
    <w:rsid w:val="009B7208"/>
    <w:rsid w:val="009B7AD1"/>
    <w:rsid w:val="009C0494"/>
    <w:rsid w:val="009C0FD6"/>
    <w:rsid w:val="009C3DA7"/>
    <w:rsid w:val="009C3EB9"/>
    <w:rsid w:val="009C4CEF"/>
    <w:rsid w:val="009D0109"/>
    <w:rsid w:val="009D2103"/>
    <w:rsid w:val="009D3C11"/>
    <w:rsid w:val="009D4221"/>
    <w:rsid w:val="009D54C8"/>
    <w:rsid w:val="009E0A7C"/>
    <w:rsid w:val="009E0E28"/>
    <w:rsid w:val="009E1E7D"/>
    <w:rsid w:val="009E3760"/>
    <w:rsid w:val="009E64BB"/>
    <w:rsid w:val="009E70B1"/>
    <w:rsid w:val="009F10D1"/>
    <w:rsid w:val="009F1E33"/>
    <w:rsid w:val="009F563F"/>
    <w:rsid w:val="00A01B0B"/>
    <w:rsid w:val="00A04E61"/>
    <w:rsid w:val="00A062FC"/>
    <w:rsid w:val="00A0742A"/>
    <w:rsid w:val="00A1015B"/>
    <w:rsid w:val="00A12832"/>
    <w:rsid w:val="00A1298B"/>
    <w:rsid w:val="00A14CCD"/>
    <w:rsid w:val="00A17D4C"/>
    <w:rsid w:val="00A17EC3"/>
    <w:rsid w:val="00A20EAD"/>
    <w:rsid w:val="00A211BF"/>
    <w:rsid w:val="00A219F1"/>
    <w:rsid w:val="00A22A42"/>
    <w:rsid w:val="00A2523D"/>
    <w:rsid w:val="00A27029"/>
    <w:rsid w:val="00A276DD"/>
    <w:rsid w:val="00A33120"/>
    <w:rsid w:val="00A33805"/>
    <w:rsid w:val="00A345F3"/>
    <w:rsid w:val="00A35411"/>
    <w:rsid w:val="00A35F51"/>
    <w:rsid w:val="00A42532"/>
    <w:rsid w:val="00A42CB3"/>
    <w:rsid w:val="00A43550"/>
    <w:rsid w:val="00A461E6"/>
    <w:rsid w:val="00A467CC"/>
    <w:rsid w:val="00A515B9"/>
    <w:rsid w:val="00A51698"/>
    <w:rsid w:val="00A52623"/>
    <w:rsid w:val="00A5574A"/>
    <w:rsid w:val="00A56C8F"/>
    <w:rsid w:val="00A57C5F"/>
    <w:rsid w:val="00A57C83"/>
    <w:rsid w:val="00A646D7"/>
    <w:rsid w:val="00A65F28"/>
    <w:rsid w:val="00A66B49"/>
    <w:rsid w:val="00A7081B"/>
    <w:rsid w:val="00A728D5"/>
    <w:rsid w:val="00A76268"/>
    <w:rsid w:val="00A84645"/>
    <w:rsid w:val="00A84C07"/>
    <w:rsid w:val="00A84D01"/>
    <w:rsid w:val="00A84D4E"/>
    <w:rsid w:val="00A84FD9"/>
    <w:rsid w:val="00A85059"/>
    <w:rsid w:val="00A9073D"/>
    <w:rsid w:val="00A90965"/>
    <w:rsid w:val="00A91061"/>
    <w:rsid w:val="00A910EC"/>
    <w:rsid w:val="00A93BC0"/>
    <w:rsid w:val="00A94352"/>
    <w:rsid w:val="00A96388"/>
    <w:rsid w:val="00AA2213"/>
    <w:rsid w:val="00AA615A"/>
    <w:rsid w:val="00AB1F33"/>
    <w:rsid w:val="00AB5C31"/>
    <w:rsid w:val="00AC13A8"/>
    <w:rsid w:val="00AC1668"/>
    <w:rsid w:val="00AC7093"/>
    <w:rsid w:val="00AC72AA"/>
    <w:rsid w:val="00AC76F8"/>
    <w:rsid w:val="00AD1030"/>
    <w:rsid w:val="00AD1080"/>
    <w:rsid w:val="00AD13BD"/>
    <w:rsid w:val="00AD3866"/>
    <w:rsid w:val="00AD5AA4"/>
    <w:rsid w:val="00AE0DA3"/>
    <w:rsid w:val="00AE2479"/>
    <w:rsid w:val="00AE3F7B"/>
    <w:rsid w:val="00AE5F0C"/>
    <w:rsid w:val="00AF0EBE"/>
    <w:rsid w:val="00AF2BCA"/>
    <w:rsid w:val="00AF5129"/>
    <w:rsid w:val="00AF521A"/>
    <w:rsid w:val="00AF5A6A"/>
    <w:rsid w:val="00AF6779"/>
    <w:rsid w:val="00AF692C"/>
    <w:rsid w:val="00AF79D2"/>
    <w:rsid w:val="00B003CE"/>
    <w:rsid w:val="00B014D2"/>
    <w:rsid w:val="00B0177C"/>
    <w:rsid w:val="00B10511"/>
    <w:rsid w:val="00B105DF"/>
    <w:rsid w:val="00B1067C"/>
    <w:rsid w:val="00B11083"/>
    <w:rsid w:val="00B1384C"/>
    <w:rsid w:val="00B13AA2"/>
    <w:rsid w:val="00B148C1"/>
    <w:rsid w:val="00B14EBA"/>
    <w:rsid w:val="00B20411"/>
    <w:rsid w:val="00B20FD0"/>
    <w:rsid w:val="00B218FA"/>
    <w:rsid w:val="00B23E62"/>
    <w:rsid w:val="00B2537D"/>
    <w:rsid w:val="00B27B45"/>
    <w:rsid w:val="00B3266E"/>
    <w:rsid w:val="00B32851"/>
    <w:rsid w:val="00B32E04"/>
    <w:rsid w:val="00B413C1"/>
    <w:rsid w:val="00B459BE"/>
    <w:rsid w:val="00B4626C"/>
    <w:rsid w:val="00B46807"/>
    <w:rsid w:val="00B46EC5"/>
    <w:rsid w:val="00B50E05"/>
    <w:rsid w:val="00B53EA1"/>
    <w:rsid w:val="00B54E3B"/>
    <w:rsid w:val="00B556DA"/>
    <w:rsid w:val="00B56BCE"/>
    <w:rsid w:val="00B56F52"/>
    <w:rsid w:val="00B6354A"/>
    <w:rsid w:val="00B65899"/>
    <w:rsid w:val="00B66009"/>
    <w:rsid w:val="00B665AD"/>
    <w:rsid w:val="00B66871"/>
    <w:rsid w:val="00B67482"/>
    <w:rsid w:val="00B67976"/>
    <w:rsid w:val="00B712D3"/>
    <w:rsid w:val="00B7365F"/>
    <w:rsid w:val="00B73878"/>
    <w:rsid w:val="00B738CE"/>
    <w:rsid w:val="00B73B8E"/>
    <w:rsid w:val="00B74178"/>
    <w:rsid w:val="00B7419B"/>
    <w:rsid w:val="00B76D09"/>
    <w:rsid w:val="00B80230"/>
    <w:rsid w:val="00B81BB8"/>
    <w:rsid w:val="00B84D24"/>
    <w:rsid w:val="00B8638C"/>
    <w:rsid w:val="00B87C83"/>
    <w:rsid w:val="00B90C17"/>
    <w:rsid w:val="00B91EBB"/>
    <w:rsid w:val="00B93697"/>
    <w:rsid w:val="00B945DE"/>
    <w:rsid w:val="00B94F68"/>
    <w:rsid w:val="00B95086"/>
    <w:rsid w:val="00B95DEB"/>
    <w:rsid w:val="00B9600C"/>
    <w:rsid w:val="00BA1B0C"/>
    <w:rsid w:val="00BA3A61"/>
    <w:rsid w:val="00BA56ED"/>
    <w:rsid w:val="00BA660C"/>
    <w:rsid w:val="00BA6B14"/>
    <w:rsid w:val="00BA7D59"/>
    <w:rsid w:val="00BB0327"/>
    <w:rsid w:val="00BB3E63"/>
    <w:rsid w:val="00BB41C4"/>
    <w:rsid w:val="00BB5A81"/>
    <w:rsid w:val="00BB69D8"/>
    <w:rsid w:val="00BB7494"/>
    <w:rsid w:val="00BC01DC"/>
    <w:rsid w:val="00BC29CF"/>
    <w:rsid w:val="00BC3BE0"/>
    <w:rsid w:val="00BC4E7C"/>
    <w:rsid w:val="00BC54C7"/>
    <w:rsid w:val="00BC5BED"/>
    <w:rsid w:val="00BD2901"/>
    <w:rsid w:val="00BD514E"/>
    <w:rsid w:val="00BD5F81"/>
    <w:rsid w:val="00BD6FA2"/>
    <w:rsid w:val="00BE14D2"/>
    <w:rsid w:val="00BE260D"/>
    <w:rsid w:val="00BE2913"/>
    <w:rsid w:val="00BE330E"/>
    <w:rsid w:val="00BE4601"/>
    <w:rsid w:val="00BE7769"/>
    <w:rsid w:val="00BE7CE4"/>
    <w:rsid w:val="00BF05F1"/>
    <w:rsid w:val="00BF127B"/>
    <w:rsid w:val="00BF368D"/>
    <w:rsid w:val="00BF4122"/>
    <w:rsid w:val="00BF480F"/>
    <w:rsid w:val="00BF58AB"/>
    <w:rsid w:val="00C00B6E"/>
    <w:rsid w:val="00C01425"/>
    <w:rsid w:val="00C01A84"/>
    <w:rsid w:val="00C01D13"/>
    <w:rsid w:val="00C0289E"/>
    <w:rsid w:val="00C03B45"/>
    <w:rsid w:val="00C06CFB"/>
    <w:rsid w:val="00C06F1E"/>
    <w:rsid w:val="00C070D8"/>
    <w:rsid w:val="00C106D5"/>
    <w:rsid w:val="00C113AF"/>
    <w:rsid w:val="00C1389F"/>
    <w:rsid w:val="00C13AC8"/>
    <w:rsid w:val="00C17639"/>
    <w:rsid w:val="00C20066"/>
    <w:rsid w:val="00C20D81"/>
    <w:rsid w:val="00C2125B"/>
    <w:rsid w:val="00C23083"/>
    <w:rsid w:val="00C23873"/>
    <w:rsid w:val="00C23B50"/>
    <w:rsid w:val="00C264FB"/>
    <w:rsid w:val="00C3184B"/>
    <w:rsid w:val="00C31E2B"/>
    <w:rsid w:val="00C3388A"/>
    <w:rsid w:val="00C34828"/>
    <w:rsid w:val="00C34DB3"/>
    <w:rsid w:val="00C40D53"/>
    <w:rsid w:val="00C412DC"/>
    <w:rsid w:val="00C43FFB"/>
    <w:rsid w:val="00C4414F"/>
    <w:rsid w:val="00C44E5B"/>
    <w:rsid w:val="00C455E8"/>
    <w:rsid w:val="00C46790"/>
    <w:rsid w:val="00C515BD"/>
    <w:rsid w:val="00C5282F"/>
    <w:rsid w:val="00C54AFD"/>
    <w:rsid w:val="00C56910"/>
    <w:rsid w:val="00C5784E"/>
    <w:rsid w:val="00C624EC"/>
    <w:rsid w:val="00C64A42"/>
    <w:rsid w:val="00C7166D"/>
    <w:rsid w:val="00C71DE5"/>
    <w:rsid w:val="00C72506"/>
    <w:rsid w:val="00C77472"/>
    <w:rsid w:val="00C77563"/>
    <w:rsid w:val="00C77C20"/>
    <w:rsid w:val="00C80E31"/>
    <w:rsid w:val="00C81EF1"/>
    <w:rsid w:val="00C85049"/>
    <w:rsid w:val="00C9369F"/>
    <w:rsid w:val="00C9401A"/>
    <w:rsid w:val="00C94E8A"/>
    <w:rsid w:val="00CA1C89"/>
    <w:rsid w:val="00CA2557"/>
    <w:rsid w:val="00CA29DC"/>
    <w:rsid w:val="00CA2D11"/>
    <w:rsid w:val="00CA5E49"/>
    <w:rsid w:val="00CB222C"/>
    <w:rsid w:val="00CB3306"/>
    <w:rsid w:val="00CB5E89"/>
    <w:rsid w:val="00CC015D"/>
    <w:rsid w:val="00CC0479"/>
    <w:rsid w:val="00CC1796"/>
    <w:rsid w:val="00CC2EC6"/>
    <w:rsid w:val="00CC31AE"/>
    <w:rsid w:val="00CC3A64"/>
    <w:rsid w:val="00CC5140"/>
    <w:rsid w:val="00CC5AAB"/>
    <w:rsid w:val="00CC5FF0"/>
    <w:rsid w:val="00CC6689"/>
    <w:rsid w:val="00CC77F0"/>
    <w:rsid w:val="00CC78A1"/>
    <w:rsid w:val="00CD0BF0"/>
    <w:rsid w:val="00CD1049"/>
    <w:rsid w:val="00CD198F"/>
    <w:rsid w:val="00CD50B1"/>
    <w:rsid w:val="00CE1D6E"/>
    <w:rsid w:val="00CE568C"/>
    <w:rsid w:val="00CF2BFC"/>
    <w:rsid w:val="00CF30FF"/>
    <w:rsid w:val="00CF493A"/>
    <w:rsid w:val="00CF7B3A"/>
    <w:rsid w:val="00D004CC"/>
    <w:rsid w:val="00D01738"/>
    <w:rsid w:val="00D01A1A"/>
    <w:rsid w:val="00D04BC2"/>
    <w:rsid w:val="00D11390"/>
    <w:rsid w:val="00D14718"/>
    <w:rsid w:val="00D14BDB"/>
    <w:rsid w:val="00D15DB6"/>
    <w:rsid w:val="00D16B64"/>
    <w:rsid w:val="00D21BF6"/>
    <w:rsid w:val="00D23DA1"/>
    <w:rsid w:val="00D2429F"/>
    <w:rsid w:val="00D244B8"/>
    <w:rsid w:val="00D25D49"/>
    <w:rsid w:val="00D25E63"/>
    <w:rsid w:val="00D26983"/>
    <w:rsid w:val="00D26D07"/>
    <w:rsid w:val="00D31B73"/>
    <w:rsid w:val="00D342E9"/>
    <w:rsid w:val="00D4002E"/>
    <w:rsid w:val="00D40942"/>
    <w:rsid w:val="00D43365"/>
    <w:rsid w:val="00D43788"/>
    <w:rsid w:val="00D45A9C"/>
    <w:rsid w:val="00D45D78"/>
    <w:rsid w:val="00D46CB1"/>
    <w:rsid w:val="00D50726"/>
    <w:rsid w:val="00D5082D"/>
    <w:rsid w:val="00D5179C"/>
    <w:rsid w:val="00D534FE"/>
    <w:rsid w:val="00D539FD"/>
    <w:rsid w:val="00D54CB2"/>
    <w:rsid w:val="00D551F9"/>
    <w:rsid w:val="00D55FA1"/>
    <w:rsid w:val="00D56809"/>
    <w:rsid w:val="00D57609"/>
    <w:rsid w:val="00D57DC0"/>
    <w:rsid w:val="00D604A9"/>
    <w:rsid w:val="00D6085B"/>
    <w:rsid w:val="00D60D64"/>
    <w:rsid w:val="00D6164D"/>
    <w:rsid w:val="00D619E4"/>
    <w:rsid w:val="00D61A11"/>
    <w:rsid w:val="00D61A8C"/>
    <w:rsid w:val="00D62DFD"/>
    <w:rsid w:val="00D62EB3"/>
    <w:rsid w:val="00D6471A"/>
    <w:rsid w:val="00D66330"/>
    <w:rsid w:val="00D667EF"/>
    <w:rsid w:val="00D704FE"/>
    <w:rsid w:val="00D706BE"/>
    <w:rsid w:val="00D71665"/>
    <w:rsid w:val="00D72818"/>
    <w:rsid w:val="00D74A32"/>
    <w:rsid w:val="00D762D6"/>
    <w:rsid w:val="00D76827"/>
    <w:rsid w:val="00D81787"/>
    <w:rsid w:val="00D82E0F"/>
    <w:rsid w:val="00D838FC"/>
    <w:rsid w:val="00D83BA4"/>
    <w:rsid w:val="00D845EB"/>
    <w:rsid w:val="00D8525E"/>
    <w:rsid w:val="00D86238"/>
    <w:rsid w:val="00D86723"/>
    <w:rsid w:val="00D87C02"/>
    <w:rsid w:val="00D90369"/>
    <w:rsid w:val="00D91F64"/>
    <w:rsid w:val="00D92D76"/>
    <w:rsid w:val="00D935CD"/>
    <w:rsid w:val="00D942BD"/>
    <w:rsid w:val="00D95638"/>
    <w:rsid w:val="00D9752B"/>
    <w:rsid w:val="00DA1646"/>
    <w:rsid w:val="00DA1670"/>
    <w:rsid w:val="00DA169F"/>
    <w:rsid w:val="00DA62F6"/>
    <w:rsid w:val="00DA7590"/>
    <w:rsid w:val="00DA7B7D"/>
    <w:rsid w:val="00DB2657"/>
    <w:rsid w:val="00DB3509"/>
    <w:rsid w:val="00DB4528"/>
    <w:rsid w:val="00DB53F7"/>
    <w:rsid w:val="00DB5857"/>
    <w:rsid w:val="00DC5477"/>
    <w:rsid w:val="00DC6C1A"/>
    <w:rsid w:val="00DD0F76"/>
    <w:rsid w:val="00DD132D"/>
    <w:rsid w:val="00DD1DC6"/>
    <w:rsid w:val="00DD6ED9"/>
    <w:rsid w:val="00DE01C6"/>
    <w:rsid w:val="00DE0FA3"/>
    <w:rsid w:val="00DE4B41"/>
    <w:rsid w:val="00DE4F0C"/>
    <w:rsid w:val="00DE72E1"/>
    <w:rsid w:val="00DF1661"/>
    <w:rsid w:val="00DF5BF3"/>
    <w:rsid w:val="00DF7F9F"/>
    <w:rsid w:val="00E01C5A"/>
    <w:rsid w:val="00E01D79"/>
    <w:rsid w:val="00E052C3"/>
    <w:rsid w:val="00E131C2"/>
    <w:rsid w:val="00E13D2F"/>
    <w:rsid w:val="00E13E2B"/>
    <w:rsid w:val="00E1759E"/>
    <w:rsid w:val="00E176A3"/>
    <w:rsid w:val="00E17E34"/>
    <w:rsid w:val="00E1F26C"/>
    <w:rsid w:val="00E22E52"/>
    <w:rsid w:val="00E26328"/>
    <w:rsid w:val="00E26892"/>
    <w:rsid w:val="00E26CA8"/>
    <w:rsid w:val="00E2767D"/>
    <w:rsid w:val="00E31C18"/>
    <w:rsid w:val="00E341F7"/>
    <w:rsid w:val="00E35BB1"/>
    <w:rsid w:val="00E42FB9"/>
    <w:rsid w:val="00E43740"/>
    <w:rsid w:val="00E44625"/>
    <w:rsid w:val="00E471E3"/>
    <w:rsid w:val="00E474BC"/>
    <w:rsid w:val="00E4755C"/>
    <w:rsid w:val="00E4758B"/>
    <w:rsid w:val="00E47994"/>
    <w:rsid w:val="00E50109"/>
    <w:rsid w:val="00E507EF"/>
    <w:rsid w:val="00E51437"/>
    <w:rsid w:val="00E52C92"/>
    <w:rsid w:val="00E54FFD"/>
    <w:rsid w:val="00E561E8"/>
    <w:rsid w:val="00E61EB7"/>
    <w:rsid w:val="00E629CA"/>
    <w:rsid w:val="00E63A40"/>
    <w:rsid w:val="00E6561B"/>
    <w:rsid w:val="00E671AB"/>
    <w:rsid w:val="00E67330"/>
    <w:rsid w:val="00E723DC"/>
    <w:rsid w:val="00E7291A"/>
    <w:rsid w:val="00E72F01"/>
    <w:rsid w:val="00E7335B"/>
    <w:rsid w:val="00E73468"/>
    <w:rsid w:val="00E75156"/>
    <w:rsid w:val="00E75DD9"/>
    <w:rsid w:val="00E7793A"/>
    <w:rsid w:val="00E82CC1"/>
    <w:rsid w:val="00E906B3"/>
    <w:rsid w:val="00E91612"/>
    <w:rsid w:val="00E91F68"/>
    <w:rsid w:val="00E92EC2"/>
    <w:rsid w:val="00E92F87"/>
    <w:rsid w:val="00E94F76"/>
    <w:rsid w:val="00E955EC"/>
    <w:rsid w:val="00E96616"/>
    <w:rsid w:val="00E96859"/>
    <w:rsid w:val="00E96D1A"/>
    <w:rsid w:val="00E96E94"/>
    <w:rsid w:val="00E9790B"/>
    <w:rsid w:val="00EA1D91"/>
    <w:rsid w:val="00EA46D3"/>
    <w:rsid w:val="00EA5939"/>
    <w:rsid w:val="00EA6195"/>
    <w:rsid w:val="00EA6EBA"/>
    <w:rsid w:val="00EB1B34"/>
    <w:rsid w:val="00EB399B"/>
    <w:rsid w:val="00EB3DB8"/>
    <w:rsid w:val="00EC13B7"/>
    <w:rsid w:val="00EC23D5"/>
    <w:rsid w:val="00EC2D5B"/>
    <w:rsid w:val="00EC5529"/>
    <w:rsid w:val="00EC5668"/>
    <w:rsid w:val="00ED0F42"/>
    <w:rsid w:val="00ED36C8"/>
    <w:rsid w:val="00ED481A"/>
    <w:rsid w:val="00ED56A0"/>
    <w:rsid w:val="00ED71D2"/>
    <w:rsid w:val="00EE781A"/>
    <w:rsid w:val="00EF03DB"/>
    <w:rsid w:val="00EF455F"/>
    <w:rsid w:val="00EF55AF"/>
    <w:rsid w:val="00EF6E79"/>
    <w:rsid w:val="00EF7B2E"/>
    <w:rsid w:val="00F00F97"/>
    <w:rsid w:val="00F0582C"/>
    <w:rsid w:val="00F06E61"/>
    <w:rsid w:val="00F13F07"/>
    <w:rsid w:val="00F14659"/>
    <w:rsid w:val="00F1508A"/>
    <w:rsid w:val="00F153BF"/>
    <w:rsid w:val="00F16A01"/>
    <w:rsid w:val="00F16A4F"/>
    <w:rsid w:val="00F17743"/>
    <w:rsid w:val="00F17926"/>
    <w:rsid w:val="00F207C5"/>
    <w:rsid w:val="00F24B23"/>
    <w:rsid w:val="00F26342"/>
    <w:rsid w:val="00F27009"/>
    <w:rsid w:val="00F27933"/>
    <w:rsid w:val="00F27CE5"/>
    <w:rsid w:val="00F27FEA"/>
    <w:rsid w:val="00F3118F"/>
    <w:rsid w:val="00F316AB"/>
    <w:rsid w:val="00F316FE"/>
    <w:rsid w:val="00F31F1F"/>
    <w:rsid w:val="00F33D48"/>
    <w:rsid w:val="00F34A0A"/>
    <w:rsid w:val="00F35EE3"/>
    <w:rsid w:val="00F37658"/>
    <w:rsid w:val="00F37E78"/>
    <w:rsid w:val="00F42E07"/>
    <w:rsid w:val="00F434BF"/>
    <w:rsid w:val="00F45560"/>
    <w:rsid w:val="00F46E7B"/>
    <w:rsid w:val="00F46EEE"/>
    <w:rsid w:val="00F52698"/>
    <w:rsid w:val="00F539B8"/>
    <w:rsid w:val="00F54CF1"/>
    <w:rsid w:val="00F5615B"/>
    <w:rsid w:val="00F57010"/>
    <w:rsid w:val="00F607C1"/>
    <w:rsid w:val="00F60928"/>
    <w:rsid w:val="00F61124"/>
    <w:rsid w:val="00F63418"/>
    <w:rsid w:val="00F63AB5"/>
    <w:rsid w:val="00F64F31"/>
    <w:rsid w:val="00F65744"/>
    <w:rsid w:val="00F66E10"/>
    <w:rsid w:val="00F67548"/>
    <w:rsid w:val="00F70440"/>
    <w:rsid w:val="00F70BED"/>
    <w:rsid w:val="00F71EFF"/>
    <w:rsid w:val="00F817EE"/>
    <w:rsid w:val="00F8455B"/>
    <w:rsid w:val="00F84760"/>
    <w:rsid w:val="00F87046"/>
    <w:rsid w:val="00F92A2F"/>
    <w:rsid w:val="00F945F4"/>
    <w:rsid w:val="00F964E7"/>
    <w:rsid w:val="00F97598"/>
    <w:rsid w:val="00F97927"/>
    <w:rsid w:val="00FA1B24"/>
    <w:rsid w:val="00FA1B9D"/>
    <w:rsid w:val="00FA283D"/>
    <w:rsid w:val="00FA34F7"/>
    <w:rsid w:val="00FA3FD2"/>
    <w:rsid w:val="00FA50F2"/>
    <w:rsid w:val="00FA60A2"/>
    <w:rsid w:val="00FA7FA5"/>
    <w:rsid w:val="00FB0247"/>
    <w:rsid w:val="00FB47EB"/>
    <w:rsid w:val="00FB58B8"/>
    <w:rsid w:val="00FB6635"/>
    <w:rsid w:val="00FB7CCC"/>
    <w:rsid w:val="00FC169F"/>
    <w:rsid w:val="00FC5201"/>
    <w:rsid w:val="00FC5A03"/>
    <w:rsid w:val="00FC5DDC"/>
    <w:rsid w:val="00FC68B7"/>
    <w:rsid w:val="00FC6F9D"/>
    <w:rsid w:val="00FD2868"/>
    <w:rsid w:val="00FD4FB9"/>
    <w:rsid w:val="00FD61A7"/>
    <w:rsid w:val="00FD6B42"/>
    <w:rsid w:val="00FD6B6B"/>
    <w:rsid w:val="00FE0240"/>
    <w:rsid w:val="00FE0C7D"/>
    <w:rsid w:val="00FE0F48"/>
    <w:rsid w:val="00FE2810"/>
    <w:rsid w:val="00FE28BD"/>
    <w:rsid w:val="00FE4C82"/>
    <w:rsid w:val="00FE5B64"/>
    <w:rsid w:val="00FF04EF"/>
    <w:rsid w:val="00FF26DC"/>
    <w:rsid w:val="00FF2760"/>
    <w:rsid w:val="00FF4B37"/>
    <w:rsid w:val="00FF7B59"/>
    <w:rsid w:val="0111643C"/>
    <w:rsid w:val="012362EF"/>
    <w:rsid w:val="021A362D"/>
    <w:rsid w:val="02B1E1BE"/>
    <w:rsid w:val="02FA79CC"/>
    <w:rsid w:val="0305AA5D"/>
    <w:rsid w:val="031092BF"/>
    <w:rsid w:val="03F712D4"/>
    <w:rsid w:val="0435B106"/>
    <w:rsid w:val="049BB89A"/>
    <w:rsid w:val="04A4CC9C"/>
    <w:rsid w:val="0514F9C7"/>
    <w:rsid w:val="066C4006"/>
    <w:rsid w:val="06A69408"/>
    <w:rsid w:val="0776E642"/>
    <w:rsid w:val="07A74A94"/>
    <w:rsid w:val="07B2B519"/>
    <w:rsid w:val="082E3F37"/>
    <w:rsid w:val="085B85B9"/>
    <w:rsid w:val="0909C095"/>
    <w:rsid w:val="0A98FAA2"/>
    <w:rsid w:val="0AB18D6D"/>
    <w:rsid w:val="0AB1DD59"/>
    <w:rsid w:val="0BCA4A28"/>
    <w:rsid w:val="0DF30B69"/>
    <w:rsid w:val="0E07E58F"/>
    <w:rsid w:val="10933605"/>
    <w:rsid w:val="1217370A"/>
    <w:rsid w:val="12390FC7"/>
    <w:rsid w:val="127E6C5B"/>
    <w:rsid w:val="133C5EBE"/>
    <w:rsid w:val="13B2847D"/>
    <w:rsid w:val="1594BACB"/>
    <w:rsid w:val="16648076"/>
    <w:rsid w:val="1779133F"/>
    <w:rsid w:val="18ACF2C6"/>
    <w:rsid w:val="1BD4CDAD"/>
    <w:rsid w:val="1C8A079A"/>
    <w:rsid w:val="1D55BCEE"/>
    <w:rsid w:val="1DC9F94C"/>
    <w:rsid w:val="1EC9B173"/>
    <w:rsid w:val="1FEBD1C4"/>
    <w:rsid w:val="20BB033F"/>
    <w:rsid w:val="21C2CDEA"/>
    <w:rsid w:val="21F32984"/>
    <w:rsid w:val="255F4ED6"/>
    <w:rsid w:val="25B6FB12"/>
    <w:rsid w:val="25B8E7B8"/>
    <w:rsid w:val="265BD1BA"/>
    <w:rsid w:val="26F5AE84"/>
    <w:rsid w:val="27020C74"/>
    <w:rsid w:val="291EDB51"/>
    <w:rsid w:val="2A035041"/>
    <w:rsid w:val="2A24BB5C"/>
    <w:rsid w:val="2A2AD084"/>
    <w:rsid w:val="2A3B3F8F"/>
    <w:rsid w:val="2AF1030D"/>
    <w:rsid w:val="2D5E2B79"/>
    <w:rsid w:val="2DAE53F1"/>
    <w:rsid w:val="2DB79801"/>
    <w:rsid w:val="2EF0D37A"/>
    <w:rsid w:val="2F9653EB"/>
    <w:rsid w:val="2FCE8537"/>
    <w:rsid w:val="30809314"/>
    <w:rsid w:val="31360EDB"/>
    <w:rsid w:val="314F7215"/>
    <w:rsid w:val="3344E8CE"/>
    <w:rsid w:val="33F9B22F"/>
    <w:rsid w:val="356DF21E"/>
    <w:rsid w:val="356F1B27"/>
    <w:rsid w:val="35D3702D"/>
    <w:rsid w:val="3670EDD0"/>
    <w:rsid w:val="36BC708B"/>
    <w:rsid w:val="36FAB89B"/>
    <w:rsid w:val="38B29753"/>
    <w:rsid w:val="38C7785D"/>
    <w:rsid w:val="38EC4DBA"/>
    <w:rsid w:val="38ECB955"/>
    <w:rsid w:val="393EC34A"/>
    <w:rsid w:val="3A359EE5"/>
    <w:rsid w:val="3A9513BC"/>
    <w:rsid w:val="3ADE9A61"/>
    <w:rsid w:val="3B2383C5"/>
    <w:rsid w:val="3B2933F1"/>
    <w:rsid w:val="3B7DD912"/>
    <w:rsid w:val="3C08266A"/>
    <w:rsid w:val="3D8A8F92"/>
    <w:rsid w:val="3D94C7EE"/>
    <w:rsid w:val="3D9D9B86"/>
    <w:rsid w:val="3DF6B51F"/>
    <w:rsid w:val="3E19205F"/>
    <w:rsid w:val="3FC29893"/>
    <w:rsid w:val="3FD53C78"/>
    <w:rsid w:val="41989366"/>
    <w:rsid w:val="4313BC80"/>
    <w:rsid w:val="437B5578"/>
    <w:rsid w:val="4407E423"/>
    <w:rsid w:val="4554BCB6"/>
    <w:rsid w:val="45C4CC29"/>
    <w:rsid w:val="47BCB2C8"/>
    <w:rsid w:val="48A1F117"/>
    <w:rsid w:val="4935A48C"/>
    <w:rsid w:val="4D93E374"/>
    <w:rsid w:val="4E75ED23"/>
    <w:rsid w:val="4EAF239A"/>
    <w:rsid w:val="50763EB4"/>
    <w:rsid w:val="51C96CE6"/>
    <w:rsid w:val="53D4B30D"/>
    <w:rsid w:val="54A6BF34"/>
    <w:rsid w:val="54B8135B"/>
    <w:rsid w:val="5514133F"/>
    <w:rsid w:val="5637219C"/>
    <w:rsid w:val="569D18D5"/>
    <w:rsid w:val="59DAA16B"/>
    <w:rsid w:val="5A426988"/>
    <w:rsid w:val="5A5B34AA"/>
    <w:rsid w:val="5B0496B5"/>
    <w:rsid w:val="5BA89E15"/>
    <w:rsid w:val="5C34D470"/>
    <w:rsid w:val="5D79030A"/>
    <w:rsid w:val="5D8F5C93"/>
    <w:rsid w:val="5EE642A4"/>
    <w:rsid w:val="5F9091D4"/>
    <w:rsid w:val="5FCDAF9B"/>
    <w:rsid w:val="5FF50591"/>
    <w:rsid w:val="604BE405"/>
    <w:rsid w:val="606CEE39"/>
    <w:rsid w:val="61364018"/>
    <w:rsid w:val="622DF0B5"/>
    <w:rsid w:val="62B495CE"/>
    <w:rsid w:val="62DB3CA4"/>
    <w:rsid w:val="63DB92A3"/>
    <w:rsid w:val="64F0F6C4"/>
    <w:rsid w:val="654EAA5A"/>
    <w:rsid w:val="656C0BF6"/>
    <w:rsid w:val="65E02139"/>
    <w:rsid w:val="66EBC38F"/>
    <w:rsid w:val="6757739C"/>
    <w:rsid w:val="6B2160EC"/>
    <w:rsid w:val="6CABB0CA"/>
    <w:rsid w:val="6CED85D7"/>
    <w:rsid w:val="6D659C07"/>
    <w:rsid w:val="6D9E03C2"/>
    <w:rsid w:val="6EF5A5DD"/>
    <w:rsid w:val="70E178B6"/>
    <w:rsid w:val="7118F206"/>
    <w:rsid w:val="71A690E6"/>
    <w:rsid w:val="729C8B51"/>
    <w:rsid w:val="73DE4FF4"/>
    <w:rsid w:val="73EA98D0"/>
    <w:rsid w:val="75BC033F"/>
    <w:rsid w:val="78416317"/>
    <w:rsid w:val="7844347E"/>
    <w:rsid w:val="78930B34"/>
    <w:rsid w:val="78C41CFC"/>
    <w:rsid w:val="791C3B0F"/>
    <w:rsid w:val="7A60F383"/>
    <w:rsid w:val="7CA87462"/>
    <w:rsid w:val="7E042CC6"/>
    <w:rsid w:val="7E8EF7BB"/>
    <w:rsid w:val="7EA8FE92"/>
    <w:rsid w:val="7EFA089C"/>
    <w:rsid w:val="7F0639DB"/>
    <w:rsid w:val="7F56F35F"/>
  </w:rsids>
  <m:mathPr>
    <m:mathFont m:val="Cambria Math"/>
    <m:brkBin m:val="before"/>
    <m:brkBinSub m:val="--"/>
    <m:smallFrac m:val="0"/>
    <m:dispDef/>
    <m:lMargin m:val="0"/>
    <m:rMargin m:val="0"/>
    <m:defJc m:val="centerGroup"/>
    <m:wrapIndent m:val="1440"/>
    <m:intLim m:val="subSup"/>
    <m:naryLim m:val="undOvr"/>
  </m:mathPr>
  <w:themeFontLang w:val="is-IS" w:eastAsia="ja-JP" w:bidi="ar-SA"/>
  <w:clrSchemeMapping w:bg1="light1" w:t1="dark1" w:bg2="light2" w:t2="dark2" w:accent1="accent1" w:accent2="accent2" w:accent3="accent3" w:accent4="accent4" w:accent5="accent5" w:accent6="accent6" w:hyperlink="hyperlink" w:followedHyperlink="followedHyperlink"/>
  <w:shapeDefaults>
    <o:shapedefaults v:ext="edit" spidmax="2050"/>
    <o:shapelayout v:ext="edit">
      <o:idmap v:ext="edit" data="2"/>
    </o:shapelayout>
  </w:shapeDefaults>
  <w:decimalSymbol w:val="."/>
  <w:listSeparator w:val=","/>
  <w14:docId w14:val="63D4B579"/>
  <w15:chartTrackingRefBased/>
  <w15:docId w15:val="{D383FD80-E217-42D9-8465-B3687279E614}"/>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Theme="minorHAnsi" w:eastAsia="Times New Roman" w:hAnsiTheme="minorHAnsi" w:cstheme="minorBidi"/>
        <w:kern w:val="2"/>
        <w:sz w:val="22"/>
        <w:szCs w:val="22"/>
        <w:lang w:val="is-IS" w:eastAsia="en-US" w:bidi="ar-SA"/>
        <w14:ligatures w14:val="standardContextual"/>
      </w:rPr>
    </w:rPrDefault>
    <w:pPrDefault>
      <w:pPr>
        <w:spacing w:after="160" w:line="259" w:lineRule="auto"/>
      </w:pPr>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iPriority="0"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iPriority="0"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iPriority="0" w:unhideWhenUsed="1"/>
    <w:lsdException w:name="page number" w:semiHidden="1" w:uiPriority="0"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iPriority="0" w:unhideWhenUsed="1"/>
    <w:lsdException w:name="List" w:semiHidden="1" w:uiPriority="0" w:unhideWhenUsed="1"/>
    <w:lsdException w:name="List Bullet" w:semiHidden="1" w:uiPriority="0" w:unhideWhenUsed="1"/>
    <w:lsdException w:name="List Number" w:semiHidden="1" w:unhideWhenUsed="1"/>
    <w:lsdException w:name="List 2" w:semiHidden="1" w:uiPriority="0" w:unhideWhenUsed="1"/>
    <w:lsdException w:name="List 3" w:semiHidden="1" w:uiPriority="0" w:unhideWhenUsed="1"/>
    <w:lsdException w:name="List 4" w:semiHidden="1" w:uiPriority="0" w:unhideWhenUsed="1"/>
    <w:lsdException w:name="List 5" w:semiHidden="1" w:uiPriority="0" w:unhideWhenUsed="1"/>
    <w:lsdException w:name="List Bullet 2" w:semiHidden="1" w:uiPriority="0" w:unhideWhenUsed="1"/>
    <w:lsdException w:name="List Bullet 3" w:semiHidden="1" w:uiPriority="0" w:unhideWhenUsed="1"/>
    <w:lsdException w:name="List Bullet 4" w:semiHidden="1" w:uiPriority="0" w:unhideWhenUsed="1"/>
    <w:lsdException w:name="List Bullet 5" w:semiHidden="1" w:uiPriority="0" w:unhideWhenUsed="1"/>
    <w:lsdException w:name="List Number 2" w:semiHidden="1" w:uiPriority="0" w:unhideWhenUsed="1"/>
    <w:lsdException w:name="List Number 3" w:semiHidden="1" w:uiPriority="0"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iPriority="0" w:unhideWhenUsed="1"/>
    <w:lsdException w:name="Body Text Indent" w:semiHidden="1" w:unhideWhenUsed="1"/>
    <w:lsdException w:name="List Continue" w:semiHidden="1" w:uiPriority="0" w:unhideWhenUsed="1"/>
    <w:lsdException w:name="List Continue 2" w:semiHidden="1" w:uiPriority="0" w:unhideWhenUsed="1"/>
    <w:lsdException w:name="List Continue 3" w:semiHidden="1" w:uiPriority="0" w:unhideWhenUsed="1"/>
    <w:lsdException w:name="List Continue 4" w:semiHidden="1" w:uiPriority="0" w:unhideWhenUsed="1"/>
    <w:lsdException w:name="List Continue 5" w:semiHidden="1" w:uiPriority="0"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iPriority="0" w:unhideWhenUsed="1"/>
    <w:lsdException w:name="Body Text 3" w:semiHidden="1" w:uiPriority="0" w:unhideWhenUsed="1"/>
    <w:lsdException w:name="Body Text Indent 2" w:semiHidden="1" w:uiPriority="0"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rsid w:val="00A65F28"/>
    <w:pPr>
      <w:jc w:val="both"/>
    </w:pPr>
    <w:rPr>
      <w:rFonts w:ascii="Arial" w:eastAsiaTheme="minorHAnsi" w:hAnsi="Arial"/>
      <w:kern w:val="0"/>
      <w:sz w:val="20"/>
    </w:rPr>
  </w:style>
  <w:style w:type="paragraph" w:styleId="Heading1">
    <w:name w:val="heading 1"/>
    <w:aliases w:val="Hlutaheiti,HB,Hlutaheiti1,Hlutaheiti2,Hlutaheiti11,Hlutaheiti3,Hlutaheiti4,Hlutaheiti5,Hlutaheiti12,Hlutaheiti21,Hlutaheiti111,Hlutaheiti31,Hlutaheiti41,Hlutaheiti6,Hlutaheiti7,Hlutaheiti13,Hlutaheiti22,Hlutaheiti112,Hlutaheiti32,Hlutaheiti42"/>
    <w:basedOn w:val="Normal"/>
    <w:next w:val="Normal"/>
    <w:link w:val="Heading1Char"/>
    <w:autoRedefine/>
    <w:uiPriority w:val="9"/>
    <w:qFormat/>
    <w:rsid w:val="00A65F28"/>
    <w:pPr>
      <w:widowControl w:val="0"/>
      <w:numPr>
        <w:numId w:val="19"/>
      </w:numPr>
      <w:spacing w:after="200" w:line="240" w:lineRule="auto"/>
      <w:outlineLvl w:val="0"/>
    </w:pPr>
    <w:rPr>
      <w:rFonts w:eastAsiaTheme="majorEastAsia" w:cs="Arial"/>
      <w:b/>
      <w:caps/>
      <w:snapToGrid w:val="0"/>
      <w:spacing w:val="10"/>
      <w:szCs w:val="28"/>
    </w:rPr>
  </w:style>
  <w:style w:type="paragraph" w:styleId="Heading2">
    <w:name w:val="heading 2"/>
    <w:aliases w:val="Kaflaheiti,Kaflaheiti1,Kaflaheiti2,Kaflaheiti11,Kaflaheiti3,Kaflaheiti4,Kaflaheiti5,Kaflaheiti12,Kaflaheiti21,Kaflaheiti111,Kaflaheiti31,Kaflaheiti41,Kaflaheiti6,Kaflaheiti7,Kaflaheiti13,Kaflaheiti22,Kaflaheiti112,Kaflaheiti32,Kaflaheiti42,1.1"/>
    <w:basedOn w:val="Normal"/>
    <w:next w:val="Normal"/>
    <w:link w:val="Heading2Char"/>
    <w:autoRedefine/>
    <w:uiPriority w:val="9"/>
    <w:qFormat/>
    <w:rsid w:val="00A65F28"/>
    <w:pPr>
      <w:numPr>
        <w:ilvl w:val="1"/>
        <w:numId w:val="19"/>
      </w:numPr>
      <w:spacing w:before="300" w:after="60" w:line="240" w:lineRule="auto"/>
      <w:outlineLvl w:val="1"/>
    </w:pPr>
    <w:rPr>
      <w:rFonts w:cs="Arial"/>
      <w:b/>
      <w:i/>
      <w:caps/>
      <w:noProof/>
      <w:snapToGrid w:val="0"/>
      <w:spacing w:val="10"/>
      <w:szCs w:val="20"/>
    </w:rPr>
  </w:style>
  <w:style w:type="paragraph" w:styleId="Heading3">
    <w:name w:val="heading 3"/>
    <w:aliases w:val="Greinafyrirsögn,Greinafyrirsögn1,Greinafyrirsögn2,Greinafyrirsögn11,Greinafyrirsögn3,Greinafyrirsögn4,Greinafyrirsögn5,Greinafyrirsögn12,Greinafyrirsögn21,Greinafyrirsögn111,Greinafyrirsögn31,Greinafyrirsögn41,Greinafyrirsögn6,Greinafyrirsögn7"/>
    <w:basedOn w:val="Normal"/>
    <w:next w:val="Normal"/>
    <w:link w:val="Heading3Char"/>
    <w:uiPriority w:val="9"/>
    <w:unhideWhenUsed/>
    <w:qFormat/>
    <w:rsid w:val="00A65F28"/>
    <w:pPr>
      <w:keepNext/>
      <w:keepLines/>
      <w:numPr>
        <w:ilvl w:val="2"/>
        <w:numId w:val="19"/>
      </w:numPr>
      <w:spacing w:before="360" w:after="60" w:line="240" w:lineRule="auto"/>
      <w:outlineLvl w:val="2"/>
    </w:pPr>
    <w:rPr>
      <w:rFonts w:eastAsiaTheme="majorEastAsia" w:cstheme="majorBidi"/>
      <w:b/>
      <w:bCs/>
      <w:smallCaps/>
      <w:spacing w:val="10"/>
      <w:szCs w:val="24"/>
    </w:rPr>
  </w:style>
  <w:style w:type="paragraph" w:styleId="Heading4">
    <w:name w:val="heading 4"/>
    <w:aliases w:val="Undirfyrirsögn,Undirfyrirsögn1,Undirfyrirsögn2,Undirfyrirsögn11,Undirfyrirsögn3,Undirfyrirsögn4,Undirfyrirsögn5,Undirfyrirsögn12,Undirfyrirsögn21,Undirfyrirsögn111,Undirfyrirsögn31,Undirfyrirsögn41,Undirfyrirsögn6,Undirfyrirsögn7,2. sundurl"/>
    <w:basedOn w:val="Normal"/>
    <w:next w:val="Normal"/>
    <w:link w:val="Heading4Char"/>
    <w:uiPriority w:val="9"/>
    <w:qFormat/>
    <w:rsid w:val="00A65F28"/>
    <w:pPr>
      <w:keepNext/>
      <w:widowControl w:val="0"/>
      <w:numPr>
        <w:ilvl w:val="3"/>
        <w:numId w:val="19"/>
      </w:numPr>
      <w:spacing w:before="480" w:after="60" w:line="240" w:lineRule="auto"/>
      <w:outlineLvl w:val="3"/>
    </w:pPr>
    <w:rPr>
      <w:rFonts w:eastAsiaTheme="majorEastAsia" w:cstheme="majorBidi"/>
      <w:b/>
      <w:snapToGrid w:val="0"/>
      <w:szCs w:val="20"/>
    </w:rPr>
  </w:style>
  <w:style w:type="paragraph" w:styleId="Heading5">
    <w:name w:val="heading 5"/>
    <w:aliases w:val="Viðauki,Fyrirsögn 5 Char,Fyrirsögn 5"/>
    <w:basedOn w:val="Normal"/>
    <w:next w:val="Normal"/>
    <w:link w:val="Heading5Char"/>
    <w:uiPriority w:val="9"/>
    <w:qFormat/>
    <w:rsid w:val="00A65F28"/>
    <w:pPr>
      <w:keepNext/>
      <w:numPr>
        <w:ilvl w:val="4"/>
        <w:numId w:val="19"/>
      </w:numPr>
      <w:spacing w:after="200" w:line="240" w:lineRule="auto"/>
      <w:outlineLvl w:val="4"/>
    </w:pPr>
    <w:rPr>
      <w:rFonts w:eastAsiaTheme="majorEastAsia" w:cs="Arial"/>
      <w:b/>
      <w:bCs/>
      <w:szCs w:val="18"/>
    </w:rPr>
  </w:style>
  <w:style w:type="paragraph" w:styleId="Heading6">
    <w:name w:val="heading 6"/>
    <w:aliases w:val="undirfyrirsögn 3"/>
    <w:basedOn w:val="Normal"/>
    <w:next w:val="Normal"/>
    <w:link w:val="Heading6Char"/>
    <w:uiPriority w:val="9"/>
    <w:unhideWhenUsed/>
    <w:qFormat/>
    <w:rsid w:val="00A65F28"/>
    <w:pPr>
      <w:keepNext/>
      <w:keepLines/>
      <w:numPr>
        <w:ilvl w:val="5"/>
        <w:numId w:val="19"/>
      </w:numPr>
      <w:spacing w:before="200" w:after="0"/>
      <w:outlineLvl w:val="5"/>
    </w:pPr>
    <w:rPr>
      <w:rFonts w:asciiTheme="majorHAnsi" w:eastAsiaTheme="majorEastAsia" w:hAnsiTheme="majorHAnsi" w:cstheme="majorBidi"/>
      <w:i/>
      <w:iCs/>
      <w:color w:val="1F3763" w:themeColor="accent1" w:themeShade="7F"/>
    </w:rPr>
  </w:style>
  <w:style w:type="paragraph" w:styleId="Heading7">
    <w:name w:val="heading 7"/>
    <w:basedOn w:val="Normal"/>
    <w:next w:val="Normal"/>
    <w:link w:val="Heading7Char"/>
    <w:uiPriority w:val="9"/>
    <w:unhideWhenUsed/>
    <w:qFormat/>
    <w:rsid w:val="00A65F28"/>
    <w:pPr>
      <w:keepNext/>
      <w:keepLines/>
      <w:numPr>
        <w:ilvl w:val="6"/>
        <w:numId w:val="19"/>
      </w:numPr>
      <w:spacing w:before="200" w:after="0" w:line="240" w:lineRule="auto"/>
      <w:outlineLvl w:val="6"/>
    </w:pPr>
    <w:rPr>
      <w:rFonts w:ascii="Cambria" w:eastAsiaTheme="majorEastAsia" w:hAnsi="Cambria" w:cstheme="majorBidi"/>
      <w:i/>
      <w:iCs/>
      <w:color w:val="404040"/>
      <w:szCs w:val="24"/>
    </w:rPr>
  </w:style>
  <w:style w:type="paragraph" w:styleId="Heading8">
    <w:name w:val="heading 8"/>
    <w:basedOn w:val="Normal"/>
    <w:next w:val="Normal"/>
    <w:link w:val="Heading8Char"/>
    <w:uiPriority w:val="9"/>
    <w:unhideWhenUsed/>
    <w:qFormat/>
    <w:rsid w:val="00A65F28"/>
    <w:pPr>
      <w:keepNext/>
      <w:keepLines/>
      <w:numPr>
        <w:ilvl w:val="7"/>
        <w:numId w:val="19"/>
      </w:numPr>
      <w:spacing w:before="200" w:after="0" w:line="240" w:lineRule="auto"/>
      <w:outlineLvl w:val="7"/>
    </w:pPr>
    <w:rPr>
      <w:rFonts w:ascii="Cambria" w:eastAsiaTheme="majorEastAsia" w:hAnsi="Cambria" w:cstheme="majorBidi"/>
      <w:color w:val="404040"/>
      <w:szCs w:val="20"/>
    </w:rPr>
  </w:style>
  <w:style w:type="paragraph" w:styleId="Heading9">
    <w:name w:val="heading 9"/>
    <w:basedOn w:val="Normal"/>
    <w:next w:val="Normal"/>
    <w:link w:val="Heading9Char"/>
    <w:uiPriority w:val="9"/>
    <w:unhideWhenUsed/>
    <w:qFormat/>
    <w:rsid w:val="00A65F28"/>
    <w:pPr>
      <w:keepNext/>
      <w:keepLines/>
      <w:numPr>
        <w:ilvl w:val="8"/>
        <w:numId w:val="8"/>
      </w:numPr>
      <w:tabs>
        <w:tab w:val="num" w:pos="360"/>
      </w:tabs>
      <w:spacing w:before="200" w:after="0" w:line="240" w:lineRule="auto"/>
      <w:ind w:left="0" w:firstLine="0"/>
      <w:outlineLvl w:val="8"/>
    </w:pPr>
    <w:rPr>
      <w:rFonts w:ascii="Cambria" w:eastAsiaTheme="majorEastAsia" w:hAnsi="Cambria" w:cstheme="majorBidi"/>
      <w:i/>
      <w:iCs/>
      <w:color w:val="404040"/>
      <w:szCs w:val="20"/>
    </w:rPr>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paragraph" w:customStyle="1" w:styleId="1Aalkafli">
    <w:name w:val="1. Aðalkafli"/>
    <w:basedOn w:val="Normal"/>
    <w:link w:val="1AalkafliChar"/>
    <w:autoRedefine/>
    <w:qFormat/>
    <w:rsid w:val="00BB69D8"/>
    <w:pPr>
      <w:keepNext/>
      <w:numPr>
        <w:numId w:val="5"/>
      </w:numPr>
      <w:tabs>
        <w:tab w:val="left" w:pos="426"/>
      </w:tabs>
      <w:spacing w:after="240"/>
      <w:outlineLvl w:val="0"/>
    </w:pPr>
    <w:rPr>
      <w:rFonts w:cs="Arial"/>
      <w:b/>
    </w:rPr>
  </w:style>
  <w:style w:type="character" w:customStyle="1" w:styleId="1AalkafliChar">
    <w:name w:val="1. Aðalkafli Char"/>
    <w:link w:val="1Aalkafli"/>
    <w:rsid w:val="00BB69D8"/>
    <w:rPr>
      <w:rFonts w:ascii="Arial" w:eastAsiaTheme="minorHAnsi" w:hAnsi="Arial" w:cs="Arial"/>
      <w:b/>
      <w:kern w:val="0"/>
      <w:sz w:val="20"/>
    </w:rPr>
  </w:style>
  <w:style w:type="paragraph" w:customStyle="1" w:styleId="11Undirkafli">
    <w:name w:val="1.1 Undirkafli"/>
    <w:basedOn w:val="Normal"/>
    <w:link w:val="11UndirkafliChar"/>
    <w:autoRedefine/>
    <w:semiHidden/>
    <w:rsid w:val="00BB69D8"/>
    <w:pPr>
      <w:keepNext/>
      <w:keepLines/>
      <w:numPr>
        <w:ilvl w:val="1"/>
        <w:numId w:val="6"/>
      </w:numPr>
      <w:tabs>
        <w:tab w:val="left" w:pos="-2127"/>
        <w:tab w:val="left" w:pos="426"/>
      </w:tabs>
    </w:pPr>
    <w:rPr>
      <w:rFonts w:cs="Arial"/>
      <w:b/>
      <w:i/>
      <w:szCs w:val="20"/>
      <w:lang w:val="en-US"/>
    </w:rPr>
  </w:style>
  <w:style w:type="character" w:customStyle="1" w:styleId="11UndirkafliChar">
    <w:name w:val="1.1 Undirkafli Char"/>
    <w:link w:val="11Undirkafli"/>
    <w:semiHidden/>
    <w:rsid w:val="00BB69D8"/>
    <w:rPr>
      <w:rFonts w:ascii="Arial" w:eastAsiaTheme="minorHAnsi" w:hAnsi="Arial" w:cs="Arial"/>
      <w:b/>
      <w:i/>
      <w:kern w:val="0"/>
      <w:sz w:val="20"/>
      <w:szCs w:val="20"/>
      <w:lang w:val="en-US"/>
    </w:rPr>
  </w:style>
  <w:style w:type="paragraph" w:customStyle="1" w:styleId="111Undirundirkafli">
    <w:name w:val="1.1.1 Undirundirkafli"/>
    <w:basedOn w:val="Normal"/>
    <w:link w:val="111UndirundirkafliChar"/>
    <w:autoRedefine/>
    <w:semiHidden/>
    <w:rsid w:val="00BB69D8"/>
    <w:pPr>
      <w:keepNext/>
      <w:keepLines/>
      <w:numPr>
        <w:ilvl w:val="2"/>
        <w:numId w:val="6"/>
      </w:numPr>
      <w:tabs>
        <w:tab w:val="left" w:pos="567"/>
      </w:tabs>
    </w:pPr>
    <w:rPr>
      <w:rFonts w:cs="Arial"/>
      <w:szCs w:val="20"/>
      <w:u w:val="single"/>
      <w:lang w:val="en-US"/>
    </w:rPr>
  </w:style>
  <w:style w:type="character" w:customStyle="1" w:styleId="111UndirundirkafliChar">
    <w:name w:val="1.1.1 Undirundirkafli Char"/>
    <w:link w:val="111Undirundirkafli"/>
    <w:semiHidden/>
    <w:rsid w:val="00BB69D8"/>
    <w:rPr>
      <w:rFonts w:ascii="Arial" w:eastAsiaTheme="minorHAnsi" w:hAnsi="Arial" w:cs="Arial"/>
      <w:kern w:val="0"/>
      <w:sz w:val="20"/>
      <w:szCs w:val="20"/>
      <w:u w:val="single"/>
      <w:lang w:val="en-US"/>
    </w:rPr>
  </w:style>
  <w:style w:type="paragraph" w:customStyle="1" w:styleId="Almennurtexti">
    <w:name w:val="Almennur texti"/>
    <w:basedOn w:val="Normal"/>
    <w:link w:val="AlmennurtextiChar"/>
    <w:semiHidden/>
    <w:rsid w:val="00BB69D8"/>
  </w:style>
  <w:style w:type="character" w:customStyle="1" w:styleId="AlmennurtextiChar">
    <w:name w:val="Almennur texti Char"/>
    <w:basedOn w:val="DefaultParagraphFont"/>
    <w:link w:val="Almennurtexti"/>
    <w:semiHidden/>
    <w:rsid w:val="00BB69D8"/>
    <w:rPr>
      <w:rFonts w:ascii="Arial" w:eastAsia="Times New Roman" w:hAnsi="Arial" w:cs="Times New Roman"/>
      <w:kern w:val="0"/>
      <w:sz w:val="20"/>
      <w:szCs w:val="24"/>
    </w:rPr>
  </w:style>
  <w:style w:type="character" w:customStyle="1" w:styleId="Heading1Char">
    <w:name w:val="Heading 1 Char"/>
    <w:aliases w:val="Hlutaheiti Char,HB Char,Hlutaheiti1 Char,Hlutaheiti2 Char,Hlutaheiti11 Char,Hlutaheiti3 Char,Hlutaheiti4 Char,Hlutaheiti5 Char,Hlutaheiti12 Char,Hlutaheiti21 Char,Hlutaheiti111 Char,Hlutaheiti31 Char,Hlutaheiti41 Char,Hlutaheiti6 Char"/>
    <w:basedOn w:val="DefaultParagraphFont"/>
    <w:link w:val="Heading1"/>
    <w:uiPriority w:val="9"/>
    <w:rsid w:val="00A65F28"/>
    <w:rPr>
      <w:rFonts w:ascii="Arial" w:eastAsiaTheme="majorEastAsia" w:hAnsi="Arial" w:cs="Arial"/>
      <w:b/>
      <w:caps/>
      <w:snapToGrid w:val="0"/>
      <w:spacing w:val="10"/>
      <w:kern w:val="0"/>
      <w:sz w:val="20"/>
      <w:szCs w:val="28"/>
    </w:rPr>
  </w:style>
  <w:style w:type="character" w:customStyle="1" w:styleId="Heading2Char">
    <w:name w:val="Heading 2 Char"/>
    <w:aliases w:val="Kaflaheiti Char,Kaflaheiti1 Char,Kaflaheiti2 Char,Kaflaheiti11 Char,Kaflaheiti3 Char,Kaflaheiti4 Char,Kaflaheiti5 Char,Kaflaheiti12 Char,Kaflaheiti21 Char,Kaflaheiti111 Char,Kaflaheiti31 Char,Kaflaheiti41 Char,Kaflaheiti6 Char,1.1 Char"/>
    <w:basedOn w:val="DefaultParagraphFont"/>
    <w:link w:val="Heading2"/>
    <w:uiPriority w:val="9"/>
    <w:rsid w:val="00A65F28"/>
    <w:rPr>
      <w:rFonts w:ascii="Arial" w:eastAsiaTheme="minorHAnsi" w:hAnsi="Arial" w:cs="Arial"/>
      <w:b/>
      <w:i/>
      <w:caps/>
      <w:noProof/>
      <w:snapToGrid w:val="0"/>
      <w:spacing w:val="10"/>
      <w:kern w:val="0"/>
      <w:sz w:val="20"/>
      <w:szCs w:val="20"/>
    </w:rPr>
  </w:style>
  <w:style w:type="character" w:customStyle="1" w:styleId="Heading3Char">
    <w:name w:val="Heading 3 Char"/>
    <w:aliases w:val="Greinafyrirsögn Char,Greinafyrirsögn1 Char,Greinafyrirsögn2 Char,Greinafyrirsögn11 Char,Greinafyrirsögn3 Char,Greinafyrirsögn4 Char,Greinafyrirsögn5 Char,Greinafyrirsögn12 Char,Greinafyrirsögn21 Char,Greinafyrirsögn111 Char"/>
    <w:basedOn w:val="DefaultParagraphFont"/>
    <w:link w:val="Heading3"/>
    <w:uiPriority w:val="9"/>
    <w:rsid w:val="00A65F28"/>
    <w:rPr>
      <w:rFonts w:ascii="Arial" w:eastAsiaTheme="majorEastAsia" w:hAnsi="Arial" w:cstheme="majorBidi"/>
      <w:b/>
      <w:bCs/>
      <w:smallCaps/>
      <w:spacing w:val="10"/>
      <w:kern w:val="0"/>
      <w:sz w:val="20"/>
      <w:szCs w:val="24"/>
    </w:rPr>
  </w:style>
  <w:style w:type="character" w:customStyle="1" w:styleId="Heading4Char">
    <w:name w:val="Heading 4 Char"/>
    <w:aliases w:val="Undirfyrirsögn Char,Undirfyrirsögn1 Char,Undirfyrirsögn2 Char,Undirfyrirsögn11 Char,Undirfyrirsögn3 Char,Undirfyrirsögn4 Char,Undirfyrirsögn5 Char,Undirfyrirsögn12 Char,Undirfyrirsögn21 Char,Undirfyrirsögn111 Char,Undirfyrirsögn31 Char"/>
    <w:basedOn w:val="DefaultParagraphFont"/>
    <w:link w:val="Heading4"/>
    <w:uiPriority w:val="9"/>
    <w:rsid w:val="00A65F28"/>
    <w:rPr>
      <w:rFonts w:ascii="Arial" w:eastAsiaTheme="majorEastAsia" w:hAnsi="Arial" w:cstheme="majorBidi"/>
      <w:b/>
      <w:snapToGrid w:val="0"/>
      <w:kern w:val="0"/>
      <w:sz w:val="20"/>
      <w:szCs w:val="20"/>
    </w:rPr>
  </w:style>
  <w:style w:type="character" w:customStyle="1" w:styleId="Heading5Char">
    <w:name w:val="Heading 5 Char"/>
    <w:aliases w:val="Viðauki Char,Fyrirsögn 5 Char Char,Fyrirsögn 5 Char1"/>
    <w:basedOn w:val="DefaultParagraphFont"/>
    <w:link w:val="Heading5"/>
    <w:uiPriority w:val="9"/>
    <w:rsid w:val="00A65F28"/>
    <w:rPr>
      <w:rFonts w:ascii="Arial" w:eastAsiaTheme="majorEastAsia" w:hAnsi="Arial" w:cs="Arial"/>
      <w:b/>
      <w:bCs/>
      <w:kern w:val="0"/>
      <w:sz w:val="20"/>
      <w:szCs w:val="18"/>
    </w:rPr>
  </w:style>
  <w:style w:type="character" w:customStyle="1" w:styleId="Heading6Char">
    <w:name w:val="Heading 6 Char"/>
    <w:aliases w:val="undirfyrirsögn 3 Char"/>
    <w:basedOn w:val="DefaultParagraphFont"/>
    <w:link w:val="Heading6"/>
    <w:uiPriority w:val="9"/>
    <w:rsid w:val="00A65F28"/>
    <w:rPr>
      <w:rFonts w:asciiTheme="majorHAnsi" w:eastAsiaTheme="majorEastAsia" w:hAnsiTheme="majorHAnsi" w:cstheme="majorBidi"/>
      <w:i/>
      <w:iCs/>
      <w:color w:val="1F3763" w:themeColor="accent1" w:themeShade="7F"/>
      <w:kern w:val="0"/>
      <w:sz w:val="20"/>
    </w:rPr>
  </w:style>
  <w:style w:type="character" w:customStyle="1" w:styleId="Heading7Char">
    <w:name w:val="Heading 7 Char"/>
    <w:basedOn w:val="DefaultParagraphFont"/>
    <w:link w:val="Heading7"/>
    <w:uiPriority w:val="9"/>
    <w:rsid w:val="00A65F28"/>
    <w:rPr>
      <w:rFonts w:ascii="Cambria" w:eastAsiaTheme="majorEastAsia" w:hAnsi="Cambria" w:cstheme="majorBidi"/>
      <w:i/>
      <w:iCs/>
      <w:color w:val="404040"/>
      <w:kern w:val="0"/>
      <w:sz w:val="20"/>
      <w:szCs w:val="24"/>
    </w:rPr>
  </w:style>
  <w:style w:type="character" w:customStyle="1" w:styleId="Heading8Char">
    <w:name w:val="Heading 8 Char"/>
    <w:basedOn w:val="DefaultParagraphFont"/>
    <w:link w:val="Heading8"/>
    <w:uiPriority w:val="9"/>
    <w:rsid w:val="00A65F28"/>
    <w:rPr>
      <w:rFonts w:ascii="Cambria" w:eastAsiaTheme="majorEastAsia" w:hAnsi="Cambria" w:cstheme="majorBidi"/>
      <w:color w:val="404040"/>
      <w:kern w:val="0"/>
      <w:sz w:val="20"/>
      <w:szCs w:val="20"/>
    </w:rPr>
  </w:style>
  <w:style w:type="character" w:customStyle="1" w:styleId="Heading9Char">
    <w:name w:val="Heading 9 Char"/>
    <w:basedOn w:val="DefaultParagraphFont"/>
    <w:link w:val="Heading9"/>
    <w:uiPriority w:val="9"/>
    <w:rsid w:val="00A65F28"/>
    <w:rPr>
      <w:rFonts w:ascii="Cambria" w:eastAsiaTheme="majorEastAsia" w:hAnsi="Cambria" w:cstheme="majorBidi"/>
      <w:i/>
      <w:iCs/>
      <w:color w:val="404040"/>
      <w:kern w:val="0"/>
      <w:sz w:val="20"/>
      <w:szCs w:val="20"/>
    </w:rPr>
  </w:style>
  <w:style w:type="character" w:styleId="Hyperlink">
    <w:name w:val="Hyperlink"/>
    <w:basedOn w:val="DefaultParagraphFont"/>
    <w:uiPriority w:val="99"/>
    <w:rsid w:val="00A65F28"/>
    <w:rPr>
      <w:color w:val="0000FF"/>
      <w:u w:val="single"/>
    </w:rPr>
  </w:style>
  <w:style w:type="paragraph" w:styleId="BodyText">
    <w:name w:val="Body Text"/>
    <w:basedOn w:val="Normal"/>
    <w:link w:val="BodyTextChar"/>
    <w:rsid w:val="00A65F28"/>
    <w:pPr>
      <w:widowControl w:val="0"/>
      <w:spacing w:after="60" w:line="240" w:lineRule="auto"/>
      <w:ind w:left="851"/>
    </w:pPr>
    <w:rPr>
      <w:rFonts w:ascii="Times New Roman" w:eastAsia="Times New Roman" w:hAnsi="Times New Roman" w:cs="Times New Roman"/>
      <w:snapToGrid w:val="0"/>
      <w:szCs w:val="20"/>
      <w:lang w:val="en-US"/>
    </w:rPr>
  </w:style>
  <w:style w:type="character" w:customStyle="1" w:styleId="BodyTextChar">
    <w:name w:val="Body Text Char"/>
    <w:basedOn w:val="DefaultParagraphFont"/>
    <w:link w:val="BodyText"/>
    <w:rsid w:val="00A65F28"/>
    <w:rPr>
      <w:rFonts w:ascii="Times New Roman" w:hAnsi="Times New Roman" w:cs="Times New Roman"/>
      <w:snapToGrid w:val="0"/>
      <w:kern w:val="0"/>
      <w:sz w:val="20"/>
      <w:szCs w:val="20"/>
      <w:lang w:val="en-US"/>
    </w:rPr>
  </w:style>
  <w:style w:type="character" w:styleId="CommentReference">
    <w:name w:val="annotation reference"/>
    <w:basedOn w:val="DefaultParagraphFont"/>
    <w:uiPriority w:val="99"/>
    <w:rsid w:val="00A65F28"/>
    <w:rPr>
      <w:sz w:val="16"/>
      <w:szCs w:val="16"/>
    </w:rPr>
  </w:style>
  <w:style w:type="paragraph" w:styleId="CommentText">
    <w:name w:val="annotation text"/>
    <w:basedOn w:val="Normal"/>
    <w:link w:val="CommentTextChar"/>
    <w:rsid w:val="00A65F28"/>
    <w:pPr>
      <w:spacing w:after="0" w:line="240" w:lineRule="auto"/>
    </w:pPr>
    <w:rPr>
      <w:rFonts w:ascii="Times New Roman" w:eastAsia="Times New Roman" w:hAnsi="Times New Roman" w:cs="Times New Roman"/>
      <w:szCs w:val="20"/>
    </w:rPr>
  </w:style>
  <w:style w:type="character" w:customStyle="1" w:styleId="CommentTextChar">
    <w:name w:val="Comment Text Char"/>
    <w:basedOn w:val="DefaultParagraphFont"/>
    <w:link w:val="CommentText"/>
    <w:rsid w:val="00A65F28"/>
    <w:rPr>
      <w:rFonts w:ascii="Times New Roman" w:hAnsi="Times New Roman" w:cs="Times New Roman"/>
      <w:kern w:val="0"/>
      <w:sz w:val="20"/>
      <w:szCs w:val="20"/>
    </w:rPr>
  </w:style>
  <w:style w:type="paragraph" w:styleId="BalloonText">
    <w:name w:val="Balloon Text"/>
    <w:basedOn w:val="Normal"/>
    <w:link w:val="BalloonTextChar"/>
    <w:uiPriority w:val="99"/>
    <w:unhideWhenUsed/>
    <w:rsid w:val="00A65F28"/>
    <w:pPr>
      <w:spacing w:after="0" w:line="240" w:lineRule="auto"/>
    </w:pPr>
    <w:rPr>
      <w:rFonts w:ascii="Tahoma" w:hAnsi="Tahoma" w:cs="Tahoma"/>
      <w:sz w:val="16"/>
      <w:szCs w:val="16"/>
    </w:rPr>
  </w:style>
  <w:style w:type="character" w:customStyle="1" w:styleId="BalloonTextChar">
    <w:name w:val="Balloon Text Char"/>
    <w:basedOn w:val="DefaultParagraphFont"/>
    <w:link w:val="BalloonText"/>
    <w:uiPriority w:val="99"/>
    <w:rsid w:val="00A65F28"/>
    <w:rPr>
      <w:rFonts w:ascii="Tahoma" w:eastAsiaTheme="minorHAnsi" w:hAnsi="Tahoma" w:cs="Tahoma"/>
      <w:kern w:val="0"/>
      <w:sz w:val="16"/>
      <w:szCs w:val="16"/>
    </w:rPr>
  </w:style>
  <w:style w:type="paragraph" w:customStyle="1" w:styleId="Venjulegt">
    <w:name w:val="Venjulegt"/>
    <w:basedOn w:val="Normal"/>
    <w:autoRedefine/>
    <w:rsid w:val="00A65F28"/>
    <w:pPr>
      <w:spacing w:after="0" w:line="240" w:lineRule="auto"/>
    </w:pPr>
    <w:rPr>
      <w:rFonts w:eastAsia="Times New Roman" w:cs="Arial"/>
      <w:bCs/>
      <w:snapToGrid w:val="0"/>
      <w:color w:val="FF0000"/>
      <w:szCs w:val="20"/>
      <w:lang w:eastAsia="en-GB"/>
    </w:rPr>
  </w:style>
  <w:style w:type="paragraph" w:customStyle="1" w:styleId="Default">
    <w:name w:val="Default"/>
    <w:rsid w:val="00A65F28"/>
    <w:pPr>
      <w:autoSpaceDE w:val="0"/>
      <w:autoSpaceDN w:val="0"/>
      <w:adjustRightInd w:val="0"/>
      <w:spacing w:after="0" w:line="240" w:lineRule="auto"/>
    </w:pPr>
    <w:rPr>
      <w:rFonts w:ascii="Times New Roman" w:eastAsiaTheme="minorHAnsi" w:hAnsi="Times New Roman" w:cs="Times New Roman"/>
      <w:color w:val="000000"/>
      <w:kern w:val="0"/>
      <w:sz w:val="24"/>
      <w:szCs w:val="24"/>
    </w:rPr>
  </w:style>
  <w:style w:type="paragraph" w:styleId="ListParagraph">
    <w:name w:val="List Paragraph"/>
    <w:aliases w:val="Listi"/>
    <w:basedOn w:val="Normal"/>
    <w:link w:val="ListParagraphChar"/>
    <w:uiPriority w:val="34"/>
    <w:qFormat/>
    <w:rsid w:val="00A65F28"/>
    <w:pPr>
      <w:ind w:left="720"/>
      <w:contextualSpacing/>
    </w:pPr>
  </w:style>
  <w:style w:type="paragraph" w:styleId="CommentSubject">
    <w:name w:val="annotation subject"/>
    <w:basedOn w:val="CommentText"/>
    <w:next w:val="CommentText"/>
    <w:link w:val="CommentSubjectChar"/>
    <w:uiPriority w:val="99"/>
    <w:unhideWhenUsed/>
    <w:rsid w:val="00A65F28"/>
    <w:pPr>
      <w:spacing w:after="200"/>
      <w:jc w:val="left"/>
    </w:pPr>
    <w:rPr>
      <w:rFonts w:asciiTheme="minorHAnsi" w:eastAsiaTheme="minorHAnsi" w:hAnsiTheme="minorHAnsi" w:cstheme="minorBidi"/>
      <w:b/>
      <w:bCs/>
    </w:rPr>
  </w:style>
  <w:style w:type="character" w:customStyle="1" w:styleId="CommentSubjectChar">
    <w:name w:val="Comment Subject Char"/>
    <w:basedOn w:val="CommentTextChar"/>
    <w:link w:val="CommentSubject"/>
    <w:uiPriority w:val="99"/>
    <w:rsid w:val="00A65F28"/>
    <w:rPr>
      <w:rFonts w:ascii="Times New Roman" w:eastAsiaTheme="minorHAnsi" w:hAnsi="Times New Roman" w:cs="Times New Roman"/>
      <w:b/>
      <w:bCs/>
      <w:kern w:val="0"/>
      <w:sz w:val="20"/>
      <w:szCs w:val="20"/>
    </w:rPr>
  </w:style>
  <w:style w:type="paragraph" w:styleId="BodyText3">
    <w:name w:val="Body Text 3"/>
    <w:basedOn w:val="Normal"/>
    <w:link w:val="BodyText3Char"/>
    <w:rsid w:val="00A65F28"/>
    <w:pPr>
      <w:spacing w:after="120" w:line="240" w:lineRule="auto"/>
    </w:pPr>
    <w:rPr>
      <w:rFonts w:ascii="Times New Roman" w:eastAsia="Times New Roman" w:hAnsi="Times New Roman" w:cs="Times New Roman"/>
      <w:sz w:val="16"/>
      <w:szCs w:val="16"/>
    </w:rPr>
  </w:style>
  <w:style w:type="character" w:customStyle="1" w:styleId="BodyText3Char">
    <w:name w:val="Body Text 3 Char"/>
    <w:basedOn w:val="DefaultParagraphFont"/>
    <w:link w:val="BodyText3"/>
    <w:rsid w:val="00A65F28"/>
    <w:rPr>
      <w:rFonts w:ascii="Times New Roman" w:hAnsi="Times New Roman" w:cs="Times New Roman"/>
      <w:kern w:val="0"/>
      <w:sz w:val="16"/>
      <w:szCs w:val="16"/>
    </w:rPr>
  </w:style>
  <w:style w:type="paragraph" w:customStyle="1" w:styleId="texti">
    <w:name w:val="texti"/>
    <w:basedOn w:val="Normal"/>
    <w:link w:val="textiChar"/>
    <w:rsid w:val="00A65F28"/>
    <w:pPr>
      <w:spacing w:after="120" w:line="240" w:lineRule="auto"/>
      <w:ind w:left="851"/>
    </w:pPr>
    <w:rPr>
      <w:rFonts w:eastAsia="Times New Roman" w:cs="Times New Roman"/>
      <w:szCs w:val="20"/>
      <w:lang w:val="en-GB"/>
    </w:rPr>
  </w:style>
  <w:style w:type="character" w:customStyle="1" w:styleId="textiChar">
    <w:name w:val="texti Char"/>
    <w:basedOn w:val="DefaultParagraphFont"/>
    <w:link w:val="texti"/>
    <w:rsid w:val="00A65F28"/>
    <w:rPr>
      <w:rFonts w:ascii="Arial" w:hAnsi="Arial" w:cs="Times New Roman"/>
      <w:kern w:val="0"/>
      <w:sz w:val="20"/>
      <w:szCs w:val="20"/>
      <w:lang w:val="en-GB"/>
    </w:rPr>
  </w:style>
  <w:style w:type="paragraph" w:styleId="Header">
    <w:name w:val="header"/>
    <w:basedOn w:val="Normal"/>
    <w:link w:val="HeaderChar"/>
    <w:uiPriority w:val="99"/>
    <w:rsid w:val="00A65F28"/>
    <w:pPr>
      <w:tabs>
        <w:tab w:val="center" w:pos="4153"/>
        <w:tab w:val="right" w:pos="8306"/>
      </w:tabs>
      <w:spacing w:after="0" w:line="240" w:lineRule="auto"/>
    </w:pPr>
    <w:rPr>
      <w:rFonts w:ascii="Times New Roman" w:eastAsia="Times New Roman" w:hAnsi="Times New Roman" w:cs="Times New Roman"/>
      <w:sz w:val="24"/>
      <w:szCs w:val="24"/>
    </w:rPr>
  </w:style>
  <w:style w:type="character" w:customStyle="1" w:styleId="HeaderChar">
    <w:name w:val="Header Char"/>
    <w:basedOn w:val="DefaultParagraphFont"/>
    <w:link w:val="Header"/>
    <w:uiPriority w:val="99"/>
    <w:rsid w:val="00A65F28"/>
    <w:rPr>
      <w:rFonts w:ascii="Times New Roman" w:hAnsi="Times New Roman" w:cs="Times New Roman"/>
      <w:kern w:val="0"/>
      <w:sz w:val="24"/>
      <w:szCs w:val="24"/>
    </w:rPr>
  </w:style>
  <w:style w:type="paragraph" w:styleId="Footer">
    <w:name w:val="footer"/>
    <w:basedOn w:val="Normal"/>
    <w:link w:val="FooterChar"/>
    <w:uiPriority w:val="99"/>
    <w:unhideWhenUsed/>
    <w:rsid w:val="00A65F28"/>
    <w:pPr>
      <w:tabs>
        <w:tab w:val="center" w:pos="4536"/>
        <w:tab w:val="right" w:pos="9072"/>
      </w:tabs>
      <w:spacing w:after="0" w:line="240" w:lineRule="auto"/>
    </w:pPr>
  </w:style>
  <w:style w:type="character" w:customStyle="1" w:styleId="FooterChar">
    <w:name w:val="Footer Char"/>
    <w:basedOn w:val="DefaultParagraphFont"/>
    <w:link w:val="Footer"/>
    <w:uiPriority w:val="99"/>
    <w:rsid w:val="00A65F28"/>
    <w:rPr>
      <w:rFonts w:ascii="Arial" w:eastAsiaTheme="minorHAnsi" w:hAnsi="Arial"/>
      <w:kern w:val="0"/>
      <w:sz w:val="20"/>
    </w:rPr>
  </w:style>
  <w:style w:type="paragraph" w:styleId="TOC2">
    <w:name w:val="toc 2"/>
    <w:basedOn w:val="Normal"/>
    <w:next w:val="Normal"/>
    <w:autoRedefine/>
    <w:uiPriority w:val="39"/>
    <w:rsid w:val="00A65F28"/>
    <w:pPr>
      <w:spacing w:after="0"/>
      <w:ind w:left="200"/>
      <w:jc w:val="left"/>
    </w:pPr>
    <w:rPr>
      <w:rFonts w:asciiTheme="minorHAnsi" w:hAnsiTheme="minorHAnsi" w:cstheme="minorHAnsi"/>
      <w:smallCaps/>
      <w:szCs w:val="20"/>
    </w:rPr>
  </w:style>
  <w:style w:type="paragraph" w:styleId="TOCHeading">
    <w:name w:val="TOC Heading"/>
    <w:basedOn w:val="Heading1"/>
    <w:next w:val="Normal"/>
    <w:uiPriority w:val="39"/>
    <w:unhideWhenUsed/>
    <w:qFormat/>
    <w:rsid w:val="00A65F28"/>
    <w:pPr>
      <w:numPr>
        <w:numId w:val="0"/>
      </w:numPr>
      <w:outlineLvl w:val="9"/>
    </w:pPr>
    <w:rPr>
      <w:lang w:val="en-US" w:eastAsia="ja-JP"/>
    </w:rPr>
  </w:style>
  <w:style w:type="paragraph" w:styleId="TOC1">
    <w:name w:val="toc 1"/>
    <w:basedOn w:val="Normal"/>
    <w:next w:val="Normal"/>
    <w:autoRedefine/>
    <w:uiPriority w:val="39"/>
    <w:unhideWhenUsed/>
    <w:rsid w:val="00A65F28"/>
    <w:pPr>
      <w:spacing w:before="120" w:after="120"/>
      <w:jc w:val="left"/>
    </w:pPr>
    <w:rPr>
      <w:rFonts w:asciiTheme="minorHAnsi" w:hAnsiTheme="minorHAnsi" w:cstheme="minorHAnsi"/>
      <w:b/>
      <w:bCs/>
      <w:caps/>
      <w:szCs w:val="20"/>
    </w:rPr>
  </w:style>
  <w:style w:type="paragraph" w:styleId="TOC3">
    <w:name w:val="toc 3"/>
    <w:basedOn w:val="Normal"/>
    <w:next w:val="Normal"/>
    <w:autoRedefine/>
    <w:uiPriority w:val="39"/>
    <w:unhideWhenUsed/>
    <w:rsid w:val="00A65F28"/>
    <w:pPr>
      <w:tabs>
        <w:tab w:val="left" w:pos="1200"/>
        <w:tab w:val="right" w:leader="dot" w:pos="9062"/>
      </w:tabs>
      <w:spacing w:after="0"/>
      <w:ind w:left="400"/>
      <w:jc w:val="left"/>
    </w:pPr>
    <w:rPr>
      <w:rFonts w:asciiTheme="minorHAnsi" w:hAnsiTheme="minorHAnsi" w:cstheme="minorHAnsi"/>
      <w:i/>
      <w:iCs/>
      <w:szCs w:val="20"/>
    </w:rPr>
  </w:style>
  <w:style w:type="table" w:styleId="TableGrid">
    <w:name w:val="Table Grid"/>
    <w:aliases w:val="Verkis - Tafla1"/>
    <w:basedOn w:val="TableNormal"/>
    <w:uiPriority w:val="39"/>
    <w:rsid w:val="00A65F28"/>
    <w:pPr>
      <w:spacing w:after="0" w:line="240" w:lineRule="auto"/>
    </w:pPr>
    <w:rPr>
      <w:rFonts w:eastAsiaTheme="minorHAnsi"/>
      <w:kern w:val="0"/>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paragraph" w:styleId="Revision">
    <w:name w:val="Revision"/>
    <w:hidden/>
    <w:uiPriority w:val="99"/>
    <w:semiHidden/>
    <w:rsid w:val="00A65F28"/>
    <w:pPr>
      <w:spacing w:after="0" w:line="240" w:lineRule="auto"/>
    </w:pPr>
    <w:rPr>
      <w:rFonts w:eastAsiaTheme="minorHAnsi"/>
      <w:kern w:val="0"/>
    </w:rPr>
  </w:style>
  <w:style w:type="character" w:styleId="FollowedHyperlink">
    <w:name w:val="FollowedHyperlink"/>
    <w:basedOn w:val="DefaultParagraphFont"/>
    <w:uiPriority w:val="99"/>
    <w:unhideWhenUsed/>
    <w:rsid w:val="00A65F28"/>
    <w:rPr>
      <w:color w:val="954F72" w:themeColor="followedHyperlink"/>
      <w:u w:val="single"/>
    </w:rPr>
  </w:style>
  <w:style w:type="paragraph" w:styleId="FootnoteText">
    <w:name w:val="footnote text"/>
    <w:basedOn w:val="Normal"/>
    <w:link w:val="FootnoteTextChar"/>
    <w:uiPriority w:val="99"/>
    <w:unhideWhenUsed/>
    <w:rsid w:val="00A65F28"/>
    <w:pPr>
      <w:spacing w:after="0" w:line="240" w:lineRule="auto"/>
    </w:pPr>
    <w:rPr>
      <w:szCs w:val="20"/>
    </w:rPr>
  </w:style>
  <w:style w:type="character" w:customStyle="1" w:styleId="FootnoteTextChar">
    <w:name w:val="Footnote Text Char"/>
    <w:basedOn w:val="DefaultParagraphFont"/>
    <w:link w:val="FootnoteText"/>
    <w:uiPriority w:val="99"/>
    <w:rsid w:val="00A65F28"/>
    <w:rPr>
      <w:rFonts w:ascii="Arial" w:eastAsiaTheme="minorHAnsi" w:hAnsi="Arial"/>
      <w:kern w:val="0"/>
      <w:sz w:val="20"/>
      <w:szCs w:val="20"/>
    </w:rPr>
  </w:style>
  <w:style w:type="character" w:styleId="FootnoteReference">
    <w:name w:val="footnote reference"/>
    <w:basedOn w:val="DefaultParagraphFont"/>
    <w:uiPriority w:val="99"/>
    <w:semiHidden/>
    <w:unhideWhenUsed/>
    <w:rsid w:val="00A65F28"/>
    <w:rPr>
      <w:vertAlign w:val="superscript"/>
    </w:rPr>
  </w:style>
  <w:style w:type="paragraph" w:customStyle="1" w:styleId="Undirstrikun-samningur">
    <w:name w:val="Undirstrikun - samningur"/>
    <w:basedOn w:val="Normal"/>
    <w:autoRedefine/>
    <w:rsid w:val="00A65F28"/>
    <w:pPr>
      <w:tabs>
        <w:tab w:val="left" w:pos="5103"/>
        <w:tab w:val="left" w:pos="5670"/>
      </w:tabs>
    </w:pPr>
    <w:rPr>
      <w:rFonts w:ascii="Calibri Light" w:eastAsiaTheme="minorEastAsia" w:hAnsi="Calibri Light"/>
    </w:rPr>
  </w:style>
  <w:style w:type="paragraph" w:customStyle="1" w:styleId="B1-hgrastillt">
    <w:name w:val="B1 - hægra stillt"/>
    <w:basedOn w:val="Undirstrikun-samningur"/>
    <w:autoRedefine/>
    <w:rsid w:val="00A65F28"/>
    <w:pPr>
      <w:jc w:val="right"/>
    </w:pPr>
  </w:style>
  <w:style w:type="paragraph" w:customStyle="1" w:styleId="B1-hgrastillt-undirstrikun">
    <w:name w:val="B1 -  hægra stillt - undirstrikun"/>
    <w:basedOn w:val="B1-hgrastillt"/>
    <w:autoRedefine/>
    <w:uiPriority w:val="99"/>
    <w:rsid w:val="00A65F28"/>
  </w:style>
  <w:style w:type="paragraph" w:customStyle="1" w:styleId="Rgjafabla1">
    <w:name w:val="Ráðgjafablað 1"/>
    <w:basedOn w:val="Normal"/>
    <w:autoRedefine/>
    <w:rsid w:val="00A65F28"/>
    <w:pPr>
      <w:jc w:val="center"/>
    </w:pPr>
    <w:rPr>
      <w:rFonts w:ascii="Calibri Light" w:eastAsiaTheme="minorEastAsia" w:hAnsi="Calibri Light"/>
      <w:b/>
      <w:bCs/>
      <w:i/>
      <w:iCs/>
    </w:rPr>
  </w:style>
  <w:style w:type="paragraph" w:customStyle="1" w:styleId="Rgjafabla2">
    <w:name w:val="Ráðgjafablað 2"/>
    <w:basedOn w:val="Normal"/>
    <w:autoRedefine/>
    <w:rsid w:val="00A65F28"/>
    <w:pPr>
      <w:spacing w:before="240"/>
    </w:pPr>
    <w:rPr>
      <w:rFonts w:ascii="Calibri Light" w:eastAsiaTheme="minorEastAsia" w:hAnsi="Calibri Light"/>
      <w:i/>
      <w:iCs/>
    </w:rPr>
  </w:style>
  <w:style w:type="paragraph" w:customStyle="1" w:styleId="Rgjafabla3">
    <w:name w:val="Ráðgjafablað 3"/>
    <w:basedOn w:val="Normal"/>
    <w:autoRedefine/>
    <w:rsid w:val="00A65F28"/>
    <w:pPr>
      <w:tabs>
        <w:tab w:val="left" w:pos="851"/>
        <w:tab w:val="left" w:pos="3686"/>
        <w:tab w:val="left" w:pos="4111"/>
        <w:tab w:val="left" w:pos="4253"/>
        <w:tab w:val="right" w:pos="7088"/>
      </w:tabs>
      <w:ind w:left="284"/>
    </w:pPr>
    <w:rPr>
      <w:rFonts w:ascii="Calibri Light" w:eastAsiaTheme="minorEastAsia" w:hAnsi="Calibri Light"/>
      <w:sz w:val="18"/>
      <w:szCs w:val="18"/>
    </w:rPr>
  </w:style>
  <w:style w:type="paragraph" w:customStyle="1" w:styleId="Inndregi">
    <w:name w:val="Inndregið"/>
    <w:basedOn w:val="Normal"/>
    <w:autoRedefine/>
    <w:rsid w:val="00A65F28"/>
    <w:pPr>
      <w:tabs>
        <w:tab w:val="left" w:pos="2835"/>
        <w:tab w:val="left" w:pos="6480"/>
      </w:tabs>
      <w:spacing w:after="60"/>
      <w:ind w:left="1418"/>
    </w:pPr>
    <w:rPr>
      <w:rFonts w:ascii="Calibri Light" w:eastAsiaTheme="minorEastAsia" w:hAnsi="Calibri Light"/>
    </w:rPr>
  </w:style>
  <w:style w:type="paragraph" w:customStyle="1" w:styleId="Upptalning">
    <w:name w:val="Upptalning"/>
    <w:basedOn w:val="Normal"/>
    <w:autoRedefine/>
    <w:rsid w:val="00A65F28"/>
    <w:pPr>
      <w:tabs>
        <w:tab w:val="left" w:pos="1843"/>
      </w:tabs>
      <w:ind w:left="720"/>
    </w:pPr>
    <w:rPr>
      <w:rFonts w:ascii="Calibri Light" w:eastAsiaTheme="minorEastAsia" w:hAnsi="Calibri Light"/>
    </w:rPr>
  </w:style>
  <w:style w:type="paragraph" w:customStyle="1" w:styleId="Greisluliurfyrirsgnhaus">
    <w:name w:val="Greiðsluliður/fyrirsögn haus"/>
    <w:basedOn w:val="Normal"/>
    <w:autoRedefine/>
    <w:rsid w:val="00A65F28"/>
    <w:pPr>
      <w:keepNext/>
      <w:spacing w:before="120" w:after="60"/>
    </w:pPr>
    <w:rPr>
      <w:rFonts w:ascii="Calibri Light" w:eastAsiaTheme="minorEastAsia" w:hAnsi="Calibri Light"/>
      <w:b/>
      <w:bCs/>
      <w:i/>
      <w:iCs/>
    </w:rPr>
  </w:style>
  <w:style w:type="paragraph" w:customStyle="1" w:styleId="UPPTALNING7">
    <w:name w:val="UPPTALNING 7"/>
    <w:basedOn w:val="Normal"/>
    <w:autoRedefine/>
    <w:uiPriority w:val="99"/>
    <w:rsid w:val="00A65F28"/>
    <w:pPr>
      <w:spacing w:before="240" w:after="240"/>
      <w:outlineLvl w:val="0"/>
    </w:pPr>
    <w:rPr>
      <w:rFonts w:ascii="Calibri Light" w:eastAsiaTheme="minorEastAsia" w:hAnsi="Calibri Light"/>
      <w:b/>
      <w:bCs/>
      <w:i/>
      <w:iCs/>
    </w:rPr>
  </w:style>
  <w:style w:type="paragraph" w:customStyle="1" w:styleId="Tafla-innihald">
    <w:name w:val="Tafla - innihald"/>
    <w:basedOn w:val="Normal"/>
    <w:autoRedefine/>
    <w:uiPriority w:val="99"/>
    <w:rsid w:val="00A65F28"/>
    <w:pPr>
      <w:jc w:val="center"/>
    </w:pPr>
    <w:rPr>
      <w:rFonts w:ascii="Calibri Light" w:eastAsia="Times New Roman" w:hAnsi="Calibri Light" w:cs="Times New Roman"/>
      <w:szCs w:val="20"/>
    </w:rPr>
  </w:style>
  <w:style w:type="paragraph" w:customStyle="1" w:styleId="Tafla-yfirlna">
    <w:name w:val="Tafla - yfirlína"/>
    <w:basedOn w:val="Tafla-innihald"/>
    <w:autoRedefine/>
    <w:uiPriority w:val="99"/>
    <w:rsid w:val="00A65F28"/>
    <w:pPr>
      <w:jc w:val="left"/>
    </w:pPr>
    <w:rPr>
      <w:b/>
      <w:bCs/>
      <w:i/>
      <w:iCs/>
      <w:sz w:val="24"/>
    </w:rPr>
  </w:style>
  <w:style w:type="paragraph" w:customStyle="1" w:styleId="Tafla-yfirlna1">
    <w:name w:val="Tafla - yfirlína 1"/>
    <w:basedOn w:val="Tafla-yfirlna"/>
    <w:autoRedefine/>
    <w:rsid w:val="00A65F28"/>
    <w:pPr>
      <w:tabs>
        <w:tab w:val="left" w:pos="2268"/>
        <w:tab w:val="left" w:pos="3969"/>
        <w:tab w:val="left" w:pos="5670"/>
        <w:tab w:val="left" w:pos="7655"/>
      </w:tabs>
      <w:jc w:val="center"/>
    </w:pPr>
  </w:style>
  <w:style w:type="paragraph" w:customStyle="1" w:styleId="Tafla-innihald1">
    <w:name w:val="Tafla - innihald 1"/>
    <w:basedOn w:val="Tafla-innihald"/>
    <w:autoRedefine/>
    <w:rsid w:val="00A65F28"/>
    <w:pPr>
      <w:tabs>
        <w:tab w:val="left" w:pos="4536"/>
        <w:tab w:val="left" w:pos="6237"/>
        <w:tab w:val="left" w:pos="8505"/>
      </w:tabs>
      <w:spacing w:after="60"/>
      <w:ind w:left="284"/>
      <w:jc w:val="left"/>
    </w:pPr>
  </w:style>
  <w:style w:type="paragraph" w:customStyle="1" w:styleId="Tafla-innihald2">
    <w:name w:val="Tafla - innihald 2"/>
    <w:basedOn w:val="Tafla-innihald1"/>
    <w:autoRedefine/>
    <w:uiPriority w:val="99"/>
    <w:rsid w:val="00A65F28"/>
    <w:pPr>
      <w:tabs>
        <w:tab w:val="clear" w:pos="6237"/>
        <w:tab w:val="clear" w:pos="8505"/>
        <w:tab w:val="left" w:pos="5670"/>
        <w:tab w:val="left" w:pos="7371"/>
      </w:tabs>
      <w:ind w:left="1701"/>
    </w:pPr>
  </w:style>
  <w:style w:type="paragraph" w:customStyle="1" w:styleId="HeadingA1">
    <w:name w:val="Heading A1"/>
    <w:basedOn w:val="Normal"/>
    <w:next w:val="Normal"/>
    <w:autoRedefine/>
    <w:rsid w:val="00A65F28"/>
    <w:pPr>
      <w:pageBreakBefore/>
      <w:numPr>
        <w:ilvl w:val="1"/>
        <w:numId w:val="11"/>
      </w:numPr>
      <w:tabs>
        <w:tab w:val="clear" w:pos="1134"/>
        <w:tab w:val="left" w:pos="1080"/>
        <w:tab w:val="right" w:pos="1560"/>
        <w:tab w:val="right" w:pos="7655"/>
        <w:tab w:val="right" w:pos="9072"/>
      </w:tabs>
      <w:spacing w:before="360"/>
      <w:ind w:left="567" w:hanging="360"/>
      <w:outlineLvl w:val="1"/>
    </w:pPr>
    <w:rPr>
      <w:rFonts w:ascii="Calibri Light" w:eastAsiaTheme="minorEastAsia" w:hAnsi="Calibri Light"/>
      <w:b/>
      <w:bCs/>
      <w:smallCaps/>
      <w:sz w:val="28"/>
      <w:szCs w:val="28"/>
    </w:rPr>
  </w:style>
  <w:style w:type="paragraph" w:customStyle="1" w:styleId="HeadingA">
    <w:name w:val="Heading A"/>
    <w:basedOn w:val="Normal"/>
    <w:next w:val="Normal"/>
    <w:autoRedefine/>
    <w:rsid w:val="00A65F28"/>
    <w:pPr>
      <w:numPr>
        <w:numId w:val="11"/>
      </w:numPr>
      <w:tabs>
        <w:tab w:val="clear" w:pos="1134"/>
        <w:tab w:val="right" w:pos="1560"/>
        <w:tab w:val="right" w:pos="7655"/>
        <w:tab w:val="right" w:pos="9072"/>
      </w:tabs>
      <w:spacing w:before="240"/>
      <w:ind w:left="720" w:hanging="360"/>
      <w:outlineLvl w:val="0"/>
    </w:pPr>
    <w:rPr>
      <w:rFonts w:ascii="Calibri Light" w:eastAsiaTheme="minorEastAsia" w:hAnsi="Calibri Light"/>
      <w:b/>
      <w:bCs/>
      <w:caps/>
      <w:kern w:val="32"/>
      <w:sz w:val="28"/>
      <w:szCs w:val="28"/>
    </w:rPr>
  </w:style>
  <w:style w:type="paragraph" w:customStyle="1" w:styleId="Verksamning">
    <w:name w:val="Verksamning"/>
    <w:basedOn w:val="Normal"/>
    <w:autoRedefine/>
    <w:rsid w:val="00A65F28"/>
    <w:pPr>
      <w:spacing w:before="360"/>
      <w:jc w:val="center"/>
    </w:pPr>
    <w:rPr>
      <w:rFonts w:ascii="Calibri Light" w:eastAsiaTheme="minorEastAsia" w:hAnsi="Calibri Light"/>
      <w:b/>
      <w:bCs/>
      <w:i/>
      <w:iCs/>
      <w:sz w:val="28"/>
      <w:szCs w:val="28"/>
    </w:rPr>
  </w:style>
  <w:style w:type="paragraph" w:customStyle="1" w:styleId="Verksamningur-xgrein">
    <w:name w:val="Verksamningur - x. grein"/>
    <w:basedOn w:val="Normal"/>
    <w:autoRedefine/>
    <w:rsid w:val="00A65F28"/>
    <w:pPr>
      <w:spacing w:before="360" w:after="240"/>
      <w:jc w:val="center"/>
    </w:pPr>
    <w:rPr>
      <w:rFonts w:ascii="Calibri Light" w:eastAsiaTheme="minorEastAsia" w:hAnsi="Calibri Light"/>
      <w:b/>
      <w:bCs/>
      <w:i/>
      <w:iCs/>
    </w:rPr>
  </w:style>
  <w:style w:type="paragraph" w:customStyle="1" w:styleId="Eyubl-upptalning2">
    <w:name w:val="Eyðublöð - upptalning 2"/>
    <w:basedOn w:val="Normal"/>
    <w:autoRedefine/>
    <w:rsid w:val="00A65F28"/>
    <w:rPr>
      <w:rFonts w:ascii="Calibri Light" w:eastAsiaTheme="minorEastAsia" w:hAnsi="Calibri Light"/>
    </w:rPr>
  </w:style>
  <w:style w:type="paragraph" w:customStyle="1" w:styleId="Undirstrikun-2">
    <w:name w:val="Undirstrikun - 2"/>
    <w:basedOn w:val="Normal"/>
    <w:autoRedefine/>
    <w:rsid w:val="00A65F28"/>
    <w:pPr>
      <w:ind w:left="1985"/>
    </w:pPr>
    <w:rPr>
      <w:rFonts w:ascii="Calibri Light" w:eastAsiaTheme="minorEastAsia" w:hAnsi="Calibri Light"/>
      <w:u w:val="single"/>
    </w:rPr>
  </w:style>
  <w:style w:type="paragraph" w:customStyle="1" w:styleId="StyleVerksamningur-upptalningBoldItalic">
    <w:name w:val="Style Verksamningur - upptalning + Bold Italic"/>
    <w:basedOn w:val="Normal"/>
    <w:autoRedefine/>
    <w:rsid w:val="00A65F28"/>
    <w:rPr>
      <w:rFonts w:ascii="Calibri Light" w:eastAsiaTheme="minorEastAsia" w:hAnsi="Calibri Light"/>
      <w:b/>
      <w:bCs/>
      <w:i/>
      <w:iCs/>
    </w:rPr>
  </w:style>
  <w:style w:type="character" w:customStyle="1" w:styleId="StyleVerksamningur-upptalningBoldItalicCharChar">
    <w:name w:val="Style Verksamningur - upptalning + Bold Italic Char Char"/>
    <w:basedOn w:val="DefaultParagraphFont"/>
    <w:rsid w:val="00A65F28"/>
    <w:rPr>
      <w:rFonts w:ascii="Times New Roman" w:hAnsi="Times New Roman" w:cs="Times New Roman"/>
      <w:b/>
      <w:bCs/>
      <w:i/>
      <w:iCs/>
      <w:sz w:val="24"/>
      <w:szCs w:val="24"/>
      <w:lang w:val="is-IS" w:eastAsia="en-GB"/>
    </w:rPr>
  </w:style>
  <w:style w:type="paragraph" w:customStyle="1" w:styleId="Eyubl-upptalning1-4">
    <w:name w:val="Eyðublöð - upptalning 1-4"/>
    <w:basedOn w:val="Eyubl-upptalning2"/>
    <w:autoRedefine/>
    <w:rsid w:val="00A65F28"/>
    <w:pPr>
      <w:numPr>
        <w:numId w:val="10"/>
      </w:numPr>
    </w:pPr>
  </w:style>
  <w:style w:type="paragraph" w:styleId="TOC4">
    <w:name w:val="toc 4"/>
    <w:basedOn w:val="Normal"/>
    <w:next w:val="Normal"/>
    <w:autoRedefine/>
    <w:uiPriority w:val="39"/>
    <w:rsid w:val="00A65F28"/>
    <w:pPr>
      <w:tabs>
        <w:tab w:val="left" w:pos="1400"/>
        <w:tab w:val="right" w:leader="dot" w:pos="9062"/>
      </w:tabs>
      <w:spacing w:after="0"/>
      <w:ind w:left="600"/>
      <w:jc w:val="left"/>
    </w:pPr>
    <w:rPr>
      <w:rFonts w:asciiTheme="minorHAnsi" w:hAnsiTheme="minorHAnsi" w:cstheme="minorHAnsi"/>
      <w:sz w:val="18"/>
      <w:szCs w:val="18"/>
    </w:rPr>
  </w:style>
  <w:style w:type="paragraph" w:styleId="TOC5">
    <w:name w:val="toc 5"/>
    <w:basedOn w:val="Normal"/>
    <w:next w:val="Normal"/>
    <w:autoRedefine/>
    <w:uiPriority w:val="39"/>
    <w:rsid w:val="00A65F28"/>
    <w:pPr>
      <w:spacing w:after="0"/>
      <w:ind w:left="800"/>
      <w:jc w:val="left"/>
    </w:pPr>
    <w:rPr>
      <w:rFonts w:asciiTheme="minorHAnsi" w:hAnsiTheme="minorHAnsi" w:cstheme="minorHAnsi"/>
      <w:sz w:val="18"/>
      <w:szCs w:val="18"/>
    </w:rPr>
  </w:style>
  <w:style w:type="paragraph" w:styleId="TOC6">
    <w:name w:val="toc 6"/>
    <w:basedOn w:val="Normal"/>
    <w:next w:val="Normal"/>
    <w:autoRedefine/>
    <w:uiPriority w:val="39"/>
    <w:rsid w:val="00A65F28"/>
    <w:pPr>
      <w:spacing w:after="0"/>
      <w:ind w:left="1000"/>
      <w:jc w:val="left"/>
    </w:pPr>
    <w:rPr>
      <w:rFonts w:asciiTheme="minorHAnsi" w:hAnsiTheme="minorHAnsi" w:cstheme="minorHAnsi"/>
      <w:sz w:val="18"/>
      <w:szCs w:val="18"/>
    </w:rPr>
  </w:style>
  <w:style w:type="paragraph" w:styleId="TOC7">
    <w:name w:val="toc 7"/>
    <w:basedOn w:val="Normal"/>
    <w:next w:val="Normal"/>
    <w:autoRedefine/>
    <w:uiPriority w:val="39"/>
    <w:rsid w:val="00A65F28"/>
    <w:pPr>
      <w:spacing w:after="0"/>
      <w:ind w:left="1200"/>
      <w:jc w:val="left"/>
    </w:pPr>
    <w:rPr>
      <w:rFonts w:asciiTheme="minorHAnsi" w:hAnsiTheme="minorHAnsi" w:cstheme="minorHAnsi"/>
      <w:sz w:val="18"/>
      <w:szCs w:val="18"/>
    </w:rPr>
  </w:style>
  <w:style w:type="paragraph" w:styleId="TOC8">
    <w:name w:val="toc 8"/>
    <w:basedOn w:val="Normal"/>
    <w:next w:val="Normal"/>
    <w:autoRedefine/>
    <w:uiPriority w:val="39"/>
    <w:rsid w:val="00A65F28"/>
    <w:pPr>
      <w:spacing w:after="0"/>
      <w:ind w:left="1400"/>
      <w:jc w:val="left"/>
    </w:pPr>
    <w:rPr>
      <w:rFonts w:asciiTheme="minorHAnsi" w:hAnsiTheme="minorHAnsi" w:cstheme="minorHAnsi"/>
      <w:sz w:val="18"/>
      <w:szCs w:val="18"/>
    </w:rPr>
  </w:style>
  <w:style w:type="paragraph" w:styleId="TOC9">
    <w:name w:val="toc 9"/>
    <w:basedOn w:val="Normal"/>
    <w:next w:val="Normal"/>
    <w:autoRedefine/>
    <w:uiPriority w:val="39"/>
    <w:rsid w:val="00A65F28"/>
    <w:pPr>
      <w:spacing w:after="0"/>
      <w:ind w:left="1600"/>
      <w:jc w:val="left"/>
    </w:pPr>
    <w:rPr>
      <w:rFonts w:asciiTheme="minorHAnsi" w:hAnsiTheme="minorHAnsi" w:cstheme="minorHAnsi"/>
      <w:sz w:val="18"/>
      <w:szCs w:val="18"/>
    </w:rPr>
  </w:style>
  <w:style w:type="paragraph" w:customStyle="1" w:styleId="Efnisyfirlit">
    <w:name w:val="Efnisyfirlit"/>
    <w:basedOn w:val="Normal"/>
    <w:autoRedefine/>
    <w:rsid w:val="00A65F28"/>
    <w:pPr>
      <w:outlineLvl w:val="0"/>
    </w:pPr>
    <w:rPr>
      <w:rFonts w:ascii="Calibri Light" w:eastAsiaTheme="minorEastAsia" w:hAnsi="Calibri Light"/>
      <w:b/>
    </w:rPr>
  </w:style>
  <w:style w:type="paragraph" w:customStyle="1" w:styleId="StyleEyubl-upptalning1-4Underline">
    <w:name w:val="Style Eyðublöð - upptalning 1-4 + Underline"/>
    <w:basedOn w:val="Eyubl-upptalning1-4"/>
    <w:autoRedefine/>
    <w:rsid w:val="00A65F28"/>
    <w:rPr>
      <w:rFonts w:cs="Times New Roman"/>
      <w:u w:val="single"/>
    </w:rPr>
  </w:style>
  <w:style w:type="character" w:customStyle="1" w:styleId="Eyubl-upptalning2Char">
    <w:name w:val="Eyðublöð - upptalning 2 Char"/>
    <w:basedOn w:val="DefaultParagraphFont"/>
    <w:rsid w:val="00A65F28"/>
    <w:rPr>
      <w:rFonts w:ascii="Times New Roman" w:hAnsi="Times New Roman" w:cs="Times New Roman"/>
      <w:sz w:val="24"/>
      <w:szCs w:val="24"/>
      <w:lang w:val="is-IS" w:eastAsia="en-GB"/>
    </w:rPr>
  </w:style>
  <w:style w:type="character" w:customStyle="1" w:styleId="Eyubl-upptalning1-4Char">
    <w:name w:val="Eyðublöð - upptalning 1-4 Char"/>
    <w:basedOn w:val="Eyubl-upptalning2Char"/>
    <w:rsid w:val="00A65F28"/>
    <w:rPr>
      <w:rFonts w:ascii="Times New Roman" w:hAnsi="Times New Roman" w:cs="Times New Roman"/>
      <w:sz w:val="24"/>
      <w:szCs w:val="24"/>
      <w:lang w:val="is-IS" w:eastAsia="en-GB"/>
    </w:rPr>
  </w:style>
  <w:style w:type="character" w:customStyle="1" w:styleId="StyleEyubl-upptalning1-4UnderlineChar">
    <w:name w:val="Style Eyðublöð - upptalning 1-4 + Underline Char"/>
    <w:basedOn w:val="Eyubl-upptalning1-4Char"/>
    <w:rsid w:val="00A65F28"/>
    <w:rPr>
      <w:rFonts w:ascii="Times New Roman" w:hAnsi="Times New Roman" w:cs="Times New Roman"/>
      <w:sz w:val="24"/>
      <w:szCs w:val="24"/>
      <w:u w:val="single"/>
      <w:lang w:val="is-IS" w:eastAsia="en-GB"/>
    </w:rPr>
  </w:style>
  <w:style w:type="paragraph" w:customStyle="1" w:styleId="StyleInndregiItalic">
    <w:name w:val="Style Inndregið + Italic"/>
    <w:basedOn w:val="Inndregi"/>
    <w:autoRedefine/>
    <w:rsid w:val="00A65F28"/>
    <w:rPr>
      <w:rFonts w:cs="Times New Roman"/>
      <w:i/>
      <w:iCs/>
    </w:rPr>
  </w:style>
  <w:style w:type="character" w:customStyle="1" w:styleId="StyleInndregiItalicChar">
    <w:name w:val="Style Inndregið + Italic Char"/>
    <w:basedOn w:val="DefaultParagraphFont"/>
    <w:rsid w:val="00A65F28"/>
    <w:rPr>
      <w:rFonts w:ascii="Times New Roman" w:hAnsi="Times New Roman" w:cs="Times New Roman"/>
      <w:i/>
      <w:iCs/>
      <w:sz w:val="24"/>
      <w:szCs w:val="24"/>
      <w:lang w:eastAsia="en-GB"/>
    </w:rPr>
  </w:style>
  <w:style w:type="paragraph" w:customStyle="1" w:styleId="StyleInndregiItalic1">
    <w:name w:val="Style Inndregið + Italic1"/>
    <w:basedOn w:val="Inndregi"/>
    <w:autoRedefine/>
    <w:rsid w:val="00A65F28"/>
    <w:rPr>
      <w:rFonts w:cs="Times New Roman"/>
      <w:i/>
      <w:iCs/>
    </w:rPr>
  </w:style>
  <w:style w:type="character" w:customStyle="1" w:styleId="StyleInndregiItalic1Char">
    <w:name w:val="Style Inndregið + Italic1 Char"/>
    <w:basedOn w:val="DefaultParagraphFont"/>
    <w:rsid w:val="00A65F28"/>
    <w:rPr>
      <w:rFonts w:ascii="Times New Roman" w:hAnsi="Times New Roman" w:cs="Times New Roman"/>
      <w:i/>
      <w:iCs/>
      <w:sz w:val="24"/>
      <w:szCs w:val="24"/>
      <w:lang w:eastAsia="en-GB"/>
    </w:rPr>
  </w:style>
  <w:style w:type="paragraph" w:customStyle="1" w:styleId="Forsa-kassiogmijustexti">
    <w:name w:val="Forsíða - kassi og miðjus. texti"/>
    <w:basedOn w:val="Normal"/>
    <w:autoRedefine/>
    <w:rsid w:val="00A65F28"/>
    <w:pPr>
      <w:pBdr>
        <w:top w:val="single" w:sz="4" w:space="1" w:color="auto"/>
        <w:left w:val="single" w:sz="4" w:space="4" w:color="auto"/>
        <w:bottom w:val="single" w:sz="4" w:space="1" w:color="auto"/>
        <w:right w:val="single" w:sz="4" w:space="4" w:color="auto"/>
      </w:pBdr>
      <w:jc w:val="center"/>
      <w:outlineLvl w:val="0"/>
    </w:pPr>
    <w:rPr>
      <w:rFonts w:ascii="Calibri Light" w:eastAsiaTheme="minorEastAsia" w:hAnsi="Calibri Light" w:cs="Times New Roman"/>
      <w:b/>
      <w:bCs/>
      <w:sz w:val="36"/>
      <w:szCs w:val="36"/>
    </w:rPr>
  </w:style>
  <w:style w:type="paragraph" w:customStyle="1" w:styleId="StyleKassiutanumsuCentered">
    <w:name w:val="Style Kassi utan um síðu + Centered"/>
    <w:basedOn w:val="Forsa-kassiogmijustexti"/>
    <w:autoRedefine/>
    <w:uiPriority w:val="99"/>
    <w:rsid w:val="00A65F28"/>
    <w:pPr>
      <w:ind w:left="567"/>
    </w:pPr>
  </w:style>
  <w:style w:type="paragraph" w:customStyle="1" w:styleId="Forsa-mnuurinn">
    <w:name w:val="Forsíða - mánuðurinn"/>
    <w:basedOn w:val="Forsa-kassiogmijustexti"/>
    <w:autoRedefine/>
    <w:rsid w:val="00A65F28"/>
    <w:rPr>
      <w:b w:val="0"/>
      <w:bCs w:val="0"/>
      <w:sz w:val="32"/>
      <w:szCs w:val="32"/>
    </w:rPr>
  </w:style>
  <w:style w:type="paragraph" w:customStyle="1" w:styleId="Forsa-kassiHH-IXX">
    <w:name w:val="Forsíða - kassi HH-IXX"/>
    <w:basedOn w:val="Forsa-kassiogmijustexti"/>
    <w:autoRedefine/>
    <w:rsid w:val="00A65F28"/>
    <w:pPr>
      <w:jc w:val="right"/>
    </w:pPr>
    <w:rPr>
      <w:b w:val="0"/>
      <w:bCs w:val="0"/>
    </w:rPr>
  </w:style>
  <w:style w:type="paragraph" w:customStyle="1" w:styleId="Feitletraogundirstrika">
    <w:name w:val="Feitletrað og undirstrikað"/>
    <w:basedOn w:val="Inndregi"/>
    <w:autoRedefine/>
    <w:rsid w:val="00A65F28"/>
    <w:pPr>
      <w:tabs>
        <w:tab w:val="clear" w:pos="2835"/>
        <w:tab w:val="clear" w:pos="6480"/>
        <w:tab w:val="left" w:pos="3119"/>
      </w:tabs>
    </w:pPr>
    <w:rPr>
      <w:rFonts w:cs="Times New Roman"/>
      <w:b/>
      <w:bCs/>
      <w:u w:val="single"/>
    </w:rPr>
  </w:style>
  <w:style w:type="paragraph" w:customStyle="1" w:styleId="StyleInndregiundirCENELEC">
    <w:name w:val="Style Inndregið undir CENELEC +"/>
    <w:basedOn w:val="Normal"/>
    <w:autoRedefine/>
    <w:rsid w:val="00A65F28"/>
    <w:pPr>
      <w:tabs>
        <w:tab w:val="left" w:pos="3119"/>
      </w:tabs>
      <w:spacing w:after="60"/>
      <w:ind w:left="3119" w:hanging="1701"/>
    </w:pPr>
    <w:rPr>
      <w:rFonts w:ascii="Calibri Light" w:eastAsiaTheme="minorEastAsia" w:hAnsi="Calibri Light" w:cs="Times New Roman"/>
    </w:rPr>
  </w:style>
  <w:style w:type="paragraph" w:customStyle="1" w:styleId="Myndlsing-mijusett">
    <w:name w:val="Myndlýsing - miðjusett"/>
    <w:basedOn w:val="Normal"/>
    <w:autoRedefine/>
    <w:rsid w:val="00A65F28"/>
    <w:pPr>
      <w:tabs>
        <w:tab w:val="left" w:pos="3402"/>
      </w:tabs>
      <w:spacing w:before="120" w:after="60"/>
      <w:ind w:left="3402" w:hanging="2268"/>
      <w:jc w:val="center"/>
      <w:outlineLvl w:val="0"/>
    </w:pPr>
    <w:rPr>
      <w:rFonts w:ascii="Calibri Light" w:eastAsiaTheme="minorEastAsia" w:hAnsi="Calibri Light" w:cs="Times New Roman"/>
    </w:rPr>
  </w:style>
  <w:style w:type="paragraph" w:customStyle="1" w:styleId="Inndregi-tab1">
    <w:name w:val="Inndregið - tab 1"/>
    <w:basedOn w:val="Inndregi"/>
    <w:autoRedefine/>
    <w:rsid w:val="00A65F28"/>
    <w:pPr>
      <w:tabs>
        <w:tab w:val="clear" w:pos="2835"/>
        <w:tab w:val="clear" w:pos="6480"/>
        <w:tab w:val="left" w:pos="1134"/>
        <w:tab w:val="right" w:pos="1560"/>
        <w:tab w:val="left" w:pos="1985"/>
        <w:tab w:val="right" w:pos="7655"/>
        <w:tab w:val="right" w:pos="9072"/>
      </w:tabs>
      <w:ind w:left="0"/>
    </w:pPr>
    <w:rPr>
      <w:rFonts w:eastAsia="Times New Roman" w:cs="Times New Roman"/>
      <w:szCs w:val="24"/>
    </w:rPr>
  </w:style>
  <w:style w:type="character" w:customStyle="1" w:styleId="SutalChar">
    <w:name w:val="Síðutal Char"/>
    <w:basedOn w:val="FooterChar"/>
    <w:rsid w:val="00A65F28"/>
    <w:rPr>
      <w:rFonts w:ascii="Times New Roman" w:eastAsiaTheme="minorHAnsi" w:hAnsi="Times New Roman" w:cs="Times New Roman"/>
      <w:kern w:val="0"/>
      <w:sz w:val="24"/>
      <w:szCs w:val="24"/>
      <w:lang w:val="is-IS" w:eastAsia="en-GB"/>
    </w:rPr>
  </w:style>
  <w:style w:type="paragraph" w:customStyle="1" w:styleId="Feitletraogundirstrika-2">
    <w:name w:val="Feitletrað og undirstrikað - 2"/>
    <w:basedOn w:val="Feitletraogundirstrika"/>
    <w:autoRedefine/>
    <w:uiPriority w:val="99"/>
    <w:rsid w:val="00A65F28"/>
    <w:pPr>
      <w:tabs>
        <w:tab w:val="left" w:pos="4536"/>
      </w:tabs>
    </w:pPr>
  </w:style>
  <w:style w:type="character" w:customStyle="1" w:styleId="Undirstrikun-2Char">
    <w:name w:val="Undirstrikun - 2 Char"/>
    <w:basedOn w:val="DefaultParagraphFont"/>
    <w:rsid w:val="00A65F28"/>
    <w:rPr>
      <w:rFonts w:ascii="Times New Roman" w:hAnsi="Times New Roman" w:cs="Times New Roman"/>
      <w:sz w:val="24"/>
      <w:szCs w:val="24"/>
      <w:u w:val="single"/>
      <w:lang w:val="is-IS" w:eastAsia="en-GB"/>
    </w:rPr>
  </w:style>
  <w:style w:type="character" w:customStyle="1" w:styleId="Undirstrikun-samningurChar">
    <w:name w:val="Undirstrikun - samningur Char"/>
    <w:basedOn w:val="DefaultParagraphFont"/>
    <w:rsid w:val="00A65F28"/>
    <w:rPr>
      <w:rFonts w:ascii="Times New Roman" w:hAnsi="Times New Roman" w:cs="Times New Roman"/>
      <w:sz w:val="24"/>
      <w:szCs w:val="24"/>
      <w:u w:val="single"/>
      <w:lang w:val="is-IS" w:eastAsia="en-GB"/>
    </w:rPr>
  </w:style>
  <w:style w:type="paragraph" w:customStyle="1" w:styleId="Undirstrikun">
    <w:name w:val="Undirstrikun"/>
    <w:basedOn w:val="Normal"/>
    <w:autoRedefine/>
    <w:rsid w:val="00A65F28"/>
    <w:pPr>
      <w:tabs>
        <w:tab w:val="left" w:pos="3969"/>
      </w:tabs>
      <w:spacing w:after="60"/>
      <w:ind w:left="3970" w:hanging="2552"/>
    </w:pPr>
    <w:rPr>
      <w:rFonts w:ascii="Calibri Light" w:eastAsiaTheme="minorEastAsia" w:hAnsi="Calibri Light" w:cs="Times New Roman"/>
      <w:u w:val="single"/>
    </w:rPr>
  </w:style>
  <w:style w:type="character" w:customStyle="1" w:styleId="UndirstrikunChar">
    <w:name w:val="Undirstrikun Char"/>
    <w:basedOn w:val="DefaultParagraphFont"/>
    <w:rsid w:val="00A65F28"/>
    <w:rPr>
      <w:rFonts w:ascii="Times New Roman" w:hAnsi="Times New Roman" w:cs="Times New Roman"/>
      <w:sz w:val="24"/>
      <w:szCs w:val="24"/>
      <w:u w:val="single"/>
      <w:lang w:eastAsia="en-GB"/>
    </w:rPr>
  </w:style>
  <w:style w:type="paragraph" w:customStyle="1" w:styleId="Undirstrikun-samningur2xnafn">
    <w:name w:val="Undirstrikun - samningur 2 x nafn"/>
    <w:basedOn w:val="Undirstrikun-samningur"/>
    <w:autoRedefine/>
    <w:rsid w:val="00A65F28"/>
    <w:pPr>
      <w:tabs>
        <w:tab w:val="clear" w:pos="5103"/>
        <w:tab w:val="left" w:leader="underscore" w:pos="5580"/>
        <w:tab w:val="right" w:pos="5670"/>
        <w:tab w:val="right" w:leader="underscore" w:pos="9639"/>
      </w:tabs>
    </w:pPr>
    <w:rPr>
      <w:rFonts w:cs="Times New Roman"/>
    </w:rPr>
  </w:style>
  <w:style w:type="paragraph" w:customStyle="1" w:styleId="Normal-vinstrasett">
    <w:name w:val="Normal - vinstra sett"/>
    <w:basedOn w:val="Normal"/>
    <w:autoRedefine/>
    <w:rsid w:val="00A65F28"/>
    <w:rPr>
      <w:rFonts w:ascii="Calibri Light" w:eastAsiaTheme="minorEastAsia" w:hAnsi="Calibri Light" w:cs="Times New Roman"/>
    </w:rPr>
  </w:style>
  <w:style w:type="paragraph" w:customStyle="1" w:styleId="Normal-hgrasett">
    <w:name w:val="Normal  - hægra sett"/>
    <w:basedOn w:val="Normal-vinstrasett"/>
    <w:autoRedefine/>
    <w:rsid w:val="00A65F28"/>
    <w:pPr>
      <w:jc w:val="right"/>
    </w:pPr>
  </w:style>
  <w:style w:type="paragraph" w:customStyle="1" w:styleId="Normal-vinstrasettogbreiletra">
    <w:name w:val="Normal - vinstra sett og breiðletrað"/>
    <w:basedOn w:val="Normal-vinstrasett"/>
    <w:autoRedefine/>
    <w:rsid w:val="00A65F28"/>
    <w:pPr>
      <w:ind w:left="123"/>
    </w:pPr>
    <w:rPr>
      <w:b/>
      <w:bCs/>
      <w:iCs/>
    </w:rPr>
  </w:style>
  <w:style w:type="paragraph" w:customStyle="1" w:styleId="Normal-hgrasettogbreiletra">
    <w:name w:val="Normal - hægra sett og breiðletrað"/>
    <w:basedOn w:val="Normal-vinstrasettogbreiletra"/>
    <w:autoRedefine/>
    <w:rsid w:val="00A65F28"/>
    <w:pPr>
      <w:jc w:val="center"/>
    </w:pPr>
  </w:style>
  <w:style w:type="paragraph" w:customStyle="1" w:styleId="Undirstrikun-tab3til17">
    <w:name w:val="Undirstrikun - tab 3 til 17"/>
    <w:basedOn w:val="Undirstrikun"/>
    <w:autoRedefine/>
    <w:rsid w:val="00A65F28"/>
    <w:pPr>
      <w:tabs>
        <w:tab w:val="clear" w:pos="3969"/>
        <w:tab w:val="right" w:leader="underscore" w:pos="9639"/>
      </w:tabs>
      <w:ind w:left="1701" w:firstLine="0"/>
    </w:pPr>
  </w:style>
  <w:style w:type="paragraph" w:customStyle="1" w:styleId="Undirstrikun3til17">
    <w:name w:val="Undirstrikun 3 til 17"/>
    <w:basedOn w:val="Undirstrikun-2"/>
    <w:autoRedefine/>
    <w:rsid w:val="00A65F28"/>
    <w:pPr>
      <w:tabs>
        <w:tab w:val="right" w:leader="underscore" w:pos="9639"/>
      </w:tabs>
      <w:ind w:left="1701"/>
    </w:pPr>
    <w:rPr>
      <w:rFonts w:cs="Times New Roman"/>
      <w:u w:val="none"/>
    </w:rPr>
  </w:style>
  <w:style w:type="character" w:customStyle="1" w:styleId="Undirstrikun3til17Char">
    <w:name w:val="Undirstrikun 3 til 17 Char"/>
    <w:basedOn w:val="Undirstrikun-2Char"/>
    <w:rsid w:val="00A65F28"/>
    <w:rPr>
      <w:rFonts w:ascii="Times New Roman" w:hAnsi="Times New Roman" w:cs="Times New Roman"/>
      <w:sz w:val="24"/>
      <w:szCs w:val="24"/>
      <w:u w:val="single"/>
      <w:lang w:val="is-IS" w:eastAsia="en-GB"/>
    </w:rPr>
  </w:style>
  <w:style w:type="character" w:customStyle="1" w:styleId="Undirstrikun-tab3til17Char">
    <w:name w:val="Undirstrikun - tab 3 til 17 Char"/>
    <w:basedOn w:val="UndirstrikunChar"/>
    <w:rsid w:val="00A65F28"/>
    <w:rPr>
      <w:rFonts w:ascii="Times New Roman" w:hAnsi="Times New Roman" w:cs="Times New Roman"/>
      <w:sz w:val="24"/>
      <w:szCs w:val="24"/>
      <w:u w:val="single"/>
      <w:lang w:eastAsia="en-GB"/>
    </w:rPr>
  </w:style>
  <w:style w:type="character" w:customStyle="1" w:styleId="Undirstrikun-samningur2xnafnChar">
    <w:name w:val="Undirstrikun - samningur 2 x nafn Char"/>
    <w:basedOn w:val="Undirstrikun-samningurChar"/>
    <w:rsid w:val="00A65F28"/>
    <w:rPr>
      <w:rFonts w:ascii="Times New Roman" w:hAnsi="Times New Roman" w:cs="Times New Roman"/>
      <w:sz w:val="24"/>
      <w:szCs w:val="24"/>
      <w:u w:val="single"/>
      <w:lang w:val="is-IS" w:eastAsia="en-GB"/>
    </w:rPr>
  </w:style>
  <w:style w:type="paragraph" w:customStyle="1" w:styleId="StyleHeading2Auto">
    <w:name w:val="Style Heading 2 + Auto"/>
    <w:basedOn w:val="Heading2"/>
    <w:uiPriority w:val="99"/>
    <w:rsid w:val="00A65F28"/>
    <w:pPr>
      <w:numPr>
        <w:ilvl w:val="0"/>
        <w:numId w:val="0"/>
      </w:numPr>
      <w:ind w:left="576" w:hanging="576"/>
    </w:pPr>
    <w:rPr>
      <w:rFonts w:ascii="Calibri Light" w:hAnsi="Calibri Light"/>
      <w:caps w:val="0"/>
    </w:rPr>
  </w:style>
  <w:style w:type="paragraph" w:customStyle="1" w:styleId="Normal-rautt-BI">
    <w:name w:val="Normal - rautt - B + I"/>
    <w:basedOn w:val="Normal"/>
    <w:autoRedefine/>
    <w:rsid w:val="00A65F28"/>
    <w:rPr>
      <w:rFonts w:ascii="Calibri Light" w:eastAsiaTheme="minorEastAsia" w:hAnsi="Calibri Light" w:cs="Times New Roman"/>
    </w:rPr>
  </w:style>
  <w:style w:type="paragraph" w:customStyle="1" w:styleId="Normal-rautt-mijusett">
    <w:name w:val="Normal - rautt - miðjusett"/>
    <w:basedOn w:val="Normal-rautt-BI"/>
    <w:autoRedefine/>
    <w:rsid w:val="00A65F28"/>
    <w:pPr>
      <w:spacing w:after="60"/>
      <w:jc w:val="center"/>
    </w:pPr>
    <w:rPr>
      <w:b/>
      <w:bCs/>
    </w:rPr>
  </w:style>
  <w:style w:type="character" w:customStyle="1" w:styleId="Normal-rautt-BICharChar">
    <w:name w:val="Normal - rautt - B + I Char Char"/>
    <w:basedOn w:val="DefaultParagraphFont"/>
    <w:rsid w:val="00A65F28"/>
    <w:rPr>
      <w:rFonts w:ascii="Times New Roman" w:hAnsi="Times New Roman" w:cs="Times New Roman"/>
      <w:sz w:val="22"/>
      <w:szCs w:val="22"/>
      <w:lang w:val="is-IS" w:eastAsia="en-GB"/>
    </w:rPr>
  </w:style>
  <w:style w:type="paragraph" w:customStyle="1" w:styleId="Normal-rautt">
    <w:name w:val="Normal - rautt"/>
    <w:basedOn w:val="Normal"/>
    <w:autoRedefine/>
    <w:rsid w:val="00A65F28"/>
    <w:pPr>
      <w:tabs>
        <w:tab w:val="left" w:pos="1701"/>
      </w:tabs>
      <w:spacing w:after="60"/>
    </w:pPr>
    <w:rPr>
      <w:rFonts w:ascii="Calibri Light" w:eastAsiaTheme="minorEastAsia" w:hAnsi="Calibri Light" w:cs="Times New Roman"/>
      <w:color w:val="FF0000"/>
    </w:rPr>
  </w:style>
  <w:style w:type="character" w:customStyle="1" w:styleId="Normal-rauttChar">
    <w:name w:val="Normal - rautt Char"/>
    <w:basedOn w:val="DefaultParagraphFont"/>
    <w:rsid w:val="00A65F28"/>
    <w:rPr>
      <w:rFonts w:ascii="Times New Roman" w:hAnsi="Times New Roman" w:cs="Times New Roman"/>
      <w:color w:val="FF0000"/>
      <w:sz w:val="22"/>
      <w:szCs w:val="22"/>
      <w:lang w:eastAsia="en-GB"/>
    </w:rPr>
  </w:style>
  <w:style w:type="paragraph" w:customStyle="1" w:styleId="FORSA-MN-RAUTT">
    <w:name w:val="FORSÍÐA - MÁN. - RAUTT"/>
    <w:basedOn w:val="Forsa-mnuurinn"/>
    <w:autoRedefine/>
    <w:rsid w:val="00A65F28"/>
  </w:style>
  <w:style w:type="character" w:customStyle="1" w:styleId="Forsa-mnuurinnChar">
    <w:name w:val="Forsíða - mánuðurinn Char"/>
    <w:basedOn w:val="DefaultParagraphFont"/>
    <w:rsid w:val="00A65F28"/>
    <w:rPr>
      <w:rFonts w:ascii="Times New Roman" w:hAnsi="Times New Roman" w:cs="Times New Roman"/>
      <w:b/>
      <w:bCs/>
      <w:sz w:val="32"/>
      <w:szCs w:val="32"/>
      <w:lang w:eastAsia="en-GB"/>
    </w:rPr>
  </w:style>
  <w:style w:type="character" w:customStyle="1" w:styleId="FORSA-MN-RAUTTChar">
    <w:name w:val="FORSÍÐA - MÁN. - RAUTT Char"/>
    <w:basedOn w:val="Forsa-mnuurinnChar"/>
    <w:rsid w:val="00A65F28"/>
    <w:rPr>
      <w:rFonts w:ascii="Times New Roman" w:hAnsi="Times New Roman" w:cs="Times New Roman"/>
      <w:b/>
      <w:bCs/>
      <w:sz w:val="32"/>
      <w:szCs w:val="32"/>
      <w:lang w:eastAsia="en-GB"/>
    </w:rPr>
  </w:style>
  <w:style w:type="paragraph" w:customStyle="1" w:styleId="Forsa-verkheiti-rautt">
    <w:name w:val="Forsíða - verkheiti - rautt"/>
    <w:basedOn w:val="Forsa-kassiogmijustexti"/>
    <w:autoRedefine/>
    <w:rsid w:val="00A65F28"/>
  </w:style>
  <w:style w:type="character" w:customStyle="1" w:styleId="Forsa-verkheiti-rauttChar">
    <w:name w:val="Forsíða - verkheiti - rautt Char"/>
    <w:basedOn w:val="DefaultParagraphFont"/>
    <w:rsid w:val="00A65F28"/>
    <w:rPr>
      <w:rFonts w:ascii="Times New Roman" w:hAnsi="Times New Roman" w:cs="Times New Roman"/>
      <w:b/>
      <w:bCs/>
      <w:sz w:val="36"/>
      <w:szCs w:val="36"/>
      <w:lang w:eastAsia="en-GB"/>
    </w:rPr>
  </w:style>
  <w:style w:type="paragraph" w:customStyle="1" w:styleId="Rgjafabla-rautt">
    <w:name w:val="Ráðgjafablað - rautt"/>
    <w:basedOn w:val="Rgjafabla1"/>
    <w:autoRedefine/>
    <w:rsid w:val="00A65F28"/>
    <w:rPr>
      <w:rFonts w:cs="Times New Roman"/>
    </w:rPr>
  </w:style>
  <w:style w:type="paragraph" w:customStyle="1" w:styleId="Myndskring">
    <w:name w:val="Myndskýring"/>
    <w:basedOn w:val="Heading5"/>
    <w:uiPriority w:val="99"/>
    <w:rsid w:val="00A65F28"/>
    <w:pPr>
      <w:numPr>
        <w:ilvl w:val="0"/>
        <w:numId w:val="0"/>
      </w:numPr>
      <w:tabs>
        <w:tab w:val="num" w:pos="1962"/>
      </w:tabs>
      <w:overflowPunct w:val="0"/>
      <w:autoSpaceDE w:val="0"/>
      <w:autoSpaceDN w:val="0"/>
      <w:adjustRightInd w:val="0"/>
      <w:spacing w:before="3120"/>
      <w:ind w:left="1962" w:hanging="1008"/>
      <w:textAlignment w:val="baseline"/>
    </w:pPr>
    <w:rPr>
      <w:rFonts w:ascii="Calibri Light" w:eastAsiaTheme="minorEastAsia" w:hAnsi="Calibri Light" w:cs="Times New Roman"/>
      <w:b w:val="0"/>
      <w:bCs w:val="0"/>
      <w:sz w:val="24"/>
    </w:rPr>
  </w:style>
  <w:style w:type="paragraph" w:customStyle="1" w:styleId="Style2">
    <w:name w:val="Style2"/>
    <w:basedOn w:val="Greisluliurfyrirsgnhaus"/>
    <w:autoRedefine/>
    <w:uiPriority w:val="99"/>
    <w:rsid w:val="00A65F28"/>
    <w:pPr>
      <w:outlineLvl w:val="0"/>
    </w:pPr>
    <w:rPr>
      <w:rFonts w:cs="Times New Roman"/>
    </w:rPr>
  </w:style>
  <w:style w:type="paragraph" w:customStyle="1" w:styleId="Style3">
    <w:name w:val="Style3"/>
    <w:basedOn w:val="Greisluliurfyrirsgnhaus"/>
    <w:autoRedefine/>
    <w:uiPriority w:val="99"/>
    <w:rsid w:val="00A65F28"/>
    <w:pPr>
      <w:outlineLvl w:val="0"/>
    </w:pPr>
    <w:rPr>
      <w:rFonts w:cs="Times New Roman"/>
    </w:rPr>
  </w:style>
  <w:style w:type="character" w:customStyle="1" w:styleId="BodyTextIndentChar">
    <w:name w:val="Body Text Indent Char"/>
    <w:basedOn w:val="DefaultParagraphFont"/>
    <w:uiPriority w:val="99"/>
    <w:rsid w:val="00A65F28"/>
    <w:rPr>
      <w:rFonts w:ascii="Times New Roman" w:hAnsi="Times New Roman" w:cs="Times New Roman"/>
      <w:sz w:val="24"/>
      <w:szCs w:val="24"/>
      <w:lang w:eastAsia="en-GB"/>
    </w:rPr>
  </w:style>
  <w:style w:type="paragraph" w:customStyle="1" w:styleId="NormIndIndent">
    <w:name w:val="NormIndIndent"/>
    <w:basedOn w:val="Normal"/>
    <w:rsid w:val="00A65F28"/>
    <w:pPr>
      <w:numPr>
        <w:numId w:val="12"/>
      </w:numPr>
      <w:tabs>
        <w:tab w:val="clear" w:pos="1134"/>
      </w:tabs>
      <w:spacing w:before="60"/>
      <w:ind w:left="720" w:hanging="360"/>
    </w:pPr>
    <w:rPr>
      <w:rFonts w:ascii="Calibri Light" w:hAnsi="Calibri Light"/>
      <w:sz w:val="24"/>
    </w:rPr>
  </w:style>
  <w:style w:type="paragraph" w:styleId="Caption">
    <w:name w:val="caption"/>
    <w:basedOn w:val="Normal"/>
    <w:next w:val="Normal"/>
    <w:uiPriority w:val="35"/>
    <w:unhideWhenUsed/>
    <w:qFormat/>
    <w:rsid w:val="00A65F28"/>
    <w:rPr>
      <w:rFonts w:ascii="Calibri Light" w:hAnsi="Calibri Light"/>
      <w:b/>
      <w:bCs/>
      <w:color w:val="4472C4" w:themeColor="accent1"/>
      <w:sz w:val="18"/>
      <w:szCs w:val="18"/>
    </w:rPr>
  </w:style>
  <w:style w:type="paragraph" w:customStyle="1" w:styleId="StyleHeading4AsianHeadingsAsian">
    <w:name w:val="Style Heading 4 + (Asian) +Headings Asian"/>
    <w:basedOn w:val="Heading4"/>
    <w:rsid w:val="00A65F28"/>
    <w:pPr>
      <w:tabs>
        <w:tab w:val="left" w:pos="1134"/>
        <w:tab w:val="right" w:pos="1560"/>
      </w:tabs>
      <w:spacing w:after="120"/>
      <w:ind w:left="1134" w:hanging="1134"/>
    </w:pPr>
    <w:rPr>
      <w:rFonts w:ascii="Calibri Light" w:eastAsia="SimSun" w:hAnsi="Calibri Light" w:cs="Times New Roman"/>
      <w:szCs w:val="28"/>
      <w:lang w:val="x-none"/>
    </w:rPr>
  </w:style>
  <w:style w:type="paragraph" w:customStyle="1" w:styleId="StyleListParagraphLeft327cm">
    <w:name w:val="Style List Paragraph + Left:  327 cm"/>
    <w:basedOn w:val="ListParagraph"/>
    <w:rsid w:val="00A65F28"/>
    <w:pPr>
      <w:numPr>
        <w:numId w:val="8"/>
      </w:numPr>
      <w:tabs>
        <w:tab w:val="left" w:pos="1134"/>
        <w:tab w:val="right" w:pos="1560"/>
        <w:tab w:val="right" w:pos="9639"/>
      </w:tabs>
      <w:ind w:left="1854" w:hanging="357"/>
    </w:pPr>
    <w:rPr>
      <w:rFonts w:ascii="Calibri Light" w:eastAsia="Times New Roman" w:hAnsi="Calibri Light" w:cs="Times New Roman"/>
      <w:szCs w:val="20"/>
      <w:lang w:eastAsia="en-GB"/>
    </w:rPr>
  </w:style>
  <w:style w:type="paragraph" w:customStyle="1" w:styleId="TechInit">
    <w:name w:val="Tech Init"/>
    <w:basedOn w:val="Normal"/>
    <w:rsid w:val="00A65F28"/>
    <w:pPr>
      <w:widowControl w:val="0"/>
    </w:pPr>
    <w:rPr>
      <w:rFonts w:ascii="Calibri Light" w:eastAsia="Times New Roman" w:hAnsi="Calibri Light" w:cs="Times New Roman"/>
      <w:snapToGrid w:val="0"/>
      <w:szCs w:val="19"/>
    </w:rPr>
  </w:style>
  <w:style w:type="paragraph" w:customStyle="1" w:styleId="StyleEyubl-upptalning1-4Italic">
    <w:name w:val="Style Eyðublöð - upptalning 1-4 + Italic"/>
    <w:basedOn w:val="Eyubl-upptalning1-4"/>
    <w:rsid w:val="00A65F28"/>
    <w:pPr>
      <w:numPr>
        <w:numId w:val="0"/>
      </w:numPr>
    </w:pPr>
    <w:rPr>
      <w:rFonts w:eastAsia="Times New Roman" w:cs="Times New Roman"/>
      <w:i/>
      <w:iCs/>
      <w:szCs w:val="24"/>
    </w:rPr>
  </w:style>
  <w:style w:type="paragraph" w:customStyle="1" w:styleId="Tafla">
    <w:name w:val="Tafla"/>
    <w:basedOn w:val="Normal"/>
    <w:rsid w:val="00A65F28"/>
    <w:pPr>
      <w:overflowPunct w:val="0"/>
      <w:autoSpaceDE w:val="0"/>
      <w:autoSpaceDN w:val="0"/>
      <w:adjustRightInd w:val="0"/>
      <w:spacing w:before="120"/>
      <w:textAlignment w:val="baseline"/>
    </w:pPr>
    <w:rPr>
      <w:rFonts w:asciiTheme="majorHAnsi" w:eastAsia="Times New Roman" w:hAnsiTheme="majorHAnsi" w:cs="Times New Roman"/>
      <w:szCs w:val="20"/>
      <w:lang w:val="en-GB" w:eastAsia="is-IS"/>
    </w:rPr>
  </w:style>
  <w:style w:type="paragraph" w:customStyle="1" w:styleId="Upptalningnnmera">
    <w:name w:val="Upptalning án númera"/>
    <w:basedOn w:val="Normal"/>
    <w:autoRedefine/>
    <w:rsid w:val="00A65F28"/>
    <w:pPr>
      <w:widowControl w:val="0"/>
      <w:numPr>
        <w:numId w:val="13"/>
      </w:numPr>
      <w:tabs>
        <w:tab w:val="left" w:pos="1150"/>
        <w:tab w:val="num" w:pos="1985"/>
        <w:tab w:val="right" w:leader="dot" w:pos="9072"/>
      </w:tabs>
      <w:spacing w:after="60"/>
      <w:ind w:left="1985" w:hanging="567"/>
    </w:pPr>
    <w:rPr>
      <w:rFonts w:ascii="Calibri Light" w:eastAsiaTheme="minorEastAsia" w:hAnsi="Calibri Light" w:cs="Times New Roman"/>
    </w:rPr>
  </w:style>
  <w:style w:type="character" w:customStyle="1" w:styleId="SkletraChar">
    <w:name w:val="Skáletrað Char"/>
    <w:basedOn w:val="DefaultParagraphFont"/>
    <w:rsid w:val="00A65F28"/>
    <w:rPr>
      <w:rFonts w:ascii="Times New Roman" w:hAnsi="Times New Roman" w:cs="Times New Roman"/>
      <w:i/>
      <w:iCs/>
      <w:sz w:val="24"/>
      <w:szCs w:val="24"/>
      <w:lang w:val="is-IS" w:eastAsia="en-GB"/>
    </w:rPr>
  </w:style>
  <w:style w:type="paragraph" w:customStyle="1" w:styleId="Mynd">
    <w:name w:val="Mynd"/>
    <w:basedOn w:val="Normal"/>
    <w:autoRedefine/>
    <w:rsid w:val="00A65F28"/>
    <w:pPr>
      <w:tabs>
        <w:tab w:val="left" w:pos="1134"/>
      </w:tabs>
      <w:overflowPunct w:val="0"/>
      <w:autoSpaceDE w:val="0"/>
      <w:autoSpaceDN w:val="0"/>
      <w:adjustRightInd w:val="0"/>
      <w:ind w:left="1361"/>
      <w:jc w:val="center"/>
      <w:textAlignment w:val="baseline"/>
    </w:pPr>
    <w:rPr>
      <w:rFonts w:ascii="Calibri Light" w:eastAsia="Times New Roman" w:hAnsi="Calibri Light"/>
      <w:sz w:val="18"/>
      <w:szCs w:val="23"/>
    </w:rPr>
  </w:style>
  <w:style w:type="paragraph" w:customStyle="1" w:styleId="Greisluliurundir">
    <w:name w:val="Greiðsluliður_undir"/>
    <w:basedOn w:val="Normal"/>
    <w:autoRedefine/>
    <w:rsid w:val="00A65F28"/>
    <w:rPr>
      <w:rFonts w:ascii="Calibri Light" w:eastAsiaTheme="minorEastAsia" w:hAnsi="Calibri Light"/>
    </w:rPr>
  </w:style>
  <w:style w:type="paragraph" w:customStyle="1" w:styleId="Sutal">
    <w:name w:val="Síðutal"/>
    <w:basedOn w:val="Footer"/>
    <w:autoRedefine/>
    <w:rsid w:val="00A65F28"/>
    <w:pPr>
      <w:spacing w:after="200" w:line="276" w:lineRule="auto"/>
      <w:jc w:val="center"/>
    </w:pPr>
    <w:rPr>
      <w:rFonts w:ascii="Calibri Light" w:eastAsiaTheme="minorEastAsia" w:hAnsi="Calibri Light"/>
    </w:rPr>
  </w:style>
  <w:style w:type="paragraph" w:customStyle="1" w:styleId="style1">
    <w:name w:val="style 1"/>
    <w:basedOn w:val="Normal"/>
    <w:autoRedefine/>
    <w:uiPriority w:val="99"/>
    <w:rsid w:val="00A65F28"/>
    <w:pPr>
      <w:spacing w:after="60"/>
      <w:jc w:val="center"/>
    </w:pPr>
    <w:rPr>
      <w:rFonts w:ascii="Calibri Light" w:eastAsiaTheme="minorEastAsia" w:hAnsi="Calibri Light"/>
      <w:b/>
      <w:bCs/>
      <w:i/>
      <w:iCs/>
    </w:rPr>
  </w:style>
  <w:style w:type="paragraph" w:customStyle="1" w:styleId="Fyrirsgn">
    <w:name w:val="Fyrirsögn"/>
    <w:basedOn w:val="Normal"/>
    <w:autoRedefine/>
    <w:rsid w:val="00A65F28"/>
    <w:pPr>
      <w:spacing w:before="240" w:after="60"/>
      <w:ind w:left="318"/>
      <w:outlineLvl w:val="0"/>
    </w:pPr>
    <w:rPr>
      <w:rFonts w:ascii="Calibri Light" w:eastAsia="Times New Roman" w:hAnsi="Calibri Light" w:cs="Times New Roman"/>
      <w:b/>
      <w:bCs/>
      <w:i/>
      <w:iCs/>
      <w:szCs w:val="20"/>
      <w:lang w:eastAsia="zh-CN"/>
    </w:rPr>
  </w:style>
  <w:style w:type="paragraph" w:customStyle="1" w:styleId="upptalning1">
    <w:name w:val="upptalning 1"/>
    <w:basedOn w:val="Normal"/>
    <w:autoRedefine/>
    <w:rsid w:val="00A65F28"/>
    <w:pPr>
      <w:tabs>
        <w:tab w:val="left" w:pos="5954"/>
        <w:tab w:val="left" w:pos="7938"/>
      </w:tabs>
      <w:ind w:left="1418"/>
    </w:pPr>
    <w:rPr>
      <w:rFonts w:ascii="Calibri Light" w:eastAsiaTheme="minorEastAsia" w:hAnsi="Calibri Light"/>
      <w:b/>
      <w:bCs/>
      <w:i/>
      <w:iCs/>
      <w:u w:val="single"/>
    </w:rPr>
  </w:style>
  <w:style w:type="paragraph" w:customStyle="1" w:styleId="Upptalning2">
    <w:name w:val="Upptalning 2"/>
    <w:basedOn w:val="Normal"/>
    <w:autoRedefine/>
    <w:rsid w:val="00A65F28"/>
    <w:pPr>
      <w:tabs>
        <w:tab w:val="right" w:pos="7088"/>
        <w:tab w:val="right" w:pos="9072"/>
      </w:tabs>
      <w:ind w:left="1702" w:hanging="284"/>
    </w:pPr>
    <w:rPr>
      <w:rFonts w:ascii="Calibri Light" w:eastAsiaTheme="minorEastAsia" w:hAnsi="Calibri Light"/>
    </w:rPr>
  </w:style>
  <w:style w:type="character" w:customStyle="1" w:styleId="UpptalningChar">
    <w:name w:val="Upptalning Char"/>
    <w:basedOn w:val="DefaultParagraphFont"/>
    <w:rsid w:val="00A65F28"/>
    <w:rPr>
      <w:rFonts w:ascii="Times New Roman" w:hAnsi="Times New Roman" w:cs="Times New Roman"/>
      <w:sz w:val="24"/>
      <w:szCs w:val="24"/>
      <w:lang w:eastAsia="en-GB"/>
    </w:rPr>
  </w:style>
  <w:style w:type="paragraph" w:customStyle="1" w:styleId="Upptalning3">
    <w:name w:val="Upptalning 3"/>
    <w:basedOn w:val="Normal"/>
    <w:autoRedefine/>
    <w:rsid w:val="00A65F28"/>
    <w:pPr>
      <w:tabs>
        <w:tab w:val="left" w:pos="1985"/>
      </w:tabs>
      <w:spacing w:before="120"/>
      <w:ind w:left="1418"/>
    </w:pPr>
    <w:rPr>
      <w:rFonts w:ascii="Calibri Light" w:eastAsiaTheme="minorEastAsia" w:hAnsi="Calibri Light"/>
      <w:b/>
      <w:bCs/>
    </w:rPr>
  </w:style>
  <w:style w:type="paragraph" w:customStyle="1" w:styleId="Upptalning4">
    <w:name w:val="Upptalning 4"/>
    <w:basedOn w:val="Normal"/>
    <w:autoRedefine/>
    <w:rsid w:val="00A65F28"/>
    <w:pPr>
      <w:ind w:left="2269" w:hanging="284"/>
    </w:pPr>
    <w:rPr>
      <w:rFonts w:ascii="Calibri Light" w:eastAsiaTheme="minorEastAsia" w:hAnsi="Calibri Light"/>
    </w:rPr>
  </w:style>
  <w:style w:type="character" w:customStyle="1" w:styleId="Upptalning4Char">
    <w:name w:val="Upptalning 4 Char"/>
    <w:basedOn w:val="DefaultParagraphFont"/>
    <w:rsid w:val="00A65F28"/>
    <w:rPr>
      <w:rFonts w:ascii="Times New Roman" w:hAnsi="Times New Roman" w:cs="Times New Roman"/>
      <w:sz w:val="24"/>
      <w:szCs w:val="24"/>
      <w:lang w:val="is-IS" w:eastAsia="en-GB"/>
    </w:rPr>
  </w:style>
  <w:style w:type="paragraph" w:customStyle="1" w:styleId="Inndregi-tab7">
    <w:name w:val="Inndregið - tab 7"/>
    <w:basedOn w:val="Inndregi"/>
    <w:autoRedefine/>
    <w:uiPriority w:val="99"/>
    <w:rsid w:val="00A65F28"/>
    <w:pPr>
      <w:tabs>
        <w:tab w:val="clear" w:pos="2835"/>
        <w:tab w:val="clear" w:pos="6480"/>
        <w:tab w:val="left" w:pos="3969"/>
      </w:tabs>
      <w:ind w:left="3970" w:hanging="2552"/>
    </w:pPr>
  </w:style>
  <w:style w:type="paragraph" w:customStyle="1" w:styleId="Greisluliur">
    <w:name w:val="Greiðsluliður"/>
    <w:basedOn w:val="Normal"/>
    <w:next w:val="Greisluliurundir"/>
    <w:autoRedefine/>
    <w:uiPriority w:val="99"/>
    <w:rsid w:val="00A65F28"/>
    <w:pPr>
      <w:keepNext/>
      <w:spacing w:before="360" w:after="60"/>
    </w:pPr>
    <w:rPr>
      <w:rFonts w:ascii="Calibri Light" w:eastAsiaTheme="minorEastAsia" w:hAnsi="Calibri Light"/>
      <w:b/>
      <w:bCs/>
      <w:i/>
      <w:iCs/>
    </w:rPr>
  </w:style>
  <w:style w:type="paragraph" w:customStyle="1" w:styleId="Upptalning5">
    <w:name w:val="Upptalning 5"/>
    <w:basedOn w:val="Normal"/>
    <w:autoRedefine/>
    <w:uiPriority w:val="99"/>
    <w:rsid w:val="00A65F28"/>
    <w:pPr>
      <w:ind w:left="1985" w:hanging="567"/>
    </w:pPr>
    <w:rPr>
      <w:rFonts w:ascii="Calibri Light" w:eastAsiaTheme="minorEastAsia" w:hAnsi="Calibri Light"/>
      <w:b/>
      <w:bCs/>
      <w:i/>
      <w:iCs/>
    </w:rPr>
  </w:style>
  <w:style w:type="paragraph" w:customStyle="1" w:styleId="Upptalning6">
    <w:name w:val="Upptalning 6"/>
    <w:basedOn w:val="Normal"/>
    <w:autoRedefine/>
    <w:rsid w:val="00A65F28"/>
    <w:pPr>
      <w:tabs>
        <w:tab w:val="left" w:pos="3119"/>
        <w:tab w:val="left" w:pos="4536"/>
        <w:tab w:val="left" w:pos="5670"/>
        <w:tab w:val="left" w:pos="6804"/>
        <w:tab w:val="left" w:pos="7938"/>
      </w:tabs>
      <w:ind w:left="1701"/>
    </w:pPr>
    <w:rPr>
      <w:rFonts w:ascii="Calibri Light" w:eastAsiaTheme="minorEastAsia" w:hAnsi="Calibri Light"/>
      <w:i/>
      <w:iCs/>
    </w:rPr>
  </w:style>
  <w:style w:type="character" w:customStyle="1" w:styleId="GreisluliurChar">
    <w:name w:val="Greiðsluliður Char"/>
    <w:basedOn w:val="DefaultParagraphFont"/>
    <w:rsid w:val="00A65F28"/>
    <w:rPr>
      <w:rFonts w:ascii="Times New Roman" w:hAnsi="Times New Roman" w:cs="Times New Roman"/>
      <w:b/>
      <w:bCs/>
      <w:i/>
      <w:iCs/>
      <w:sz w:val="24"/>
      <w:szCs w:val="24"/>
      <w:lang w:eastAsia="en-GB"/>
    </w:rPr>
  </w:style>
  <w:style w:type="paragraph" w:customStyle="1" w:styleId="Verksamningurheiti">
    <w:name w:val="Verksamningur #heiti#"/>
    <w:basedOn w:val="Normal"/>
    <w:autoRedefine/>
    <w:rsid w:val="00A65F28"/>
    <w:pPr>
      <w:spacing w:before="240" w:after="240"/>
      <w:jc w:val="center"/>
    </w:pPr>
    <w:rPr>
      <w:rFonts w:ascii="Calibri Light" w:eastAsiaTheme="minorEastAsia" w:hAnsi="Calibri Light"/>
      <w:i/>
      <w:iCs/>
      <w:sz w:val="28"/>
      <w:szCs w:val="28"/>
    </w:rPr>
  </w:style>
  <w:style w:type="character" w:customStyle="1" w:styleId="Verksamningur-xgreinChar">
    <w:name w:val="Verksamningur - x. grein Char"/>
    <w:basedOn w:val="DefaultParagraphFont"/>
    <w:rsid w:val="00A65F28"/>
    <w:rPr>
      <w:rFonts w:ascii="Times New Roman" w:hAnsi="Times New Roman" w:cs="Times New Roman"/>
      <w:b/>
      <w:bCs/>
      <w:i/>
      <w:iCs/>
      <w:sz w:val="24"/>
      <w:szCs w:val="24"/>
      <w:lang w:val="is-IS" w:eastAsia="en-GB"/>
    </w:rPr>
  </w:style>
  <w:style w:type="paragraph" w:customStyle="1" w:styleId="Verksamningur-upptalning">
    <w:name w:val="Verksamningur - upptalning"/>
    <w:basedOn w:val="Normal"/>
    <w:autoRedefine/>
    <w:rsid w:val="00A65F28"/>
    <w:pPr>
      <w:tabs>
        <w:tab w:val="left" w:pos="1985"/>
      </w:tabs>
    </w:pPr>
    <w:rPr>
      <w:rFonts w:ascii="Calibri Light" w:eastAsiaTheme="minorEastAsia" w:hAnsi="Calibri Light"/>
    </w:rPr>
  </w:style>
  <w:style w:type="character" w:customStyle="1" w:styleId="Verksamningur-upptalningChar">
    <w:name w:val="Verksamningur - upptalning Char"/>
    <w:basedOn w:val="DefaultParagraphFont"/>
    <w:rsid w:val="00A65F28"/>
    <w:rPr>
      <w:rFonts w:ascii="Times New Roman" w:hAnsi="Times New Roman" w:cs="Times New Roman"/>
      <w:sz w:val="24"/>
      <w:szCs w:val="24"/>
      <w:lang w:val="is-IS" w:eastAsia="en-GB"/>
    </w:rPr>
  </w:style>
  <w:style w:type="paragraph" w:customStyle="1" w:styleId="Verksamningur-undirstrikun">
    <w:name w:val="Verksamningur - undirstrikun"/>
    <w:basedOn w:val="Normal"/>
    <w:autoRedefine/>
    <w:rsid w:val="00A65F28"/>
    <w:rPr>
      <w:rFonts w:ascii="Calibri Light" w:eastAsiaTheme="minorEastAsia" w:hAnsi="Calibri Light"/>
      <w:u w:val="single"/>
    </w:rPr>
  </w:style>
  <w:style w:type="paragraph" w:customStyle="1" w:styleId="Verksamningur-undirstrikunundirskrift">
    <w:name w:val="Verksamningur - undirstrikun/undirskrift"/>
    <w:basedOn w:val="Verksamningur-undirstrikun"/>
    <w:autoRedefine/>
    <w:uiPriority w:val="99"/>
    <w:rsid w:val="00A65F28"/>
    <w:pPr>
      <w:tabs>
        <w:tab w:val="right" w:pos="5670"/>
      </w:tabs>
    </w:pPr>
  </w:style>
  <w:style w:type="character" w:customStyle="1" w:styleId="Verksamningur-undirstrikunChar">
    <w:name w:val="Verksamningur - undirstrikun Char"/>
    <w:basedOn w:val="DefaultParagraphFont"/>
    <w:rsid w:val="00A65F28"/>
    <w:rPr>
      <w:rFonts w:ascii="Times New Roman" w:hAnsi="Times New Roman" w:cs="Times New Roman"/>
      <w:sz w:val="24"/>
      <w:szCs w:val="24"/>
      <w:u w:val="single"/>
      <w:lang w:val="is-IS" w:eastAsia="en-GB"/>
    </w:rPr>
  </w:style>
  <w:style w:type="paragraph" w:customStyle="1" w:styleId="Nafnkennitala2x">
    <w:name w:val="Nafn/kennitala 2 x"/>
    <w:basedOn w:val="Normal"/>
    <w:autoRedefine/>
    <w:rsid w:val="00A65F28"/>
    <w:pPr>
      <w:tabs>
        <w:tab w:val="left" w:pos="5783"/>
      </w:tabs>
    </w:pPr>
    <w:rPr>
      <w:rFonts w:ascii="Calibri Light" w:eastAsiaTheme="minorEastAsia" w:hAnsi="Calibri Light"/>
    </w:rPr>
  </w:style>
  <w:style w:type="paragraph" w:customStyle="1" w:styleId="Stylexx">
    <w:name w:val="Stylexx"/>
    <w:basedOn w:val="Normal"/>
    <w:autoRedefine/>
    <w:uiPriority w:val="99"/>
    <w:rsid w:val="00A65F28"/>
    <w:rPr>
      <w:rFonts w:ascii="Calibri Light" w:eastAsiaTheme="minorEastAsia" w:hAnsi="Calibri Light"/>
    </w:rPr>
  </w:style>
  <w:style w:type="paragraph" w:customStyle="1" w:styleId="undirundirstrikun">
    <w:name w:val="undir undirstrikun"/>
    <w:basedOn w:val="Normal"/>
    <w:autoRedefine/>
    <w:uiPriority w:val="99"/>
    <w:rsid w:val="00A65F28"/>
    <w:rPr>
      <w:rFonts w:ascii="Calibri Light" w:eastAsiaTheme="minorEastAsia" w:hAnsi="Calibri Light"/>
    </w:rPr>
  </w:style>
  <w:style w:type="paragraph" w:styleId="DocumentMap">
    <w:name w:val="Document Map"/>
    <w:basedOn w:val="Normal"/>
    <w:link w:val="DocumentMapChar"/>
    <w:uiPriority w:val="99"/>
    <w:rsid w:val="00A65F28"/>
    <w:pPr>
      <w:shd w:val="clear" w:color="auto" w:fill="000080"/>
    </w:pPr>
    <w:rPr>
      <w:rFonts w:ascii="Tahoma" w:eastAsiaTheme="minorEastAsia" w:hAnsi="Tahoma" w:cs="Tahoma"/>
      <w:szCs w:val="20"/>
    </w:rPr>
  </w:style>
  <w:style w:type="character" w:customStyle="1" w:styleId="DocumentMapChar">
    <w:name w:val="Document Map Char"/>
    <w:basedOn w:val="DefaultParagraphFont"/>
    <w:link w:val="DocumentMap"/>
    <w:uiPriority w:val="99"/>
    <w:rsid w:val="00A65F28"/>
    <w:rPr>
      <w:rFonts w:ascii="Tahoma" w:eastAsiaTheme="minorEastAsia" w:hAnsi="Tahoma" w:cs="Tahoma"/>
      <w:kern w:val="0"/>
      <w:sz w:val="20"/>
      <w:szCs w:val="20"/>
      <w:shd w:val="clear" w:color="auto" w:fill="000080"/>
    </w:rPr>
  </w:style>
  <w:style w:type="paragraph" w:customStyle="1" w:styleId="Efnislistar-mynd">
    <w:name w:val="Efnislistar - mynd"/>
    <w:basedOn w:val="Normal"/>
    <w:autoRedefine/>
    <w:uiPriority w:val="99"/>
    <w:rsid w:val="00A65F28"/>
    <w:pPr>
      <w:ind w:left="567"/>
    </w:pPr>
    <w:rPr>
      <w:rFonts w:ascii="Calibri Light" w:eastAsiaTheme="minorEastAsia" w:hAnsi="Calibri Light" w:cs="Times New Roman"/>
    </w:rPr>
  </w:style>
  <w:style w:type="paragraph" w:customStyle="1" w:styleId="Efnislistar">
    <w:name w:val="Efnislistar"/>
    <w:basedOn w:val="Normal"/>
    <w:autoRedefine/>
    <w:uiPriority w:val="99"/>
    <w:rsid w:val="00A65F28"/>
    <w:rPr>
      <w:rFonts w:ascii="Calibri Light" w:eastAsiaTheme="minorEastAsia" w:hAnsi="Calibri Light" w:cs="Times New Roman"/>
      <w:b/>
      <w:bCs/>
    </w:rPr>
  </w:style>
  <w:style w:type="character" w:customStyle="1" w:styleId="Style10ptUnderline">
    <w:name w:val="Style 10 pt Underline"/>
    <w:basedOn w:val="DefaultParagraphFont"/>
    <w:uiPriority w:val="99"/>
    <w:rsid w:val="00A65F28"/>
    <w:rPr>
      <w:rFonts w:ascii="Times New Roman" w:hAnsi="Times New Roman" w:cs="Times New Roman"/>
      <w:sz w:val="20"/>
      <w:szCs w:val="20"/>
      <w:u w:val="single"/>
    </w:rPr>
  </w:style>
  <w:style w:type="character" w:customStyle="1" w:styleId="InndregiCharChar">
    <w:name w:val="Inndregið Char Char"/>
    <w:basedOn w:val="DefaultParagraphFont"/>
    <w:rsid w:val="00A65F28"/>
    <w:rPr>
      <w:rFonts w:ascii="Times New Roman" w:hAnsi="Times New Roman" w:cs="Times New Roman"/>
      <w:sz w:val="24"/>
      <w:szCs w:val="24"/>
      <w:lang w:eastAsia="en-GB"/>
    </w:rPr>
  </w:style>
  <w:style w:type="character" w:customStyle="1" w:styleId="StyleItalic">
    <w:name w:val="Style Italic"/>
    <w:basedOn w:val="DefaultParagraphFont"/>
    <w:rsid w:val="00A65F28"/>
    <w:rPr>
      <w:rFonts w:ascii="Times New Roman" w:hAnsi="Times New Roman" w:cs="Times New Roman"/>
      <w:i/>
      <w:iCs/>
    </w:rPr>
  </w:style>
  <w:style w:type="character" w:customStyle="1" w:styleId="StyleUnderline">
    <w:name w:val="Style Underline"/>
    <w:basedOn w:val="DefaultParagraphFont"/>
    <w:rsid w:val="00A65F28"/>
    <w:rPr>
      <w:rFonts w:ascii="Times New Roman" w:hAnsi="Times New Roman" w:cs="Times New Roman"/>
      <w:u w:val="single"/>
    </w:rPr>
  </w:style>
  <w:style w:type="character" w:customStyle="1" w:styleId="bodytextafter6ptchar">
    <w:name w:val="bodytextafter6ptchar"/>
    <w:basedOn w:val="DefaultParagraphFont"/>
    <w:uiPriority w:val="99"/>
    <w:rsid w:val="00A65F28"/>
    <w:rPr>
      <w:rFonts w:ascii="Times New Roman" w:hAnsi="Times New Roman" w:cs="Times New Roman"/>
      <w:snapToGrid w:val="0"/>
    </w:rPr>
  </w:style>
  <w:style w:type="paragraph" w:customStyle="1" w:styleId="Header-undirstrikun">
    <w:name w:val="Header - undirstrikun"/>
    <w:basedOn w:val="Header"/>
    <w:autoRedefine/>
    <w:rsid w:val="00A65F28"/>
    <w:pPr>
      <w:tabs>
        <w:tab w:val="clear" w:pos="4153"/>
        <w:tab w:val="clear" w:pos="8306"/>
      </w:tabs>
      <w:spacing w:after="120" w:line="276" w:lineRule="auto"/>
    </w:pPr>
    <w:rPr>
      <w:rFonts w:ascii="Calibri Light" w:eastAsiaTheme="minorEastAsia" w:hAnsi="Calibri Light"/>
      <w:sz w:val="16"/>
      <w:szCs w:val="16"/>
      <w:u w:val="single"/>
    </w:rPr>
  </w:style>
  <w:style w:type="paragraph" w:customStyle="1" w:styleId="Style10">
    <w:name w:val="Style1"/>
    <w:basedOn w:val="Normal"/>
    <w:link w:val="Style1Char"/>
    <w:autoRedefine/>
    <w:rsid w:val="00A65F28"/>
    <w:pPr>
      <w:tabs>
        <w:tab w:val="right" w:pos="5670"/>
      </w:tabs>
    </w:pPr>
    <w:rPr>
      <w:rFonts w:ascii="Calibri Light" w:eastAsiaTheme="minorEastAsia" w:hAnsi="Calibri Light" w:cs="Times New Roman"/>
    </w:rPr>
  </w:style>
  <w:style w:type="character" w:customStyle="1" w:styleId="Style1Char">
    <w:name w:val="Style1 Char"/>
    <w:link w:val="Style10"/>
    <w:rsid w:val="00A65F28"/>
    <w:rPr>
      <w:rFonts w:ascii="Calibri Light" w:eastAsiaTheme="minorEastAsia" w:hAnsi="Calibri Light" w:cs="Times New Roman"/>
      <w:kern w:val="0"/>
      <w:sz w:val="20"/>
    </w:rPr>
  </w:style>
  <w:style w:type="paragraph" w:customStyle="1" w:styleId="Undirstrikun-12">
    <w:name w:val="Undirstrikun - 1/2"/>
    <w:basedOn w:val="Normal"/>
    <w:autoRedefine/>
    <w:rsid w:val="00A65F28"/>
    <w:pPr>
      <w:tabs>
        <w:tab w:val="right" w:pos="5670"/>
      </w:tabs>
    </w:pPr>
    <w:rPr>
      <w:rFonts w:ascii="Calibri Light" w:eastAsiaTheme="minorEastAsia" w:hAnsi="Calibri Light" w:cs="Times New Roman"/>
      <w:u w:val="single"/>
    </w:rPr>
  </w:style>
  <w:style w:type="paragraph" w:customStyle="1" w:styleId="verksamningur-undirstrikun2">
    <w:name w:val="verksamningur - undirstrikun 2"/>
    <w:basedOn w:val="Verksamningur-undirstrikun"/>
    <w:autoRedefine/>
    <w:rsid w:val="00A65F28"/>
    <w:rPr>
      <w:rFonts w:cs="Times New Roman"/>
    </w:rPr>
  </w:style>
  <w:style w:type="paragraph" w:customStyle="1" w:styleId="Tmatlun-tafla">
    <w:name w:val="Tímaáætlun - tafla"/>
    <w:basedOn w:val="Normal"/>
    <w:autoRedefine/>
    <w:rsid w:val="00A65F28"/>
    <w:rPr>
      <w:rFonts w:ascii="Calibri Light" w:eastAsiaTheme="minorEastAsia" w:hAnsi="Calibri Light" w:cs="Times New Roman"/>
    </w:rPr>
  </w:style>
  <w:style w:type="paragraph" w:customStyle="1" w:styleId="Tmatlun-tafla-efstalna">
    <w:name w:val="Tímaáætlun - tafla - efsta lína"/>
    <w:basedOn w:val="Tmatlun-tafla"/>
    <w:autoRedefine/>
    <w:rsid w:val="00A65F28"/>
    <w:rPr>
      <w:b/>
      <w:bCs/>
      <w:i/>
      <w:iCs/>
    </w:rPr>
  </w:style>
  <w:style w:type="paragraph" w:customStyle="1" w:styleId="B4Undirverktakar">
    <w:name w:val="B.4 Undirverktakar"/>
    <w:basedOn w:val="Normal"/>
    <w:autoRedefine/>
    <w:rsid w:val="00A65F28"/>
    <w:pPr>
      <w:tabs>
        <w:tab w:val="left" w:pos="2268"/>
        <w:tab w:val="left" w:pos="2835"/>
        <w:tab w:val="left" w:pos="3969"/>
        <w:tab w:val="left" w:pos="5670"/>
      </w:tabs>
      <w:ind w:left="1418"/>
    </w:pPr>
    <w:rPr>
      <w:rFonts w:ascii="Calibri Light" w:eastAsiaTheme="minorEastAsia" w:hAnsi="Calibri Light" w:cs="Times New Roman"/>
    </w:rPr>
  </w:style>
  <w:style w:type="paragraph" w:customStyle="1" w:styleId="B4Undirverktakar-undirstrikun">
    <w:name w:val="B.4 Undirverktakar - undirstrikun"/>
    <w:basedOn w:val="B4Undirverktakar"/>
    <w:autoRedefine/>
    <w:rsid w:val="00A65F28"/>
    <w:pPr>
      <w:tabs>
        <w:tab w:val="right" w:leader="underscore" w:pos="5103"/>
        <w:tab w:val="right" w:leader="underscore" w:pos="9639"/>
      </w:tabs>
    </w:pPr>
  </w:style>
  <w:style w:type="paragraph" w:customStyle="1" w:styleId="Teikningaskr-kassi">
    <w:name w:val="Teikningaskrá - kassi"/>
    <w:basedOn w:val="Normal"/>
    <w:autoRedefine/>
    <w:uiPriority w:val="99"/>
    <w:rsid w:val="00A65F28"/>
    <w:rPr>
      <w:rFonts w:ascii="Calibri Light" w:eastAsiaTheme="minorEastAsia" w:hAnsi="Calibri Light" w:cs="Times New Roman"/>
    </w:rPr>
  </w:style>
  <w:style w:type="paragraph" w:customStyle="1" w:styleId="Upptalning8">
    <w:name w:val="Upptalning 8"/>
    <w:basedOn w:val="Upptalning2"/>
    <w:autoRedefine/>
    <w:rsid w:val="00A65F28"/>
    <w:pPr>
      <w:tabs>
        <w:tab w:val="clear" w:pos="7088"/>
        <w:tab w:val="left" w:pos="3402"/>
        <w:tab w:val="left" w:pos="6237"/>
      </w:tabs>
      <w:ind w:left="2138" w:hanging="360"/>
    </w:pPr>
    <w:rPr>
      <w:rFonts w:cs="Times New Roman"/>
    </w:rPr>
  </w:style>
  <w:style w:type="character" w:customStyle="1" w:styleId="FyrirsgnChar">
    <w:name w:val="Fyrirsögn Char"/>
    <w:basedOn w:val="DefaultParagraphFont"/>
    <w:rsid w:val="00A65F28"/>
    <w:rPr>
      <w:rFonts w:ascii="Times New Roman" w:hAnsi="Times New Roman" w:cs="Times New Roman"/>
      <w:b/>
      <w:bCs/>
      <w:i/>
      <w:iCs/>
      <w:sz w:val="24"/>
      <w:szCs w:val="24"/>
      <w:lang w:eastAsia="en-GB"/>
    </w:rPr>
  </w:style>
  <w:style w:type="character" w:customStyle="1" w:styleId="HeadingA1CharChar">
    <w:name w:val="Heading A1 Char Char"/>
    <w:basedOn w:val="DefaultParagraphFont"/>
    <w:rsid w:val="00A65F28"/>
    <w:rPr>
      <w:rFonts w:ascii="Times New Roman" w:hAnsi="Times New Roman" w:cs="Times New Roman"/>
      <w:b/>
      <w:bCs/>
      <w:smallCaps/>
      <w:sz w:val="28"/>
      <w:szCs w:val="28"/>
      <w:lang w:eastAsia="en-GB"/>
    </w:rPr>
  </w:style>
  <w:style w:type="paragraph" w:customStyle="1" w:styleId="HeadingA2">
    <w:name w:val="Heading A2"/>
    <w:basedOn w:val="Normal"/>
    <w:uiPriority w:val="99"/>
    <w:rsid w:val="00A65F28"/>
    <w:rPr>
      <w:rFonts w:ascii="Calibri Light" w:eastAsiaTheme="minorEastAsia" w:hAnsi="Calibri Light" w:cs="Times New Roman"/>
    </w:rPr>
  </w:style>
  <w:style w:type="paragraph" w:customStyle="1" w:styleId="Inndregi-Bold">
    <w:name w:val="Inndregið - Bold"/>
    <w:basedOn w:val="Inndregi"/>
    <w:autoRedefine/>
    <w:rsid w:val="00A65F28"/>
    <w:rPr>
      <w:rFonts w:cs="Times New Roman"/>
      <w:b/>
      <w:bCs/>
    </w:rPr>
  </w:style>
  <w:style w:type="paragraph" w:styleId="Index1">
    <w:name w:val="index 1"/>
    <w:basedOn w:val="Normal"/>
    <w:next w:val="Normal"/>
    <w:autoRedefine/>
    <w:uiPriority w:val="99"/>
    <w:rsid w:val="00A65F28"/>
    <w:pPr>
      <w:ind w:left="220" w:hanging="220"/>
    </w:pPr>
    <w:rPr>
      <w:rFonts w:ascii="Calibri Light" w:eastAsiaTheme="minorEastAsia" w:hAnsi="Calibri Light" w:cs="Times New Roman"/>
    </w:rPr>
  </w:style>
  <w:style w:type="paragraph" w:customStyle="1" w:styleId="Stuttbil">
    <w:name w:val="Stutt bil"/>
    <w:basedOn w:val="Normal"/>
    <w:autoRedefine/>
    <w:uiPriority w:val="99"/>
    <w:rsid w:val="00A65F28"/>
    <w:rPr>
      <w:rFonts w:ascii="Calibri Light" w:eastAsiaTheme="minorEastAsia" w:hAnsi="Calibri Light" w:cs="Times New Roman"/>
      <w:sz w:val="16"/>
      <w:szCs w:val="16"/>
    </w:rPr>
  </w:style>
  <w:style w:type="paragraph" w:customStyle="1" w:styleId="Inndregi-">
    <w:name w:val="Inndregið -"/>
    <w:basedOn w:val="Inndregi"/>
    <w:autoRedefine/>
    <w:rsid w:val="00A65F28"/>
    <w:pPr>
      <w:tabs>
        <w:tab w:val="right" w:pos="6804"/>
      </w:tabs>
    </w:pPr>
    <w:rPr>
      <w:rFonts w:cs="Times New Roman"/>
    </w:rPr>
  </w:style>
  <w:style w:type="paragraph" w:customStyle="1" w:styleId="Inndregi-tab14enda">
    <w:name w:val="Inndregið - tab 14 á enda"/>
    <w:basedOn w:val="Inndregi"/>
    <w:autoRedefine/>
    <w:rsid w:val="00A65F28"/>
    <w:pPr>
      <w:tabs>
        <w:tab w:val="clear" w:pos="2835"/>
        <w:tab w:val="clear" w:pos="6480"/>
        <w:tab w:val="right" w:pos="8222"/>
      </w:tabs>
    </w:pPr>
    <w:rPr>
      <w:rFonts w:cs="Times New Roman"/>
    </w:rPr>
  </w:style>
  <w:style w:type="paragraph" w:customStyle="1" w:styleId="InndregiundirCENELEC">
    <w:name w:val="Inndregið undir CENELEC"/>
    <w:basedOn w:val="Feitletraogundirstrika"/>
    <w:autoRedefine/>
    <w:rsid w:val="00A65F28"/>
    <w:pPr>
      <w:ind w:hanging="1701"/>
    </w:pPr>
    <w:rPr>
      <w:b w:val="0"/>
      <w:bCs w:val="0"/>
      <w:u w:val="none"/>
    </w:rPr>
  </w:style>
  <w:style w:type="paragraph" w:customStyle="1" w:styleId="Myndlsing">
    <w:name w:val="Myndlýsing"/>
    <w:basedOn w:val="Fyrirsgn"/>
    <w:autoRedefine/>
    <w:rsid w:val="00A65F28"/>
    <w:rPr>
      <w:i w:val="0"/>
      <w:iCs w:val="0"/>
    </w:rPr>
  </w:style>
  <w:style w:type="paragraph" w:customStyle="1" w:styleId="Normaleftirmynd">
    <w:name w:val="Normal á eftir mynd"/>
    <w:basedOn w:val="Normal"/>
    <w:autoRedefine/>
    <w:rsid w:val="00A65F28"/>
    <w:pPr>
      <w:ind w:left="284"/>
    </w:pPr>
    <w:rPr>
      <w:rFonts w:ascii="Calibri Light" w:eastAsiaTheme="minorEastAsia" w:hAnsi="Calibri Light" w:cs="Times New Roman"/>
    </w:rPr>
  </w:style>
  <w:style w:type="paragraph" w:customStyle="1" w:styleId="Mijusettnormal">
    <w:name w:val="Miðjusett normal"/>
    <w:basedOn w:val="Normal"/>
    <w:autoRedefine/>
    <w:uiPriority w:val="99"/>
    <w:rsid w:val="00A65F28"/>
    <w:pPr>
      <w:jc w:val="center"/>
    </w:pPr>
    <w:rPr>
      <w:rFonts w:ascii="Calibri Light" w:eastAsiaTheme="minorEastAsia" w:hAnsi="Calibri Light" w:cs="Times New Roman"/>
    </w:rPr>
  </w:style>
  <w:style w:type="paragraph" w:customStyle="1" w:styleId="Litlarmyndirhgristillar">
    <w:name w:val="Litlar myndir hægristillar"/>
    <w:basedOn w:val="Normal"/>
    <w:autoRedefine/>
    <w:uiPriority w:val="99"/>
    <w:rsid w:val="00A65F28"/>
    <w:pPr>
      <w:jc w:val="right"/>
    </w:pPr>
    <w:rPr>
      <w:rFonts w:ascii="Calibri Light" w:eastAsiaTheme="minorEastAsia" w:hAnsi="Calibri Light" w:cs="Times New Roman"/>
    </w:rPr>
  </w:style>
  <w:style w:type="paragraph" w:customStyle="1" w:styleId="Fyrirsgn2">
    <w:name w:val="Fyrirsögn 2"/>
    <w:basedOn w:val="Fyrirsgn"/>
    <w:autoRedefine/>
    <w:uiPriority w:val="99"/>
    <w:rsid w:val="00A65F28"/>
    <w:pPr>
      <w:spacing w:after="0"/>
    </w:pPr>
  </w:style>
  <w:style w:type="paragraph" w:customStyle="1" w:styleId="Inndregi2undirCENELEC">
    <w:name w:val="Inndregið 2 undir CENELEC"/>
    <w:basedOn w:val="StyleInndregiundirCENELEC"/>
    <w:autoRedefine/>
    <w:rsid w:val="00A65F28"/>
    <w:pPr>
      <w:tabs>
        <w:tab w:val="left" w:pos="4536"/>
      </w:tabs>
      <w:ind w:left="4537" w:hanging="3119"/>
    </w:pPr>
  </w:style>
  <w:style w:type="paragraph" w:customStyle="1" w:styleId="Magn">
    <w:name w:val="Magn"/>
    <w:basedOn w:val="Normal"/>
    <w:uiPriority w:val="99"/>
    <w:rsid w:val="00A65F28"/>
    <w:pPr>
      <w:spacing w:before="120"/>
      <w:ind w:left="851"/>
    </w:pPr>
    <w:rPr>
      <w:rFonts w:ascii="Calibri Light" w:eastAsiaTheme="minorEastAsia" w:hAnsi="Calibri Light" w:cs="Times New Roman"/>
      <w:lang w:val="en-GB"/>
    </w:rPr>
  </w:style>
  <w:style w:type="paragraph" w:customStyle="1" w:styleId="Inndregi4-fletir">
    <w:name w:val="Inndregið 4 - fletir"/>
    <w:basedOn w:val="Inndregi2undirCENELEC"/>
    <w:autoRedefine/>
    <w:rsid w:val="00A65F28"/>
    <w:pPr>
      <w:tabs>
        <w:tab w:val="clear" w:pos="3119"/>
        <w:tab w:val="clear" w:pos="4536"/>
        <w:tab w:val="left" w:pos="4820"/>
        <w:tab w:val="left" w:pos="5670"/>
        <w:tab w:val="left" w:pos="6804"/>
        <w:tab w:val="left" w:pos="7938"/>
      </w:tabs>
    </w:pPr>
    <w:rPr>
      <w:b/>
      <w:bCs/>
      <w:i/>
      <w:iCs/>
    </w:rPr>
  </w:style>
  <w:style w:type="paragraph" w:customStyle="1" w:styleId="Inndregiundirfletir">
    <w:name w:val="Inndregið undir fletir"/>
    <w:basedOn w:val="Inndregi4-fletir"/>
    <w:autoRedefine/>
    <w:rsid w:val="00A65F28"/>
    <w:pPr>
      <w:tabs>
        <w:tab w:val="clear" w:pos="5670"/>
        <w:tab w:val="clear" w:pos="6804"/>
        <w:tab w:val="clear" w:pos="7938"/>
        <w:tab w:val="left" w:pos="5954"/>
        <w:tab w:val="left" w:pos="6946"/>
        <w:tab w:val="left" w:pos="8080"/>
      </w:tabs>
      <w:ind w:left="4820" w:hanging="3402"/>
    </w:pPr>
    <w:rPr>
      <w:b w:val="0"/>
      <w:bCs w:val="0"/>
      <w:i w:val="0"/>
      <w:iCs w:val="0"/>
    </w:rPr>
  </w:style>
  <w:style w:type="paragraph" w:customStyle="1" w:styleId="Inndregi-verml">
    <w:name w:val="Inndregið - þvermál"/>
    <w:basedOn w:val="Inndregi-tab1"/>
    <w:autoRedefine/>
    <w:rsid w:val="00A65F28"/>
    <w:pPr>
      <w:tabs>
        <w:tab w:val="clear" w:pos="1985"/>
        <w:tab w:val="left" w:pos="5103"/>
        <w:tab w:val="left" w:pos="5954"/>
        <w:tab w:val="left" w:pos="6804"/>
        <w:tab w:val="left" w:pos="7655"/>
        <w:tab w:val="left" w:pos="8505"/>
      </w:tabs>
      <w:ind w:left="4253" w:hanging="2835"/>
    </w:pPr>
  </w:style>
  <w:style w:type="paragraph" w:customStyle="1" w:styleId="Skletur-undirstrika">
    <w:name w:val="Skáletur - undirstrikað"/>
    <w:basedOn w:val="Normal"/>
    <w:autoRedefine/>
    <w:rsid w:val="00A65F28"/>
    <w:rPr>
      <w:rFonts w:ascii="Calibri Light" w:eastAsiaTheme="minorEastAsia" w:hAnsi="Calibri Light" w:cs="Times New Roman"/>
      <w:i/>
      <w:iCs/>
      <w:u w:val="single"/>
    </w:rPr>
  </w:style>
  <w:style w:type="paragraph" w:customStyle="1" w:styleId="Inndregi-steypa">
    <w:name w:val="Inndregið - steypa"/>
    <w:basedOn w:val="Inndregi4-fletir"/>
    <w:autoRedefine/>
    <w:rsid w:val="00A65F28"/>
    <w:pPr>
      <w:tabs>
        <w:tab w:val="clear" w:pos="4820"/>
        <w:tab w:val="clear" w:pos="6804"/>
        <w:tab w:val="clear" w:pos="7938"/>
        <w:tab w:val="left" w:pos="3402"/>
      </w:tabs>
      <w:ind w:left="3403" w:hanging="1985"/>
    </w:pPr>
    <w:rPr>
      <w:b w:val="0"/>
      <w:bCs w:val="0"/>
      <w:i w:val="0"/>
      <w:iCs w:val="0"/>
    </w:rPr>
  </w:style>
  <w:style w:type="paragraph" w:customStyle="1" w:styleId="Inndregi3">
    <w:name w:val="Inndregið 3"/>
    <w:aliases w:val="5"/>
    <w:basedOn w:val="Inndregi-tab1"/>
    <w:autoRedefine/>
    <w:uiPriority w:val="99"/>
    <w:rsid w:val="00A65F28"/>
  </w:style>
  <w:style w:type="paragraph" w:customStyle="1" w:styleId="Inndregippuverml">
    <w:name w:val="Inndregið pípuþvermál"/>
    <w:basedOn w:val="Inndregi"/>
    <w:autoRedefine/>
    <w:rsid w:val="00A65F28"/>
    <w:pPr>
      <w:tabs>
        <w:tab w:val="clear" w:pos="2835"/>
        <w:tab w:val="clear" w:pos="6480"/>
        <w:tab w:val="left" w:pos="3402"/>
      </w:tabs>
    </w:pPr>
    <w:rPr>
      <w:rFonts w:cs="Times New Roman"/>
    </w:rPr>
  </w:style>
  <w:style w:type="paragraph" w:customStyle="1" w:styleId="Inndregippuvermlundirst">
    <w:name w:val="Inndregið pípuþvermál undirst."/>
    <w:basedOn w:val="Inndregippuverml"/>
    <w:autoRedefine/>
    <w:uiPriority w:val="99"/>
    <w:rsid w:val="00A65F28"/>
    <w:rPr>
      <w:u w:val="single"/>
    </w:rPr>
  </w:style>
  <w:style w:type="paragraph" w:customStyle="1" w:styleId="Inndregi6">
    <w:name w:val="Inndregið 6"/>
    <w:basedOn w:val="Inndregi2undirCENELEC"/>
    <w:autoRedefine/>
    <w:uiPriority w:val="99"/>
    <w:rsid w:val="00A65F28"/>
    <w:pPr>
      <w:ind w:left="5671"/>
    </w:pPr>
  </w:style>
  <w:style w:type="paragraph" w:customStyle="1" w:styleId="Inndregi-nafnml">
    <w:name w:val="Inndregið - nafnmál"/>
    <w:basedOn w:val="Inndregi4-fletir"/>
    <w:autoRedefine/>
    <w:rsid w:val="00A65F28"/>
    <w:pPr>
      <w:tabs>
        <w:tab w:val="clear" w:pos="4820"/>
        <w:tab w:val="clear" w:pos="6804"/>
        <w:tab w:val="clear" w:pos="7938"/>
        <w:tab w:val="left" w:pos="3969"/>
      </w:tabs>
      <w:ind w:left="1418" w:firstLine="0"/>
    </w:pPr>
  </w:style>
  <w:style w:type="paragraph" w:customStyle="1" w:styleId="Inndregi-undirnafnaml">
    <w:name w:val="Inndregið - undir nafnamál"/>
    <w:basedOn w:val="Inndregi-nafnml"/>
    <w:autoRedefine/>
    <w:rsid w:val="00A65F28"/>
    <w:pPr>
      <w:tabs>
        <w:tab w:val="clear" w:pos="5670"/>
        <w:tab w:val="right" w:pos="6095"/>
      </w:tabs>
    </w:pPr>
    <w:rPr>
      <w:b w:val="0"/>
      <w:bCs w:val="0"/>
      <w:i w:val="0"/>
      <w:iCs w:val="0"/>
    </w:rPr>
  </w:style>
  <w:style w:type="paragraph" w:customStyle="1" w:styleId="Inndregi-ppuverml">
    <w:name w:val="Inndregið - pípuþvermál"/>
    <w:basedOn w:val="Inndregi-verml"/>
    <w:link w:val="Inndregi-ppuvermlChar"/>
    <w:autoRedefine/>
    <w:rsid w:val="00A65F28"/>
    <w:rPr>
      <w:b/>
      <w:bCs/>
      <w:i/>
      <w:iCs/>
    </w:rPr>
  </w:style>
  <w:style w:type="character" w:customStyle="1" w:styleId="Inndregi-ppuvermlChar">
    <w:name w:val="Inndregið - pípuþvermál Char"/>
    <w:basedOn w:val="DefaultParagraphFont"/>
    <w:link w:val="Inndregi-ppuverml"/>
    <w:rsid w:val="00A65F28"/>
    <w:rPr>
      <w:rFonts w:ascii="Calibri Light" w:hAnsi="Calibri Light" w:cs="Times New Roman"/>
      <w:b/>
      <w:bCs/>
      <w:i/>
      <w:iCs/>
      <w:kern w:val="0"/>
      <w:sz w:val="20"/>
      <w:szCs w:val="24"/>
    </w:rPr>
  </w:style>
  <w:style w:type="paragraph" w:customStyle="1" w:styleId="Inndregi-tab70">
    <w:name w:val="Inndregið - tab á 7"/>
    <w:basedOn w:val="Inndregi-steypa"/>
    <w:autoRedefine/>
    <w:rsid w:val="00A65F28"/>
    <w:pPr>
      <w:tabs>
        <w:tab w:val="clear" w:pos="3402"/>
        <w:tab w:val="left" w:pos="3969"/>
      </w:tabs>
      <w:ind w:left="1418" w:firstLine="0"/>
    </w:pPr>
  </w:style>
  <w:style w:type="paragraph" w:customStyle="1" w:styleId="Upptalning-verkttur">
    <w:name w:val="Upptalning - verkþáttur"/>
    <w:basedOn w:val="Upptalning2"/>
    <w:autoRedefine/>
    <w:uiPriority w:val="99"/>
    <w:rsid w:val="00A65F28"/>
    <w:pPr>
      <w:tabs>
        <w:tab w:val="right" w:pos="1985"/>
      </w:tabs>
      <w:ind w:left="1985" w:hanging="567"/>
    </w:pPr>
    <w:rPr>
      <w:rFonts w:cs="Times New Roman"/>
    </w:rPr>
  </w:style>
  <w:style w:type="paragraph" w:customStyle="1" w:styleId="Myndlsing-vinstrisett">
    <w:name w:val="Myndlýsing - vinstrisett"/>
    <w:basedOn w:val="Myndlsing-mijusett"/>
    <w:autoRedefine/>
    <w:rsid w:val="00A65F28"/>
    <w:pPr>
      <w:jc w:val="left"/>
    </w:pPr>
  </w:style>
  <w:style w:type="paragraph" w:customStyle="1" w:styleId="Skletra">
    <w:name w:val="Skáletrað"/>
    <w:basedOn w:val="Normal"/>
    <w:autoRedefine/>
    <w:rsid w:val="00A65F28"/>
    <w:rPr>
      <w:rFonts w:ascii="Calibri Light" w:eastAsiaTheme="minorEastAsia" w:hAnsi="Calibri Light" w:cs="Times New Roman"/>
      <w:i/>
      <w:iCs/>
    </w:rPr>
  </w:style>
  <w:style w:type="paragraph" w:customStyle="1" w:styleId="Inndregi10tab">
    <w:name w:val="Inndregið 10 tab"/>
    <w:basedOn w:val="Inndregi2undirCENELEC"/>
    <w:autoRedefine/>
    <w:rsid w:val="00A65F28"/>
    <w:pPr>
      <w:tabs>
        <w:tab w:val="clear" w:pos="3119"/>
        <w:tab w:val="clear" w:pos="4536"/>
        <w:tab w:val="left" w:pos="5670"/>
      </w:tabs>
      <w:ind w:left="5387" w:hanging="3969"/>
    </w:pPr>
  </w:style>
  <w:style w:type="paragraph" w:customStyle="1" w:styleId="inndregi-verkttir">
    <w:name w:val="inndregið - verkþættir"/>
    <w:basedOn w:val="Inndregi10tab"/>
    <w:autoRedefine/>
    <w:rsid w:val="00A65F28"/>
    <w:pPr>
      <w:tabs>
        <w:tab w:val="clear" w:pos="5670"/>
        <w:tab w:val="right" w:pos="7371"/>
      </w:tabs>
      <w:ind w:left="1418" w:firstLine="0"/>
    </w:pPr>
  </w:style>
  <w:style w:type="paragraph" w:customStyle="1" w:styleId="Upptalningmtab3">
    <w:name w:val="Upptalning m/tab3"/>
    <w:basedOn w:val="Upptalning2"/>
    <w:autoRedefine/>
    <w:uiPriority w:val="99"/>
    <w:rsid w:val="00A65F28"/>
    <w:pPr>
      <w:ind w:left="3119" w:hanging="1701"/>
    </w:pPr>
    <w:rPr>
      <w:rFonts w:cs="Times New Roman"/>
    </w:rPr>
  </w:style>
  <w:style w:type="paragraph" w:customStyle="1" w:styleId="Upptalning2-tab3">
    <w:name w:val="Upptalning 2 - tab 3"/>
    <w:basedOn w:val="Upptalning2"/>
    <w:autoRedefine/>
    <w:uiPriority w:val="99"/>
    <w:rsid w:val="00A65F28"/>
    <w:rPr>
      <w:rFonts w:cs="Times New Roman"/>
    </w:rPr>
  </w:style>
  <w:style w:type="paragraph" w:customStyle="1" w:styleId="Inndregi-tilboseyubla">
    <w:name w:val="Inndregið - tilboðseyðublað"/>
    <w:basedOn w:val="Inndregippuverml"/>
    <w:autoRedefine/>
    <w:rsid w:val="00A65F28"/>
    <w:pPr>
      <w:ind w:left="1134"/>
    </w:pPr>
  </w:style>
  <w:style w:type="paragraph" w:customStyle="1" w:styleId="BOLD">
    <w:name w:val="BOLD"/>
    <w:basedOn w:val="Normal"/>
    <w:autoRedefine/>
    <w:rsid w:val="00A65F28"/>
    <w:rPr>
      <w:rFonts w:ascii="Calibri Light" w:eastAsiaTheme="minorEastAsia" w:hAnsi="Calibri Light" w:cs="Times New Roman"/>
      <w:b/>
      <w:bCs/>
    </w:rPr>
  </w:style>
  <w:style w:type="character" w:customStyle="1" w:styleId="BOLDChar">
    <w:name w:val="BOLD Char"/>
    <w:basedOn w:val="DefaultParagraphFont"/>
    <w:rsid w:val="00A65F28"/>
    <w:rPr>
      <w:rFonts w:ascii="Times New Roman" w:hAnsi="Times New Roman" w:cs="Times New Roman"/>
      <w:b/>
      <w:bCs/>
      <w:sz w:val="24"/>
      <w:szCs w:val="24"/>
      <w:lang w:val="is-IS" w:eastAsia="en-GB"/>
    </w:rPr>
  </w:style>
  <w:style w:type="character" w:customStyle="1" w:styleId="Undirstrikun-12Char">
    <w:name w:val="Undirstrikun - 1/2 Char"/>
    <w:basedOn w:val="DefaultParagraphFont"/>
    <w:rsid w:val="00A65F28"/>
    <w:rPr>
      <w:rFonts w:ascii="Times New Roman" w:hAnsi="Times New Roman" w:cs="Times New Roman"/>
      <w:sz w:val="24"/>
      <w:szCs w:val="24"/>
      <w:u w:val="single"/>
      <w:lang w:val="is-IS" w:eastAsia="en-GB"/>
    </w:rPr>
  </w:style>
  <w:style w:type="character" w:customStyle="1" w:styleId="Inndregi-tab7Char">
    <w:name w:val="Inndregið - tab 7 Char"/>
    <w:basedOn w:val="InndregiCharChar"/>
    <w:uiPriority w:val="99"/>
    <w:rsid w:val="00A65F28"/>
    <w:rPr>
      <w:rFonts w:ascii="Times New Roman" w:hAnsi="Times New Roman" w:cs="Times New Roman"/>
      <w:sz w:val="24"/>
      <w:szCs w:val="24"/>
      <w:lang w:eastAsia="en-GB"/>
    </w:rPr>
  </w:style>
  <w:style w:type="paragraph" w:customStyle="1" w:styleId="Inndregi6og17">
    <w:name w:val="Inndregið 6 og 17"/>
    <w:basedOn w:val="Inndregi"/>
    <w:autoRedefine/>
    <w:rsid w:val="00A65F28"/>
    <w:pPr>
      <w:tabs>
        <w:tab w:val="clear" w:pos="2835"/>
        <w:tab w:val="clear" w:pos="6480"/>
      </w:tabs>
      <w:ind w:left="3175"/>
    </w:pPr>
    <w:rPr>
      <w:rFonts w:cs="Times New Roman"/>
    </w:rPr>
  </w:style>
  <w:style w:type="paragraph" w:customStyle="1" w:styleId="Nafnogkt">
    <w:name w:val="Nafn og kt"/>
    <w:basedOn w:val="B4Undirverktakar"/>
    <w:autoRedefine/>
    <w:uiPriority w:val="99"/>
    <w:rsid w:val="00A65F28"/>
    <w:pPr>
      <w:tabs>
        <w:tab w:val="clear" w:pos="2268"/>
        <w:tab w:val="clear" w:pos="2835"/>
        <w:tab w:val="clear" w:pos="3969"/>
      </w:tabs>
    </w:pPr>
  </w:style>
  <w:style w:type="paragraph" w:customStyle="1" w:styleId="Undirstikunnafnogkt">
    <w:name w:val="Undirstikun nafn og kt"/>
    <w:basedOn w:val="Nafnogkt"/>
    <w:autoRedefine/>
    <w:uiPriority w:val="99"/>
    <w:rsid w:val="00A65F28"/>
    <w:pPr>
      <w:tabs>
        <w:tab w:val="right" w:pos="5103"/>
      </w:tabs>
    </w:pPr>
    <w:rPr>
      <w:u w:val="single"/>
    </w:rPr>
  </w:style>
  <w:style w:type="paragraph" w:customStyle="1" w:styleId="takaundirstrikun">
    <w:name w:val="taka undirstrikun"/>
    <w:basedOn w:val="Undirstikunnafnogkt"/>
    <w:autoRedefine/>
    <w:uiPriority w:val="99"/>
    <w:rsid w:val="00A65F28"/>
  </w:style>
  <w:style w:type="paragraph" w:customStyle="1" w:styleId="InndregiB1">
    <w:name w:val="Inndregið í B1"/>
    <w:basedOn w:val="Inndregi-tilboseyubla"/>
    <w:autoRedefine/>
    <w:rsid w:val="00A65F28"/>
    <w:pPr>
      <w:tabs>
        <w:tab w:val="clear" w:pos="3402"/>
        <w:tab w:val="left" w:pos="5103"/>
        <w:tab w:val="left" w:pos="7938"/>
      </w:tabs>
    </w:pPr>
  </w:style>
  <w:style w:type="paragraph" w:styleId="ListBullet">
    <w:name w:val="List Bullet"/>
    <w:basedOn w:val="Normal"/>
    <w:autoRedefine/>
    <w:rsid w:val="00A65F28"/>
    <w:pPr>
      <w:tabs>
        <w:tab w:val="num" w:pos="360"/>
      </w:tabs>
      <w:ind w:left="360" w:hanging="360"/>
    </w:pPr>
    <w:rPr>
      <w:rFonts w:ascii="Calibri Light" w:eastAsiaTheme="minorEastAsia" w:hAnsi="Calibri Light" w:cs="Times New Roman"/>
    </w:rPr>
  </w:style>
  <w:style w:type="paragraph" w:customStyle="1" w:styleId="Undirstrikun-verksamningur">
    <w:name w:val="Undirstrikun - verksamningur"/>
    <w:basedOn w:val="B4Undirverktakar-undirstrikun"/>
    <w:autoRedefine/>
    <w:rsid w:val="00A65F28"/>
    <w:pPr>
      <w:tabs>
        <w:tab w:val="clear" w:pos="2268"/>
        <w:tab w:val="clear" w:pos="2835"/>
        <w:tab w:val="clear" w:pos="3969"/>
        <w:tab w:val="clear" w:pos="5670"/>
        <w:tab w:val="clear" w:pos="9639"/>
        <w:tab w:val="right" w:pos="5103"/>
      </w:tabs>
      <w:ind w:left="1134"/>
    </w:pPr>
  </w:style>
  <w:style w:type="paragraph" w:customStyle="1" w:styleId="Inndregi-tab3">
    <w:name w:val="Inndregið - tab 3"/>
    <w:basedOn w:val="Inndregi-tilboseyubla"/>
    <w:autoRedefine/>
    <w:rsid w:val="00A65F28"/>
    <w:pPr>
      <w:tabs>
        <w:tab w:val="clear" w:pos="3402"/>
        <w:tab w:val="left" w:pos="1701"/>
      </w:tabs>
    </w:pPr>
  </w:style>
  <w:style w:type="paragraph" w:customStyle="1" w:styleId="Normaltab3">
    <w:name w:val="Normal tab 3"/>
    <w:basedOn w:val="Normal"/>
    <w:autoRedefine/>
    <w:uiPriority w:val="99"/>
    <w:rsid w:val="00A65F28"/>
    <w:pPr>
      <w:ind w:left="1701"/>
    </w:pPr>
    <w:rPr>
      <w:rFonts w:ascii="Calibri Light" w:eastAsiaTheme="minorEastAsia" w:hAnsi="Calibri Light" w:cs="Times New Roman"/>
    </w:rPr>
  </w:style>
  <w:style w:type="paragraph" w:customStyle="1" w:styleId="UndirstrikunB5">
    <w:name w:val="Undirstrikun í B5"/>
    <w:basedOn w:val="Undirstrikun-verksamningur"/>
    <w:autoRedefine/>
    <w:rsid w:val="00A65F28"/>
    <w:pPr>
      <w:tabs>
        <w:tab w:val="clear" w:pos="5103"/>
        <w:tab w:val="right" w:pos="1701"/>
        <w:tab w:val="right" w:leader="underscore" w:pos="9639"/>
      </w:tabs>
    </w:pPr>
  </w:style>
  <w:style w:type="paragraph" w:customStyle="1" w:styleId="Magntluskr">
    <w:name w:val="Magntöluskrá"/>
    <w:basedOn w:val="Normal"/>
    <w:autoRedefine/>
    <w:uiPriority w:val="99"/>
    <w:rsid w:val="00A65F28"/>
    <w:pPr>
      <w:ind w:left="567"/>
    </w:pPr>
    <w:rPr>
      <w:rFonts w:ascii="Calibri Light" w:eastAsiaTheme="minorEastAsia" w:hAnsi="Calibri Light" w:cs="Times New Roman"/>
    </w:rPr>
  </w:style>
  <w:style w:type="paragraph" w:customStyle="1" w:styleId="Skletraogmijusett">
    <w:name w:val="Skáletrað og miðjusett"/>
    <w:basedOn w:val="Skletra"/>
    <w:autoRedefine/>
    <w:uiPriority w:val="99"/>
    <w:rsid w:val="00A65F28"/>
    <w:pPr>
      <w:jc w:val="center"/>
    </w:pPr>
  </w:style>
  <w:style w:type="paragraph" w:customStyle="1" w:styleId="Normalkassa">
    <w:name w:val="Normal í kassa"/>
    <w:basedOn w:val="Normal"/>
    <w:autoRedefine/>
    <w:uiPriority w:val="99"/>
    <w:rsid w:val="00A65F28"/>
    <w:pPr>
      <w:pBdr>
        <w:top w:val="single" w:sz="4" w:space="1" w:color="auto"/>
        <w:left w:val="single" w:sz="4" w:space="4" w:color="auto"/>
        <w:bottom w:val="single" w:sz="4" w:space="1" w:color="auto"/>
        <w:right w:val="single" w:sz="4" w:space="4" w:color="auto"/>
      </w:pBdr>
    </w:pPr>
    <w:rPr>
      <w:rFonts w:ascii="Calibri Light" w:eastAsiaTheme="minorEastAsia" w:hAnsi="Calibri Light" w:cs="Times New Roman"/>
      <w:color w:val="FF0000"/>
    </w:rPr>
  </w:style>
  <w:style w:type="character" w:customStyle="1" w:styleId="InndregippuvermlChar">
    <w:name w:val="Inndregið pípuþvermál Char"/>
    <w:basedOn w:val="InndregiCharChar"/>
    <w:rsid w:val="00A65F28"/>
    <w:rPr>
      <w:rFonts w:ascii="Times New Roman" w:hAnsi="Times New Roman" w:cs="Times New Roman"/>
      <w:sz w:val="24"/>
      <w:szCs w:val="24"/>
      <w:lang w:eastAsia="en-GB"/>
    </w:rPr>
  </w:style>
  <w:style w:type="character" w:customStyle="1" w:styleId="Inndregi-tilboseyublaChar">
    <w:name w:val="Inndregið - tilboðseyðublað Char"/>
    <w:basedOn w:val="InndregippuvermlChar"/>
    <w:rsid w:val="00A65F28"/>
    <w:rPr>
      <w:rFonts w:ascii="Times New Roman" w:hAnsi="Times New Roman" w:cs="Times New Roman"/>
      <w:sz w:val="24"/>
      <w:szCs w:val="24"/>
      <w:lang w:eastAsia="en-GB"/>
    </w:rPr>
  </w:style>
  <w:style w:type="character" w:customStyle="1" w:styleId="Inndregi-tab3Char">
    <w:name w:val="Inndregið - tab 3 Char"/>
    <w:basedOn w:val="Inndregi-tilboseyublaChar"/>
    <w:rsid w:val="00A65F28"/>
    <w:rPr>
      <w:rFonts w:ascii="Times New Roman" w:hAnsi="Times New Roman" w:cs="Times New Roman"/>
      <w:sz w:val="24"/>
      <w:szCs w:val="24"/>
      <w:lang w:eastAsia="en-GB"/>
    </w:rPr>
  </w:style>
  <w:style w:type="paragraph" w:styleId="NormalIndent">
    <w:name w:val="Normal Indent"/>
    <w:basedOn w:val="Normal"/>
    <w:uiPriority w:val="99"/>
    <w:rsid w:val="00A65F28"/>
    <w:pPr>
      <w:ind w:left="720"/>
    </w:pPr>
    <w:rPr>
      <w:rFonts w:ascii="Calibri Light" w:eastAsiaTheme="minorEastAsia" w:hAnsi="Calibri Light" w:cs="Times New Roman"/>
    </w:rPr>
  </w:style>
  <w:style w:type="character" w:customStyle="1" w:styleId="VerksamningurheitiChar">
    <w:name w:val="Verksamningur #heiti# Char"/>
    <w:basedOn w:val="DefaultParagraphFont"/>
    <w:rsid w:val="00A65F28"/>
    <w:rPr>
      <w:rFonts w:ascii="Times New Roman" w:hAnsi="Times New Roman" w:cs="Times New Roman"/>
      <w:i/>
      <w:iCs/>
      <w:sz w:val="28"/>
      <w:szCs w:val="28"/>
      <w:lang w:val="is-IS" w:eastAsia="en-GB"/>
    </w:rPr>
  </w:style>
  <w:style w:type="character" w:customStyle="1" w:styleId="Forsa-kassiogmijustextiChar">
    <w:name w:val="Forsíða - kassi og miðjus. texti Char"/>
    <w:basedOn w:val="DefaultParagraphFont"/>
    <w:rsid w:val="00A65F28"/>
    <w:rPr>
      <w:rFonts w:ascii="Times New Roman" w:hAnsi="Times New Roman" w:cs="Times New Roman"/>
      <w:b/>
      <w:bCs/>
      <w:sz w:val="24"/>
      <w:szCs w:val="24"/>
      <w:lang w:eastAsia="en-GB"/>
    </w:rPr>
  </w:style>
  <w:style w:type="character" w:customStyle="1" w:styleId="Style2Char">
    <w:name w:val="Style2 Char"/>
    <w:basedOn w:val="GreisluliurChar"/>
    <w:uiPriority w:val="99"/>
    <w:rsid w:val="00A65F28"/>
    <w:rPr>
      <w:rFonts w:ascii="Times New Roman" w:hAnsi="Times New Roman" w:cs="Times New Roman"/>
      <w:b/>
      <w:bCs/>
      <w:i/>
      <w:iCs/>
      <w:sz w:val="24"/>
      <w:szCs w:val="24"/>
      <w:lang w:eastAsia="en-GB"/>
    </w:rPr>
  </w:style>
  <w:style w:type="character" w:customStyle="1" w:styleId="Style3Char">
    <w:name w:val="Style3 Char"/>
    <w:basedOn w:val="GreisluliurChar"/>
    <w:uiPriority w:val="99"/>
    <w:rsid w:val="00A65F28"/>
    <w:rPr>
      <w:rFonts w:ascii="Times New Roman" w:hAnsi="Times New Roman" w:cs="Times New Roman"/>
      <w:b/>
      <w:bCs/>
      <w:i/>
      <w:iCs/>
      <w:sz w:val="24"/>
      <w:szCs w:val="24"/>
      <w:lang w:eastAsia="en-GB"/>
    </w:rPr>
  </w:style>
  <w:style w:type="paragraph" w:customStyle="1" w:styleId="Fyrirsgn10">
    <w:name w:val="Fyrirsögn10"/>
    <w:basedOn w:val="Normal"/>
    <w:link w:val="Fyrirsgn10Char"/>
    <w:autoRedefine/>
    <w:rsid w:val="00A65F28"/>
    <w:pPr>
      <w:keepNext/>
      <w:spacing w:after="60"/>
      <w:ind w:firstLine="851"/>
    </w:pPr>
    <w:rPr>
      <w:rFonts w:ascii="Times" w:eastAsiaTheme="minorEastAsia" w:hAnsi="Times" w:cs="Times"/>
      <w:b/>
      <w:bCs/>
      <w:noProof/>
    </w:rPr>
  </w:style>
  <w:style w:type="character" w:customStyle="1" w:styleId="Fyrirsgn10Char">
    <w:name w:val="Fyrirsögn10 Char"/>
    <w:basedOn w:val="DefaultParagraphFont"/>
    <w:link w:val="Fyrirsgn10"/>
    <w:rsid w:val="00A65F28"/>
    <w:rPr>
      <w:rFonts w:ascii="Times" w:eastAsiaTheme="minorEastAsia" w:hAnsi="Times" w:cs="Times"/>
      <w:b/>
      <w:bCs/>
      <w:noProof/>
      <w:kern w:val="0"/>
      <w:sz w:val="20"/>
    </w:rPr>
  </w:style>
  <w:style w:type="paragraph" w:customStyle="1" w:styleId="Bil">
    <w:name w:val="Bil"/>
    <w:basedOn w:val="Normal"/>
    <w:autoRedefine/>
    <w:uiPriority w:val="99"/>
    <w:rsid w:val="00A65F28"/>
    <w:rPr>
      <w:rFonts w:ascii="Calibri Light" w:eastAsia="SimSun" w:hAnsi="Calibri Light" w:cs="Times New Roman"/>
      <w:sz w:val="16"/>
      <w:szCs w:val="16"/>
    </w:rPr>
  </w:style>
  <w:style w:type="paragraph" w:styleId="BodyTextIndent2">
    <w:name w:val="Body Text Indent 2"/>
    <w:basedOn w:val="Normal"/>
    <w:link w:val="BodyTextIndent2Char"/>
    <w:rsid w:val="00A65F28"/>
    <w:pPr>
      <w:tabs>
        <w:tab w:val="left" w:pos="-1440"/>
        <w:tab w:val="left" w:pos="-720"/>
        <w:tab w:val="left" w:pos="0"/>
        <w:tab w:val="left" w:pos="826"/>
        <w:tab w:val="left" w:pos="1440"/>
        <w:tab w:val="left" w:pos="2160"/>
        <w:tab w:val="left" w:pos="2880"/>
        <w:tab w:val="left" w:pos="3600"/>
        <w:tab w:val="left" w:pos="4320"/>
        <w:tab w:val="left" w:pos="5040"/>
        <w:tab w:val="left" w:pos="5760"/>
        <w:tab w:val="left" w:pos="6480"/>
        <w:tab w:val="left" w:pos="7200"/>
        <w:tab w:val="left" w:pos="7920"/>
        <w:tab w:val="left" w:pos="8640"/>
      </w:tabs>
      <w:ind w:left="1440" w:hanging="614"/>
    </w:pPr>
    <w:rPr>
      <w:rFonts w:ascii="Calibri Light" w:eastAsiaTheme="minorEastAsia" w:hAnsi="Calibri Light" w:cs="Times New Roman"/>
      <w:color w:val="000000"/>
      <w:lang w:val="en-GB"/>
    </w:rPr>
  </w:style>
  <w:style w:type="character" w:customStyle="1" w:styleId="BodyTextIndent2Char">
    <w:name w:val="Body Text Indent 2 Char"/>
    <w:basedOn w:val="DefaultParagraphFont"/>
    <w:link w:val="BodyTextIndent2"/>
    <w:rsid w:val="00A65F28"/>
    <w:rPr>
      <w:rFonts w:ascii="Calibri Light" w:eastAsiaTheme="minorEastAsia" w:hAnsi="Calibri Light" w:cs="Times New Roman"/>
      <w:color w:val="000000"/>
      <w:kern w:val="0"/>
      <w:sz w:val="20"/>
      <w:lang w:val="en-GB"/>
    </w:rPr>
  </w:style>
  <w:style w:type="paragraph" w:styleId="ListNumber5">
    <w:name w:val="List Number 5"/>
    <w:basedOn w:val="Normal"/>
    <w:uiPriority w:val="99"/>
    <w:rsid w:val="00A65F28"/>
    <w:pPr>
      <w:widowControl w:val="0"/>
      <w:tabs>
        <w:tab w:val="num" w:pos="1492"/>
      </w:tabs>
      <w:ind w:left="1492" w:hanging="360"/>
    </w:pPr>
    <w:rPr>
      <w:rFonts w:ascii="Calibri Light" w:eastAsiaTheme="minorEastAsia" w:hAnsi="Calibri Light" w:cs="Times New Roman"/>
    </w:rPr>
  </w:style>
  <w:style w:type="paragraph" w:styleId="BodyText2">
    <w:name w:val="Body Text 2"/>
    <w:basedOn w:val="Normal"/>
    <w:link w:val="BodyText2Char"/>
    <w:rsid w:val="00A65F28"/>
    <w:pPr>
      <w:ind w:left="283"/>
    </w:pPr>
    <w:rPr>
      <w:rFonts w:ascii="Calibri Light" w:eastAsiaTheme="minorEastAsia" w:hAnsi="Calibri Light" w:cs="Times New Roman"/>
    </w:rPr>
  </w:style>
  <w:style w:type="character" w:customStyle="1" w:styleId="BodyText2Char">
    <w:name w:val="Body Text 2 Char"/>
    <w:basedOn w:val="DefaultParagraphFont"/>
    <w:link w:val="BodyText2"/>
    <w:rsid w:val="00A65F28"/>
    <w:rPr>
      <w:rFonts w:ascii="Calibri Light" w:eastAsiaTheme="minorEastAsia" w:hAnsi="Calibri Light" w:cs="Times New Roman"/>
      <w:kern w:val="0"/>
      <w:sz w:val="20"/>
    </w:rPr>
  </w:style>
  <w:style w:type="paragraph" w:customStyle="1" w:styleId="Myndskring2">
    <w:name w:val="Myndskýring2"/>
    <w:basedOn w:val="Normal"/>
    <w:uiPriority w:val="99"/>
    <w:rsid w:val="00A65F28"/>
    <w:pPr>
      <w:tabs>
        <w:tab w:val="left" w:pos="1009"/>
      </w:tabs>
      <w:spacing w:before="240"/>
      <w:ind w:left="851"/>
    </w:pPr>
    <w:rPr>
      <w:rFonts w:ascii="Calibri Light" w:eastAsiaTheme="minorEastAsia" w:hAnsi="Calibri Light" w:cs="Times New Roman"/>
      <w:b/>
      <w:bCs/>
      <w:color w:val="000000"/>
    </w:rPr>
  </w:style>
  <w:style w:type="paragraph" w:customStyle="1" w:styleId="Upptalningmepunktum">
    <w:name w:val="Upptalning með punktum"/>
    <w:basedOn w:val="Normal"/>
    <w:rsid w:val="00A65F28"/>
    <w:pPr>
      <w:tabs>
        <w:tab w:val="left" w:pos="550"/>
        <w:tab w:val="num" w:pos="1361"/>
        <w:tab w:val="left" w:pos="1814"/>
      </w:tabs>
      <w:overflowPunct w:val="0"/>
      <w:autoSpaceDE w:val="0"/>
      <w:autoSpaceDN w:val="0"/>
      <w:adjustRightInd w:val="0"/>
      <w:spacing w:before="60" w:after="60"/>
      <w:ind w:left="1361" w:right="567" w:hanging="227"/>
      <w:textAlignment w:val="baseline"/>
    </w:pPr>
    <w:rPr>
      <w:rFonts w:ascii="Calibri Light" w:eastAsiaTheme="minorEastAsia" w:hAnsi="Calibri Light" w:cs="Times New Roman"/>
      <w:color w:val="000000"/>
      <w:sz w:val="23"/>
      <w:szCs w:val="23"/>
    </w:rPr>
  </w:style>
  <w:style w:type="paragraph" w:styleId="BodyTextIndent3">
    <w:name w:val="Body Text Indent 3"/>
    <w:basedOn w:val="Normal"/>
    <w:link w:val="BodyTextIndent3Char"/>
    <w:uiPriority w:val="99"/>
    <w:rsid w:val="00A65F28"/>
    <w:pPr>
      <w:ind w:left="283"/>
    </w:pPr>
    <w:rPr>
      <w:rFonts w:ascii="Calibri Light" w:eastAsiaTheme="minorEastAsia" w:hAnsi="Calibri Light" w:cs="Times New Roman"/>
      <w:sz w:val="16"/>
      <w:szCs w:val="16"/>
    </w:rPr>
  </w:style>
  <w:style w:type="character" w:customStyle="1" w:styleId="BodyTextIndent3Char">
    <w:name w:val="Body Text Indent 3 Char"/>
    <w:basedOn w:val="DefaultParagraphFont"/>
    <w:link w:val="BodyTextIndent3"/>
    <w:uiPriority w:val="99"/>
    <w:rsid w:val="00A65F28"/>
    <w:rPr>
      <w:rFonts w:ascii="Calibri Light" w:eastAsiaTheme="minorEastAsia" w:hAnsi="Calibri Light" w:cs="Times New Roman"/>
      <w:kern w:val="0"/>
      <w:sz w:val="16"/>
      <w:szCs w:val="16"/>
    </w:rPr>
  </w:style>
  <w:style w:type="paragraph" w:styleId="NormalWeb">
    <w:name w:val="Normal (Web)"/>
    <w:basedOn w:val="Normal"/>
    <w:uiPriority w:val="99"/>
    <w:rsid w:val="00A65F28"/>
    <w:pPr>
      <w:widowControl w:val="0"/>
      <w:ind w:left="851"/>
    </w:pPr>
    <w:rPr>
      <w:rFonts w:ascii="Calibri Light" w:eastAsiaTheme="minorEastAsia" w:hAnsi="Calibri Light" w:cs="Times New Roman"/>
      <w:sz w:val="24"/>
      <w:szCs w:val="24"/>
    </w:rPr>
  </w:style>
  <w:style w:type="paragraph" w:customStyle="1" w:styleId="ATexti">
    <w:name w:val="ATexti"/>
    <w:basedOn w:val="Normal"/>
    <w:rsid w:val="00A65F28"/>
    <w:pPr>
      <w:spacing w:before="60" w:after="60" w:line="288" w:lineRule="auto"/>
      <w:ind w:left="2268"/>
    </w:pPr>
    <w:rPr>
      <w:rFonts w:eastAsiaTheme="minorEastAsia" w:cs="Arial"/>
      <w:sz w:val="18"/>
      <w:szCs w:val="18"/>
    </w:rPr>
  </w:style>
  <w:style w:type="character" w:customStyle="1" w:styleId="Heading3Char2">
    <w:name w:val="Heading 3 Char2"/>
    <w:aliases w:val="Greinafyrirsögn Char1,Greinafyrirsögn1 Char1,Greinafyrirsögn2 Char1,Greinafyrirsögn11 Char1,Greinafyrirsögn3 Char1,Greinafyrirsögn4 Char1,Greinafyrirsögn5 Char1,Greinafyrirsögn12 Char1,Greinafyrirsögn21 Char1,Greinafyrirsögn111 Char1"/>
    <w:basedOn w:val="DefaultParagraphFont"/>
    <w:rsid w:val="00A65F28"/>
    <w:rPr>
      <w:rFonts w:ascii="Times New Roman" w:eastAsiaTheme="majorEastAsia" w:hAnsi="Times New Roman" w:cstheme="majorBidi"/>
      <w:b/>
      <w:bCs/>
      <w:smallCaps/>
      <w:sz w:val="28"/>
      <w:lang w:val="is-IS"/>
    </w:rPr>
  </w:style>
  <w:style w:type="paragraph" w:customStyle="1" w:styleId="AStrik">
    <w:name w:val="AStrik"/>
    <w:basedOn w:val="ATexti"/>
    <w:uiPriority w:val="99"/>
    <w:rsid w:val="00A65F28"/>
    <w:pPr>
      <w:spacing w:before="20" w:after="20"/>
      <w:ind w:left="2694" w:hanging="283"/>
    </w:pPr>
  </w:style>
  <w:style w:type="paragraph" w:customStyle="1" w:styleId="Efni">
    <w:name w:val="Efni"/>
    <w:basedOn w:val="Normal"/>
    <w:rsid w:val="00A65F28"/>
    <w:pPr>
      <w:tabs>
        <w:tab w:val="left" w:pos="-720"/>
        <w:tab w:val="num" w:pos="567"/>
      </w:tabs>
      <w:spacing w:before="120"/>
      <w:ind w:left="567" w:hanging="567"/>
    </w:pPr>
    <w:rPr>
      <w:rFonts w:ascii="Calibri Light" w:eastAsia="Times New Roman" w:hAnsi="Calibri Light" w:cs="Times New Roman"/>
      <w:spacing w:val="-2"/>
      <w:sz w:val="23"/>
      <w:szCs w:val="20"/>
    </w:rPr>
  </w:style>
  <w:style w:type="paragraph" w:styleId="NoSpacing">
    <w:name w:val="No Spacing"/>
    <w:uiPriority w:val="1"/>
    <w:rsid w:val="00A65F28"/>
    <w:pPr>
      <w:spacing w:after="0" w:line="240" w:lineRule="auto"/>
      <w:contextualSpacing/>
      <w:jc w:val="both"/>
    </w:pPr>
    <w:rPr>
      <w:rFonts w:eastAsiaTheme="minorHAnsi"/>
      <w:kern w:val="0"/>
      <w:sz w:val="24"/>
    </w:rPr>
  </w:style>
  <w:style w:type="paragraph" w:styleId="List">
    <w:name w:val="List"/>
    <w:basedOn w:val="Normal"/>
    <w:unhideWhenUsed/>
    <w:rsid w:val="00A65F28"/>
    <w:pPr>
      <w:spacing w:before="120"/>
      <w:ind w:left="283" w:hanging="283"/>
      <w:contextualSpacing/>
    </w:pPr>
    <w:rPr>
      <w:rFonts w:ascii="Calibri Light" w:hAnsi="Calibri Light"/>
      <w:sz w:val="24"/>
    </w:rPr>
  </w:style>
  <w:style w:type="paragraph" w:styleId="List2">
    <w:name w:val="List 2"/>
    <w:basedOn w:val="Normal"/>
    <w:unhideWhenUsed/>
    <w:rsid w:val="00A65F28"/>
    <w:pPr>
      <w:spacing w:before="120"/>
      <w:ind w:left="566" w:hanging="283"/>
      <w:contextualSpacing/>
    </w:pPr>
    <w:rPr>
      <w:rFonts w:ascii="Calibri Light" w:hAnsi="Calibri Light"/>
      <w:sz w:val="24"/>
    </w:rPr>
  </w:style>
  <w:style w:type="paragraph" w:styleId="List3">
    <w:name w:val="List 3"/>
    <w:basedOn w:val="Normal"/>
    <w:unhideWhenUsed/>
    <w:rsid w:val="00A65F28"/>
    <w:pPr>
      <w:spacing w:before="120"/>
      <w:ind w:left="1418" w:hanging="851"/>
      <w:contextualSpacing/>
    </w:pPr>
    <w:rPr>
      <w:rFonts w:ascii="Calibri Light" w:hAnsi="Calibri Light"/>
      <w:sz w:val="24"/>
    </w:rPr>
  </w:style>
  <w:style w:type="paragraph" w:styleId="List4">
    <w:name w:val="List 4"/>
    <w:basedOn w:val="Normal"/>
    <w:unhideWhenUsed/>
    <w:rsid w:val="00A65F28"/>
    <w:pPr>
      <w:spacing w:before="120"/>
      <w:ind w:left="975"/>
      <w:contextualSpacing/>
    </w:pPr>
    <w:rPr>
      <w:rFonts w:ascii="Calibri Light" w:hAnsi="Calibri Light"/>
      <w:sz w:val="24"/>
    </w:rPr>
  </w:style>
  <w:style w:type="paragraph" w:styleId="List5">
    <w:name w:val="List 5"/>
    <w:basedOn w:val="Normal"/>
    <w:unhideWhenUsed/>
    <w:rsid w:val="00A65F28"/>
    <w:pPr>
      <w:ind w:left="1928" w:hanging="794"/>
      <w:contextualSpacing/>
    </w:pPr>
    <w:rPr>
      <w:rFonts w:ascii="Calibri Light" w:hAnsi="Calibri Light"/>
      <w:sz w:val="24"/>
    </w:rPr>
  </w:style>
  <w:style w:type="paragraph" w:styleId="ListBullet2">
    <w:name w:val="List Bullet 2"/>
    <w:basedOn w:val="Normal"/>
    <w:unhideWhenUsed/>
    <w:rsid w:val="00A65F28"/>
    <w:pPr>
      <w:tabs>
        <w:tab w:val="num" w:pos="643"/>
      </w:tabs>
      <w:spacing w:before="120"/>
      <w:ind w:left="643" w:hanging="360"/>
      <w:contextualSpacing/>
    </w:pPr>
    <w:rPr>
      <w:rFonts w:ascii="Calibri Light" w:hAnsi="Calibri Light"/>
      <w:sz w:val="24"/>
    </w:rPr>
  </w:style>
  <w:style w:type="paragraph" w:styleId="ListBullet3">
    <w:name w:val="List Bullet 3"/>
    <w:basedOn w:val="Normal"/>
    <w:unhideWhenUsed/>
    <w:rsid w:val="00A65F28"/>
    <w:pPr>
      <w:tabs>
        <w:tab w:val="num" w:pos="926"/>
      </w:tabs>
      <w:spacing w:before="120"/>
      <w:ind w:left="926" w:hanging="360"/>
      <w:contextualSpacing/>
    </w:pPr>
    <w:rPr>
      <w:rFonts w:ascii="Calibri Light" w:hAnsi="Calibri Light"/>
      <w:sz w:val="24"/>
    </w:rPr>
  </w:style>
  <w:style w:type="paragraph" w:styleId="ListBullet4">
    <w:name w:val="List Bullet 4"/>
    <w:basedOn w:val="Normal"/>
    <w:unhideWhenUsed/>
    <w:rsid w:val="00A65F28"/>
    <w:pPr>
      <w:tabs>
        <w:tab w:val="num" w:pos="1209"/>
      </w:tabs>
      <w:spacing w:before="120"/>
      <w:ind w:left="1209" w:hanging="360"/>
      <w:contextualSpacing/>
    </w:pPr>
    <w:rPr>
      <w:rFonts w:ascii="Calibri Light" w:hAnsi="Calibri Light"/>
      <w:sz w:val="24"/>
    </w:rPr>
  </w:style>
  <w:style w:type="paragraph" w:styleId="ListBullet5">
    <w:name w:val="List Bullet 5"/>
    <w:basedOn w:val="Normal"/>
    <w:unhideWhenUsed/>
    <w:rsid w:val="00A65F28"/>
    <w:pPr>
      <w:tabs>
        <w:tab w:val="num" w:pos="1492"/>
      </w:tabs>
      <w:spacing w:before="120"/>
      <w:ind w:left="1492" w:hanging="360"/>
      <w:contextualSpacing/>
    </w:pPr>
    <w:rPr>
      <w:rFonts w:ascii="Calibri Light" w:hAnsi="Calibri Light"/>
      <w:sz w:val="24"/>
    </w:rPr>
  </w:style>
  <w:style w:type="paragraph" w:customStyle="1" w:styleId="NoI">
    <w:name w:val="No I"/>
    <w:basedOn w:val="Normal"/>
    <w:rsid w:val="00A65F28"/>
    <w:pPr>
      <w:tabs>
        <w:tab w:val="num" w:pos="567"/>
      </w:tabs>
      <w:overflowPunct w:val="0"/>
      <w:autoSpaceDE w:val="0"/>
      <w:autoSpaceDN w:val="0"/>
      <w:adjustRightInd w:val="0"/>
      <w:spacing w:before="120"/>
      <w:ind w:left="567" w:hanging="567"/>
      <w:textAlignment w:val="baseline"/>
    </w:pPr>
    <w:rPr>
      <w:rFonts w:ascii="Calibri Light" w:eastAsia="Times New Roman" w:hAnsi="Calibri Light" w:cs="Times New Roman"/>
      <w:snapToGrid w:val="0"/>
      <w:color w:val="000000"/>
      <w:sz w:val="24"/>
      <w:szCs w:val="24"/>
    </w:rPr>
  </w:style>
  <w:style w:type="paragraph" w:styleId="ListNumber2">
    <w:name w:val="List Number 2"/>
    <w:basedOn w:val="Normal"/>
    <w:unhideWhenUsed/>
    <w:rsid w:val="00A65F28"/>
    <w:pPr>
      <w:tabs>
        <w:tab w:val="num" w:pos="643"/>
      </w:tabs>
      <w:spacing w:before="120"/>
      <w:ind w:left="643" w:hanging="360"/>
      <w:contextualSpacing/>
    </w:pPr>
    <w:rPr>
      <w:rFonts w:ascii="Calibri Light" w:hAnsi="Calibri Light"/>
      <w:sz w:val="24"/>
    </w:rPr>
  </w:style>
  <w:style w:type="paragraph" w:styleId="ListNumber3">
    <w:name w:val="List Number 3"/>
    <w:aliases w:val="LV I list"/>
    <w:basedOn w:val="Normal"/>
    <w:unhideWhenUsed/>
    <w:rsid w:val="00A65F28"/>
    <w:pPr>
      <w:spacing w:before="120"/>
      <w:contextualSpacing/>
    </w:pPr>
    <w:rPr>
      <w:rFonts w:ascii="Calibri Light" w:hAnsi="Calibri Light"/>
      <w:sz w:val="24"/>
    </w:rPr>
  </w:style>
  <w:style w:type="paragraph" w:styleId="ListNumber4">
    <w:name w:val="List Number 4"/>
    <w:basedOn w:val="Normal"/>
    <w:uiPriority w:val="99"/>
    <w:unhideWhenUsed/>
    <w:rsid w:val="00A65F28"/>
    <w:pPr>
      <w:tabs>
        <w:tab w:val="num" w:pos="1209"/>
      </w:tabs>
      <w:spacing w:before="120"/>
      <w:ind w:left="1209" w:hanging="360"/>
      <w:contextualSpacing/>
    </w:pPr>
    <w:rPr>
      <w:rFonts w:ascii="Calibri Light" w:hAnsi="Calibri Light"/>
      <w:sz w:val="24"/>
    </w:rPr>
  </w:style>
  <w:style w:type="paragraph" w:customStyle="1" w:styleId="FU3">
    <w:name w:val="FU_3"/>
    <w:basedOn w:val="Normal"/>
    <w:rsid w:val="00A65F28"/>
    <w:pPr>
      <w:tabs>
        <w:tab w:val="left" w:pos="567"/>
      </w:tabs>
      <w:spacing w:before="120"/>
      <w:ind w:hanging="425"/>
    </w:pPr>
    <w:rPr>
      <w:rFonts w:ascii="Calibri Light" w:eastAsia="Times New Roman" w:hAnsi="Calibri Light" w:cs="Times New Roman"/>
      <w:sz w:val="24"/>
      <w:szCs w:val="20"/>
    </w:rPr>
  </w:style>
  <w:style w:type="paragraph" w:customStyle="1" w:styleId="Normalbullet">
    <w:name w:val="Normal bullet"/>
    <w:basedOn w:val="Normal"/>
    <w:rsid w:val="00A65F28"/>
    <w:pPr>
      <w:tabs>
        <w:tab w:val="num" w:pos="644"/>
        <w:tab w:val="left" w:pos="851"/>
      </w:tabs>
      <w:spacing w:before="120"/>
      <w:ind w:left="567" w:hanging="283"/>
    </w:pPr>
    <w:rPr>
      <w:rFonts w:ascii="Calibri Light" w:hAnsi="Calibri Light"/>
      <w:sz w:val="24"/>
    </w:rPr>
  </w:style>
  <w:style w:type="character" w:customStyle="1" w:styleId="desc1">
    <w:name w:val="desc1"/>
    <w:basedOn w:val="DefaultParagraphFont"/>
    <w:rsid w:val="00A65F28"/>
    <w:rPr>
      <w:sz w:val="15"/>
      <w:szCs w:val="15"/>
    </w:rPr>
  </w:style>
  <w:style w:type="character" w:customStyle="1" w:styleId="hps">
    <w:name w:val="hps"/>
    <w:basedOn w:val="DefaultParagraphFont"/>
    <w:rsid w:val="00A65F28"/>
  </w:style>
  <w:style w:type="character" w:customStyle="1" w:styleId="productlistdescription">
    <w:name w:val="productlistdescription"/>
    <w:basedOn w:val="DefaultParagraphFont"/>
    <w:rsid w:val="00A65F28"/>
  </w:style>
  <w:style w:type="paragraph" w:customStyle="1" w:styleId="Normaltflur">
    <w:name w:val="Normal_töflur"/>
    <w:basedOn w:val="Normal"/>
    <w:link w:val="NormaltflurChar"/>
    <w:rsid w:val="00A65F28"/>
    <w:rPr>
      <w:rFonts w:ascii="Calibri Light" w:hAnsi="Calibri Light"/>
      <w:sz w:val="24"/>
    </w:rPr>
  </w:style>
  <w:style w:type="character" w:customStyle="1" w:styleId="NormaltflurChar">
    <w:name w:val="Normal_töflur Char"/>
    <w:basedOn w:val="DefaultParagraphFont"/>
    <w:link w:val="Normaltflur"/>
    <w:rsid w:val="00A65F28"/>
    <w:rPr>
      <w:rFonts w:ascii="Calibri Light" w:eastAsiaTheme="minorHAnsi" w:hAnsi="Calibri Light"/>
      <w:kern w:val="0"/>
      <w:sz w:val="24"/>
    </w:rPr>
  </w:style>
  <w:style w:type="paragraph" w:customStyle="1" w:styleId="NormalEfnisgreinarekkinmeraar">
    <w:name w:val="Normal_Efnisgreinar_ekki_númeraðar"/>
    <w:basedOn w:val="Normal"/>
    <w:rsid w:val="00A65F28"/>
    <w:rPr>
      <w:rFonts w:ascii="Calibri Light" w:hAnsi="Calibri Light"/>
      <w:sz w:val="24"/>
    </w:rPr>
  </w:style>
  <w:style w:type="paragraph" w:customStyle="1" w:styleId="NormalNumber">
    <w:name w:val="NormalNumber"/>
    <w:basedOn w:val="Normal"/>
    <w:rsid w:val="00A65F28"/>
    <w:pPr>
      <w:overflowPunct w:val="0"/>
      <w:autoSpaceDE w:val="0"/>
      <w:autoSpaceDN w:val="0"/>
      <w:adjustRightInd w:val="0"/>
      <w:spacing w:before="120"/>
      <w:textAlignment w:val="baseline"/>
    </w:pPr>
    <w:rPr>
      <w:rFonts w:ascii="Calibri Light" w:eastAsia="Times New Roman" w:hAnsi="Calibri Light" w:cs="Times New Roman"/>
      <w:sz w:val="24"/>
      <w:szCs w:val="20"/>
    </w:rPr>
  </w:style>
  <w:style w:type="paragraph" w:customStyle="1" w:styleId="Millifyrirsgn">
    <w:name w:val="Millifyrirsögn"/>
    <w:basedOn w:val="Normal"/>
    <w:link w:val="MillifyrirsgnChar"/>
    <w:autoRedefine/>
    <w:rsid w:val="00A65F28"/>
    <w:pPr>
      <w:spacing w:before="120" w:after="0"/>
    </w:pPr>
    <w:rPr>
      <w:rFonts w:ascii="Calibri Light" w:hAnsi="Calibri Light"/>
      <w:b/>
      <w:i/>
      <w:sz w:val="24"/>
    </w:rPr>
  </w:style>
  <w:style w:type="character" w:customStyle="1" w:styleId="MillifyrirsgnChar">
    <w:name w:val="Millifyrirsögn Char"/>
    <w:basedOn w:val="NormaltflurChar"/>
    <w:link w:val="Millifyrirsgn"/>
    <w:rsid w:val="00A65F28"/>
    <w:rPr>
      <w:rFonts w:ascii="Calibri Light" w:eastAsiaTheme="minorHAnsi" w:hAnsi="Calibri Light"/>
      <w:b/>
      <w:i/>
      <w:kern w:val="0"/>
      <w:sz w:val="24"/>
    </w:rPr>
  </w:style>
  <w:style w:type="character" w:customStyle="1" w:styleId="productlistdescription1">
    <w:name w:val="productlistdescription1"/>
    <w:basedOn w:val="DefaultParagraphFont"/>
    <w:rsid w:val="00A65F28"/>
    <w:rPr>
      <w:color w:val="333333"/>
    </w:rPr>
  </w:style>
  <w:style w:type="character" w:customStyle="1" w:styleId="Heading1Char1">
    <w:name w:val="Heading 1 Char1"/>
    <w:aliases w:val="Fyrirsögn 1 Char,HRV-Head 1 Char,Heading 1-EDP Char"/>
    <w:basedOn w:val="DefaultParagraphFont"/>
    <w:rsid w:val="00A65F28"/>
    <w:rPr>
      <w:rFonts w:asciiTheme="majorHAnsi" w:eastAsiaTheme="majorEastAsia" w:hAnsiTheme="majorHAnsi" w:cstheme="majorBidi"/>
      <w:b/>
      <w:bCs/>
      <w:color w:val="2F5496" w:themeColor="accent1" w:themeShade="BF"/>
      <w:sz w:val="28"/>
      <w:szCs w:val="28"/>
      <w:lang w:val="en-GB" w:eastAsia="en-US"/>
    </w:rPr>
  </w:style>
  <w:style w:type="paragraph" w:styleId="TOAHeading">
    <w:name w:val="toa heading"/>
    <w:basedOn w:val="Normal"/>
    <w:next w:val="Normal"/>
    <w:unhideWhenUsed/>
    <w:rsid w:val="00A65F28"/>
    <w:pPr>
      <w:spacing w:before="240"/>
    </w:pPr>
    <w:rPr>
      <w:rFonts w:ascii="Calibri Light" w:eastAsia="Times New Roman" w:hAnsi="Calibri Light" w:cs="Times New Roman"/>
      <w:b/>
      <w:caps/>
      <w:szCs w:val="20"/>
      <w:lang w:val="en-GB"/>
    </w:rPr>
  </w:style>
  <w:style w:type="paragraph" w:customStyle="1" w:styleId="LVTable">
    <w:name w:val="LV Table"/>
    <w:basedOn w:val="Normal"/>
    <w:rsid w:val="00A65F28"/>
    <w:pPr>
      <w:keepNext/>
      <w:spacing w:before="60" w:after="60"/>
    </w:pPr>
    <w:rPr>
      <w:rFonts w:ascii="Calibri Light" w:eastAsia="Times New Roman" w:hAnsi="Calibri Light" w:cs="Times New Roman"/>
      <w:sz w:val="24"/>
      <w:szCs w:val="20"/>
      <w:lang w:val="en-GB"/>
    </w:rPr>
  </w:style>
  <w:style w:type="paragraph" w:customStyle="1" w:styleId="BUDStandards">
    <w:name w:val="BUD Standards"/>
    <w:basedOn w:val="Normal"/>
    <w:rsid w:val="00A65F28"/>
    <w:pPr>
      <w:ind w:left="2552" w:hanging="2268"/>
    </w:pPr>
    <w:rPr>
      <w:rFonts w:ascii="Calibri Light" w:eastAsia="Times New Roman" w:hAnsi="Calibri Light" w:cs="Times New Roman"/>
      <w:sz w:val="24"/>
      <w:szCs w:val="20"/>
      <w:lang w:val="en-GB"/>
    </w:rPr>
  </w:style>
  <w:style w:type="paragraph" w:customStyle="1" w:styleId="FirstPageContentsTitle">
    <w:name w:val="First Page Contents Title"/>
    <w:basedOn w:val="Normal"/>
    <w:rsid w:val="00A65F28"/>
    <w:pPr>
      <w:spacing w:before="120"/>
    </w:pPr>
    <w:rPr>
      <w:rFonts w:ascii="Calibri Light" w:eastAsia="Times New Roman" w:hAnsi="Calibri Light" w:cs="Times New Roman"/>
      <w:sz w:val="24"/>
      <w:szCs w:val="20"/>
      <w:lang w:val="en-GB"/>
    </w:rPr>
  </w:style>
  <w:style w:type="paragraph" w:customStyle="1" w:styleId="FirstPageTitle">
    <w:name w:val="First Page Title"/>
    <w:basedOn w:val="Normal"/>
    <w:next w:val="FirstPageContentsTitle"/>
    <w:rsid w:val="00A65F28"/>
    <w:pPr>
      <w:spacing w:before="120"/>
    </w:pPr>
    <w:rPr>
      <w:rFonts w:ascii="Calibri Light" w:eastAsia="Times New Roman" w:hAnsi="Calibri Light"/>
      <w:b/>
      <w:sz w:val="32"/>
      <w:szCs w:val="20"/>
      <w:u w:val="dotted"/>
      <w:lang w:val="en-GB"/>
    </w:rPr>
  </w:style>
  <w:style w:type="paragraph" w:customStyle="1" w:styleId="BUDTableBackground">
    <w:name w:val="BUD Table Background"/>
    <w:basedOn w:val="Normal"/>
    <w:rsid w:val="00A65F28"/>
    <w:pPr>
      <w:keepNext/>
    </w:pPr>
    <w:rPr>
      <w:rFonts w:ascii="Calibri Light" w:eastAsia="Times New Roman" w:hAnsi="Calibri Light" w:cs="Times New Roman"/>
      <w:sz w:val="24"/>
      <w:szCs w:val="20"/>
      <w:lang w:val="en-GB"/>
    </w:rPr>
  </w:style>
  <w:style w:type="paragraph" w:customStyle="1" w:styleId="BUDTableTitle">
    <w:name w:val="BUD Table Title"/>
    <w:basedOn w:val="Normal"/>
    <w:next w:val="BUDTableBackground"/>
    <w:rsid w:val="00A65F28"/>
    <w:pPr>
      <w:keepNext/>
      <w:spacing w:before="240"/>
    </w:pPr>
    <w:rPr>
      <w:rFonts w:ascii="Calibri Light" w:eastAsia="Times New Roman" w:hAnsi="Calibri Light" w:cs="Times New Roman"/>
      <w:sz w:val="24"/>
      <w:szCs w:val="20"/>
      <w:lang w:val="en-GB"/>
    </w:rPr>
  </w:style>
  <w:style w:type="paragraph" w:customStyle="1" w:styleId="NormIndent">
    <w:name w:val="NormIndent"/>
    <w:basedOn w:val="Normal"/>
    <w:rsid w:val="00A65F28"/>
    <w:pPr>
      <w:tabs>
        <w:tab w:val="num" w:pos="1134"/>
      </w:tabs>
      <w:spacing w:before="60"/>
      <w:ind w:hanging="567"/>
    </w:pPr>
    <w:rPr>
      <w:rFonts w:ascii="Calibri Light" w:eastAsia="Times New Roman" w:hAnsi="Calibri Light" w:cs="Times New Roman"/>
      <w:sz w:val="24"/>
      <w:szCs w:val="20"/>
      <w:lang w:val="en-GB"/>
    </w:rPr>
  </w:style>
  <w:style w:type="paragraph" w:customStyle="1" w:styleId="Pay-Alm">
    <w:name w:val="Pay-Alm"/>
    <w:basedOn w:val="Normal"/>
    <w:rsid w:val="00A65F28"/>
    <w:pPr>
      <w:tabs>
        <w:tab w:val="center" w:pos="7938"/>
      </w:tabs>
      <w:ind w:left="1559" w:right="1985" w:hanging="992"/>
    </w:pPr>
    <w:rPr>
      <w:rFonts w:ascii="Calibri Light" w:eastAsia="Times New Roman" w:hAnsi="Calibri Light" w:cs="Times New Roman"/>
      <w:sz w:val="24"/>
      <w:szCs w:val="20"/>
      <w:lang w:val="en-GB"/>
    </w:rPr>
  </w:style>
  <w:style w:type="paragraph" w:customStyle="1" w:styleId="Pay-Yf">
    <w:name w:val="Pay-Yf"/>
    <w:basedOn w:val="Normal"/>
    <w:next w:val="Pay-Alm"/>
    <w:rsid w:val="00A65F28"/>
    <w:pPr>
      <w:tabs>
        <w:tab w:val="center" w:pos="7938"/>
      </w:tabs>
      <w:spacing w:before="120"/>
      <w:ind w:left="1559" w:hanging="992"/>
    </w:pPr>
    <w:rPr>
      <w:rFonts w:ascii="Calibri Light" w:eastAsia="Times New Roman" w:hAnsi="Calibri Light" w:cs="Times New Roman"/>
      <w:b/>
      <w:sz w:val="24"/>
      <w:szCs w:val="20"/>
      <w:lang w:val="en-GB"/>
    </w:rPr>
  </w:style>
  <w:style w:type="paragraph" w:customStyle="1" w:styleId="CM26">
    <w:name w:val="CM26"/>
    <w:basedOn w:val="Normal"/>
    <w:next w:val="Normal"/>
    <w:uiPriority w:val="99"/>
    <w:rsid w:val="00A65F28"/>
    <w:pPr>
      <w:widowControl w:val="0"/>
      <w:autoSpaceDE w:val="0"/>
      <w:autoSpaceDN w:val="0"/>
      <w:adjustRightInd w:val="0"/>
    </w:pPr>
    <w:rPr>
      <w:rFonts w:ascii="Tahoma" w:eastAsia="Times New Roman" w:hAnsi="Tahoma" w:cs="Tahoma"/>
      <w:sz w:val="24"/>
      <w:szCs w:val="24"/>
      <w:lang w:eastAsia="is-IS"/>
    </w:rPr>
  </w:style>
  <w:style w:type="character" w:styleId="PageNumber">
    <w:name w:val="page number"/>
    <w:unhideWhenUsed/>
    <w:rsid w:val="00A65F28"/>
    <w:rPr>
      <w:sz w:val="24"/>
    </w:rPr>
  </w:style>
  <w:style w:type="character" w:customStyle="1" w:styleId="CharacterStyle2">
    <w:name w:val="Character Style 2"/>
    <w:rsid w:val="00A65F28"/>
    <w:rPr>
      <w:sz w:val="24"/>
    </w:rPr>
  </w:style>
  <w:style w:type="character" w:customStyle="1" w:styleId="Fyrirsgn10CharChar">
    <w:name w:val="Fyrirsögn10 Char Char"/>
    <w:rsid w:val="00A65F28"/>
    <w:rPr>
      <w:b/>
      <w:bCs/>
      <w:i/>
      <w:iCs/>
      <w:noProof/>
      <w:snapToGrid w:val="0"/>
      <w:sz w:val="22"/>
      <w:szCs w:val="22"/>
      <w:lang w:val="nl-NL" w:eastAsia="en-US" w:bidi="ar-SA"/>
    </w:rPr>
  </w:style>
  <w:style w:type="paragraph" w:customStyle="1" w:styleId="BodyTextafter6pt">
    <w:name w:val="Body Text + after:  6 pt"/>
    <w:basedOn w:val="Normal"/>
    <w:link w:val="BodyTextafter6ptChar0"/>
    <w:autoRedefine/>
    <w:uiPriority w:val="99"/>
    <w:rsid w:val="00A65F28"/>
    <w:pPr>
      <w:widowControl w:val="0"/>
      <w:tabs>
        <w:tab w:val="left" w:pos="1134"/>
        <w:tab w:val="right" w:pos="1560"/>
        <w:tab w:val="right" w:pos="9356"/>
      </w:tabs>
      <w:spacing w:before="120" w:after="60"/>
      <w:ind w:left="851"/>
    </w:pPr>
    <w:rPr>
      <w:rFonts w:ascii="Calibri Light" w:eastAsia="SimSun" w:hAnsi="Calibri Light"/>
      <w:snapToGrid w:val="0"/>
      <w:szCs w:val="20"/>
    </w:rPr>
  </w:style>
  <w:style w:type="character" w:customStyle="1" w:styleId="BodyTextafter6ptChar0">
    <w:name w:val="Body Text + after:  6 pt Char"/>
    <w:link w:val="BodyTextafter6pt"/>
    <w:uiPriority w:val="99"/>
    <w:rsid w:val="00A65F28"/>
    <w:rPr>
      <w:rFonts w:ascii="Calibri Light" w:eastAsia="SimSun" w:hAnsi="Calibri Light"/>
      <w:snapToGrid w:val="0"/>
      <w:kern w:val="0"/>
      <w:sz w:val="20"/>
      <w:szCs w:val="20"/>
    </w:rPr>
  </w:style>
  <w:style w:type="paragraph" w:customStyle="1" w:styleId="FYRIRSGN0">
    <w:name w:val="FYRIRSÖGN"/>
    <w:basedOn w:val="Fyrirsgn10"/>
    <w:rsid w:val="00A65F28"/>
    <w:pPr>
      <w:tabs>
        <w:tab w:val="right" w:pos="851"/>
        <w:tab w:val="left" w:pos="1134"/>
        <w:tab w:val="right" w:pos="1560"/>
        <w:tab w:val="right" w:pos="9356"/>
        <w:tab w:val="right" w:pos="9639"/>
      </w:tabs>
      <w:spacing w:before="60" w:after="0"/>
      <w:ind w:left="851" w:firstLine="0"/>
      <w:outlineLvl w:val="0"/>
    </w:pPr>
    <w:rPr>
      <w:rFonts w:ascii="Times New Roman" w:eastAsia="SimSun" w:hAnsi="Times New Roman" w:cs="Times New Roman"/>
      <w:i/>
      <w:iCs/>
      <w:snapToGrid w:val="0"/>
      <w:lang w:val="nl-NL"/>
    </w:rPr>
  </w:style>
  <w:style w:type="paragraph" w:customStyle="1" w:styleId="xl24">
    <w:name w:val="xl24"/>
    <w:basedOn w:val="Normal"/>
    <w:rsid w:val="00A65F28"/>
    <w:pPr>
      <w:tabs>
        <w:tab w:val="left" w:pos="1134"/>
        <w:tab w:val="right" w:pos="1560"/>
      </w:tabs>
      <w:spacing w:before="100" w:beforeAutospacing="1" w:after="100" w:afterAutospacing="1"/>
    </w:pPr>
    <w:rPr>
      <w:rFonts w:ascii="Calibri Light" w:eastAsia="SimSun" w:hAnsi="Calibri Light" w:cs="Times New Roman"/>
      <w:sz w:val="24"/>
      <w:szCs w:val="24"/>
      <w:lang w:eastAsia="zh-CN"/>
    </w:rPr>
  </w:style>
  <w:style w:type="paragraph" w:customStyle="1" w:styleId="xl25">
    <w:name w:val="xl25"/>
    <w:basedOn w:val="Normal"/>
    <w:rsid w:val="00A65F28"/>
    <w:pPr>
      <w:pBdr>
        <w:bottom w:val="single" w:sz="8" w:space="0" w:color="auto"/>
      </w:pBdr>
      <w:tabs>
        <w:tab w:val="left" w:pos="1134"/>
        <w:tab w:val="right" w:pos="1560"/>
      </w:tabs>
      <w:spacing w:before="100" w:beforeAutospacing="1" w:after="100" w:afterAutospacing="1"/>
    </w:pPr>
    <w:rPr>
      <w:rFonts w:ascii="Calibri Light" w:eastAsia="SimSun" w:hAnsi="Calibri Light" w:cs="Times New Roman"/>
      <w:sz w:val="24"/>
      <w:szCs w:val="24"/>
      <w:lang w:eastAsia="zh-CN"/>
    </w:rPr>
  </w:style>
  <w:style w:type="paragraph" w:customStyle="1" w:styleId="xl26">
    <w:name w:val="xl26"/>
    <w:basedOn w:val="Normal"/>
    <w:rsid w:val="00A65F28"/>
    <w:pPr>
      <w:tabs>
        <w:tab w:val="left" w:pos="1134"/>
        <w:tab w:val="right" w:pos="1560"/>
      </w:tabs>
      <w:spacing w:before="100" w:beforeAutospacing="1" w:after="100" w:afterAutospacing="1"/>
      <w:jc w:val="center"/>
    </w:pPr>
    <w:rPr>
      <w:rFonts w:ascii="Calibri Light" w:eastAsia="SimSun" w:hAnsi="Calibri Light" w:cs="Times New Roman"/>
      <w:sz w:val="24"/>
      <w:szCs w:val="24"/>
      <w:lang w:eastAsia="zh-CN"/>
    </w:rPr>
  </w:style>
  <w:style w:type="paragraph" w:customStyle="1" w:styleId="xl27">
    <w:name w:val="xl27"/>
    <w:basedOn w:val="Normal"/>
    <w:rsid w:val="00A65F28"/>
    <w:pPr>
      <w:tabs>
        <w:tab w:val="left" w:pos="1134"/>
        <w:tab w:val="right" w:pos="1560"/>
      </w:tabs>
      <w:spacing w:before="100" w:beforeAutospacing="1" w:after="100" w:afterAutospacing="1"/>
      <w:jc w:val="center"/>
    </w:pPr>
    <w:rPr>
      <w:rFonts w:ascii="Calibri Light" w:eastAsia="SimSun" w:hAnsi="Calibri Light" w:cs="Times New Roman"/>
      <w:sz w:val="24"/>
      <w:szCs w:val="24"/>
      <w:lang w:eastAsia="zh-CN"/>
    </w:rPr>
  </w:style>
  <w:style w:type="paragraph" w:customStyle="1" w:styleId="xl28">
    <w:name w:val="xl28"/>
    <w:basedOn w:val="Normal"/>
    <w:rsid w:val="00A65F28"/>
    <w:pPr>
      <w:tabs>
        <w:tab w:val="left" w:pos="1134"/>
        <w:tab w:val="right" w:pos="1560"/>
      </w:tabs>
      <w:spacing w:before="100" w:beforeAutospacing="1" w:after="100" w:afterAutospacing="1"/>
    </w:pPr>
    <w:rPr>
      <w:rFonts w:ascii="Calibri Light" w:eastAsia="SimSun" w:hAnsi="Calibri Light" w:cs="Times New Roman"/>
      <w:b/>
      <w:bCs/>
      <w:sz w:val="24"/>
      <w:szCs w:val="24"/>
      <w:lang w:eastAsia="zh-CN"/>
    </w:rPr>
  </w:style>
  <w:style w:type="paragraph" w:customStyle="1" w:styleId="xl29">
    <w:name w:val="xl29"/>
    <w:basedOn w:val="Normal"/>
    <w:rsid w:val="00A65F28"/>
    <w:pPr>
      <w:tabs>
        <w:tab w:val="left" w:pos="1134"/>
        <w:tab w:val="right" w:pos="1560"/>
      </w:tabs>
      <w:spacing w:before="100" w:beforeAutospacing="1" w:after="100" w:afterAutospacing="1"/>
      <w:jc w:val="center"/>
    </w:pPr>
    <w:rPr>
      <w:rFonts w:ascii="Calibri Light" w:eastAsia="SimSun" w:hAnsi="Calibri Light" w:cs="Times New Roman"/>
      <w:sz w:val="24"/>
      <w:szCs w:val="24"/>
      <w:lang w:eastAsia="zh-CN"/>
    </w:rPr>
  </w:style>
  <w:style w:type="paragraph" w:customStyle="1" w:styleId="xl30">
    <w:name w:val="xl30"/>
    <w:basedOn w:val="Normal"/>
    <w:rsid w:val="00A65F28"/>
    <w:pPr>
      <w:shd w:val="clear" w:color="auto" w:fill="FFFFFF"/>
      <w:tabs>
        <w:tab w:val="left" w:pos="1134"/>
        <w:tab w:val="right" w:pos="1560"/>
      </w:tabs>
      <w:spacing w:before="100" w:beforeAutospacing="1" w:after="100" w:afterAutospacing="1"/>
      <w:jc w:val="center"/>
    </w:pPr>
    <w:rPr>
      <w:rFonts w:ascii="Calibri Light" w:eastAsia="SimSun" w:hAnsi="Calibri Light" w:cs="Times New Roman"/>
      <w:sz w:val="24"/>
      <w:szCs w:val="24"/>
      <w:lang w:eastAsia="zh-CN"/>
    </w:rPr>
  </w:style>
  <w:style w:type="paragraph" w:customStyle="1" w:styleId="xl31">
    <w:name w:val="xl31"/>
    <w:basedOn w:val="Normal"/>
    <w:rsid w:val="00A65F28"/>
    <w:pPr>
      <w:tabs>
        <w:tab w:val="left" w:pos="1134"/>
        <w:tab w:val="right" w:pos="1560"/>
      </w:tabs>
      <w:spacing w:before="100" w:beforeAutospacing="1" w:after="100" w:afterAutospacing="1"/>
    </w:pPr>
    <w:rPr>
      <w:rFonts w:ascii="Calibri Light" w:eastAsia="SimSun" w:hAnsi="Calibri Light" w:cs="Times New Roman"/>
      <w:sz w:val="24"/>
      <w:szCs w:val="24"/>
      <w:lang w:eastAsia="zh-CN"/>
    </w:rPr>
  </w:style>
  <w:style w:type="paragraph" w:customStyle="1" w:styleId="xl32">
    <w:name w:val="xl32"/>
    <w:basedOn w:val="Normal"/>
    <w:rsid w:val="00A65F28"/>
    <w:pPr>
      <w:shd w:val="clear" w:color="auto" w:fill="FFFFFF"/>
      <w:tabs>
        <w:tab w:val="left" w:pos="1134"/>
        <w:tab w:val="right" w:pos="1560"/>
      </w:tabs>
      <w:spacing w:before="100" w:beforeAutospacing="1" w:after="100" w:afterAutospacing="1"/>
      <w:jc w:val="center"/>
    </w:pPr>
    <w:rPr>
      <w:rFonts w:ascii="Calibri Light" w:eastAsia="SimSun" w:hAnsi="Calibri Light" w:cs="Times New Roman"/>
      <w:sz w:val="24"/>
      <w:szCs w:val="24"/>
      <w:lang w:eastAsia="zh-CN"/>
    </w:rPr>
  </w:style>
  <w:style w:type="paragraph" w:customStyle="1" w:styleId="xl33">
    <w:name w:val="xl33"/>
    <w:basedOn w:val="Normal"/>
    <w:rsid w:val="00A65F28"/>
    <w:pPr>
      <w:shd w:val="clear" w:color="auto" w:fill="FFFFFF"/>
      <w:tabs>
        <w:tab w:val="left" w:pos="1134"/>
        <w:tab w:val="right" w:pos="1560"/>
      </w:tabs>
      <w:spacing w:before="100" w:beforeAutospacing="1" w:after="100" w:afterAutospacing="1"/>
    </w:pPr>
    <w:rPr>
      <w:rFonts w:ascii="Calibri Light" w:eastAsia="SimSun" w:hAnsi="Calibri Light" w:cs="Times New Roman"/>
      <w:sz w:val="24"/>
      <w:szCs w:val="24"/>
      <w:lang w:eastAsia="zh-CN"/>
    </w:rPr>
  </w:style>
  <w:style w:type="paragraph" w:customStyle="1" w:styleId="xl34">
    <w:name w:val="xl34"/>
    <w:basedOn w:val="Normal"/>
    <w:rsid w:val="00A65F28"/>
    <w:pPr>
      <w:pBdr>
        <w:left w:val="single" w:sz="8" w:space="0" w:color="auto"/>
      </w:pBdr>
      <w:tabs>
        <w:tab w:val="left" w:pos="1134"/>
        <w:tab w:val="right" w:pos="1560"/>
      </w:tabs>
      <w:spacing w:before="100" w:beforeAutospacing="1" w:after="100" w:afterAutospacing="1"/>
      <w:jc w:val="center"/>
    </w:pPr>
    <w:rPr>
      <w:rFonts w:ascii="Calibri Light" w:eastAsia="SimSun" w:hAnsi="Calibri Light" w:cs="Times New Roman"/>
      <w:sz w:val="24"/>
      <w:szCs w:val="24"/>
      <w:lang w:eastAsia="zh-CN"/>
    </w:rPr>
  </w:style>
  <w:style w:type="paragraph" w:customStyle="1" w:styleId="xl35">
    <w:name w:val="xl35"/>
    <w:basedOn w:val="Normal"/>
    <w:rsid w:val="00A65F28"/>
    <w:pPr>
      <w:pBdr>
        <w:right w:val="single" w:sz="8" w:space="0" w:color="auto"/>
      </w:pBdr>
      <w:tabs>
        <w:tab w:val="left" w:pos="1134"/>
        <w:tab w:val="right" w:pos="1560"/>
      </w:tabs>
      <w:spacing w:before="100" w:beforeAutospacing="1" w:after="100" w:afterAutospacing="1"/>
      <w:jc w:val="center"/>
    </w:pPr>
    <w:rPr>
      <w:rFonts w:ascii="Calibri Light" w:eastAsia="SimSun" w:hAnsi="Calibri Light" w:cs="Times New Roman"/>
      <w:sz w:val="24"/>
      <w:szCs w:val="24"/>
      <w:lang w:eastAsia="zh-CN"/>
    </w:rPr>
  </w:style>
  <w:style w:type="paragraph" w:customStyle="1" w:styleId="xl36">
    <w:name w:val="xl36"/>
    <w:basedOn w:val="Normal"/>
    <w:rsid w:val="00A65F28"/>
    <w:pPr>
      <w:pBdr>
        <w:right w:val="single" w:sz="8" w:space="0" w:color="auto"/>
      </w:pBdr>
      <w:tabs>
        <w:tab w:val="left" w:pos="1134"/>
        <w:tab w:val="right" w:pos="1560"/>
      </w:tabs>
      <w:spacing w:before="100" w:beforeAutospacing="1" w:after="100" w:afterAutospacing="1"/>
    </w:pPr>
    <w:rPr>
      <w:rFonts w:ascii="Calibri Light" w:eastAsia="SimSun" w:hAnsi="Calibri Light" w:cs="Times New Roman"/>
      <w:sz w:val="24"/>
      <w:szCs w:val="24"/>
      <w:lang w:eastAsia="zh-CN"/>
    </w:rPr>
  </w:style>
  <w:style w:type="paragraph" w:customStyle="1" w:styleId="xl37">
    <w:name w:val="xl37"/>
    <w:basedOn w:val="Normal"/>
    <w:rsid w:val="00A65F28"/>
    <w:pPr>
      <w:pBdr>
        <w:left w:val="single" w:sz="8" w:space="0" w:color="auto"/>
      </w:pBdr>
      <w:tabs>
        <w:tab w:val="left" w:pos="1134"/>
        <w:tab w:val="right" w:pos="1560"/>
      </w:tabs>
      <w:spacing w:before="100" w:beforeAutospacing="1" w:after="100" w:afterAutospacing="1"/>
      <w:jc w:val="center"/>
    </w:pPr>
    <w:rPr>
      <w:rFonts w:ascii="Calibri Light" w:eastAsia="SimSun" w:hAnsi="Calibri Light" w:cs="Times New Roman"/>
      <w:b/>
      <w:bCs/>
      <w:sz w:val="24"/>
      <w:szCs w:val="24"/>
      <w:lang w:eastAsia="zh-CN"/>
    </w:rPr>
  </w:style>
  <w:style w:type="paragraph" w:customStyle="1" w:styleId="xl38">
    <w:name w:val="xl38"/>
    <w:basedOn w:val="Normal"/>
    <w:rsid w:val="00A65F28"/>
    <w:pPr>
      <w:pBdr>
        <w:left w:val="single" w:sz="8" w:space="0" w:color="auto"/>
      </w:pBdr>
      <w:shd w:val="clear" w:color="auto" w:fill="FFFFFF"/>
      <w:tabs>
        <w:tab w:val="left" w:pos="1134"/>
        <w:tab w:val="right" w:pos="1560"/>
      </w:tabs>
      <w:spacing w:before="100" w:beforeAutospacing="1" w:after="100" w:afterAutospacing="1"/>
      <w:jc w:val="center"/>
    </w:pPr>
    <w:rPr>
      <w:rFonts w:ascii="Calibri Light" w:eastAsia="SimSun" w:hAnsi="Calibri Light" w:cs="Times New Roman"/>
      <w:sz w:val="24"/>
      <w:szCs w:val="24"/>
      <w:lang w:eastAsia="zh-CN"/>
    </w:rPr>
  </w:style>
  <w:style w:type="paragraph" w:customStyle="1" w:styleId="xl39">
    <w:name w:val="xl39"/>
    <w:basedOn w:val="Normal"/>
    <w:rsid w:val="00A65F28"/>
    <w:pPr>
      <w:pBdr>
        <w:right w:val="single" w:sz="8" w:space="0" w:color="auto"/>
      </w:pBdr>
      <w:shd w:val="clear" w:color="auto" w:fill="FFFFFF"/>
      <w:tabs>
        <w:tab w:val="left" w:pos="1134"/>
        <w:tab w:val="right" w:pos="1560"/>
      </w:tabs>
      <w:spacing w:before="100" w:beforeAutospacing="1" w:after="100" w:afterAutospacing="1"/>
      <w:jc w:val="center"/>
    </w:pPr>
    <w:rPr>
      <w:rFonts w:ascii="Calibri Light" w:eastAsia="SimSun" w:hAnsi="Calibri Light" w:cs="Times New Roman"/>
      <w:sz w:val="24"/>
      <w:szCs w:val="24"/>
      <w:lang w:eastAsia="zh-CN"/>
    </w:rPr>
  </w:style>
  <w:style w:type="paragraph" w:customStyle="1" w:styleId="xl40">
    <w:name w:val="xl40"/>
    <w:basedOn w:val="Normal"/>
    <w:rsid w:val="00A65F28"/>
    <w:pPr>
      <w:pBdr>
        <w:left w:val="single" w:sz="8" w:space="0" w:color="auto"/>
        <w:bottom w:val="single" w:sz="8" w:space="0" w:color="auto"/>
      </w:pBdr>
      <w:tabs>
        <w:tab w:val="left" w:pos="1134"/>
        <w:tab w:val="right" w:pos="1560"/>
      </w:tabs>
      <w:spacing w:before="100" w:beforeAutospacing="1" w:after="100" w:afterAutospacing="1"/>
      <w:jc w:val="center"/>
    </w:pPr>
    <w:rPr>
      <w:rFonts w:ascii="Calibri Light" w:eastAsia="SimSun" w:hAnsi="Calibri Light" w:cs="Times New Roman"/>
      <w:sz w:val="24"/>
      <w:szCs w:val="24"/>
      <w:lang w:eastAsia="zh-CN"/>
    </w:rPr>
  </w:style>
  <w:style w:type="paragraph" w:customStyle="1" w:styleId="xl41">
    <w:name w:val="xl41"/>
    <w:basedOn w:val="Normal"/>
    <w:rsid w:val="00A65F28"/>
    <w:pPr>
      <w:pBdr>
        <w:bottom w:val="single" w:sz="8" w:space="0" w:color="auto"/>
      </w:pBdr>
      <w:tabs>
        <w:tab w:val="left" w:pos="1134"/>
        <w:tab w:val="right" w:pos="1560"/>
      </w:tabs>
      <w:spacing w:before="100" w:beforeAutospacing="1" w:after="100" w:afterAutospacing="1"/>
      <w:jc w:val="center"/>
    </w:pPr>
    <w:rPr>
      <w:rFonts w:ascii="Calibri Light" w:eastAsia="SimSun" w:hAnsi="Calibri Light" w:cs="Times New Roman"/>
      <w:sz w:val="24"/>
      <w:szCs w:val="24"/>
      <w:lang w:eastAsia="zh-CN"/>
    </w:rPr>
  </w:style>
  <w:style w:type="paragraph" w:customStyle="1" w:styleId="xl42">
    <w:name w:val="xl42"/>
    <w:basedOn w:val="Normal"/>
    <w:rsid w:val="00A65F28"/>
    <w:pPr>
      <w:pBdr>
        <w:bottom w:val="single" w:sz="8" w:space="0" w:color="auto"/>
      </w:pBdr>
      <w:tabs>
        <w:tab w:val="left" w:pos="1134"/>
        <w:tab w:val="right" w:pos="1560"/>
      </w:tabs>
      <w:spacing w:before="100" w:beforeAutospacing="1" w:after="100" w:afterAutospacing="1"/>
      <w:jc w:val="center"/>
    </w:pPr>
    <w:rPr>
      <w:rFonts w:ascii="Calibri Light" w:eastAsia="SimSun" w:hAnsi="Calibri Light" w:cs="Times New Roman"/>
      <w:sz w:val="24"/>
      <w:szCs w:val="24"/>
      <w:lang w:eastAsia="zh-CN"/>
    </w:rPr>
  </w:style>
  <w:style w:type="paragraph" w:customStyle="1" w:styleId="xl43">
    <w:name w:val="xl43"/>
    <w:basedOn w:val="Normal"/>
    <w:rsid w:val="00A65F28"/>
    <w:pPr>
      <w:pBdr>
        <w:bottom w:val="single" w:sz="8" w:space="0" w:color="auto"/>
        <w:right w:val="single" w:sz="8" w:space="0" w:color="auto"/>
      </w:pBdr>
      <w:tabs>
        <w:tab w:val="left" w:pos="1134"/>
        <w:tab w:val="right" w:pos="1560"/>
      </w:tabs>
      <w:spacing w:before="100" w:beforeAutospacing="1" w:after="100" w:afterAutospacing="1"/>
      <w:jc w:val="center"/>
    </w:pPr>
    <w:rPr>
      <w:rFonts w:ascii="Calibri Light" w:eastAsia="SimSun" w:hAnsi="Calibri Light" w:cs="Times New Roman"/>
      <w:sz w:val="24"/>
      <w:szCs w:val="24"/>
      <w:lang w:eastAsia="zh-CN"/>
    </w:rPr>
  </w:style>
  <w:style w:type="paragraph" w:customStyle="1" w:styleId="xl44">
    <w:name w:val="xl44"/>
    <w:basedOn w:val="Normal"/>
    <w:rsid w:val="00A65F28"/>
    <w:pPr>
      <w:pBdr>
        <w:top w:val="single" w:sz="8" w:space="0" w:color="auto"/>
        <w:bottom w:val="single" w:sz="8" w:space="0" w:color="auto"/>
      </w:pBdr>
      <w:tabs>
        <w:tab w:val="left" w:pos="1134"/>
        <w:tab w:val="right" w:pos="1560"/>
      </w:tabs>
      <w:spacing w:before="100" w:beforeAutospacing="1" w:after="100" w:afterAutospacing="1"/>
    </w:pPr>
    <w:rPr>
      <w:rFonts w:ascii="Calibri Light" w:eastAsia="SimSun" w:hAnsi="Calibri Light" w:cs="Times New Roman"/>
      <w:b/>
      <w:bCs/>
      <w:sz w:val="24"/>
      <w:szCs w:val="24"/>
      <w:lang w:eastAsia="zh-CN"/>
    </w:rPr>
  </w:style>
  <w:style w:type="paragraph" w:customStyle="1" w:styleId="xl45">
    <w:name w:val="xl45"/>
    <w:basedOn w:val="Normal"/>
    <w:rsid w:val="00A65F28"/>
    <w:pPr>
      <w:pBdr>
        <w:top w:val="single" w:sz="8" w:space="0" w:color="auto"/>
        <w:bottom w:val="single" w:sz="8" w:space="0" w:color="auto"/>
        <w:right w:val="single" w:sz="8" w:space="0" w:color="auto"/>
      </w:pBdr>
      <w:tabs>
        <w:tab w:val="left" w:pos="1134"/>
        <w:tab w:val="right" w:pos="1560"/>
      </w:tabs>
      <w:spacing w:before="100" w:beforeAutospacing="1" w:after="100" w:afterAutospacing="1"/>
      <w:jc w:val="center"/>
    </w:pPr>
    <w:rPr>
      <w:rFonts w:ascii="Calibri Light" w:eastAsia="SimSun" w:hAnsi="Calibri Light" w:cs="Times New Roman"/>
      <w:b/>
      <w:bCs/>
      <w:sz w:val="24"/>
      <w:szCs w:val="24"/>
      <w:lang w:eastAsia="zh-CN"/>
    </w:rPr>
  </w:style>
  <w:style w:type="paragraph" w:customStyle="1" w:styleId="xl46">
    <w:name w:val="xl46"/>
    <w:basedOn w:val="Normal"/>
    <w:rsid w:val="00A65F28"/>
    <w:pPr>
      <w:pBdr>
        <w:top w:val="single" w:sz="8" w:space="0" w:color="auto"/>
        <w:left w:val="single" w:sz="8" w:space="0" w:color="auto"/>
        <w:bottom w:val="single" w:sz="8" w:space="0" w:color="auto"/>
      </w:pBdr>
      <w:tabs>
        <w:tab w:val="left" w:pos="1134"/>
        <w:tab w:val="right" w:pos="1560"/>
      </w:tabs>
      <w:spacing w:before="100" w:beforeAutospacing="1" w:after="100" w:afterAutospacing="1"/>
      <w:jc w:val="center"/>
    </w:pPr>
    <w:rPr>
      <w:rFonts w:ascii="Calibri Light" w:eastAsia="SimSun" w:hAnsi="Calibri Light" w:cs="Times New Roman"/>
      <w:b/>
      <w:bCs/>
      <w:sz w:val="24"/>
      <w:szCs w:val="24"/>
      <w:lang w:eastAsia="zh-CN"/>
    </w:rPr>
  </w:style>
  <w:style w:type="paragraph" w:customStyle="1" w:styleId="xl47">
    <w:name w:val="xl47"/>
    <w:basedOn w:val="Normal"/>
    <w:rsid w:val="00A65F28"/>
    <w:pPr>
      <w:pBdr>
        <w:top w:val="single" w:sz="8" w:space="0" w:color="auto"/>
        <w:bottom w:val="single" w:sz="8" w:space="0" w:color="auto"/>
      </w:pBdr>
      <w:tabs>
        <w:tab w:val="left" w:pos="1134"/>
        <w:tab w:val="right" w:pos="1560"/>
      </w:tabs>
      <w:spacing w:before="100" w:beforeAutospacing="1" w:after="100" w:afterAutospacing="1"/>
      <w:jc w:val="center"/>
    </w:pPr>
    <w:rPr>
      <w:rFonts w:ascii="Calibri Light" w:eastAsia="SimSun" w:hAnsi="Calibri Light" w:cs="Times New Roman"/>
      <w:b/>
      <w:bCs/>
      <w:sz w:val="24"/>
      <w:szCs w:val="24"/>
      <w:lang w:eastAsia="zh-CN"/>
    </w:rPr>
  </w:style>
  <w:style w:type="paragraph" w:customStyle="1" w:styleId="ListParagraphBoldItalic">
    <w:name w:val="List Paragraph Bold Italic"/>
    <w:basedOn w:val="Normal"/>
    <w:autoRedefine/>
    <w:rsid w:val="00A65F28"/>
    <w:pPr>
      <w:tabs>
        <w:tab w:val="left" w:pos="1134"/>
        <w:tab w:val="right" w:pos="1560"/>
      </w:tabs>
      <w:ind w:left="1440" w:hanging="360"/>
    </w:pPr>
    <w:rPr>
      <w:rFonts w:ascii="Calibri Light" w:eastAsia="Times New Roman" w:hAnsi="Calibri Light" w:cs="Times New Roman"/>
      <w:b/>
      <w:i/>
      <w:szCs w:val="24"/>
    </w:rPr>
  </w:style>
  <w:style w:type="paragraph" w:customStyle="1" w:styleId="StyleBoldItalicCenteredBefore12ptAfter12pt2">
    <w:name w:val="Style Bold Italic Centered Before:  12 pt After:  12 pt2"/>
    <w:basedOn w:val="Normal"/>
    <w:rsid w:val="00A65F28"/>
    <w:pPr>
      <w:tabs>
        <w:tab w:val="left" w:pos="1134"/>
        <w:tab w:val="right" w:pos="1560"/>
      </w:tabs>
      <w:jc w:val="center"/>
    </w:pPr>
    <w:rPr>
      <w:rFonts w:ascii="Calibri Light" w:eastAsia="Times New Roman" w:hAnsi="Calibri Light" w:cs="Times New Roman"/>
      <w:b/>
      <w:bCs/>
      <w:i/>
      <w:iCs/>
      <w:szCs w:val="20"/>
    </w:rPr>
  </w:style>
  <w:style w:type="paragraph" w:customStyle="1" w:styleId="xl73">
    <w:name w:val="xl73"/>
    <w:basedOn w:val="Normal"/>
    <w:rsid w:val="00A65F28"/>
    <w:pPr>
      <w:pBdr>
        <w:top w:val="single" w:sz="4" w:space="0" w:color="auto"/>
        <w:left w:val="single" w:sz="4" w:space="0" w:color="auto"/>
        <w:bottom w:val="single" w:sz="4" w:space="0" w:color="auto"/>
        <w:right w:val="single" w:sz="4" w:space="0" w:color="auto"/>
      </w:pBdr>
      <w:tabs>
        <w:tab w:val="left" w:pos="1134"/>
        <w:tab w:val="right" w:pos="1560"/>
      </w:tabs>
      <w:spacing w:before="100" w:beforeAutospacing="1" w:after="100" w:afterAutospacing="1"/>
    </w:pPr>
    <w:rPr>
      <w:rFonts w:eastAsia="Times New Roman" w:cs="Arial"/>
      <w:sz w:val="24"/>
      <w:szCs w:val="24"/>
    </w:rPr>
  </w:style>
  <w:style w:type="paragraph" w:customStyle="1" w:styleId="xl74">
    <w:name w:val="xl74"/>
    <w:basedOn w:val="Normal"/>
    <w:rsid w:val="00A65F28"/>
    <w:pPr>
      <w:pBdr>
        <w:top w:val="single" w:sz="4" w:space="0" w:color="auto"/>
        <w:left w:val="single" w:sz="4" w:space="0" w:color="auto"/>
        <w:bottom w:val="single" w:sz="4" w:space="0" w:color="auto"/>
        <w:right w:val="single" w:sz="4" w:space="0" w:color="auto"/>
      </w:pBdr>
      <w:tabs>
        <w:tab w:val="left" w:pos="1134"/>
        <w:tab w:val="right" w:pos="1560"/>
      </w:tabs>
      <w:spacing w:before="100" w:beforeAutospacing="1" w:after="100" w:afterAutospacing="1"/>
    </w:pPr>
    <w:rPr>
      <w:rFonts w:eastAsia="Times New Roman" w:cs="Arial"/>
      <w:sz w:val="24"/>
      <w:szCs w:val="24"/>
    </w:rPr>
  </w:style>
  <w:style w:type="paragraph" w:customStyle="1" w:styleId="xl75">
    <w:name w:val="xl75"/>
    <w:basedOn w:val="Normal"/>
    <w:rsid w:val="00A65F28"/>
    <w:pPr>
      <w:pBdr>
        <w:top w:val="single" w:sz="4" w:space="0" w:color="auto"/>
        <w:left w:val="single" w:sz="4" w:space="0" w:color="auto"/>
        <w:bottom w:val="single" w:sz="4" w:space="0" w:color="auto"/>
        <w:right w:val="single" w:sz="4" w:space="0" w:color="auto"/>
      </w:pBdr>
      <w:tabs>
        <w:tab w:val="left" w:pos="1134"/>
        <w:tab w:val="right" w:pos="1560"/>
      </w:tabs>
      <w:spacing w:before="100" w:beforeAutospacing="1" w:after="100" w:afterAutospacing="1"/>
    </w:pPr>
    <w:rPr>
      <w:rFonts w:ascii="Calibri Light" w:eastAsia="Times New Roman" w:hAnsi="Calibri Light" w:cs="Times New Roman"/>
      <w:sz w:val="24"/>
      <w:szCs w:val="24"/>
    </w:rPr>
  </w:style>
  <w:style w:type="paragraph" w:customStyle="1" w:styleId="xl76">
    <w:name w:val="xl76"/>
    <w:basedOn w:val="Normal"/>
    <w:rsid w:val="00A65F28"/>
    <w:pPr>
      <w:pBdr>
        <w:top w:val="single" w:sz="4" w:space="0" w:color="auto"/>
        <w:left w:val="single" w:sz="4" w:space="0" w:color="auto"/>
        <w:bottom w:val="single" w:sz="4" w:space="0" w:color="auto"/>
        <w:right w:val="single" w:sz="4" w:space="0" w:color="auto"/>
      </w:pBdr>
      <w:tabs>
        <w:tab w:val="left" w:pos="1134"/>
        <w:tab w:val="right" w:pos="1560"/>
      </w:tabs>
      <w:spacing w:before="100" w:beforeAutospacing="1" w:after="100" w:afterAutospacing="1"/>
    </w:pPr>
    <w:rPr>
      <w:rFonts w:ascii="Calibri Light" w:eastAsia="Times New Roman" w:hAnsi="Calibri Light" w:cs="Times New Roman"/>
    </w:rPr>
  </w:style>
  <w:style w:type="paragraph" w:customStyle="1" w:styleId="xl77">
    <w:name w:val="xl77"/>
    <w:basedOn w:val="Normal"/>
    <w:rsid w:val="00A65F28"/>
    <w:pPr>
      <w:pBdr>
        <w:top w:val="single" w:sz="4" w:space="0" w:color="auto"/>
        <w:left w:val="single" w:sz="4" w:space="0" w:color="auto"/>
        <w:bottom w:val="single" w:sz="4" w:space="0" w:color="auto"/>
        <w:right w:val="single" w:sz="4" w:space="0" w:color="auto"/>
      </w:pBdr>
      <w:tabs>
        <w:tab w:val="left" w:pos="1134"/>
        <w:tab w:val="right" w:pos="1560"/>
      </w:tabs>
      <w:spacing w:before="100" w:beforeAutospacing="1" w:after="100" w:afterAutospacing="1"/>
      <w:jc w:val="center"/>
      <w:textAlignment w:val="center"/>
    </w:pPr>
    <w:rPr>
      <w:rFonts w:eastAsia="Times New Roman" w:cs="Arial"/>
      <w:sz w:val="24"/>
      <w:szCs w:val="24"/>
    </w:rPr>
  </w:style>
  <w:style w:type="paragraph" w:customStyle="1" w:styleId="xl78">
    <w:name w:val="xl78"/>
    <w:basedOn w:val="Normal"/>
    <w:rsid w:val="00A65F28"/>
    <w:pPr>
      <w:pBdr>
        <w:top w:val="single" w:sz="4" w:space="0" w:color="auto"/>
        <w:left w:val="single" w:sz="4" w:space="0" w:color="auto"/>
        <w:bottom w:val="single" w:sz="4" w:space="0" w:color="auto"/>
        <w:right w:val="single" w:sz="4" w:space="0" w:color="auto"/>
      </w:pBdr>
      <w:tabs>
        <w:tab w:val="left" w:pos="1134"/>
        <w:tab w:val="right" w:pos="1560"/>
      </w:tabs>
      <w:spacing w:before="100" w:beforeAutospacing="1" w:after="100" w:afterAutospacing="1"/>
    </w:pPr>
    <w:rPr>
      <w:rFonts w:ascii="Calibri Light" w:eastAsia="Times New Roman" w:hAnsi="Calibri Light" w:cs="Times New Roman"/>
    </w:rPr>
  </w:style>
  <w:style w:type="paragraph" w:customStyle="1" w:styleId="xl79">
    <w:name w:val="xl79"/>
    <w:basedOn w:val="Normal"/>
    <w:rsid w:val="00A65F28"/>
    <w:pPr>
      <w:pBdr>
        <w:top w:val="single" w:sz="4" w:space="0" w:color="auto"/>
        <w:left w:val="single" w:sz="8" w:space="0" w:color="auto"/>
        <w:bottom w:val="single" w:sz="4" w:space="0" w:color="auto"/>
        <w:right w:val="single" w:sz="4" w:space="0" w:color="auto"/>
      </w:pBdr>
      <w:tabs>
        <w:tab w:val="left" w:pos="1134"/>
        <w:tab w:val="right" w:pos="1560"/>
      </w:tabs>
      <w:spacing w:before="100" w:beforeAutospacing="1" w:after="100" w:afterAutospacing="1"/>
    </w:pPr>
    <w:rPr>
      <w:rFonts w:ascii="Calibri Light" w:eastAsia="Times New Roman" w:hAnsi="Calibri Light" w:cs="Times New Roman"/>
    </w:rPr>
  </w:style>
  <w:style w:type="paragraph" w:customStyle="1" w:styleId="xl80">
    <w:name w:val="xl80"/>
    <w:basedOn w:val="Normal"/>
    <w:rsid w:val="00A65F28"/>
    <w:pPr>
      <w:pBdr>
        <w:top w:val="single" w:sz="4" w:space="0" w:color="auto"/>
        <w:left w:val="single" w:sz="4" w:space="0" w:color="auto"/>
        <w:bottom w:val="single" w:sz="4" w:space="0" w:color="auto"/>
        <w:right w:val="single" w:sz="8" w:space="0" w:color="auto"/>
      </w:pBdr>
      <w:tabs>
        <w:tab w:val="left" w:pos="1134"/>
        <w:tab w:val="right" w:pos="1560"/>
      </w:tabs>
      <w:spacing w:before="100" w:beforeAutospacing="1" w:after="100" w:afterAutospacing="1"/>
      <w:jc w:val="center"/>
      <w:textAlignment w:val="center"/>
    </w:pPr>
    <w:rPr>
      <w:rFonts w:eastAsia="Times New Roman" w:cs="Arial"/>
      <w:sz w:val="24"/>
      <w:szCs w:val="24"/>
    </w:rPr>
  </w:style>
  <w:style w:type="paragraph" w:customStyle="1" w:styleId="xl81">
    <w:name w:val="xl81"/>
    <w:basedOn w:val="Normal"/>
    <w:rsid w:val="00A65F28"/>
    <w:pPr>
      <w:pBdr>
        <w:top w:val="single" w:sz="4" w:space="0" w:color="auto"/>
        <w:left w:val="single" w:sz="4" w:space="0" w:color="auto"/>
        <w:bottom w:val="single" w:sz="4" w:space="0" w:color="auto"/>
        <w:right w:val="single" w:sz="4" w:space="0" w:color="auto"/>
      </w:pBdr>
      <w:tabs>
        <w:tab w:val="left" w:pos="1134"/>
        <w:tab w:val="right" w:pos="1560"/>
      </w:tabs>
      <w:spacing w:before="100" w:beforeAutospacing="1" w:after="100" w:afterAutospacing="1"/>
    </w:pPr>
    <w:rPr>
      <w:rFonts w:ascii="Calibri Light" w:eastAsia="Times New Roman" w:hAnsi="Calibri Light" w:cs="Times New Roman"/>
    </w:rPr>
  </w:style>
  <w:style w:type="paragraph" w:customStyle="1" w:styleId="xl82">
    <w:name w:val="xl82"/>
    <w:basedOn w:val="Normal"/>
    <w:rsid w:val="00A65F28"/>
    <w:pPr>
      <w:pBdr>
        <w:top w:val="single" w:sz="4" w:space="0" w:color="auto"/>
        <w:left w:val="single" w:sz="4" w:space="0" w:color="auto"/>
        <w:bottom w:val="single" w:sz="4" w:space="0" w:color="auto"/>
        <w:right w:val="single" w:sz="4" w:space="0" w:color="auto"/>
      </w:pBdr>
      <w:tabs>
        <w:tab w:val="left" w:pos="1134"/>
        <w:tab w:val="right" w:pos="1560"/>
      </w:tabs>
      <w:spacing w:before="100" w:beforeAutospacing="1" w:after="100" w:afterAutospacing="1"/>
    </w:pPr>
    <w:rPr>
      <w:rFonts w:eastAsia="Times New Roman" w:cs="Arial"/>
    </w:rPr>
  </w:style>
  <w:style w:type="paragraph" w:customStyle="1" w:styleId="xl83">
    <w:name w:val="xl83"/>
    <w:basedOn w:val="Normal"/>
    <w:rsid w:val="00A65F28"/>
    <w:pPr>
      <w:pBdr>
        <w:top w:val="single" w:sz="8" w:space="0" w:color="auto"/>
        <w:bottom w:val="single" w:sz="4" w:space="0" w:color="auto"/>
      </w:pBdr>
      <w:tabs>
        <w:tab w:val="left" w:pos="1134"/>
        <w:tab w:val="right" w:pos="1560"/>
      </w:tabs>
      <w:spacing w:before="100" w:beforeAutospacing="1" w:after="100" w:afterAutospacing="1"/>
      <w:jc w:val="center"/>
    </w:pPr>
    <w:rPr>
      <w:rFonts w:eastAsia="Times New Roman" w:cs="Arial"/>
      <w:b/>
      <w:bCs/>
      <w:sz w:val="24"/>
      <w:szCs w:val="24"/>
    </w:rPr>
  </w:style>
  <w:style w:type="paragraph" w:customStyle="1" w:styleId="xl84">
    <w:name w:val="xl84"/>
    <w:basedOn w:val="Normal"/>
    <w:rsid w:val="00A65F28"/>
    <w:pPr>
      <w:pBdr>
        <w:top w:val="single" w:sz="8" w:space="0" w:color="auto"/>
        <w:bottom w:val="single" w:sz="4" w:space="0" w:color="auto"/>
        <w:right w:val="single" w:sz="8" w:space="0" w:color="auto"/>
      </w:pBdr>
      <w:tabs>
        <w:tab w:val="left" w:pos="1134"/>
        <w:tab w:val="right" w:pos="1560"/>
      </w:tabs>
      <w:spacing w:before="100" w:beforeAutospacing="1" w:after="100" w:afterAutospacing="1"/>
      <w:jc w:val="center"/>
      <w:textAlignment w:val="center"/>
    </w:pPr>
    <w:rPr>
      <w:rFonts w:ascii="Calibri Light" w:eastAsia="Times New Roman" w:hAnsi="Calibri Light" w:cs="Times New Roman"/>
      <w:b/>
      <w:bCs/>
      <w:sz w:val="24"/>
      <w:szCs w:val="24"/>
    </w:rPr>
  </w:style>
  <w:style w:type="paragraph" w:customStyle="1" w:styleId="xl85">
    <w:name w:val="xl85"/>
    <w:basedOn w:val="Normal"/>
    <w:rsid w:val="00A65F28"/>
    <w:pPr>
      <w:pBdr>
        <w:top w:val="single" w:sz="4" w:space="0" w:color="auto"/>
        <w:left w:val="single" w:sz="8" w:space="0" w:color="auto"/>
        <w:bottom w:val="single" w:sz="4" w:space="0" w:color="auto"/>
        <w:right w:val="single" w:sz="4" w:space="0" w:color="auto"/>
      </w:pBdr>
      <w:shd w:val="clear" w:color="000000" w:fill="92D050"/>
      <w:tabs>
        <w:tab w:val="left" w:pos="1134"/>
        <w:tab w:val="right" w:pos="1560"/>
      </w:tabs>
      <w:spacing w:before="100" w:beforeAutospacing="1" w:after="100" w:afterAutospacing="1"/>
    </w:pPr>
    <w:rPr>
      <w:rFonts w:ascii="Calibri Light" w:eastAsia="Times New Roman" w:hAnsi="Calibri Light" w:cs="Times New Roman"/>
    </w:rPr>
  </w:style>
  <w:style w:type="paragraph" w:customStyle="1" w:styleId="xl86">
    <w:name w:val="xl86"/>
    <w:basedOn w:val="Normal"/>
    <w:rsid w:val="00A65F28"/>
    <w:pPr>
      <w:pBdr>
        <w:top w:val="single" w:sz="4" w:space="0" w:color="auto"/>
        <w:left w:val="single" w:sz="4" w:space="0" w:color="auto"/>
        <w:bottom w:val="single" w:sz="4" w:space="0" w:color="auto"/>
        <w:right w:val="single" w:sz="4" w:space="0" w:color="auto"/>
      </w:pBdr>
      <w:shd w:val="clear" w:color="000000" w:fill="92D050"/>
      <w:tabs>
        <w:tab w:val="left" w:pos="1134"/>
        <w:tab w:val="right" w:pos="1560"/>
      </w:tabs>
      <w:spacing w:before="100" w:beforeAutospacing="1" w:after="100" w:afterAutospacing="1"/>
    </w:pPr>
    <w:rPr>
      <w:rFonts w:ascii="Calibri Light" w:eastAsia="Times New Roman" w:hAnsi="Calibri Light" w:cs="Times New Roman"/>
    </w:rPr>
  </w:style>
  <w:style w:type="paragraph" w:customStyle="1" w:styleId="xl87">
    <w:name w:val="xl87"/>
    <w:basedOn w:val="Normal"/>
    <w:rsid w:val="00A65F28"/>
    <w:pPr>
      <w:pBdr>
        <w:top w:val="single" w:sz="4" w:space="0" w:color="auto"/>
        <w:left w:val="single" w:sz="4" w:space="0" w:color="auto"/>
        <w:bottom w:val="single" w:sz="4" w:space="0" w:color="auto"/>
        <w:right w:val="single" w:sz="4" w:space="0" w:color="auto"/>
      </w:pBdr>
      <w:shd w:val="clear" w:color="000000" w:fill="92D050"/>
      <w:tabs>
        <w:tab w:val="left" w:pos="1134"/>
        <w:tab w:val="right" w:pos="1560"/>
      </w:tabs>
      <w:spacing w:before="100" w:beforeAutospacing="1" w:after="100" w:afterAutospacing="1"/>
    </w:pPr>
    <w:rPr>
      <w:rFonts w:ascii="Calibri Light" w:eastAsia="Times New Roman" w:hAnsi="Calibri Light" w:cs="Times New Roman"/>
    </w:rPr>
  </w:style>
  <w:style w:type="paragraph" w:customStyle="1" w:styleId="xl88">
    <w:name w:val="xl88"/>
    <w:basedOn w:val="Normal"/>
    <w:rsid w:val="00A65F28"/>
    <w:pPr>
      <w:pBdr>
        <w:top w:val="single" w:sz="4" w:space="0" w:color="auto"/>
        <w:left w:val="single" w:sz="4" w:space="0" w:color="auto"/>
        <w:bottom w:val="single" w:sz="4" w:space="0" w:color="auto"/>
        <w:right w:val="single" w:sz="8" w:space="0" w:color="auto"/>
      </w:pBdr>
      <w:shd w:val="clear" w:color="000000" w:fill="92D050"/>
      <w:tabs>
        <w:tab w:val="left" w:pos="1134"/>
        <w:tab w:val="right" w:pos="1560"/>
      </w:tabs>
      <w:spacing w:before="100" w:beforeAutospacing="1" w:after="100" w:afterAutospacing="1"/>
      <w:jc w:val="center"/>
      <w:textAlignment w:val="center"/>
    </w:pPr>
    <w:rPr>
      <w:rFonts w:eastAsia="Times New Roman" w:cs="Arial"/>
      <w:sz w:val="24"/>
      <w:szCs w:val="24"/>
    </w:rPr>
  </w:style>
  <w:style w:type="paragraph" w:customStyle="1" w:styleId="xl89">
    <w:name w:val="xl89"/>
    <w:basedOn w:val="Normal"/>
    <w:rsid w:val="00A65F28"/>
    <w:pPr>
      <w:pBdr>
        <w:top w:val="single" w:sz="8" w:space="0" w:color="auto"/>
        <w:left w:val="single" w:sz="8" w:space="0" w:color="auto"/>
        <w:bottom w:val="single" w:sz="4" w:space="0" w:color="auto"/>
      </w:pBdr>
      <w:tabs>
        <w:tab w:val="left" w:pos="1134"/>
        <w:tab w:val="right" w:pos="1560"/>
      </w:tabs>
      <w:spacing w:before="100" w:beforeAutospacing="1" w:after="100" w:afterAutospacing="1"/>
      <w:jc w:val="center"/>
    </w:pPr>
    <w:rPr>
      <w:rFonts w:ascii="Calibri Light" w:eastAsia="Times New Roman" w:hAnsi="Calibri Light" w:cs="Times New Roman"/>
      <w:b/>
      <w:bCs/>
      <w:sz w:val="24"/>
      <w:szCs w:val="24"/>
    </w:rPr>
  </w:style>
  <w:style w:type="paragraph" w:customStyle="1" w:styleId="xl90">
    <w:name w:val="xl90"/>
    <w:basedOn w:val="Normal"/>
    <w:rsid w:val="00A65F28"/>
    <w:pPr>
      <w:pBdr>
        <w:top w:val="single" w:sz="8" w:space="0" w:color="auto"/>
        <w:bottom w:val="single" w:sz="4" w:space="0" w:color="auto"/>
      </w:pBdr>
      <w:tabs>
        <w:tab w:val="left" w:pos="1134"/>
        <w:tab w:val="right" w:pos="1560"/>
      </w:tabs>
      <w:spacing w:before="100" w:beforeAutospacing="1" w:after="100" w:afterAutospacing="1"/>
      <w:jc w:val="center"/>
    </w:pPr>
    <w:rPr>
      <w:rFonts w:ascii="Calibri Light" w:eastAsia="Times New Roman" w:hAnsi="Calibri Light" w:cs="Times New Roman"/>
      <w:b/>
      <w:bCs/>
      <w:sz w:val="24"/>
      <w:szCs w:val="24"/>
    </w:rPr>
  </w:style>
  <w:style w:type="paragraph" w:customStyle="1" w:styleId="inndregi-tab71">
    <w:name w:val="inndregi-tab7"/>
    <w:basedOn w:val="Normal"/>
    <w:rsid w:val="00A65F28"/>
    <w:pPr>
      <w:tabs>
        <w:tab w:val="left" w:pos="1134"/>
      </w:tabs>
      <w:spacing w:after="60"/>
      <w:ind w:left="3970" w:hanging="2552"/>
    </w:pPr>
    <w:rPr>
      <w:rFonts w:ascii="Calibri Light" w:eastAsia="Times New Roman" w:hAnsi="Calibri Light" w:cs="Times New Roman"/>
      <w:lang w:val="en-GB"/>
    </w:rPr>
  </w:style>
  <w:style w:type="paragraph" w:customStyle="1" w:styleId="Inndregi1">
    <w:name w:val="Inndregið 1"/>
    <w:basedOn w:val="Inndregi"/>
    <w:autoRedefine/>
    <w:rsid w:val="00A65F28"/>
    <w:pPr>
      <w:tabs>
        <w:tab w:val="clear" w:pos="2835"/>
        <w:tab w:val="clear" w:pos="6480"/>
        <w:tab w:val="left" w:pos="1134"/>
        <w:tab w:val="right" w:pos="7371"/>
      </w:tabs>
      <w:ind w:left="1843" w:hanging="360"/>
    </w:pPr>
    <w:rPr>
      <w:rFonts w:eastAsia="Times New Roman" w:cs="Times New Roman"/>
      <w:szCs w:val="24"/>
    </w:rPr>
  </w:style>
  <w:style w:type="character" w:customStyle="1" w:styleId="InndregiChar">
    <w:name w:val="Inndregið Char"/>
    <w:rsid w:val="00A65F28"/>
    <w:rPr>
      <w:sz w:val="22"/>
      <w:szCs w:val="24"/>
      <w:lang w:eastAsia="en-GB"/>
    </w:rPr>
  </w:style>
  <w:style w:type="paragraph" w:customStyle="1" w:styleId="Verksamningurnr">
    <w:name w:val="Verksamningur_nýr"/>
    <w:basedOn w:val="Normal"/>
    <w:rsid w:val="00A65F28"/>
    <w:pPr>
      <w:tabs>
        <w:tab w:val="left" w:pos="7371"/>
      </w:tabs>
      <w:spacing w:before="100" w:beforeAutospacing="1" w:after="100" w:afterAutospacing="1"/>
    </w:pPr>
    <w:rPr>
      <w:rFonts w:ascii="Calibri Light" w:eastAsia="SimSun" w:hAnsi="Calibri Light" w:cs="Times New Roman"/>
      <w:sz w:val="24"/>
      <w:szCs w:val="24"/>
      <w:lang w:eastAsia="zh-CN"/>
    </w:rPr>
  </w:style>
  <w:style w:type="paragraph" w:customStyle="1" w:styleId="StyleBullet1">
    <w:name w:val="Style Bullet 1"/>
    <w:aliases w:val="1-9 + Left:  0 cm First line:  0 cm"/>
    <w:basedOn w:val="Normal"/>
    <w:rsid w:val="00A65F28"/>
    <w:pPr>
      <w:tabs>
        <w:tab w:val="right" w:pos="3119"/>
      </w:tabs>
    </w:pPr>
    <w:rPr>
      <w:rFonts w:ascii="Calibri Light" w:eastAsia="Times New Roman" w:hAnsi="Calibri Light" w:cs="Times New Roman"/>
      <w:szCs w:val="20"/>
    </w:rPr>
  </w:style>
  <w:style w:type="paragraph" w:customStyle="1" w:styleId="HeadingA10">
    <w:name w:val="Heading A.1"/>
    <w:basedOn w:val="Normal"/>
    <w:next w:val="Normal"/>
    <w:autoRedefine/>
    <w:rsid w:val="00A65F28"/>
    <w:pPr>
      <w:spacing w:before="360"/>
      <w:ind w:hanging="1134"/>
    </w:pPr>
    <w:rPr>
      <w:rFonts w:ascii="Calibri Light" w:eastAsia="Times New Roman" w:hAnsi="Calibri Light" w:cs="Times New Roman"/>
      <w:b/>
      <w:caps/>
      <w:sz w:val="28"/>
    </w:rPr>
  </w:style>
  <w:style w:type="paragraph" w:customStyle="1" w:styleId="StyleItalicLeft3cm">
    <w:name w:val="Style Italic Left: 3 cm"/>
    <w:basedOn w:val="Normal"/>
    <w:autoRedefine/>
    <w:rsid w:val="00A65F28"/>
    <w:pPr>
      <w:ind w:left="1701"/>
    </w:pPr>
    <w:rPr>
      <w:rFonts w:ascii="Calibri Light" w:eastAsia="Times New Roman" w:hAnsi="Calibri Light" w:cs="Times New Roman"/>
      <w:i/>
      <w:szCs w:val="24"/>
    </w:rPr>
  </w:style>
  <w:style w:type="paragraph" w:customStyle="1" w:styleId="Style4">
    <w:name w:val="Style4"/>
    <w:basedOn w:val="Normal"/>
    <w:next w:val="StyleItalicLeft3cm"/>
    <w:autoRedefine/>
    <w:rsid w:val="00A65F28"/>
    <w:rPr>
      <w:rFonts w:ascii="Calibri Light" w:eastAsia="Times New Roman" w:hAnsi="Calibri Light" w:cs="Times New Roman"/>
      <w:szCs w:val="24"/>
    </w:rPr>
  </w:style>
  <w:style w:type="paragraph" w:customStyle="1" w:styleId="StyleBoldItalicCenteredBefore12ptAfter12pt">
    <w:name w:val="Style Bold Italic Centered Before:  12 pt After:  12 pt"/>
    <w:basedOn w:val="Normal"/>
    <w:rsid w:val="00A65F28"/>
    <w:pPr>
      <w:spacing w:after="240"/>
      <w:jc w:val="center"/>
    </w:pPr>
    <w:rPr>
      <w:rFonts w:ascii="Calibri Light" w:eastAsia="Times New Roman" w:hAnsi="Calibri Light" w:cs="Times New Roman"/>
      <w:b/>
      <w:bCs/>
      <w:i/>
      <w:iCs/>
      <w:szCs w:val="20"/>
    </w:rPr>
  </w:style>
  <w:style w:type="paragraph" w:customStyle="1" w:styleId="StyleBoldItalicCenteredBefore12ptAfter12pt1">
    <w:name w:val="Style Bold Italic Centered Before:  12 pt After:  12 pt1"/>
    <w:basedOn w:val="Normal"/>
    <w:rsid w:val="00A65F28"/>
    <w:pPr>
      <w:spacing w:before="100" w:beforeAutospacing="1"/>
      <w:jc w:val="center"/>
    </w:pPr>
    <w:rPr>
      <w:rFonts w:ascii="Calibri Light" w:eastAsia="Times New Roman" w:hAnsi="Calibri Light" w:cs="Times New Roman"/>
      <w:b/>
      <w:bCs/>
      <w:i/>
      <w:iCs/>
      <w:szCs w:val="20"/>
    </w:rPr>
  </w:style>
  <w:style w:type="paragraph" w:customStyle="1" w:styleId="Heading41">
    <w:name w:val="Heading 41"/>
    <w:aliases w:val="Undirfyrirsögn8,Undirfyrirsögn13,Undirfyrirsögn22,Undirfyrirsögn112,Undirfyrirsögn32,Undirfyrirsögn42,Undirfyrirsögn51,Undirfyrirsögn121,Undirfyrirsögn211,Undirfyrirsögn1111,Undirfyrirsögn311,Undirfyrirsögn411,Undirfyrirsögn61"/>
    <w:basedOn w:val="Normal"/>
    <w:next w:val="Normal"/>
    <w:link w:val="Heading41Char"/>
    <w:rsid w:val="00A65F28"/>
    <w:pPr>
      <w:keepNext/>
      <w:widowControl w:val="0"/>
      <w:tabs>
        <w:tab w:val="num" w:pos="864"/>
      </w:tabs>
      <w:spacing w:before="240"/>
      <w:outlineLvl w:val="3"/>
    </w:pPr>
    <w:rPr>
      <w:rFonts w:ascii="Calibri Light" w:eastAsia="Times New Roman" w:hAnsi="Calibri Light" w:cs="Times New Roman"/>
      <w:b/>
      <w:snapToGrid w:val="0"/>
      <w:spacing w:val="10"/>
      <w:szCs w:val="19"/>
    </w:rPr>
  </w:style>
  <w:style w:type="character" w:customStyle="1" w:styleId="Heading41Char">
    <w:name w:val="Heading 41 Char"/>
    <w:aliases w:val="Undirfyrirsögn8 Char,Undirfyrirsögn13 Char,Undirfyrirsögn22 Char,Undirfyrirsögn112 Char,Undirfyrirsögn32 Char,Undirfyrirsögn42 Char,Undirfyrirsögn51 Char,Undirfyrirsögn121 Char,Undirfyrirsögn211 Char,Undirfyrirsögn1111 Char"/>
    <w:link w:val="Heading41"/>
    <w:rsid w:val="00A65F28"/>
    <w:rPr>
      <w:rFonts w:ascii="Calibri Light" w:hAnsi="Calibri Light" w:cs="Times New Roman"/>
      <w:b/>
      <w:snapToGrid w:val="0"/>
      <w:spacing w:val="10"/>
      <w:kern w:val="0"/>
      <w:sz w:val="20"/>
      <w:szCs w:val="19"/>
    </w:rPr>
  </w:style>
  <w:style w:type="paragraph" w:customStyle="1" w:styleId="StyleLeft0cm">
    <w:name w:val="Style Left:  0 cm"/>
    <w:basedOn w:val="Normal"/>
    <w:rsid w:val="00A65F28"/>
    <w:rPr>
      <w:rFonts w:ascii="Calibri Light" w:eastAsia="Times New Roman" w:hAnsi="Calibri Light" w:cs="Times New Roman"/>
      <w:b/>
      <w:i/>
      <w:szCs w:val="20"/>
    </w:rPr>
  </w:style>
  <w:style w:type="paragraph" w:styleId="TableofFigures">
    <w:name w:val="table of figures"/>
    <w:basedOn w:val="Normal"/>
    <w:next w:val="Normal"/>
    <w:rsid w:val="00A65F28"/>
    <w:rPr>
      <w:rFonts w:ascii="Calibri Light" w:eastAsia="Times New Roman" w:hAnsi="Calibri Light" w:cs="Times New Roman"/>
      <w:szCs w:val="24"/>
    </w:rPr>
  </w:style>
  <w:style w:type="paragraph" w:styleId="ListContinue">
    <w:name w:val="List Continue"/>
    <w:basedOn w:val="Normal"/>
    <w:rsid w:val="00A65F28"/>
    <w:pPr>
      <w:tabs>
        <w:tab w:val="left" w:pos="1134"/>
        <w:tab w:val="right" w:pos="1560"/>
      </w:tabs>
      <w:ind w:left="283"/>
      <w:contextualSpacing/>
    </w:pPr>
    <w:rPr>
      <w:rFonts w:ascii="Calibri Light" w:eastAsia="Times New Roman" w:hAnsi="Calibri Light" w:cs="Times New Roman"/>
      <w:szCs w:val="24"/>
    </w:rPr>
  </w:style>
  <w:style w:type="paragraph" w:styleId="ListContinue2">
    <w:name w:val="List Continue 2"/>
    <w:basedOn w:val="Normal"/>
    <w:rsid w:val="00A65F28"/>
    <w:pPr>
      <w:tabs>
        <w:tab w:val="left" w:pos="1134"/>
        <w:tab w:val="right" w:pos="1560"/>
      </w:tabs>
      <w:ind w:left="566"/>
      <w:contextualSpacing/>
    </w:pPr>
    <w:rPr>
      <w:rFonts w:ascii="Calibri Light" w:eastAsia="Times New Roman" w:hAnsi="Calibri Light" w:cs="Times New Roman"/>
      <w:szCs w:val="24"/>
    </w:rPr>
  </w:style>
  <w:style w:type="paragraph" w:styleId="ListContinue3">
    <w:name w:val="List Continue 3"/>
    <w:basedOn w:val="Normal"/>
    <w:rsid w:val="00A65F28"/>
    <w:pPr>
      <w:tabs>
        <w:tab w:val="left" w:pos="1134"/>
        <w:tab w:val="right" w:pos="1560"/>
      </w:tabs>
      <w:ind w:left="849"/>
      <w:contextualSpacing/>
    </w:pPr>
    <w:rPr>
      <w:rFonts w:ascii="Calibri Light" w:eastAsia="Times New Roman" w:hAnsi="Calibri Light" w:cs="Times New Roman"/>
      <w:szCs w:val="24"/>
    </w:rPr>
  </w:style>
  <w:style w:type="paragraph" w:styleId="ListContinue4">
    <w:name w:val="List Continue 4"/>
    <w:basedOn w:val="Normal"/>
    <w:rsid w:val="00A65F28"/>
    <w:pPr>
      <w:tabs>
        <w:tab w:val="left" w:pos="1134"/>
        <w:tab w:val="right" w:pos="1560"/>
      </w:tabs>
      <w:ind w:left="1132"/>
      <w:contextualSpacing/>
    </w:pPr>
    <w:rPr>
      <w:rFonts w:ascii="Calibri Light" w:eastAsia="Times New Roman" w:hAnsi="Calibri Light" w:cs="Times New Roman"/>
      <w:szCs w:val="24"/>
    </w:rPr>
  </w:style>
  <w:style w:type="paragraph" w:styleId="ListContinue5">
    <w:name w:val="List Continue 5"/>
    <w:basedOn w:val="Normal"/>
    <w:rsid w:val="00A65F28"/>
    <w:pPr>
      <w:tabs>
        <w:tab w:val="left" w:pos="1134"/>
        <w:tab w:val="right" w:pos="1560"/>
      </w:tabs>
      <w:ind w:left="1415"/>
      <w:contextualSpacing/>
    </w:pPr>
    <w:rPr>
      <w:rFonts w:ascii="Calibri Light" w:eastAsia="Times New Roman" w:hAnsi="Calibri Light" w:cs="Times New Roman"/>
      <w:szCs w:val="24"/>
    </w:rPr>
  </w:style>
  <w:style w:type="character" w:styleId="LineNumber">
    <w:name w:val="line number"/>
    <w:rsid w:val="00A65F28"/>
  </w:style>
  <w:style w:type="paragraph" w:customStyle="1" w:styleId="Texti-brf">
    <w:name w:val="Texti-bréf"/>
    <w:basedOn w:val="Normal"/>
    <w:rsid w:val="00A65F28"/>
    <w:pPr>
      <w:spacing w:after="80"/>
    </w:pPr>
    <w:rPr>
      <w:rFonts w:ascii="Calibri" w:eastAsia="SimSun" w:hAnsi="Calibri" w:cs="Times New Roman"/>
      <w:color w:val="4D4D4D"/>
    </w:rPr>
  </w:style>
  <w:style w:type="paragraph" w:customStyle="1" w:styleId="RT-texti1">
    <w:name w:val="RT-texti1"/>
    <w:basedOn w:val="Normal"/>
    <w:rsid w:val="00A65F28"/>
    <w:pPr>
      <w:overflowPunct w:val="0"/>
      <w:autoSpaceDE w:val="0"/>
      <w:autoSpaceDN w:val="0"/>
      <w:adjustRightInd w:val="0"/>
      <w:spacing w:before="120" w:line="288" w:lineRule="atLeast"/>
      <w:ind w:left="431"/>
      <w:textAlignment w:val="baseline"/>
    </w:pPr>
    <w:rPr>
      <w:rFonts w:ascii="Calibri Light" w:eastAsia="Times New Roman" w:hAnsi="Calibri Light" w:cs="Times New Roman"/>
      <w:sz w:val="24"/>
      <w:szCs w:val="20"/>
      <w:lang w:val="en-GB"/>
    </w:rPr>
  </w:style>
  <w:style w:type="paragraph" w:customStyle="1" w:styleId="AherslaCharCharCharCharChar">
    <w:name w:val="Ahersla Char Char Char Char Char"/>
    <w:basedOn w:val="Normal"/>
    <w:autoRedefine/>
    <w:rsid w:val="00A65F28"/>
    <w:pPr>
      <w:overflowPunct w:val="0"/>
      <w:autoSpaceDE w:val="0"/>
      <w:autoSpaceDN w:val="0"/>
      <w:adjustRightInd w:val="0"/>
      <w:spacing w:after="60"/>
      <w:textAlignment w:val="baseline"/>
    </w:pPr>
    <w:rPr>
      <w:rFonts w:ascii="Calibri Light" w:eastAsia="Times New Roman" w:hAnsi="Calibri Light" w:cs="Times New Roman"/>
      <w:b/>
      <w:i/>
      <w:lang w:val="en-GB" w:eastAsia="is-IS"/>
    </w:rPr>
  </w:style>
  <w:style w:type="paragraph" w:customStyle="1" w:styleId="normala1">
    <w:name w:val="normal a1"/>
    <w:basedOn w:val="Normal"/>
    <w:autoRedefine/>
    <w:rsid w:val="00A65F28"/>
    <w:pPr>
      <w:tabs>
        <w:tab w:val="left" w:pos="1134"/>
        <w:tab w:val="right" w:pos="1560"/>
        <w:tab w:val="right" w:pos="7655"/>
        <w:tab w:val="right" w:pos="9072"/>
      </w:tabs>
      <w:spacing w:after="60"/>
    </w:pPr>
    <w:rPr>
      <w:rFonts w:ascii="Calibri Light" w:eastAsia="Times New Roman" w:hAnsi="Calibri Light" w:cs="Times New Roman"/>
      <w:szCs w:val="24"/>
    </w:rPr>
  </w:style>
  <w:style w:type="paragraph" w:customStyle="1" w:styleId="LVBodyText">
    <w:name w:val="LV Body Text"/>
    <w:basedOn w:val="Normal"/>
    <w:link w:val="LVBodyTextChar"/>
    <w:rsid w:val="00A65F28"/>
    <w:pPr>
      <w:spacing w:before="120" w:line="240" w:lineRule="atLeast"/>
      <w:ind w:left="652" w:hanging="510"/>
    </w:pPr>
    <w:rPr>
      <w:sz w:val="24"/>
      <w:lang w:eastAsia="zh-CN"/>
    </w:rPr>
  </w:style>
  <w:style w:type="character" w:customStyle="1" w:styleId="LVBodyTextChar">
    <w:name w:val="LV Body Text Char"/>
    <w:basedOn w:val="DefaultParagraphFont"/>
    <w:link w:val="LVBodyText"/>
    <w:rsid w:val="00A65F28"/>
    <w:rPr>
      <w:rFonts w:ascii="Arial" w:eastAsiaTheme="minorHAnsi" w:hAnsi="Arial"/>
      <w:kern w:val="0"/>
      <w:sz w:val="24"/>
      <w:lang w:eastAsia="zh-CN"/>
    </w:rPr>
  </w:style>
  <w:style w:type="character" w:customStyle="1" w:styleId="Stalatafla">
    <w:name w:val="Staðlatafla"/>
    <w:basedOn w:val="DefaultParagraphFont"/>
    <w:rsid w:val="00A65F28"/>
    <w:rPr>
      <w:color w:val="000000"/>
    </w:rPr>
  </w:style>
  <w:style w:type="paragraph" w:customStyle="1" w:styleId="Stadlar">
    <w:name w:val="Stadlar"/>
    <w:basedOn w:val="Normal"/>
    <w:rsid w:val="00A65F28"/>
    <w:pPr>
      <w:tabs>
        <w:tab w:val="left" w:pos="3119"/>
      </w:tabs>
      <w:overflowPunct w:val="0"/>
      <w:autoSpaceDE w:val="0"/>
      <w:autoSpaceDN w:val="0"/>
      <w:adjustRightInd w:val="0"/>
      <w:spacing w:after="0"/>
      <w:textAlignment w:val="baseline"/>
    </w:pPr>
    <w:rPr>
      <w:rFonts w:ascii="Calibri Light" w:eastAsia="Times New Roman" w:hAnsi="Calibri Light" w:cs="Times New Roman"/>
      <w:sz w:val="23"/>
      <w:szCs w:val="23"/>
    </w:rPr>
  </w:style>
  <w:style w:type="paragraph" w:customStyle="1" w:styleId="RT-texti2">
    <w:name w:val="RT-texti2"/>
    <w:basedOn w:val="Normal"/>
    <w:rsid w:val="00A65F28"/>
    <w:pPr>
      <w:tabs>
        <w:tab w:val="left" w:leader="dot" w:pos="3402"/>
      </w:tabs>
      <w:spacing w:before="120" w:after="0"/>
    </w:pPr>
    <w:rPr>
      <w:rFonts w:ascii="Calibri Light" w:eastAsia="Times New Roman" w:hAnsi="Calibri Light" w:cs="Times New Roman"/>
      <w:szCs w:val="20"/>
    </w:rPr>
  </w:style>
  <w:style w:type="paragraph" w:customStyle="1" w:styleId="LVALphabetlist">
    <w:name w:val="LV ALphabet list"/>
    <w:basedOn w:val="Normal"/>
    <w:rsid w:val="00A65F28"/>
    <w:pPr>
      <w:tabs>
        <w:tab w:val="left" w:pos="1134"/>
      </w:tabs>
      <w:spacing w:line="240" w:lineRule="atLeast"/>
    </w:pPr>
    <w:rPr>
      <w:rFonts w:ascii="Calibri" w:hAnsi="Calibri"/>
      <w:sz w:val="24"/>
    </w:rPr>
  </w:style>
  <w:style w:type="paragraph" w:customStyle="1" w:styleId="Magn-einver">
    <w:name w:val="Magn-einverð"/>
    <w:basedOn w:val="Normal"/>
    <w:next w:val="Normal"/>
    <w:rsid w:val="00A65F28"/>
    <w:pPr>
      <w:keepLines/>
      <w:widowControl w:val="0"/>
      <w:ind w:left="284"/>
    </w:pPr>
    <w:rPr>
      <w:i/>
    </w:rPr>
  </w:style>
  <w:style w:type="paragraph" w:customStyle="1" w:styleId="Greisluliurhaus">
    <w:name w:val="Greiðsluliður haus"/>
    <w:basedOn w:val="Heading1"/>
    <w:next w:val="B4Undirverktakar"/>
    <w:autoRedefine/>
    <w:rsid w:val="00A65F28"/>
    <w:pPr>
      <w:numPr>
        <w:numId w:val="0"/>
      </w:numPr>
      <w:spacing w:before="240" w:line="240" w:lineRule="atLeast"/>
      <w:ind w:left="360" w:hanging="360"/>
    </w:pPr>
    <w:rPr>
      <w:rFonts w:ascii="Calibri Light" w:hAnsi="Calibri Light"/>
      <w:b w:val="0"/>
      <w:sz w:val="24"/>
    </w:rPr>
  </w:style>
  <w:style w:type="character" w:customStyle="1" w:styleId="aStyle1xChar">
    <w:name w:val="(a) Style 1 ..........x Char"/>
    <w:basedOn w:val="DefaultParagraphFont"/>
    <w:link w:val="aStyle1x"/>
    <w:locked/>
    <w:rsid w:val="00A65F28"/>
    <w:rPr>
      <w:sz w:val="24"/>
    </w:rPr>
  </w:style>
  <w:style w:type="paragraph" w:customStyle="1" w:styleId="aStyle1x">
    <w:name w:val="(a) Style 1 ..........x"/>
    <w:basedOn w:val="Normal"/>
    <w:link w:val="aStyle1xChar"/>
    <w:rsid w:val="00A65F28"/>
    <w:pPr>
      <w:tabs>
        <w:tab w:val="left" w:pos="1134"/>
        <w:tab w:val="right" w:leader="dot" w:pos="9072"/>
      </w:tabs>
      <w:spacing w:line="240" w:lineRule="atLeast"/>
      <w:ind w:left="1560" w:hanging="425"/>
    </w:pPr>
    <w:rPr>
      <w:rFonts w:asciiTheme="minorHAnsi" w:eastAsia="Times New Roman" w:hAnsiTheme="minorHAnsi"/>
      <w:kern w:val="2"/>
      <w:sz w:val="24"/>
    </w:rPr>
  </w:style>
  <w:style w:type="paragraph" w:customStyle="1" w:styleId="StyleJustifiedLeft15cmBefore0ptLinespacingsingle">
    <w:name w:val="Style Justified Left:  15 cm Before:  0 pt Line spacing:  single"/>
    <w:basedOn w:val="Normal"/>
    <w:rsid w:val="00A65F28"/>
    <w:pPr>
      <w:spacing w:before="60" w:after="0"/>
      <w:ind w:left="851"/>
    </w:pPr>
    <w:rPr>
      <w:rFonts w:ascii="Calibri Light" w:eastAsia="Times New Roman" w:hAnsi="Calibri Light" w:cs="Times New Roman"/>
      <w:szCs w:val="20"/>
      <w:lang w:val="en-GB"/>
    </w:rPr>
  </w:style>
  <w:style w:type="paragraph" w:customStyle="1" w:styleId="Texti0">
    <w:name w:val="Texti"/>
    <w:basedOn w:val="Normal"/>
    <w:next w:val="Normal"/>
    <w:link w:val="TextiChar0"/>
    <w:qFormat/>
    <w:rsid w:val="00A65F28"/>
    <w:pPr>
      <w:widowControl w:val="0"/>
      <w:spacing w:after="200" w:line="240" w:lineRule="auto"/>
    </w:pPr>
    <w:rPr>
      <w:rFonts w:eastAsia="Times New Roman" w:cs="Calibri"/>
      <w:noProof/>
      <w:szCs w:val="24"/>
    </w:rPr>
  </w:style>
  <w:style w:type="character" w:customStyle="1" w:styleId="TextiChar0">
    <w:name w:val="Texti Char"/>
    <w:link w:val="Texti0"/>
    <w:rsid w:val="00A65F28"/>
    <w:rPr>
      <w:rFonts w:ascii="Arial" w:hAnsi="Arial" w:cs="Calibri"/>
      <w:noProof/>
      <w:kern w:val="0"/>
      <w:sz w:val="20"/>
      <w:szCs w:val="24"/>
    </w:rPr>
  </w:style>
  <w:style w:type="paragraph" w:customStyle="1" w:styleId="Greisla">
    <w:name w:val="Greiðsla"/>
    <w:basedOn w:val="Normal"/>
    <w:link w:val="GreislaChar"/>
    <w:uiPriority w:val="99"/>
    <w:rsid w:val="00A65F28"/>
    <w:rPr>
      <w:rFonts w:eastAsia="Times New Roman" w:cs="Times New Roman"/>
      <w:i/>
      <w:szCs w:val="20"/>
    </w:rPr>
  </w:style>
  <w:style w:type="character" w:customStyle="1" w:styleId="GreislaChar">
    <w:name w:val="Greiðsla Char"/>
    <w:link w:val="Greisla"/>
    <w:uiPriority w:val="99"/>
    <w:locked/>
    <w:rsid w:val="00A65F28"/>
    <w:rPr>
      <w:rFonts w:ascii="Arial" w:hAnsi="Arial" w:cs="Times New Roman"/>
      <w:i/>
      <w:kern w:val="0"/>
      <w:sz w:val="20"/>
      <w:szCs w:val="20"/>
    </w:rPr>
  </w:style>
  <w:style w:type="paragraph" w:customStyle="1" w:styleId="NR1StyleHeading8CalibriDarkRed">
    <w:name w:val="NR.1 Style Heading 8 + Calibri Dark Red"/>
    <w:basedOn w:val="Heading8"/>
    <w:qFormat/>
    <w:rsid w:val="00A65F28"/>
    <w:pPr>
      <w:keepLines w:val="0"/>
      <w:numPr>
        <w:ilvl w:val="0"/>
        <w:numId w:val="0"/>
      </w:numPr>
      <w:spacing w:before="0" w:after="200"/>
      <w:jc w:val="left"/>
    </w:pPr>
    <w:rPr>
      <w:rFonts w:ascii="Calibri" w:eastAsia="Times New Roman" w:hAnsi="Calibri" w:cs="Times New Roman"/>
      <w:b/>
      <w:bCs/>
      <w:color w:val="C00000"/>
      <w:sz w:val="28"/>
    </w:rPr>
  </w:style>
  <w:style w:type="character" w:styleId="PlaceholderText">
    <w:name w:val="Placeholder Text"/>
    <w:basedOn w:val="DefaultParagraphFont"/>
    <w:uiPriority w:val="99"/>
    <w:semiHidden/>
    <w:rsid w:val="00A65F28"/>
    <w:rPr>
      <w:color w:val="808080"/>
    </w:rPr>
  </w:style>
  <w:style w:type="table" w:customStyle="1" w:styleId="TableGrid1">
    <w:name w:val="Table Grid1"/>
    <w:basedOn w:val="TableNormal"/>
    <w:next w:val="TableGrid"/>
    <w:uiPriority w:val="39"/>
    <w:rsid w:val="00A65F28"/>
    <w:pPr>
      <w:spacing w:after="0" w:line="240" w:lineRule="auto"/>
    </w:pPr>
    <w:rPr>
      <w:rFonts w:ascii="Calibri" w:eastAsia="Calibri" w:hAnsi="Calibri" w:cs="Times New Roman"/>
      <w:kern w:val="0"/>
      <w:sz w:val="20"/>
      <w:szCs w:val="20"/>
      <w:lang w:eastAsia="is-IS"/>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character" w:customStyle="1" w:styleId="UnresolvedMention1">
    <w:name w:val="Unresolved Mention1"/>
    <w:basedOn w:val="DefaultParagraphFont"/>
    <w:uiPriority w:val="99"/>
    <w:semiHidden/>
    <w:unhideWhenUsed/>
    <w:rsid w:val="00A65F28"/>
    <w:rPr>
      <w:color w:val="808080"/>
      <w:shd w:val="clear" w:color="auto" w:fill="E6E6E6"/>
    </w:rPr>
  </w:style>
  <w:style w:type="paragraph" w:customStyle="1" w:styleId="TextinPara">
    <w:name w:val="Texti án Para"/>
    <w:basedOn w:val="Normal"/>
    <w:next w:val="Normal"/>
    <w:link w:val="TextinParaChar"/>
    <w:qFormat/>
    <w:rsid w:val="00A65F28"/>
    <w:pPr>
      <w:spacing w:after="0" w:line="240" w:lineRule="auto"/>
    </w:pPr>
    <w:rPr>
      <w:rFonts w:eastAsia="Times New Roman" w:cs="Arial"/>
      <w:noProof/>
      <w:szCs w:val="24"/>
    </w:rPr>
  </w:style>
  <w:style w:type="character" w:customStyle="1" w:styleId="TextinParaChar">
    <w:name w:val="Texti án Para Char"/>
    <w:basedOn w:val="TextiChar0"/>
    <w:link w:val="TextinPara"/>
    <w:rsid w:val="00A65F28"/>
    <w:rPr>
      <w:rFonts w:ascii="Arial" w:hAnsi="Arial" w:cs="Arial"/>
      <w:noProof/>
      <w:kern w:val="0"/>
      <w:sz w:val="20"/>
      <w:szCs w:val="24"/>
    </w:rPr>
  </w:style>
  <w:style w:type="character" w:styleId="UnresolvedMention">
    <w:name w:val="Unresolved Mention"/>
    <w:basedOn w:val="DefaultParagraphFont"/>
    <w:uiPriority w:val="99"/>
    <w:semiHidden/>
    <w:unhideWhenUsed/>
    <w:rsid w:val="00A65F28"/>
    <w:rPr>
      <w:color w:val="808080"/>
      <w:shd w:val="clear" w:color="auto" w:fill="E6E6E6"/>
    </w:rPr>
  </w:style>
  <w:style w:type="paragraph" w:customStyle="1" w:styleId="paragraph">
    <w:name w:val="paragraph"/>
    <w:basedOn w:val="Normal"/>
    <w:rsid w:val="00A65F28"/>
    <w:pPr>
      <w:spacing w:before="100" w:beforeAutospacing="1" w:after="100" w:afterAutospacing="1" w:line="240" w:lineRule="auto"/>
      <w:jc w:val="left"/>
    </w:pPr>
    <w:rPr>
      <w:rFonts w:ascii="Times New Roman" w:eastAsia="Times New Roman" w:hAnsi="Times New Roman" w:cs="Times New Roman"/>
      <w:sz w:val="24"/>
      <w:szCs w:val="24"/>
      <w:lang w:eastAsia="is-IS"/>
    </w:rPr>
  </w:style>
  <w:style w:type="character" w:customStyle="1" w:styleId="normaltextrun">
    <w:name w:val="normaltextrun"/>
    <w:basedOn w:val="DefaultParagraphFont"/>
    <w:rsid w:val="00A65F28"/>
  </w:style>
  <w:style w:type="character" w:customStyle="1" w:styleId="eop">
    <w:name w:val="eop"/>
    <w:basedOn w:val="DefaultParagraphFont"/>
    <w:rsid w:val="00A65F28"/>
  </w:style>
  <w:style w:type="character" w:customStyle="1" w:styleId="spellingerror">
    <w:name w:val="spellingerror"/>
    <w:basedOn w:val="DefaultParagraphFont"/>
    <w:rsid w:val="00A65F28"/>
  </w:style>
  <w:style w:type="paragraph" w:customStyle="1" w:styleId="TextifyrirON">
    <w:name w:val="Texti fyrir ON"/>
    <w:basedOn w:val="BodyText"/>
    <w:link w:val="TextifyrirONChar"/>
    <w:qFormat/>
    <w:rsid w:val="00A65F28"/>
    <w:pPr>
      <w:ind w:left="0"/>
    </w:pPr>
    <w:rPr>
      <w:rFonts w:ascii="Arial" w:hAnsi="Arial" w:cs="Arial"/>
      <w:b/>
      <w:color w:val="ED7D31" w:themeColor="accent2"/>
    </w:rPr>
  </w:style>
  <w:style w:type="paragraph" w:customStyle="1" w:styleId="TextifyrirVeitur">
    <w:name w:val="Texti fyrir Veitur"/>
    <w:basedOn w:val="BodyText"/>
    <w:link w:val="TextifyrirVeiturChar"/>
    <w:qFormat/>
    <w:rsid w:val="00A65F28"/>
    <w:pPr>
      <w:ind w:left="0"/>
    </w:pPr>
    <w:rPr>
      <w:rFonts w:ascii="Arial" w:hAnsi="Arial" w:cs="Arial"/>
      <w:b/>
      <w:color w:val="70AD47" w:themeColor="accent6"/>
    </w:rPr>
  </w:style>
  <w:style w:type="character" w:customStyle="1" w:styleId="TextifyrirONChar">
    <w:name w:val="Texti fyrir ON Char"/>
    <w:basedOn w:val="BodyTextChar"/>
    <w:link w:val="TextifyrirON"/>
    <w:rsid w:val="00A65F28"/>
    <w:rPr>
      <w:rFonts w:ascii="Arial" w:hAnsi="Arial" w:cs="Arial"/>
      <w:b/>
      <w:snapToGrid w:val="0"/>
      <w:color w:val="ED7D31" w:themeColor="accent2"/>
      <w:kern w:val="0"/>
      <w:sz w:val="20"/>
      <w:szCs w:val="20"/>
      <w:lang w:val="en-US"/>
    </w:rPr>
  </w:style>
  <w:style w:type="paragraph" w:customStyle="1" w:styleId="TextifyrirOR">
    <w:name w:val="Texti fyrir OR"/>
    <w:basedOn w:val="BodyText"/>
    <w:link w:val="TextifyrirORChar"/>
    <w:qFormat/>
    <w:rsid w:val="00A65F28"/>
    <w:pPr>
      <w:ind w:left="0"/>
    </w:pPr>
    <w:rPr>
      <w:rFonts w:ascii="Arial" w:hAnsi="Arial" w:cs="Arial"/>
      <w:b/>
      <w:color w:val="5B9BD5" w:themeColor="accent5"/>
    </w:rPr>
  </w:style>
  <w:style w:type="character" w:customStyle="1" w:styleId="TextifyrirVeiturChar">
    <w:name w:val="Texti fyrir Veitur Char"/>
    <w:basedOn w:val="BodyTextChar"/>
    <w:link w:val="TextifyrirVeitur"/>
    <w:rsid w:val="00A65F28"/>
    <w:rPr>
      <w:rFonts w:ascii="Arial" w:hAnsi="Arial" w:cs="Arial"/>
      <w:b/>
      <w:snapToGrid w:val="0"/>
      <w:color w:val="70AD47" w:themeColor="accent6"/>
      <w:kern w:val="0"/>
      <w:sz w:val="20"/>
      <w:szCs w:val="20"/>
      <w:lang w:val="en-US"/>
    </w:rPr>
  </w:style>
  <w:style w:type="character" w:customStyle="1" w:styleId="TextifyrirORChar">
    <w:name w:val="Texti fyrir OR Char"/>
    <w:basedOn w:val="BodyTextChar"/>
    <w:link w:val="TextifyrirOR"/>
    <w:rsid w:val="00A65F28"/>
    <w:rPr>
      <w:rFonts w:ascii="Arial" w:hAnsi="Arial" w:cs="Arial"/>
      <w:b/>
      <w:snapToGrid w:val="0"/>
      <w:color w:val="5B9BD5" w:themeColor="accent5"/>
      <w:kern w:val="0"/>
      <w:sz w:val="20"/>
      <w:szCs w:val="20"/>
      <w:lang w:val="en-US"/>
    </w:rPr>
  </w:style>
  <w:style w:type="paragraph" w:customStyle="1" w:styleId="Upptalning-3">
    <w:name w:val="Upptalning-3"/>
    <w:basedOn w:val="Normal"/>
    <w:uiPriority w:val="99"/>
    <w:rsid w:val="00A65F28"/>
    <w:pPr>
      <w:numPr>
        <w:numId w:val="27"/>
      </w:numPr>
      <w:tabs>
        <w:tab w:val="left" w:pos="1134"/>
        <w:tab w:val="right" w:leader="dot" w:pos="6804"/>
        <w:tab w:val="left" w:pos="6946"/>
      </w:tabs>
      <w:spacing w:after="240" w:line="288" w:lineRule="atLeast"/>
      <w:ind w:left="1133" w:right="375" w:firstLine="0"/>
      <w:jc w:val="left"/>
    </w:pPr>
    <w:rPr>
      <w:rFonts w:ascii="Calibri" w:eastAsia="Times New Roman" w:hAnsi="Calibri" w:cs="Arial"/>
      <w:color w:val="000000"/>
      <w:sz w:val="22"/>
      <w:szCs w:val="20"/>
      <w:lang w:val="en-GB"/>
    </w:rPr>
  </w:style>
  <w:style w:type="table" w:styleId="PlainTable5">
    <w:name w:val="Plain Table 5"/>
    <w:basedOn w:val="TableNormal"/>
    <w:uiPriority w:val="45"/>
    <w:rsid w:val="00A65F28"/>
    <w:pPr>
      <w:spacing w:after="0" w:line="240" w:lineRule="auto"/>
    </w:pPr>
    <w:rPr>
      <w:rFonts w:eastAsiaTheme="minorHAnsi"/>
      <w:kern w:val="0"/>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7F7F7F" w:themeColor="text1" w:themeTint="80"/>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7F7F7F" w:themeColor="text1" w:themeTint="80"/>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7F7F7F" w:themeColor="text1" w:themeTint="80"/>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7F7F7F" w:themeColor="text1" w:themeTint="80"/>
        </w:tcBorders>
        <w:shd w:val="clear" w:color="auto" w:fill="FFFFFF" w:themeFill="background1"/>
      </w:tcPr>
    </w:tblStylePr>
    <w:tblStylePr w:type="band1Vert">
      <w:tblPr/>
      <w:tcPr>
        <w:shd w:val="clear" w:color="auto" w:fill="F2F2F2" w:themeFill="background1" w:themeFillShade="F2"/>
      </w:tcPr>
    </w:tblStylePr>
    <w:tblStylePr w:type="band1Horz">
      <w:tblPr/>
      <w:tcPr>
        <w:shd w:val="clear" w:color="auto" w:fill="F2F2F2" w:themeFill="background1" w:themeFillShade="F2"/>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character" w:customStyle="1" w:styleId="ListParagraphChar">
    <w:name w:val="List Paragraph Char"/>
    <w:aliases w:val="Listi Char"/>
    <w:basedOn w:val="DefaultParagraphFont"/>
    <w:link w:val="ListParagraph"/>
    <w:uiPriority w:val="34"/>
    <w:rsid w:val="00A65F28"/>
    <w:rPr>
      <w:rFonts w:ascii="Arial" w:eastAsiaTheme="minorHAnsi" w:hAnsi="Arial"/>
      <w:kern w:val="0"/>
      <w:sz w:val="20"/>
    </w:rPr>
  </w:style>
  <w:style w:type="paragraph" w:customStyle="1" w:styleId="Fyrirsgnannumer">
    <w:name w:val="Fyrirsögn_an_numer"/>
    <w:basedOn w:val="Texti0"/>
    <w:link w:val="FyrirsgnannumerChar"/>
    <w:qFormat/>
    <w:rsid w:val="00A65F28"/>
    <w:pPr>
      <w:spacing w:after="0"/>
    </w:pPr>
    <w:rPr>
      <w:rFonts w:cs="Arial"/>
      <w:b/>
      <w:u w:val="single"/>
    </w:rPr>
  </w:style>
  <w:style w:type="character" w:customStyle="1" w:styleId="FyrirsgnannumerChar">
    <w:name w:val="Fyrirsögn_an_numer Char"/>
    <w:basedOn w:val="TextiChar0"/>
    <w:link w:val="Fyrirsgnannumer"/>
    <w:rsid w:val="00A65F28"/>
    <w:rPr>
      <w:rFonts w:ascii="Arial" w:hAnsi="Arial" w:cs="Arial"/>
      <w:b/>
      <w:noProof/>
      <w:kern w:val="0"/>
      <w:sz w:val="20"/>
      <w:szCs w:val="24"/>
      <w:u w:val="single"/>
    </w:rPr>
  </w:style>
  <w:style w:type="character" w:customStyle="1" w:styleId="tabchar">
    <w:name w:val="tabchar"/>
    <w:basedOn w:val="DefaultParagraphFont"/>
    <w:rsid w:val="006E0D7F"/>
  </w:style>
  <w:style w:type="character" w:styleId="Mention">
    <w:name w:val="Mention"/>
    <w:basedOn w:val="DefaultParagraphFont"/>
    <w:uiPriority w:val="99"/>
    <w:unhideWhenUsed/>
    <w:rsid w:val="006E425B"/>
    <w:rPr>
      <w:color w:val="2B579A"/>
      <w:shd w:val="clear" w:color="auto" w:fill="E1DFDD"/>
    </w:rPr>
  </w:style>
  <w:style w:type="table" w:customStyle="1" w:styleId="Verkis-Tafla12">
    <w:name w:val="Verkis - Tafla12"/>
    <w:basedOn w:val="TableNormal"/>
    <w:next w:val="TableGrid"/>
    <w:uiPriority w:val="39"/>
    <w:rsid w:val="00077F71"/>
    <w:pPr>
      <w:spacing w:after="0" w:line="240" w:lineRule="auto"/>
    </w:pPr>
    <w:rPr>
      <w:rFonts w:ascii="Arial" w:eastAsia="Calibri" w:hAnsi="Arial"/>
      <w:kern w:val="0"/>
      <w:sz w:val="20"/>
      <w:lang w:val="en-US"/>
      <w14:ligatures w14:val="none"/>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ivs>
    <w:div w:id="214970765">
      <w:bodyDiv w:val="1"/>
      <w:marLeft w:val="0"/>
      <w:marRight w:val="0"/>
      <w:marTop w:val="0"/>
      <w:marBottom w:val="0"/>
      <w:divBdr>
        <w:top w:val="none" w:sz="0" w:space="0" w:color="auto"/>
        <w:left w:val="none" w:sz="0" w:space="0" w:color="auto"/>
        <w:bottom w:val="none" w:sz="0" w:space="0" w:color="auto"/>
        <w:right w:val="none" w:sz="0" w:space="0" w:color="auto"/>
      </w:divBdr>
    </w:div>
    <w:div w:id="1066609995">
      <w:bodyDiv w:val="1"/>
      <w:marLeft w:val="0"/>
      <w:marRight w:val="0"/>
      <w:marTop w:val="0"/>
      <w:marBottom w:val="0"/>
      <w:divBdr>
        <w:top w:val="none" w:sz="0" w:space="0" w:color="auto"/>
        <w:left w:val="none" w:sz="0" w:space="0" w:color="auto"/>
        <w:bottom w:val="none" w:sz="0" w:space="0" w:color="auto"/>
        <w:right w:val="none" w:sz="0" w:space="0" w:color="auto"/>
      </w:divBdr>
    </w:div>
    <w:div w:id="1617247811">
      <w:bodyDiv w:val="1"/>
      <w:marLeft w:val="0"/>
      <w:marRight w:val="0"/>
      <w:marTop w:val="0"/>
      <w:marBottom w:val="0"/>
      <w:divBdr>
        <w:top w:val="none" w:sz="0" w:space="0" w:color="auto"/>
        <w:left w:val="none" w:sz="0" w:space="0" w:color="auto"/>
        <w:bottom w:val="none" w:sz="0" w:space="0" w:color="auto"/>
        <w:right w:val="none" w:sz="0" w:space="0" w:color="auto"/>
      </w:divBdr>
      <w:divsChild>
        <w:div w:id="137764478">
          <w:marLeft w:val="0"/>
          <w:marRight w:val="0"/>
          <w:marTop w:val="0"/>
          <w:marBottom w:val="0"/>
          <w:divBdr>
            <w:top w:val="none" w:sz="0" w:space="0" w:color="auto"/>
            <w:left w:val="none" w:sz="0" w:space="0" w:color="auto"/>
            <w:bottom w:val="none" w:sz="0" w:space="0" w:color="auto"/>
            <w:right w:val="none" w:sz="0" w:space="0" w:color="auto"/>
          </w:divBdr>
        </w:div>
        <w:div w:id="507912351">
          <w:marLeft w:val="0"/>
          <w:marRight w:val="0"/>
          <w:marTop w:val="0"/>
          <w:marBottom w:val="0"/>
          <w:divBdr>
            <w:top w:val="none" w:sz="0" w:space="0" w:color="auto"/>
            <w:left w:val="none" w:sz="0" w:space="0" w:color="auto"/>
            <w:bottom w:val="none" w:sz="0" w:space="0" w:color="auto"/>
            <w:right w:val="none" w:sz="0" w:space="0" w:color="auto"/>
          </w:divBdr>
        </w:div>
        <w:div w:id="566841484">
          <w:marLeft w:val="0"/>
          <w:marRight w:val="0"/>
          <w:marTop w:val="0"/>
          <w:marBottom w:val="0"/>
          <w:divBdr>
            <w:top w:val="none" w:sz="0" w:space="0" w:color="auto"/>
            <w:left w:val="none" w:sz="0" w:space="0" w:color="auto"/>
            <w:bottom w:val="none" w:sz="0" w:space="0" w:color="auto"/>
            <w:right w:val="none" w:sz="0" w:space="0" w:color="auto"/>
          </w:divBdr>
          <w:divsChild>
            <w:div w:id="278491173">
              <w:marLeft w:val="0"/>
              <w:marRight w:val="0"/>
              <w:marTop w:val="0"/>
              <w:marBottom w:val="0"/>
              <w:divBdr>
                <w:top w:val="none" w:sz="0" w:space="0" w:color="auto"/>
                <w:left w:val="none" w:sz="0" w:space="0" w:color="auto"/>
                <w:bottom w:val="none" w:sz="0" w:space="0" w:color="auto"/>
                <w:right w:val="none" w:sz="0" w:space="0" w:color="auto"/>
              </w:divBdr>
            </w:div>
            <w:div w:id="1303850019">
              <w:marLeft w:val="0"/>
              <w:marRight w:val="0"/>
              <w:marTop w:val="0"/>
              <w:marBottom w:val="0"/>
              <w:divBdr>
                <w:top w:val="none" w:sz="0" w:space="0" w:color="auto"/>
                <w:left w:val="none" w:sz="0" w:space="0" w:color="auto"/>
                <w:bottom w:val="none" w:sz="0" w:space="0" w:color="auto"/>
                <w:right w:val="none" w:sz="0" w:space="0" w:color="auto"/>
              </w:divBdr>
            </w:div>
            <w:div w:id="1804495086">
              <w:marLeft w:val="0"/>
              <w:marRight w:val="0"/>
              <w:marTop w:val="0"/>
              <w:marBottom w:val="0"/>
              <w:divBdr>
                <w:top w:val="none" w:sz="0" w:space="0" w:color="auto"/>
                <w:left w:val="none" w:sz="0" w:space="0" w:color="auto"/>
                <w:bottom w:val="none" w:sz="0" w:space="0" w:color="auto"/>
                <w:right w:val="none" w:sz="0" w:space="0" w:color="auto"/>
              </w:divBdr>
            </w:div>
            <w:div w:id="1824933947">
              <w:marLeft w:val="0"/>
              <w:marRight w:val="0"/>
              <w:marTop w:val="0"/>
              <w:marBottom w:val="0"/>
              <w:divBdr>
                <w:top w:val="none" w:sz="0" w:space="0" w:color="auto"/>
                <w:left w:val="none" w:sz="0" w:space="0" w:color="auto"/>
                <w:bottom w:val="none" w:sz="0" w:space="0" w:color="auto"/>
                <w:right w:val="none" w:sz="0" w:space="0" w:color="auto"/>
              </w:divBdr>
            </w:div>
          </w:divsChild>
        </w:div>
        <w:div w:id="1184899848">
          <w:marLeft w:val="0"/>
          <w:marRight w:val="0"/>
          <w:marTop w:val="0"/>
          <w:marBottom w:val="0"/>
          <w:divBdr>
            <w:top w:val="none" w:sz="0" w:space="0" w:color="auto"/>
            <w:left w:val="none" w:sz="0" w:space="0" w:color="auto"/>
            <w:bottom w:val="none" w:sz="0" w:space="0" w:color="auto"/>
            <w:right w:val="none" w:sz="0" w:space="0" w:color="auto"/>
          </w:divBdr>
        </w:div>
        <w:div w:id="2008358699">
          <w:marLeft w:val="0"/>
          <w:marRight w:val="0"/>
          <w:marTop w:val="0"/>
          <w:marBottom w:val="0"/>
          <w:divBdr>
            <w:top w:val="none" w:sz="0" w:space="0" w:color="auto"/>
            <w:left w:val="none" w:sz="0" w:space="0" w:color="auto"/>
            <w:bottom w:val="none" w:sz="0" w:space="0" w:color="auto"/>
            <w:right w:val="none" w:sz="0" w:space="0" w:color="auto"/>
          </w:divBdr>
        </w:div>
      </w:divsChild>
    </w:div>
    <w:div w:id="2054890152">
      <w:bodyDiv w:val="1"/>
      <w:marLeft w:val="0"/>
      <w:marRight w:val="0"/>
      <w:marTop w:val="0"/>
      <w:marBottom w:val="0"/>
      <w:divBdr>
        <w:top w:val="none" w:sz="0" w:space="0" w:color="auto"/>
        <w:left w:val="none" w:sz="0" w:space="0" w:color="auto"/>
        <w:bottom w:val="none" w:sz="0" w:space="0" w:color="auto"/>
        <w:right w:val="none" w:sz="0" w:space="0" w:color="auto"/>
      </w:divBdr>
      <w:divsChild>
        <w:div w:id="496043955">
          <w:marLeft w:val="0"/>
          <w:marRight w:val="0"/>
          <w:marTop w:val="0"/>
          <w:marBottom w:val="0"/>
          <w:divBdr>
            <w:top w:val="none" w:sz="0" w:space="0" w:color="auto"/>
            <w:left w:val="none" w:sz="0" w:space="0" w:color="auto"/>
            <w:bottom w:val="none" w:sz="0" w:space="0" w:color="auto"/>
            <w:right w:val="none" w:sz="0" w:space="0" w:color="auto"/>
          </w:divBdr>
        </w:div>
        <w:div w:id="992948683">
          <w:marLeft w:val="0"/>
          <w:marRight w:val="0"/>
          <w:marTop w:val="0"/>
          <w:marBottom w:val="0"/>
          <w:divBdr>
            <w:top w:val="none" w:sz="0" w:space="0" w:color="auto"/>
            <w:left w:val="none" w:sz="0" w:space="0" w:color="auto"/>
            <w:bottom w:val="none" w:sz="0" w:space="0" w:color="auto"/>
            <w:right w:val="none" w:sz="0" w:space="0" w:color="auto"/>
          </w:divBdr>
        </w:div>
        <w:div w:id="1319651576">
          <w:marLeft w:val="0"/>
          <w:marRight w:val="0"/>
          <w:marTop w:val="0"/>
          <w:marBottom w:val="0"/>
          <w:divBdr>
            <w:top w:val="none" w:sz="0" w:space="0" w:color="auto"/>
            <w:left w:val="none" w:sz="0" w:space="0" w:color="auto"/>
            <w:bottom w:val="none" w:sz="0" w:space="0" w:color="auto"/>
            <w:right w:val="none" w:sz="0" w:space="0" w:color="auto"/>
          </w:divBdr>
        </w:div>
        <w:div w:id="1629581987">
          <w:marLeft w:val="0"/>
          <w:marRight w:val="0"/>
          <w:marTop w:val="0"/>
          <w:marBottom w:val="0"/>
          <w:divBdr>
            <w:top w:val="none" w:sz="0" w:space="0" w:color="auto"/>
            <w:left w:val="none" w:sz="0" w:space="0" w:color="auto"/>
            <w:bottom w:val="none" w:sz="0" w:space="0" w:color="auto"/>
            <w:right w:val="none" w:sz="0" w:space="0" w:color="auto"/>
          </w:divBdr>
        </w:div>
        <w:div w:id="1934319089">
          <w:marLeft w:val="0"/>
          <w:marRight w:val="0"/>
          <w:marTop w:val="0"/>
          <w:marBottom w:val="0"/>
          <w:divBdr>
            <w:top w:val="none" w:sz="0" w:space="0" w:color="auto"/>
            <w:left w:val="none" w:sz="0" w:space="0" w:color="auto"/>
            <w:bottom w:val="none" w:sz="0" w:space="0" w:color="auto"/>
            <w:right w:val="none" w:sz="0" w:space="0" w:color="auto"/>
          </w:divBdr>
        </w:div>
        <w:div w:id="2007123377">
          <w:marLeft w:val="0"/>
          <w:marRight w:val="0"/>
          <w:marTop w:val="0"/>
          <w:marBottom w:val="0"/>
          <w:divBdr>
            <w:top w:val="none" w:sz="0" w:space="0" w:color="auto"/>
            <w:left w:val="none" w:sz="0" w:space="0" w:color="auto"/>
            <w:bottom w:val="none" w:sz="0" w:space="0" w:color="auto"/>
            <w:right w:val="none" w:sz="0" w:space="0" w:color="auto"/>
          </w:divBdr>
        </w:div>
      </w:divsChild>
    </w:div>
  </w:divs>
  <w:optimizeForBrowser/>
  <w:relyOnVML/>
  <w:allowPNG/>
</w:webSettings>
</file>

<file path=word/_rels/document.xml.rels><?xml version="1.0" encoding="UTF-8" standalone="yes"?>
<Relationships xmlns="http://schemas.openxmlformats.org/package/2006/relationships"><Relationship Id="rId13" Type="http://schemas.openxmlformats.org/officeDocument/2006/relationships/image" Target="media/image1.png"/><Relationship Id="rId18" Type="http://schemas.openxmlformats.org/officeDocument/2006/relationships/footer" Target="footer2.xml"/><Relationship Id="rId26" Type="http://schemas.openxmlformats.org/officeDocument/2006/relationships/image" Target="media/image8.png"/><Relationship Id="rId39" Type="http://schemas.openxmlformats.org/officeDocument/2006/relationships/image" Target="media/image19.jpg"/><Relationship Id="rId21" Type="http://schemas.openxmlformats.org/officeDocument/2006/relationships/footer" Target="footer4.xml"/><Relationship Id="rId34" Type="http://schemas.openxmlformats.org/officeDocument/2006/relationships/hyperlink" Target="mailto:landupplysingar@veitur.is" TargetMode="External"/><Relationship Id="rId42" Type="http://schemas.openxmlformats.org/officeDocument/2006/relationships/image" Target="media/image22.png"/><Relationship Id="rId47" Type="http://schemas.openxmlformats.org/officeDocument/2006/relationships/hyperlink" Target="https://www.vinnueftirlit.is/media/eydublod/tilkynning_til_vinnueftirlitsins_um_byggingarframkvaemd_timabundna_mannvirkjagerd.pdf" TargetMode="External"/><Relationship Id="rId50" Type="http://schemas.openxmlformats.org/officeDocument/2006/relationships/hyperlink" Target="https://www.ssgsolutions.com/is/" TargetMode="External"/><Relationship Id="rId55" Type="http://schemas.openxmlformats.org/officeDocument/2006/relationships/hyperlink" Target="https://www.or.is/oryggi/verktakar/" TargetMode="External"/><Relationship Id="rId7" Type="http://schemas.openxmlformats.org/officeDocument/2006/relationships/numbering" Target="numbering.xml"/><Relationship Id="rId2" Type="http://schemas.openxmlformats.org/officeDocument/2006/relationships/customXml" Target="../customXml/item2.xml"/><Relationship Id="rId16" Type="http://schemas.openxmlformats.org/officeDocument/2006/relationships/footer" Target="footer1.xml"/><Relationship Id="rId29" Type="http://schemas.openxmlformats.org/officeDocument/2006/relationships/image" Target="media/image11.png"/><Relationship Id="rId11" Type="http://schemas.openxmlformats.org/officeDocument/2006/relationships/footnotes" Target="footnotes.xml"/><Relationship Id="rId24" Type="http://schemas.openxmlformats.org/officeDocument/2006/relationships/image" Target="media/image6.png"/><Relationship Id="rId32" Type="http://schemas.openxmlformats.org/officeDocument/2006/relationships/hyperlink" Target="https://www.va-blad.no/gatesandfang/" TargetMode="External"/><Relationship Id="rId37" Type="http://schemas.openxmlformats.org/officeDocument/2006/relationships/image" Target="media/image17.png"/><Relationship Id="rId40" Type="http://schemas.openxmlformats.org/officeDocument/2006/relationships/image" Target="media/image20.png"/><Relationship Id="rId45" Type="http://schemas.openxmlformats.org/officeDocument/2006/relationships/hyperlink" Target="http://sendareikning.veitur.is" TargetMode="External"/><Relationship Id="rId53" Type="http://schemas.openxmlformats.org/officeDocument/2006/relationships/hyperlink" Target="https://www.mast.is/static/files/eydublod/Af_vef/heilsufarsskyrsla_starfsmanna_en_ur.pdf" TargetMode="External"/><Relationship Id="rId58" Type="http://schemas.openxmlformats.org/officeDocument/2006/relationships/footer" Target="footer6.xml"/><Relationship Id="rId5" Type="http://schemas.openxmlformats.org/officeDocument/2006/relationships/customXml" Target="../customXml/item5.xml"/><Relationship Id="rId61" Type="http://schemas.openxmlformats.org/officeDocument/2006/relationships/theme" Target="theme/theme1.xml"/><Relationship Id="rId19" Type="http://schemas.openxmlformats.org/officeDocument/2006/relationships/footer" Target="footer3.xml"/><Relationship Id="rId14" Type="http://schemas.openxmlformats.org/officeDocument/2006/relationships/image" Target="media/image2.png"/><Relationship Id="rId22" Type="http://schemas.openxmlformats.org/officeDocument/2006/relationships/hyperlink" Target="https://www.or.is/oryggi/oryggiskrofur/" TargetMode="External"/><Relationship Id="rId27" Type="http://schemas.openxmlformats.org/officeDocument/2006/relationships/image" Target="media/image9.png"/><Relationship Id="rId30" Type="http://schemas.openxmlformats.org/officeDocument/2006/relationships/image" Target="media/image12.png"/><Relationship Id="rId35" Type="http://schemas.openxmlformats.org/officeDocument/2006/relationships/image" Target="media/image15.png"/><Relationship Id="rId43" Type="http://schemas.openxmlformats.org/officeDocument/2006/relationships/hyperlink" Target="http://sendareikning.or.is" TargetMode="External"/><Relationship Id="rId48" Type="http://schemas.openxmlformats.org/officeDocument/2006/relationships/hyperlink" Target="https://www.orkuveitan.is/orkuveitan/vinnustadurinn/oryggi" TargetMode="External"/><Relationship Id="rId56" Type="http://schemas.openxmlformats.org/officeDocument/2006/relationships/footer" Target="footer5.xml"/><Relationship Id="rId8" Type="http://schemas.openxmlformats.org/officeDocument/2006/relationships/styles" Target="styles.xml"/><Relationship Id="rId51" Type="http://schemas.openxmlformats.org/officeDocument/2006/relationships/image" Target="media/image23.png"/><Relationship Id="rId3" Type="http://schemas.openxmlformats.org/officeDocument/2006/relationships/customXml" Target="../customXml/item3.xml"/><Relationship Id="rId12" Type="http://schemas.openxmlformats.org/officeDocument/2006/relationships/endnotes" Target="endnotes.xml"/><Relationship Id="rId17" Type="http://schemas.openxmlformats.org/officeDocument/2006/relationships/header" Target="header2.xml"/><Relationship Id="rId25" Type="http://schemas.openxmlformats.org/officeDocument/2006/relationships/image" Target="media/image7.png"/><Relationship Id="rId33" Type="http://schemas.openxmlformats.org/officeDocument/2006/relationships/image" Target="media/image14.png"/><Relationship Id="rId38" Type="http://schemas.openxmlformats.org/officeDocument/2006/relationships/image" Target="media/image18.jpg"/><Relationship Id="rId46" Type="http://schemas.openxmlformats.org/officeDocument/2006/relationships/hyperlink" Target="https://www.veitur.is/radgjafar-og-honnudir" TargetMode="External"/><Relationship Id="rId59" Type="http://schemas.openxmlformats.org/officeDocument/2006/relationships/fontTable" Target="fontTable.xml"/><Relationship Id="rId20" Type="http://schemas.openxmlformats.org/officeDocument/2006/relationships/header" Target="header3.xml"/><Relationship Id="rId41" Type="http://schemas.openxmlformats.org/officeDocument/2006/relationships/image" Target="media/image21.png"/><Relationship Id="rId54" Type="http://schemas.openxmlformats.org/officeDocument/2006/relationships/hyperlink" Target="https://www.mast.is/static/files/eydublod/Af_vef/heilsufarsskyrsla_starfsmanna_pl_ur.pdf" TargetMode="External"/><Relationship Id="rId1" Type="http://schemas.openxmlformats.org/officeDocument/2006/relationships/customXml" Target="../customXml/item1.xml"/><Relationship Id="rId6" Type="http://schemas.openxmlformats.org/officeDocument/2006/relationships/customXml" Target="../customXml/item6.xml"/><Relationship Id="rId15" Type="http://schemas.openxmlformats.org/officeDocument/2006/relationships/header" Target="header1.xml"/><Relationship Id="rId23" Type="http://schemas.openxmlformats.org/officeDocument/2006/relationships/image" Target="media/image5.png"/><Relationship Id="rId28" Type="http://schemas.openxmlformats.org/officeDocument/2006/relationships/image" Target="media/image10.png"/><Relationship Id="rId36" Type="http://schemas.openxmlformats.org/officeDocument/2006/relationships/image" Target="media/image16.png"/><Relationship Id="rId49" Type="http://schemas.openxmlformats.org/officeDocument/2006/relationships/hyperlink" Target="https://www.or.is/oryggi/verktakar/" TargetMode="External"/><Relationship Id="rId57" Type="http://schemas.openxmlformats.org/officeDocument/2006/relationships/header" Target="header4.xml"/><Relationship Id="rId10" Type="http://schemas.openxmlformats.org/officeDocument/2006/relationships/webSettings" Target="webSettings.xml"/><Relationship Id="rId31" Type="http://schemas.openxmlformats.org/officeDocument/2006/relationships/image" Target="media/image13.png"/><Relationship Id="rId44" Type="http://schemas.openxmlformats.org/officeDocument/2006/relationships/hyperlink" Target="http://sendareikning.on.is" TargetMode="External"/><Relationship Id="rId52" Type="http://schemas.openxmlformats.org/officeDocument/2006/relationships/hyperlink" Target="https://www.mast.is/static/files/eydublod/Af_vef/heilsufarsskyrsla_starfsmanna_is.pdf" TargetMode="External"/><Relationship Id="rId60" Type="http://schemas.openxmlformats.org/officeDocument/2006/relationships/glossaryDocument" Target="glossary/document.xml"/><Relationship Id="rId4" Type="http://schemas.openxmlformats.org/officeDocument/2006/relationships/customXml" Target="../customXml/item4.xml"/><Relationship Id="rId9" Type="http://schemas.openxmlformats.org/officeDocument/2006/relationships/settings" Target="settings.xml"/></Relationships>
</file>

<file path=word/_rels/header1.xml.rels><?xml version="1.0" encoding="UTF-8" standalone="yes"?>
<Relationships xmlns="http://schemas.openxmlformats.org/package/2006/relationships"><Relationship Id="rId1" Type="http://schemas.openxmlformats.org/officeDocument/2006/relationships/image" Target="media/image3.png"/></Relationships>
</file>

<file path=word/_rels/header2.xml.rels><?xml version="1.0" encoding="UTF-8" standalone="yes"?>
<Relationships xmlns="http://schemas.openxmlformats.org/package/2006/relationships"><Relationship Id="rId1" Type="http://schemas.openxmlformats.org/officeDocument/2006/relationships/image" Target="media/image4.png"/></Relationships>
</file>

<file path=word/_rels/header3.xml.rels><?xml version="1.0" encoding="UTF-8" standalone="yes"?>
<Relationships xmlns="http://schemas.openxmlformats.org/package/2006/relationships"><Relationship Id="rId1" Type="http://schemas.openxmlformats.org/officeDocument/2006/relationships/image" Target="media/image3.png"/></Relationships>
</file>

<file path=word/glossary/_rels/document.xml.rels><?xml version="1.0" encoding="UTF-8" standalone="yes"?>
<Relationships xmlns="http://schemas.openxmlformats.org/package/2006/relationships"><Relationship Id="rId3" Type="http://schemas.openxmlformats.org/officeDocument/2006/relationships/webSettings" Target="webSettings.xml"/><Relationship Id="rId2" Type="http://schemas.openxmlformats.org/officeDocument/2006/relationships/settings" Target="settings.xml"/><Relationship Id="rId1" Type="http://schemas.openxmlformats.org/officeDocument/2006/relationships/styles" Target="styles.xml"/><Relationship Id="rId4" Type="http://schemas.openxmlformats.org/officeDocument/2006/relationships/fontTable" Target="fontTable.xml"/></Relationships>
</file>

<file path=word/glossary/document.xml><?xml version="1.0" encoding="utf-8"?>
<w:glossary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docParts>
    <w:docPart>
      <w:docPartPr>
        <w:name w:val="443B29B4BC524DFD9E0B02AB12FEAE63"/>
        <w:category>
          <w:name w:val="General"/>
          <w:gallery w:val="placeholder"/>
        </w:category>
        <w:types>
          <w:type w:val="bbPlcHdr"/>
        </w:types>
        <w:behaviors>
          <w:behavior w:val="content"/>
        </w:behaviors>
        <w:guid w:val="{3C939A2D-0D6B-40C1-A5D3-BC10ED6C0FD2}"/>
      </w:docPartPr>
      <w:docPartBody>
        <w:p w:rsidR="00BD6B80" w:rsidRDefault="00FD5960" w:rsidP="00FD5960">
          <w:pPr>
            <w:pStyle w:val="443B29B4BC524DFD9E0B02AB12FEAE63"/>
          </w:pPr>
          <w:r w:rsidRPr="008A7117">
            <w:rPr>
              <w:rStyle w:val="PlaceholderText"/>
            </w:rPr>
            <w:t>[Útgefin útgáfa]</w:t>
          </w:r>
        </w:p>
      </w:docPartBody>
    </w:docPart>
    <w:docPart>
      <w:docPartPr>
        <w:name w:val="152587995F064130AD781EBDF648C46D"/>
        <w:category>
          <w:name w:val="General"/>
          <w:gallery w:val="placeholder"/>
        </w:category>
        <w:types>
          <w:type w:val="bbPlcHdr"/>
        </w:types>
        <w:behaviors>
          <w:behavior w:val="content"/>
        </w:behaviors>
        <w:guid w:val="{E58C1C27-2823-47A1-A6AA-C776FFEA38EB}"/>
      </w:docPartPr>
      <w:docPartBody>
        <w:p w:rsidR="00BD6B80" w:rsidRDefault="00FD5960" w:rsidP="00FD5960">
          <w:pPr>
            <w:pStyle w:val="152587995F064130AD781EBDF648C46D"/>
          </w:pPr>
          <w:r w:rsidRPr="008A7117">
            <w:rPr>
              <w:rStyle w:val="PlaceholderText"/>
            </w:rPr>
            <w:t>[Title]</w:t>
          </w:r>
        </w:p>
      </w:docPartBody>
    </w:docPart>
    <w:docPart>
      <w:docPartPr>
        <w:name w:val="EB5F2E8E519B401796C8AC2DBFB3D5F4"/>
        <w:category>
          <w:name w:val="General"/>
          <w:gallery w:val="placeholder"/>
        </w:category>
        <w:types>
          <w:type w:val="bbPlcHdr"/>
        </w:types>
        <w:behaviors>
          <w:behavior w:val="content"/>
        </w:behaviors>
        <w:guid w:val="{0F02ADC8-2712-4B92-BD08-71C4CAA197E4}"/>
      </w:docPartPr>
      <w:docPartBody>
        <w:p w:rsidR="00BD6B80" w:rsidRDefault="00FD5960" w:rsidP="00FD5960">
          <w:pPr>
            <w:pStyle w:val="EB5F2E8E519B401796C8AC2DBFB3D5F4"/>
          </w:pPr>
          <w:r w:rsidRPr="0020700B">
            <w:rPr>
              <w:rStyle w:val="PlaceholderText"/>
            </w:rPr>
            <w:t>[Title]</w:t>
          </w:r>
        </w:p>
      </w:docPartBody>
    </w:docPart>
    <w:docPart>
      <w:docPartPr>
        <w:name w:val="8F99F1BC6B9444FAADA275343F67353A"/>
        <w:category>
          <w:name w:val="General"/>
          <w:gallery w:val="placeholder"/>
        </w:category>
        <w:types>
          <w:type w:val="bbPlcHdr"/>
        </w:types>
        <w:behaviors>
          <w:behavior w:val="content"/>
        </w:behaviors>
        <w:guid w:val="{21937349-6E50-485D-8433-467709ADF1A9}"/>
      </w:docPartPr>
      <w:docPartBody>
        <w:p w:rsidR="00BD6B80" w:rsidRDefault="00FD5960" w:rsidP="00FD5960">
          <w:pPr>
            <w:pStyle w:val="8F99F1BC6B9444FAADA275343F67353A"/>
          </w:pPr>
          <w:r w:rsidRPr="00322CDB">
            <w:rPr>
              <w:rStyle w:val="PlaceholderText"/>
              <w:lang w:val="en-US"/>
            </w:rPr>
            <w:t>[ÁbyrgðaraðiliTexti]</w:t>
          </w:r>
        </w:p>
      </w:docPartBody>
    </w:docPart>
    <w:docPart>
      <w:docPartPr>
        <w:name w:val="F9256F54E2BD4C4390647132C87F0304"/>
        <w:category>
          <w:name w:val="General"/>
          <w:gallery w:val="placeholder"/>
        </w:category>
        <w:types>
          <w:type w:val="bbPlcHdr"/>
        </w:types>
        <w:behaviors>
          <w:behavior w:val="content"/>
        </w:behaviors>
        <w:guid w:val="{FCC61DBA-6EAC-4C6B-AC8D-3A353D0C6B12}"/>
      </w:docPartPr>
      <w:docPartBody>
        <w:p w:rsidR="00BD6B80" w:rsidRDefault="00FD5960" w:rsidP="00FD5960">
          <w:pPr>
            <w:pStyle w:val="F9256F54E2BD4C4390647132C87F0304"/>
          </w:pPr>
          <w:r w:rsidRPr="0020700B">
            <w:rPr>
              <w:rStyle w:val="PlaceholderText"/>
            </w:rPr>
            <w:t>[Title]</w:t>
          </w:r>
        </w:p>
      </w:docPartBody>
    </w:docPart>
    <w:docPart>
      <w:docPartPr>
        <w:name w:val="65C8D97621274507B25A62BCCB1AC1C0"/>
        <w:category>
          <w:name w:val="General"/>
          <w:gallery w:val="placeholder"/>
        </w:category>
        <w:types>
          <w:type w:val="bbPlcHdr"/>
        </w:types>
        <w:behaviors>
          <w:behavior w:val="content"/>
        </w:behaviors>
        <w:guid w:val="{160DE750-BDE5-4EF3-8A84-08DD41586979}"/>
      </w:docPartPr>
      <w:docPartBody>
        <w:p w:rsidR="00BD6B80" w:rsidRDefault="00FD5960" w:rsidP="00FD5960">
          <w:pPr>
            <w:pStyle w:val="65C8D97621274507B25A62BCCB1AC1C0"/>
          </w:pPr>
          <w:r w:rsidRPr="00322CDB">
            <w:rPr>
              <w:rStyle w:val="PlaceholderText"/>
              <w:lang w:val="en-US"/>
            </w:rPr>
            <w:t>[ÁbyrgðaraðiliTexti]</w:t>
          </w:r>
        </w:p>
      </w:docPartBody>
    </w:docPart>
    <w:docPart>
      <w:docPartPr>
        <w:name w:val="D100A5D1E69D4593BB345EFE9BD8274F"/>
        <w:category>
          <w:name w:val="General"/>
          <w:gallery w:val="placeholder"/>
        </w:category>
        <w:types>
          <w:type w:val="bbPlcHdr"/>
        </w:types>
        <w:behaviors>
          <w:behavior w:val="content"/>
        </w:behaviors>
        <w:guid w:val="{ECD19617-FB56-4273-ACFE-AE896BF09542}"/>
      </w:docPartPr>
      <w:docPartBody>
        <w:p w:rsidR="00BD6B80" w:rsidRDefault="00FD5960" w:rsidP="00FD5960">
          <w:pPr>
            <w:pStyle w:val="D100A5D1E69D4593BB345EFE9BD8274F"/>
          </w:pPr>
          <w:r w:rsidRPr="0020700B">
            <w:rPr>
              <w:rStyle w:val="PlaceholderText"/>
            </w:rPr>
            <w:t>[Title]</w:t>
          </w:r>
        </w:p>
      </w:docPartBody>
    </w:docPart>
    <w:docPart>
      <w:docPartPr>
        <w:name w:val="C6B89C6B262044098EAEC24EA2D588CE"/>
        <w:category>
          <w:name w:val="General"/>
          <w:gallery w:val="placeholder"/>
        </w:category>
        <w:types>
          <w:type w:val="bbPlcHdr"/>
        </w:types>
        <w:behaviors>
          <w:behavior w:val="content"/>
        </w:behaviors>
        <w:guid w:val="{ACED183D-B044-4A00-9076-5A391A61ECD8}"/>
      </w:docPartPr>
      <w:docPartBody>
        <w:p w:rsidR="00BD6B80" w:rsidRDefault="00FD5960" w:rsidP="00FD5960">
          <w:pPr>
            <w:pStyle w:val="C6B89C6B262044098EAEC24EA2D588CE"/>
          </w:pPr>
          <w:r w:rsidRPr="00322CDB">
            <w:rPr>
              <w:rStyle w:val="PlaceholderText"/>
              <w:lang w:val="en-US"/>
            </w:rPr>
            <w:t>[ÁbyrgðaraðiliTexti]</w:t>
          </w:r>
        </w:p>
      </w:docPartBody>
    </w:docPart>
    <w:docPart>
      <w:docPartPr>
        <w:name w:val="C3F6BFCFBF4B4522BE517BC913889A0C"/>
        <w:category>
          <w:name w:val="General"/>
          <w:gallery w:val="placeholder"/>
        </w:category>
        <w:types>
          <w:type w:val="bbPlcHdr"/>
        </w:types>
        <w:behaviors>
          <w:behavior w:val="content"/>
        </w:behaviors>
        <w:guid w:val="{6CB66C59-4DB3-44EF-80F9-1E84D85EDE65}"/>
      </w:docPartPr>
      <w:docPartBody>
        <w:p w:rsidR="00BD6B80" w:rsidRDefault="00FD5960" w:rsidP="00FD5960">
          <w:pPr>
            <w:pStyle w:val="C3F6BFCFBF4B4522BE517BC913889A0C"/>
          </w:pPr>
          <w:r w:rsidRPr="0020700B">
            <w:rPr>
              <w:rStyle w:val="PlaceholderText"/>
            </w:rPr>
            <w:t>[Title]</w:t>
          </w:r>
        </w:p>
      </w:docPartBody>
    </w:docPart>
    <w:docPart>
      <w:docPartPr>
        <w:name w:val="BA699AAB85744D0E810E5E40F90CAEA1"/>
        <w:category>
          <w:name w:val="General"/>
          <w:gallery w:val="placeholder"/>
        </w:category>
        <w:types>
          <w:type w:val="bbPlcHdr"/>
        </w:types>
        <w:behaviors>
          <w:behavior w:val="content"/>
        </w:behaviors>
        <w:guid w:val="{8188ABEB-6D95-4B8E-ACEC-9B1CAE9A2BB1}"/>
      </w:docPartPr>
      <w:docPartBody>
        <w:p w:rsidR="00BD6B80" w:rsidRDefault="00FD5960" w:rsidP="00FD5960">
          <w:pPr>
            <w:pStyle w:val="BA699AAB85744D0E810E5E40F90CAEA1"/>
          </w:pPr>
          <w:r w:rsidRPr="00322CDB">
            <w:rPr>
              <w:rStyle w:val="PlaceholderText"/>
              <w:lang w:val="en-US"/>
            </w:rPr>
            <w:t>[ÁbyrgðaraðiliTexti]</w:t>
          </w:r>
        </w:p>
      </w:docPartBody>
    </w:docPart>
    <w:docPart>
      <w:docPartPr>
        <w:name w:val="61700997A0DC45C5A2FCE7CC5F9CA26B"/>
        <w:category>
          <w:name w:val="General"/>
          <w:gallery w:val="placeholder"/>
        </w:category>
        <w:types>
          <w:type w:val="bbPlcHdr"/>
        </w:types>
        <w:behaviors>
          <w:behavior w:val="content"/>
        </w:behaviors>
        <w:guid w:val="{2A11FE6B-F10F-4318-B061-6BE55EBCF934}"/>
      </w:docPartPr>
      <w:docPartBody>
        <w:p w:rsidR="00BD6B80" w:rsidRDefault="00FD5960" w:rsidP="00FD5960">
          <w:pPr>
            <w:pStyle w:val="61700997A0DC45C5A2FCE7CC5F9CA26B"/>
          </w:pPr>
          <w:r w:rsidRPr="0020700B">
            <w:rPr>
              <w:rStyle w:val="PlaceholderText"/>
            </w:rPr>
            <w:t>[Title]</w:t>
          </w:r>
        </w:p>
      </w:docPartBody>
    </w:docPart>
    <w:docPart>
      <w:docPartPr>
        <w:name w:val="C4273D2E1D534E0FB38DBDC8C22BFF90"/>
        <w:category>
          <w:name w:val="General"/>
          <w:gallery w:val="placeholder"/>
        </w:category>
        <w:types>
          <w:type w:val="bbPlcHdr"/>
        </w:types>
        <w:behaviors>
          <w:behavior w:val="content"/>
        </w:behaviors>
        <w:guid w:val="{ECCA02AB-1C77-4894-8810-43C5CE5DDA5F}"/>
      </w:docPartPr>
      <w:docPartBody>
        <w:p w:rsidR="00BD6B80" w:rsidRDefault="00FD5960" w:rsidP="00FD5960">
          <w:pPr>
            <w:pStyle w:val="C4273D2E1D534E0FB38DBDC8C22BFF90"/>
          </w:pPr>
          <w:r w:rsidRPr="00322CDB">
            <w:rPr>
              <w:rStyle w:val="PlaceholderText"/>
              <w:lang w:val="en-US"/>
            </w:rPr>
            <w:t>[ÁbyrgðaraðiliTexti]</w:t>
          </w:r>
        </w:p>
      </w:docPartBody>
    </w:docPart>
    <w:docPart>
      <w:docPartPr>
        <w:name w:val="C0B84E2FC2F347619DBD924BA59B369B"/>
        <w:category>
          <w:name w:val="General"/>
          <w:gallery w:val="placeholder"/>
        </w:category>
        <w:types>
          <w:type w:val="bbPlcHdr"/>
        </w:types>
        <w:behaviors>
          <w:behavior w:val="content"/>
        </w:behaviors>
        <w:guid w:val="{88347D75-0FD4-4DC6-9C7A-720B178F823F}"/>
      </w:docPartPr>
      <w:docPartBody>
        <w:p w:rsidR="005C5D05" w:rsidRDefault="000332FB" w:rsidP="000332FB">
          <w:pPr>
            <w:pStyle w:val="C0B84E2FC2F347619DBD924BA59B369B"/>
          </w:pPr>
          <w:r w:rsidRPr="008A7117">
            <w:rPr>
              <w:rStyle w:val="PlaceholderText"/>
            </w:rPr>
            <w:t>[Skjalanúmer]</w:t>
          </w:r>
        </w:p>
      </w:docPartBody>
    </w:docPart>
    <w:docPart>
      <w:docPartPr>
        <w:name w:val="CC40737B8BB54714A85AA1463CB12176"/>
        <w:category>
          <w:name w:val="General"/>
          <w:gallery w:val="placeholder"/>
        </w:category>
        <w:types>
          <w:type w:val="bbPlcHdr"/>
        </w:types>
        <w:behaviors>
          <w:behavior w:val="content"/>
        </w:behaviors>
        <w:guid w:val="{7216036A-2A3F-4D8C-9CCA-04198FB951E2}"/>
      </w:docPartPr>
      <w:docPartBody>
        <w:p w:rsidR="005C5D05" w:rsidRDefault="000332FB" w:rsidP="000332FB">
          <w:pPr>
            <w:pStyle w:val="CC40737B8BB54714A85AA1463CB12176"/>
          </w:pPr>
          <w:r w:rsidRPr="0020700B">
            <w:rPr>
              <w:rStyle w:val="PlaceholderText"/>
            </w:rPr>
            <w:t>[Skjalanúmer]</w:t>
          </w:r>
        </w:p>
      </w:docPartBody>
    </w:docPart>
    <w:docPart>
      <w:docPartPr>
        <w:name w:val="145B0AC601574598A713AE24784BBDAD"/>
        <w:category>
          <w:name w:val="General"/>
          <w:gallery w:val="placeholder"/>
        </w:category>
        <w:types>
          <w:type w:val="bbPlcHdr"/>
        </w:types>
        <w:behaviors>
          <w:behavior w:val="content"/>
        </w:behaviors>
        <w:guid w:val="{B644D418-73C3-41C0-8624-12FF208B1EFF}"/>
      </w:docPartPr>
      <w:docPartBody>
        <w:p w:rsidR="005C5D05" w:rsidRDefault="000332FB" w:rsidP="000332FB">
          <w:pPr>
            <w:pStyle w:val="145B0AC601574598A713AE24784BBDAD"/>
          </w:pPr>
          <w:r w:rsidRPr="0020700B">
            <w:rPr>
              <w:rStyle w:val="PlaceholderText"/>
            </w:rPr>
            <w:t>[Skjalanúmer]</w:t>
          </w:r>
        </w:p>
      </w:docPartBody>
    </w:docPart>
    <w:docPart>
      <w:docPartPr>
        <w:name w:val="40AC198D8A67476A892A46E3819A89FF"/>
        <w:category>
          <w:name w:val="General"/>
          <w:gallery w:val="placeholder"/>
        </w:category>
        <w:types>
          <w:type w:val="bbPlcHdr"/>
        </w:types>
        <w:behaviors>
          <w:behavior w:val="content"/>
        </w:behaviors>
        <w:guid w:val="{16E9ACC8-2422-4601-9328-AEB0113BC1F6}"/>
      </w:docPartPr>
      <w:docPartBody>
        <w:p w:rsidR="005C5D05" w:rsidRDefault="000332FB" w:rsidP="000332FB">
          <w:pPr>
            <w:pStyle w:val="40AC198D8A67476A892A46E3819A89FF"/>
          </w:pPr>
          <w:r w:rsidRPr="0020700B">
            <w:rPr>
              <w:rStyle w:val="PlaceholderText"/>
            </w:rPr>
            <w:t>[Skjalanúmer]</w:t>
          </w:r>
        </w:p>
      </w:docPartBody>
    </w:docPart>
    <w:docPart>
      <w:docPartPr>
        <w:name w:val="DB44A1BA567F43FB8B32E0C3F850B529"/>
        <w:category>
          <w:name w:val="General"/>
          <w:gallery w:val="placeholder"/>
        </w:category>
        <w:types>
          <w:type w:val="bbPlcHdr"/>
        </w:types>
        <w:behaviors>
          <w:behavior w:val="content"/>
        </w:behaviors>
        <w:guid w:val="{D7A14026-19F9-4CBC-823D-3F763700FEC1}"/>
      </w:docPartPr>
      <w:docPartBody>
        <w:p w:rsidR="005C5D05" w:rsidRDefault="000332FB" w:rsidP="000332FB">
          <w:pPr>
            <w:pStyle w:val="DB44A1BA567F43FB8B32E0C3F850B529"/>
          </w:pPr>
          <w:r w:rsidRPr="0020700B">
            <w:rPr>
              <w:rStyle w:val="PlaceholderText"/>
            </w:rPr>
            <w:t>[Skjalanúmer]</w:t>
          </w:r>
        </w:p>
      </w:docPartBody>
    </w:docPart>
    <w:docPart>
      <w:docPartPr>
        <w:name w:val="F7523F20092149E1B1ABD09BCF64C65C"/>
        <w:category>
          <w:name w:val="General"/>
          <w:gallery w:val="placeholder"/>
        </w:category>
        <w:types>
          <w:type w:val="bbPlcHdr"/>
        </w:types>
        <w:behaviors>
          <w:behavior w:val="content"/>
        </w:behaviors>
        <w:guid w:val="{539F0E3B-907A-491D-ACBE-046F8F395C7D}"/>
      </w:docPartPr>
      <w:docPartBody>
        <w:p w:rsidR="005C5D05" w:rsidRDefault="000332FB" w:rsidP="000332FB">
          <w:pPr>
            <w:pStyle w:val="F7523F20092149E1B1ABD09BCF64C65C"/>
          </w:pPr>
          <w:r w:rsidRPr="0020700B">
            <w:rPr>
              <w:rStyle w:val="PlaceholderText"/>
            </w:rPr>
            <w:t>[Skjalanúmer]</w:t>
          </w:r>
        </w:p>
      </w:docPartBody>
    </w:docPart>
  </w:docParts>
</w:glossaryDocument>
</file>

<file path=word/glossary/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Calibri">
    <w:panose1 w:val="020F0502020204030204"/>
    <w:charset w:val="00"/>
    <w:family w:val="swiss"/>
    <w:pitch w:val="variable"/>
    <w:sig w:usb0="E4002EFF" w:usb1="C200247B" w:usb2="00000009" w:usb3="00000000" w:csb0="000001FF" w:csb1="00000000"/>
  </w:font>
  <w:font w:name="Calibri Light">
    <w:panose1 w:val="020F0302020204030204"/>
    <w:charset w:val="00"/>
    <w:family w:val="swiss"/>
    <w:pitch w:val="variable"/>
    <w:sig w:usb0="E4002EFF" w:usb1="C200247B" w:usb2="00000009" w:usb3="00000000" w:csb0="000001FF" w:csb1="00000000"/>
  </w:font>
  <w:font w:name="Arial">
    <w:panose1 w:val="020B0604020202020204"/>
    <w:charset w:val="00"/>
    <w:family w:val="swiss"/>
    <w:pitch w:val="variable"/>
    <w:sig w:usb0="E0002EFF" w:usb1="C000785B" w:usb2="00000009" w:usb3="00000000" w:csb0="000001FF" w:csb1="00000000"/>
  </w:font>
  <w:font w:name="Yu Gothic Light">
    <w:altName w:val="游ゴシック Light"/>
    <w:panose1 w:val="020B0300000000000000"/>
    <w:charset w:val="80"/>
    <w:family w:val="swiss"/>
    <w:pitch w:val="variable"/>
    <w:sig w:usb0="E00002FF" w:usb1="2AC7FDFF" w:usb2="00000016" w:usb3="00000000" w:csb0="0002009F" w:csb1="00000000"/>
  </w:font>
  <w:font w:name="Cambria">
    <w:panose1 w:val="02040503050406030204"/>
    <w:charset w:val="00"/>
    <w:family w:val="roman"/>
    <w:pitch w:val="variable"/>
    <w:sig w:usb0="E00006FF" w:usb1="420024FF" w:usb2="02000000" w:usb3="00000000" w:csb0="0000019F" w:csb1="00000000"/>
  </w:font>
  <w:font w:name="Tahoma">
    <w:panose1 w:val="020B0604030504040204"/>
    <w:charset w:val="00"/>
    <w:family w:val="swiss"/>
    <w:pitch w:val="variable"/>
    <w:sig w:usb0="E1002EFF" w:usb1="C000605B" w:usb2="00000029" w:usb3="00000000" w:csb0="000101FF" w:csb1="00000000"/>
  </w:font>
  <w:font w:name="Yu Mincho">
    <w:charset w:val="80"/>
    <w:family w:val="roman"/>
    <w:pitch w:val="variable"/>
    <w:sig w:usb0="800002E7" w:usb1="2AC7FCFF" w:usb2="00000012" w:usb3="00000000" w:csb0="0002009F" w:csb1="00000000"/>
  </w:font>
  <w:font w:name="SimSun">
    <w:altName w:val="宋体"/>
    <w:panose1 w:val="02010600030101010101"/>
    <w:charset w:val="86"/>
    <w:family w:val="auto"/>
    <w:pitch w:val="variable"/>
    <w:sig w:usb0="00000203" w:usb1="288F0000" w:usb2="00000016" w:usb3="00000000" w:csb0="00040001" w:csb1="00000000"/>
  </w:font>
  <w:font w:name="Times">
    <w:panose1 w:val="02020603050405020304"/>
    <w:charset w:val="00"/>
    <w:family w:val="roman"/>
    <w:pitch w:val="variable"/>
    <w:sig w:usb0="E0002EFF" w:usb1="C000785B" w:usb2="00000009" w:usb3="00000000" w:csb0="000001FF" w:csb1="00000000"/>
  </w:font>
  <w:font w:name="Segoe UI Symbol">
    <w:panose1 w:val="020B0502040204020203"/>
    <w:charset w:val="00"/>
    <w:family w:val="swiss"/>
    <w:pitch w:val="variable"/>
    <w:sig w:usb0="800001E3" w:usb1="1200FFEF" w:usb2="00040000" w:usb3="00000000" w:csb0="00000001" w:csb1="00000000"/>
  </w:font>
  <w:font w:name="MS Gothic">
    <w:altName w:val="ＭＳ ゴシック"/>
    <w:panose1 w:val="020B0609070205080204"/>
    <w:charset w:val="80"/>
    <w:family w:val="modern"/>
    <w:pitch w:val="fixed"/>
    <w:sig w:usb0="E00002FF" w:usb1="6AC7FDFB" w:usb2="08000012" w:usb3="00000000" w:csb0="0002009F" w:csb1="00000000"/>
  </w:font>
  <w:font w:name="Verdana">
    <w:panose1 w:val="020B0604030504040204"/>
    <w:charset w:val="00"/>
    <w:family w:val="swiss"/>
    <w:pitch w:val="variable"/>
    <w:sig w:usb0="A00006FF" w:usb1="4000205B" w:usb2="00000010" w:usb3="00000000" w:csb0="0000019F" w:csb1="00000000"/>
  </w:font>
  <w:font w:name="Arial Nova">
    <w:charset w:val="00"/>
    <w:family w:val="swiss"/>
    <w:pitch w:val="variable"/>
    <w:sig w:usb0="0000028F" w:usb1="00000002" w:usb2="00000000" w:usb3="00000000" w:csb0="0000019F" w:csb1="00000000"/>
  </w:font>
  <w:font w:name="Segoe UI">
    <w:panose1 w:val="020B0502040204020203"/>
    <w:charset w:val="00"/>
    <w:family w:val="swiss"/>
    <w:pitch w:val="variable"/>
    <w:sig w:usb0="E4002EFF" w:usb1="C000E47F" w:usb2="00000009" w:usb3="00000000" w:csb0="000001FF" w:csb1="00000000"/>
  </w:font>
  <w:font w:name="Aptos">
    <w:charset w:val="00"/>
    <w:family w:val="swiss"/>
    <w:pitch w:val="variable"/>
    <w:sig w:usb0="20000287" w:usb1="00000003" w:usb2="00000000" w:usb3="00000000" w:csb0="0000019F" w:csb1="00000000"/>
  </w:font>
  <w:font w:name="Helvetica Neue">
    <w:altName w:val="Arial"/>
    <w:charset w:val="00"/>
    <w:family w:val="auto"/>
    <w:pitch w:val="default"/>
  </w:font>
  <w:font w:name="Aptos Display">
    <w:charset w:val="00"/>
    <w:family w:val="swiss"/>
    <w:pitch w:val="variable"/>
    <w:sig w:usb0="20000287" w:usb1="00000003" w:usb2="00000000" w:usb3="00000000" w:csb0="0000019F" w:csb1="00000000"/>
  </w:font>
</w:fonts>
</file>

<file path=word/glossary/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view w:val="normal"/>
  <w:defaultTabStop w:val="708"/>
  <w:hyphenationZone w:val="425"/>
  <w:characterSpacingControl w:val="doNotCompress"/>
  <w:compat>
    <w:useFELayou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rsids>
    <w:rsidRoot w:val="00A84D01"/>
    <w:rsid w:val="00007C85"/>
    <w:rsid w:val="000332FB"/>
    <w:rsid w:val="00053491"/>
    <w:rsid w:val="000A4D8E"/>
    <w:rsid w:val="000F37CB"/>
    <w:rsid w:val="000F6C41"/>
    <w:rsid w:val="00125C46"/>
    <w:rsid w:val="001714BA"/>
    <w:rsid w:val="00255689"/>
    <w:rsid w:val="002647C3"/>
    <w:rsid w:val="002D7828"/>
    <w:rsid w:val="002E4802"/>
    <w:rsid w:val="00311791"/>
    <w:rsid w:val="00322D2B"/>
    <w:rsid w:val="00393745"/>
    <w:rsid w:val="003B5864"/>
    <w:rsid w:val="003D661E"/>
    <w:rsid w:val="00433687"/>
    <w:rsid w:val="004615EB"/>
    <w:rsid w:val="00480CD2"/>
    <w:rsid w:val="0049480A"/>
    <w:rsid w:val="004C5C65"/>
    <w:rsid w:val="004E2EDA"/>
    <w:rsid w:val="0059721A"/>
    <w:rsid w:val="005C5D05"/>
    <w:rsid w:val="005F20E7"/>
    <w:rsid w:val="0060362D"/>
    <w:rsid w:val="00640E88"/>
    <w:rsid w:val="006601A0"/>
    <w:rsid w:val="006E751C"/>
    <w:rsid w:val="006F2D13"/>
    <w:rsid w:val="00704817"/>
    <w:rsid w:val="00705B50"/>
    <w:rsid w:val="00726F85"/>
    <w:rsid w:val="00731663"/>
    <w:rsid w:val="007428A0"/>
    <w:rsid w:val="007B52AB"/>
    <w:rsid w:val="007C64F7"/>
    <w:rsid w:val="007F5C79"/>
    <w:rsid w:val="0085042F"/>
    <w:rsid w:val="008C558B"/>
    <w:rsid w:val="008F3A8F"/>
    <w:rsid w:val="009107B7"/>
    <w:rsid w:val="00A03393"/>
    <w:rsid w:val="00A062FC"/>
    <w:rsid w:val="00A211BF"/>
    <w:rsid w:val="00A22068"/>
    <w:rsid w:val="00A84D01"/>
    <w:rsid w:val="00A95647"/>
    <w:rsid w:val="00AC7093"/>
    <w:rsid w:val="00AC7FF3"/>
    <w:rsid w:val="00AE3F7B"/>
    <w:rsid w:val="00B32851"/>
    <w:rsid w:val="00B66009"/>
    <w:rsid w:val="00B738CE"/>
    <w:rsid w:val="00BA3B22"/>
    <w:rsid w:val="00BD6B80"/>
    <w:rsid w:val="00BE7CE4"/>
    <w:rsid w:val="00C00B6E"/>
    <w:rsid w:val="00C3388A"/>
    <w:rsid w:val="00C662DC"/>
    <w:rsid w:val="00C74B30"/>
    <w:rsid w:val="00CA29DC"/>
    <w:rsid w:val="00CA5E49"/>
    <w:rsid w:val="00CB3306"/>
    <w:rsid w:val="00CF7B3A"/>
    <w:rsid w:val="00D04140"/>
    <w:rsid w:val="00D60067"/>
    <w:rsid w:val="00D66330"/>
    <w:rsid w:val="00DB5576"/>
    <w:rsid w:val="00DB576F"/>
    <w:rsid w:val="00DC6C1A"/>
    <w:rsid w:val="00E834AB"/>
    <w:rsid w:val="00EA0B39"/>
    <w:rsid w:val="00EA6195"/>
    <w:rsid w:val="00EC5562"/>
    <w:rsid w:val="00EE0755"/>
    <w:rsid w:val="00F30841"/>
    <w:rsid w:val="00F36F9E"/>
    <w:rsid w:val="00F56537"/>
    <w:rsid w:val="00F9082A"/>
    <w:rsid w:val="00F95456"/>
    <w:rsid w:val="00FC5201"/>
    <w:rsid w:val="00FD2868"/>
    <w:rsid w:val="00FD5960"/>
    <w:rsid w:val="00FD6B6B"/>
    <w:rsid w:val="00FE28BD"/>
    <w:rsid w:val="00FF2C0D"/>
  </w:rsids>
  <m:mathPr>
    <m:mathFont m:val="Cambria Math"/>
    <m:brkBin m:val="before"/>
    <m:brkBinSub m:val="--"/>
    <m:smallFrac m:val="0"/>
    <m:dispDef/>
    <m:lMargin m:val="0"/>
    <m:rMargin m:val="0"/>
    <m:defJc m:val="centerGroup"/>
    <m:wrapIndent m:val="1440"/>
    <m:intLim m:val="subSup"/>
    <m:naryLim m:val="undOvr"/>
  </m:mathPr>
  <w:themeFontLang w:val="is-IS" w:eastAsia="ja-JP" w:bidi="ar-SA"/>
  <w:clrSchemeMapping w:bg1="light1" w:t1="dark1" w:bg2="light2" w:t2="dark2" w:accent1="accent1" w:accent2="accent2" w:accent3="accent3" w:accent4="accent4" w:accent5="accent5" w:accent6="accent6" w:hyperlink="hyperlink" w:followedHyperlink="followedHyperlink"/>
  <w:decimalSymbol w:val="."/>
  <w:listSeparator w:val=","/>
  <w15:chartTrackingRefBased/>
</w:settings>
</file>

<file path=word/glossary/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Theme="minorHAnsi" w:eastAsiaTheme="minorEastAsia" w:hAnsiTheme="minorHAnsi" w:cstheme="minorBidi"/>
        <w:kern w:val="2"/>
        <w:sz w:val="22"/>
        <w:szCs w:val="22"/>
        <w:lang w:val="is-IS" w:eastAsia="is-IS" w:bidi="ar-SA"/>
        <w14:ligatures w14:val="standardContextual"/>
      </w:rPr>
    </w:rPrDefault>
    <w:pPrDefault>
      <w:pPr>
        <w:spacing w:after="160" w:line="259" w:lineRule="auto"/>
      </w:pPr>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character" w:styleId="PlaceholderText">
    <w:name w:val="Placeholder Text"/>
    <w:basedOn w:val="DefaultParagraphFont"/>
    <w:uiPriority w:val="99"/>
    <w:semiHidden/>
    <w:rsid w:val="000332FB"/>
    <w:rPr>
      <w:color w:val="808080"/>
    </w:rPr>
  </w:style>
  <w:style w:type="paragraph" w:customStyle="1" w:styleId="C0B84E2FC2F347619DBD924BA59B369B">
    <w:name w:val="C0B84E2FC2F347619DBD924BA59B369B"/>
    <w:rsid w:val="000332FB"/>
    <w:pPr>
      <w:spacing w:line="278" w:lineRule="auto"/>
    </w:pPr>
    <w:rPr>
      <w:sz w:val="24"/>
      <w:szCs w:val="24"/>
    </w:rPr>
  </w:style>
  <w:style w:type="paragraph" w:customStyle="1" w:styleId="443B29B4BC524DFD9E0B02AB12FEAE63">
    <w:name w:val="443B29B4BC524DFD9E0B02AB12FEAE63"/>
    <w:rsid w:val="00FD5960"/>
    <w:pPr>
      <w:spacing w:line="278" w:lineRule="auto"/>
    </w:pPr>
    <w:rPr>
      <w:sz w:val="24"/>
      <w:szCs w:val="24"/>
    </w:rPr>
  </w:style>
  <w:style w:type="paragraph" w:customStyle="1" w:styleId="152587995F064130AD781EBDF648C46D">
    <w:name w:val="152587995F064130AD781EBDF648C46D"/>
    <w:rsid w:val="00FD5960"/>
    <w:pPr>
      <w:spacing w:line="278" w:lineRule="auto"/>
    </w:pPr>
    <w:rPr>
      <w:sz w:val="24"/>
      <w:szCs w:val="24"/>
    </w:rPr>
  </w:style>
  <w:style w:type="paragraph" w:customStyle="1" w:styleId="CC40737B8BB54714A85AA1463CB12176">
    <w:name w:val="CC40737B8BB54714A85AA1463CB12176"/>
    <w:rsid w:val="000332FB"/>
    <w:pPr>
      <w:spacing w:line="278" w:lineRule="auto"/>
    </w:pPr>
    <w:rPr>
      <w:sz w:val="24"/>
      <w:szCs w:val="24"/>
    </w:rPr>
  </w:style>
  <w:style w:type="paragraph" w:customStyle="1" w:styleId="145B0AC601574598A713AE24784BBDAD">
    <w:name w:val="145B0AC601574598A713AE24784BBDAD"/>
    <w:rsid w:val="000332FB"/>
    <w:pPr>
      <w:spacing w:line="278" w:lineRule="auto"/>
    </w:pPr>
    <w:rPr>
      <w:sz w:val="24"/>
      <w:szCs w:val="24"/>
    </w:rPr>
  </w:style>
  <w:style w:type="paragraph" w:customStyle="1" w:styleId="EB5F2E8E519B401796C8AC2DBFB3D5F4">
    <w:name w:val="EB5F2E8E519B401796C8AC2DBFB3D5F4"/>
    <w:rsid w:val="00FD5960"/>
    <w:pPr>
      <w:spacing w:line="278" w:lineRule="auto"/>
    </w:pPr>
    <w:rPr>
      <w:sz w:val="24"/>
      <w:szCs w:val="24"/>
    </w:rPr>
  </w:style>
  <w:style w:type="paragraph" w:customStyle="1" w:styleId="8F99F1BC6B9444FAADA275343F67353A">
    <w:name w:val="8F99F1BC6B9444FAADA275343F67353A"/>
    <w:rsid w:val="00FD5960"/>
    <w:pPr>
      <w:spacing w:line="278" w:lineRule="auto"/>
    </w:pPr>
    <w:rPr>
      <w:sz w:val="24"/>
      <w:szCs w:val="24"/>
    </w:rPr>
  </w:style>
  <w:style w:type="paragraph" w:customStyle="1" w:styleId="40AC198D8A67476A892A46E3819A89FF">
    <w:name w:val="40AC198D8A67476A892A46E3819A89FF"/>
    <w:rsid w:val="000332FB"/>
    <w:pPr>
      <w:spacing w:line="278" w:lineRule="auto"/>
    </w:pPr>
    <w:rPr>
      <w:sz w:val="24"/>
      <w:szCs w:val="24"/>
    </w:rPr>
  </w:style>
  <w:style w:type="paragraph" w:customStyle="1" w:styleId="DB44A1BA567F43FB8B32E0C3F850B529">
    <w:name w:val="DB44A1BA567F43FB8B32E0C3F850B529"/>
    <w:rsid w:val="000332FB"/>
    <w:pPr>
      <w:spacing w:line="278" w:lineRule="auto"/>
    </w:pPr>
    <w:rPr>
      <w:sz w:val="24"/>
      <w:szCs w:val="24"/>
    </w:rPr>
  </w:style>
  <w:style w:type="paragraph" w:customStyle="1" w:styleId="F7523F20092149E1B1ABD09BCF64C65C">
    <w:name w:val="F7523F20092149E1B1ABD09BCF64C65C"/>
    <w:rsid w:val="000332FB"/>
    <w:pPr>
      <w:spacing w:line="278" w:lineRule="auto"/>
    </w:pPr>
    <w:rPr>
      <w:sz w:val="24"/>
      <w:szCs w:val="24"/>
    </w:rPr>
  </w:style>
  <w:style w:type="paragraph" w:customStyle="1" w:styleId="F9256F54E2BD4C4390647132C87F0304">
    <w:name w:val="F9256F54E2BD4C4390647132C87F0304"/>
    <w:rsid w:val="00FD5960"/>
    <w:pPr>
      <w:spacing w:line="278" w:lineRule="auto"/>
    </w:pPr>
    <w:rPr>
      <w:sz w:val="24"/>
      <w:szCs w:val="24"/>
    </w:rPr>
  </w:style>
  <w:style w:type="paragraph" w:customStyle="1" w:styleId="65C8D97621274507B25A62BCCB1AC1C0">
    <w:name w:val="65C8D97621274507B25A62BCCB1AC1C0"/>
    <w:rsid w:val="00FD5960"/>
    <w:pPr>
      <w:spacing w:line="278" w:lineRule="auto"/>
    </w:pPr>
    <w:rPr>
      <w:sz w:val="24"/>
      <w:szCs w:val="24"/>
    </w:rPr>
  </w:style>
  <w:style w:type="paragraph" w:customStyle="1" w:styleId="D100A5D1E69D4593BB345EFE9BD8274F">
    <w:name w:val="D100A5D1E69D4593BB345EFE9BD8274F"/>
    <w:rsid w:val="00FD5960"/>
    <w:pPr>
      <w:spacing w:line="278" w:lineRule="auto"/>
    </w:pPr>
    <w:rPr>
      <w:sz w:val="24"/>
      <w:szCs w:val="24"/>
    </w:rPr>
  </w:style>
  <w:style w:type="paragraph" w:customStyle="1" w:styleId="C6B89C6B262044098EAEC24EA2D588CE">
    <w:name w:val="C6B89C6B262044098EAEC24EA2D588CE"/>
    <w:rsid w:val="00FD5960"/>
    <w:pPr>
      <w:spacing w:line="278" w:lineRule="auto"/>
    </w:pPr>
    <w:rPr>
      <w:sz w:val="24"/>
      <w:szCs w:val="24"/>
    </w:rPr>
  </w:style>
  <w:style w:type="paragraph" w:customStyle="1" w:styleId="C3F6BFCFBF4B4522BE517BC913889A0C">
    <w:name w:val="C3F6BFCFBF4B4522BE517BC913889A0C"/>
    <w:rsid w:val="00FD5960"/>
    <w:pPr>
      <w:spacing w:line="278" w:lineRule="auto"/>
    </w:pPr>
    <w:rPr>
      <w:sz w:val="24"/>
      <w:szCs w:val="24"/>
    </w:rPr>
  </w:style>
  <w:style w:type="paragraph" w:customStyle="1" w:styleId="BA699AAB85744D0E810E5E40F90CAEA1">
    <w:name w:val="BA699AAB85744D0E810E5E40F90CAEA1"/>
    <w:rsid w:val="00FD5960"/>
    <w:pPr>
      <w:spacing w:line="278" w:lineRule="auto"/>
    </w:pPr>
    <w:rPr>
      <w:sz w:val="24"/>
      <w:szCs w:val="24"/>
    </w:rPr>
  </w:style>
  <w:style w:type="paragraph" w:customStyle="1" w:styleId="61700997A0DC45C5A2FCE7CC5F9CA26B">
    <w:name w:val="61700997A0DC45C5A2FCE7CC5F9CA26B"/>
    <w:rsid w:val="00FD5960"/>
    <w:pPr>
      <w:spacing w:line="278" w:lineRule="auto"/>
    </w:pPr>
    <w:rPr>
      <w:sz w:val="24"/>
      <w:szCs w:val="24"/>
    </w:rPr>
  </w:style>
  <w:style w:type="paragraph" w:customStyle="1" w:styleId="C4273D2E1D534E0FB38DBDC8C22BFF90">
    <w:name w:val="C4273D2E1D534E0FB38DBDC8C22BFF90"/>
    <w:rsid w:val="00FD5960"/>
    <w:pPr>
      <w:spacing w:line="278" w:lineRule="auto"/>
    </w:pPr>
    <w:rPr>
      <w:sz w:val="24"/>
      <w:szCs w:val="24"/>
    </w:rPr>
  </w:style>
</w:styles>
</file>

<file path=word/glossary/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optimizeForBrowser/>
  <w:allowPNG/>
</w:webSettings>
</file>

<file path=word/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明朝"/>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_rels/item6.xml.rels><?xml version="1.0" encoding="UTF-8" standalone="yes"?>
<Relationships xmlns="http://schemas.openxmlformats.org/package/2006/relationships"><Relationship Id="rId1" Type="http://schemas.openxmlformats.org/officeDocument/2006/relationships/customXmlProps" Target="itemProps6.xml"/></Relationships>
</file>

<file path=customXml/item1.xml><?xml version="1.0" encoding="utf-8"?>
<?mso-contentType ?>
<spe:Receivers xmlns:spe="http://schemas.microsoft.com/sharepoint/events">
  <Receiver>
    <Name>Document ID Generator</Name>
    <Synchronization>Synchronous</Synchronization>
    <Type>10001</Type>
    <SequenceNumber>1000</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10002</Type>
    <SequenceNumber>1001</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10004</Type>
    <SequenceNumber>1002</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10006</Type>
    <SequenceNumber>1003</SequenceNumber>
    <Url/>
    <Assembly>Microsoft.Office.DocumentManagement, Version=16.0.0.0, Culture=neutral, PublicKeyToken=71e9bce111e9429c</Assembly>
    <Class>Microsoft.Office.DocumentManagement.Internal.DocIdHandler</Class>
    <Data/>
    <Filter/>
  </Receiver>
</spe:Receiver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mso-contentType ?>
<p:Policy xmlns:p="office.server.policy" id="" local="true">
  <p:Name>Veitur - Leiðbeining</p:Name>
  <p:Description/>
  <p:Statement/>
  <p:PolicyItems>
    <p:PolicyItem featureId="Microsoft.Office.RecordsManagement.PolicyFeatures.PolicyLabel" staticId="0x01010072CF1DE0808ADC45826368CDBF9052601600DB638862071E9F4785E73A1511B82195|801092262" UniqueId="dd954092-a6f0-4069-afaa-f551f07a785d">
      <p:Name>Labels</p:Name>
      <p:Description>Generates labels that can be inserted in Microsoft Office documents to ensure that document properties or other important information are included when documents are printed. Labels can also be used to search for documents.</p:Description>
      <p:CustomData>
        <label>
          <segment type="metadata">_UIVersionString</segment>
        </label>
      </p:CustomData>
    </p:PolicyItem>
  </p:PolicyItems>
</p:Policy>
</file>

<file path=customXml/item4.xml><?xml version="1.0" encoding="utf-8"?>
<ct:contentTypeSchema xmlns:ct="http://schemas.microsoft.com/office/2006/metadata/contentType" xmlns:ma="http://schemas.microsoft.com/office/2006/metadata/properties/metaAttributes" ct:_="" ma:_="" ma:contentTypeName="Veitur - Leiðbeining" ma:contentTypeID="0x01010072CF1DE0808ADC45826368CDBF9052601600DB638862071E9F4785E73A1511B82195" ma:contentTypeVersion="58" ma:contentTypeDescription="" ma:contentTypeScope="" ma:versionID="9210988888e8003919def5c8cf509599">
  <xsd:schema xmlns:xsd="http://www.w3.org/2001/XMLSchema" xmlns:xs="http://www.w3.org/2001/XMLSchema" xmlns:p="http://schemas.microsoft.com/office/2006/metadata/properties" xmlns:ns1="http://schemas.microsoft.com/sharepoint/v3" xmlns:ns2="1708f0c9-0b3e-412b-a1fd-168ed9abe37d" xmlns:ns3="03114263-ce51-4584-8d33-3c6f388ab9e3" targetNamespace="http://schemas.microsoft.com/office/2006/metadata/properties" ma:root="true" ma:fieldsID="3e060be7b8e2cda0ff789b190e6574bd" ns1:_="" ns2:_="" ns3:_="">
    <xsd:import namespace="http://schemas.microsoft.com/sharepoint/v3"/>
    <xsd:import namespace="1708f0c9-0b3e-412b-a1fd-168ed9abe37d"/>
    <xsd:import namespace="03114263-ce51-4584-8d33-3c6f388ab9e3"/>
    <xsd:element name="properties">
      <xsd:complexType>
        <xsd:sequence>
          <xsd:element name="documentManagement">
            <xsd:complexType>
              <xsd:all>
                <xsd:element ref="ns2:qmResponsible"/>
                <xsd:element ref="ns2:qmParent" minOccurs="0"/>
                <xsd:element ref="ns2:_x005f_x00c1_skrifendur_x005f_x0020_skjals" minOccurs="0"/>
                <xsd:element ref="ns2:qmDocType" minOccurs="0"/>
                <xsd:element ref="ns2:qmEditor" minOccurs="0"/>
                <xsd:element ref="ns2:ge14dea52ae24a2faeb2272e0a6a3614" minOccurs="0"/>
                <xsd:element ref="ns2:TaxCatchAll" minOccurs="0"/>
                <xsd:element ref="ns2:TaxCatchAllLabel" minOccurs="0"/>
                <xsd:element ref="ns2:bdc27f9848f24272948f4c17da42b234" minOccurs="0"/>
                <xsd:element ref="ns1:_dlc_Exempt" minOccurs="0"/>
                <xsd:element ref="ns3:DLCPolicyLabelValue" minOccurs="0"/>
                <xsd:element ref="ns3:DLCPolicyLabelClientValue" minOccurs="0"/>
                <xsd:element ref="ns3:DLCPolicyLabelLock" minOccurs="0"/>
                <xsd:element ref="ns2:qmDocNumber" minOccurs="0"/>
                <xsd:element ref="ns3:qmPublishedVersion" minOccurs="0"/>
                <xsd:element ref="ns2:oca6f0bac3d54cbabfb4ba03258d0c85" minOccurs="0"/>
                <xsd:element ref="ns2:qmResponsibleText" minOccurs="0"/>
                <xsd:element ref="ns2:qmEditorText" minOccurs="0"/>
                <xsd:element ref="ns3:lcee14c1072a420a913289acbff3c3cb" minOccurs="0"/>
                <xsd:element ref="ns2:_dlc_DocId" minOccurs="0"/>
                <xsd:element ref="ns3:g656787c838841e586862c41f9b8905d" minOccurs="0"/>
                <xsd:element ref="ns2:_dlc_DocIdUrl" minOccurs="0"/>
                <xsd:element ref="ns3:b6e5e8a877df4521a037d286bdd86ef4" minOccurs="0"/>
                <xsd:element ref="ns2:_dlc_DocIdPersistId" minOccurs="0"/>
                <xsd:element ref="ns3:l215378658444e9c99d2b9c7e1afce7c" minOccurs="0"/>
                <xsd:element ref="ns3:d95829385afa41eea0f931a1b4c2086a" minOccurs="0"/>
                <xsd:element ref="ns2:qmSvid" minOccurs="0"/>
                <xsd:element ref="ns3:j78b348a59ce4538b00bdd7f01d125cc" minOccurs="0"/>
                <xsd:element ref="ns3:qmPublishedDate" minOccurs="0"/>
                <xsd:element ref="ns3:qmOldDocNumber" minOccurs="0"/>
                <xsd:element ref="ns2:k58be8b87fff47d0bc46a7d40b6622c7"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_dlc_Exempt" ma:index="24" nillable="true" ma:displayName="Exempt from Policy" ma:hidden="true" ma:internalName="_dlc_Exempt" ma:readOnly="true">
      <xsd:simpleType>
        <xsd:restriction base="dms:Unknown"/>
      </xsd:simpleType>
    </xsd:element>
  </xsd:schema>
  <xsd:schema xmlns:xsd="http://www.w3.org/2001/XMLSchema" xmlns:xs="http://www.w3.org/2001/XMLSchema" xmlns:dms="http://schemas.microsoft.com/office/2006/documentManagement/types" xmlns:pc="http://schemas.microsoft.com/office/infopath/2007/PartnerControls" targetNamespace="1708f0c9-0b3e-412b-a1fd-168ed9abe37d" elementFormDefault="qualified">
    <xsd:import namespace="http://schemas.microsoft.com/office/2006/documentManagement/types"/>
    <xsd:import namespace="http://schemas.microsoft.com/office/infopath/2007/PartnerControls"/>
    <xsd:element name="qmResponsible" ma:index="2" ma:displayName="Ábyrgðaraðili" ma:list="{79b5ea4d-79d0-42c5-b6a6-4ff63eb9e11a}" ma:internalName="qmResponsible" ma:readOnly="false" ma:showField="qmDisplayRoleAndName">
      <xsd:simpleType>
        <xsd:restriction base="dms:Lookup"/>
      </xsd:simpleType>
    </xsd:element>
    <xsd:element name="qmParent" ma:index="11" nillable="true" ma:displayName="Tilheyrir" ma:list="{03114263-ce51-4584-8d33-3c6f388ab9e3}" ma:internalName="qmParent" ma:showField="DisplayLookup">
      <xsd:complexType>
        <xsd:complexContent>
          <xsd:extension base="dms:MultiChoiceLookup">
            <xsd:sequence>
              <xsd:element name="Value" type="dms:Lookup" maxOccurs="unbounded" minOccurs="0" nillable="true"/>
            </xsd:sequence>
          </xsd:extension>
        </xsd:complexContent>
      </xsd:complexType>
    </xsd:element>
    <xsd:element name="_x005f_x00c1_skrifendur_x005f_x0020_skjals" ma:index="12" nillable="true" ma:displayName="Áskrifendur skjals" ma:SearchPeopleOnly="false" ma:internalName="_x00c1_skrifendur_x0020_skjals">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qmDocType" ma:index="13" nillable="true" ma:displayName="Tegund skjals" ma:hidden="true" ma:internalName="qmDocType" ma:readOnly="false">
      <xsd:simpleType>
        <xsd:restriction base="dms:Text"/>
      </xsd:simpleType>
    </xsd:element>
    <xsd:element name="qmEditor" ma:index="16" nillable="true" ma:displayName="Ritstjóri" ma:hidden="true" ma:list="{6002a8d3-78b7-4f93-b683-ac05080249d6}" ma:internalName="qmEditor" ma:readOnly="false" ma:showField="qmDisplayRoleAndName">
      <xsd:simpleType>
        <xsd:restriction base="dms:Lookup"/>
      </xsd:simpleType>
    </xsd:element>
    <xsd:element name="ge14dea52ae24a2faeb2272e0a6a3614" ma:index="18" ma:taxonomy="true" ma:internalName="ge14dea52ae24a2faeb2272e0a6a3614" ma:taxonomyFieldName="qmDivisions" ma:displayName="Yfirflokkur" ma:readOnly="false" ma:default="" ma:fieldId="{0e14dea5-2ae2-4a2f-aeb2-272e0a6a3614}" ma:taxonomyMulti="true" ma:sspId="e2baf22c-2028-44b5-8652-91c440076445" ma:termSetId="b226fe03-0ea7-4179-b911-443294b7d6b1" ma:anchorId="00000000-0000-0000-0000-000000000000" ma:open="false" ma:isKeyword="false">
      <xsd:complexType>
        <xsd:sequence>
          <xsd:element ref="pc:Terms" minOccurs="0" maxOccurs="1"/>
        </xsd:sequence>
      </xsd:complexType>
    </xsd:element>
    <xsd:element name="TaxCatchAll" ma:index="19" nillable="true" ma:displayName="Taxonomy Catch All Column" ma:hidden="true" ma:list="{73ae49bc-fc6e-4867-93cc-36e6763f7de4}" ma:internalName="TaxCatchAll" ma:showField="CatchAllData" ma:web="1708f0c9-0b3e-412b-a1fd-168ed9abe37d">
      <xsd:complexType>
        <xsd:complexContent>
          <xsd:extension base="dms:MultiChoiceLookup">
            <xsd:sequence>
              <xsd:element name="Value" type="dms:Lookup" maxOccurs="unbounded" minOccurs="0" nillable="true"/>
            </xsd:sequence>
          </xsd:extension>
        </xsd:complexContent>
      </xsd:complexType>
    </xsd:element>
    <xsd:element name="TaxCatchAllLabel" ma:index="20" nillable="true" ma:displayName="Taxonomy Catch All Column1" ma:hidden="true" ma:list="{73ae49bc-fc6e-4867-93cc-36e6763f7de4}" ma:internalName="TaxCatchAllLabel" ma:readOnly="true" ma:showField="CatchAllDataLabel" ma:web="1708f0c9-0b3e-412b-a1fd-168ed9abe37d">
      <xsd:complexType>
        <xsd:complexContent>
          <xsd:extension base="dms:MultiChoiceLookup">
            <xsd:sequence>
              <xsd:element name="Value" type="dms:Lookup" maxOccurs="unbounded" minOccurs="0" nillable="true"/>
            </xsd:sequence>
          </xsd:extension>
        </xsd:complexContent>
      </xsd:complexType>
    </xsd:element>
    <xsd:element name="bdc27f9848f24272948f4c17da42b234" ma:index="22" nillable="true" ma:taxonomy="true" ma:internalName="bdc27f9848f24272948f4c17da42b234" ma:taxonomyFieldName="qmLocation" ma:displayName="Undirflokkur" ma:default="" ma:fieldId="{bdc27f98-48f2-4272-948f-4c17da42b234}" ma:taxonomyMulti="true" ma:sspId="e2baf22c-2028-44b5-8652-91c440076445" ma:termSetId="dee953b1-b898-4ac8-abcf-72ee267df313" ma:anchorId="00000000-0000-0000-0000-000000000000" ma:open="false" ma:isKeyword="false">
      <xsd:complexType>
        <xsd:sequence>
          <xsd:element ref="pc:Terms" minOccurs="0" maxOccurs="1"/>
        </xsd:sequence>
      </xsd:complexType>
    </xsd:element>
    <xsd:element name="qmDocNumber" ma:index="28" nillable="true" ma:displayName="Skjalanúmer" ma:hidden="true" ma:indexed="true" ma:internalName="qmDocNumber" ma:readOnly="false">
      <xsd:simpleType>
        <xsd:restriction base="dms:Text"/>
      </xsd:simpleType>
    </xsd:element>
    <xsd:element name="oca6f0bac3d54cbabfb4ba03258d0c85" ma:index="31" nillable="true" ma:taxonomy="true" ma:internalName="oca6f0bac3d54cbabfb4ba03258d0c85" ma:taxonomyFieldName="qmStjornkerfi" ma:displayName="Stjórnunarkerfi" ma:default="" ma:fieldId="{8ca6f0ba-c3d5-4cba-bfb4-ba03258d0c85}" ma:sspId="e2baf22c-2028-44b5-8652-91c440076445" ma:termSetId="c897a4ab-d4e2-4d82-bf45-c8781213a5c5" ma:anchorId="00000000-0000-0000-0000-000000000000" ma:open="false" ma:isKeyword="false">
      <xsd:complexType>
        <xsd:sequence>
          <xsd:element ref="pc:Terms" minOccurs="0" maxOccurs="1"/>
        </xsd:sequence>
      </xsd:complexType>
    </xsd:element>
    <xsd:element name="qmResponsibleText" ma:index="32" nillable="true" ma:displayName="ÁbyrgðaraðiliTexti" ma:hidden="true" ma:internalName="qmResponsibleText" ma:readOnly="false">
      <xsd:simpleType>
        <xsd:restriction base="dms:Text"/>
      </xsd:simpleType>
    </xsd:element>
    <xsd:element name="qmEditorText" ma:index="33" nillable="true" ma:displayName="RitstjóriTexti" ma:hidden="true" ma:internalName="qmEditorText" ma:readOnly="false">
      <xsd:simpleType>
        <xsd:restriction base="dms:Text"/>
      </xsd:simpleType>
    </xsd:element>
    <xsd:element name="_dlc_DocId" ma:index="35" nillable="true" ma:displayName="Document ID Value" ma:description="The value of the document ID assigned to this item." ma:indexed="true" ma:internalName="_dlc_DocId" ma:readOnly="true">
      <xsd:simpleType>
        <xsd:restriction base="dms:Text"/>
      </xsd:simpleType>
    </xsd:element>
    <xsd:element name="_dlc_DocIdUrl" ma:index="37" nillable="true" ma:displayName="Document ID" ma:description="Permanent link to this document." ma:hidden="true" ma:internalName="_dlc_DocIdUrl" ma:readOnly="true">
      <xsd:complexType>
        <xsd:complexContent>
          <xsd:extension base="dms:URL">
            <xsd:sequence>
              <xsd:element name="Url" type="dms:ValidUrl" minOccurs="0" nillable="true"/>
              <xsd:element name="Description" type="xsd:string" nillable="true"/>
            </xsd:sequence>
          </xsd:extension>
        </xsd:complexContent>
      </xsd:complexType>
    </xsd:element>
    <xsd:element name="_dlc_DocIdPersistId" ma:index="39" nillable="true" ma:displayName="Persist ID" ma:description="Keep ID on add." ma:hidden="true" ma:internalName="_dlc_DocIdPersistId" ma:readOnly="true">
      <xsd:simpleType>
        <xsd:restriction base="dms:Boolean"/>
      </xsd:simpleType>
    </xsd:element>
    <xsd:element name="qmSvid" ma:index="43" nillable="true" ma:displayName="Fyrirtæki" ma:hidden="true" ma:internalName="qmSvid" ma:readOnly="false">
      <xsd:simpleType>
        <xsd:restriction base="dms:Text">
          <xsd:maxLength value="255"/>
        </xsd:restriction>
      </xsd:simpleType>
    </xsd:element>
    <xsd:element name="k58be8b87fff47d0bc46a7d40b6622c7" ma:index="47" nillable="true" ma:displayName="qmCompanyShare_0" ma:hidden="true" ma:internalName="k58be8b87fff47d0bc46a7d40b6622c7">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03114263-ce51-4584-8d33-3c6f388ab9e3" elementFormDefault="qualified">
    <xsd:import namespace="http://schemas.microsoft.com/office/2006/documentManagement/types"/>
    <xsd:import namespace="http://schemas.microsoft.com/office/infopath/2007/PartnerControls"/>
    <xsd:element name="DLCPolicyLabelValue" ma:index="25" nillable="true" ma:displayName="Label" ma:description="Stores the current value of the label." ma:internalName="DLCPolicyLabelValue" ma:readOnly="true">
      <xsd:simpleType>
        <xsd:restriction base="dms:Note">
          <xsd:maxLength value="255"/>
        </xsd:restriction>
      </xsd:simpleType>
    </xsd:element>
    <xsd:element name="DLCPolicyLabelClientValue" ma:index="26" nillable="true" ma:displayName="Client Label Value" ma:description="Stores the last label value computed on the client." ma:hidden="true" ma:internalName="DLCPolicyLabelClientValue" ma:readOnly="false">
      <xsd:simpleType>
        <xsd:restriction base="dms:Note"/>
      </xsd:simpleType>
    </xsd:element>
    <xsd:element name="DLCPolicyLabelLock" ma:index="27" nillable="true" ma:displayName="Label Locked" ma:description="Indicates whether the label should be updated when item properties are modified." ma:hidden="true" ma:internalName="DLCPolicyLabelLock" ma:readOnly="false">
      <xsd:simpleType>
        <xsd:restriction base="dms:Text"/>
      </xsd:simpleType>
    </xsd:element>
    <xsd:element name="qmPublishedVersion" ma:index="29" nillable="true" ma:displayName="Útgefin útgáfa" ma:hidden="true" ma:internalName="qmPublishedVersion" ma:readOnly="false">
      <xsd:simpleType>
        <xsd:restriction base="dms:Text"/>
      </xsd:simpleType>
    </xsd:element>
    <xsd:element name="lcee14c1072a420a913289acbff3c3cb" ma:index="34" nillable="true" ma:taxonomy="true" ma:internalName="lcee14c1072a420a913289acbff3c3cb" ma:taxonomyFieldName="StadlarISO9001" ma:displayName="ISO 9001" ma:default="" ma:fieldId="{5cee14c1-072a-420a-9132-89acbff3c3cb}" ma:taxonomyMulti="true" ma:sspId="e2baf22c-2028-44b5-8652-91c440076445" ma:termSetId="0d90cd0d-0a53-4a3c-b253-671df8af15b5" ma:anchorId="3cb139eb-14e5-4365-8a56-19cdaf147e30" ma:open="false" ma:isKeyword="false">
      <xsd:complexType>
        <xsd:sequence>
          <xsd:element ref="pc:Terms" minOccurs="0" maxOccurs="1"/>
        </xsd:sequence>
      </xsd:complexType>
    </xsd:element>
    <xsd:element name="g656787c838841e586862c41f9b8905d" ma:index="36" nillable="true" ma:taxonomy="true" ma:internalName="g656787c838841e586862c41f9b8905d" ma:taxonomyFieldName="StadlarISO14001" ma:displayName="ISO 14001" ma:default="" ma:fieldId="{0656787c-8388-41e5-8686-2c41f9b8905d}" ma:taxonomyMulti="true" ma:sspId="e2baf22c-2028-44b5-8652-91c440076445" ma:termSetId="0d90cd0d-0a53-4a3c-b253-671df8af15b5" ma:anchorId="e08a1520-7667-427c-9e61-ac32cef6b387" ma:open="false" ma:isKeyword="false">
      <xsd:complexType>
        <xsd:sequence>
          <xsd:element ref="pc:Terms" minOccurs="0" maxOccurs="1"/>
        </xsd:sequence>
      </xsd:complexType>
    </xsd:element>
    <xsd:element name="b6e5e8a877df4521a037d286bdd86ef4" ma:index="38" nillable="true" ma:taxonomy="true" ma:internalName="b6e5e8a877df4521a037d286bdd86ef4" ma:taxonomyFieldName="StadlarISO27001" ma:displayName="ISO 27001" ma:default="" ma:fieldId="{b6e5e8a8-77df-4521-a037-d286bdd86ef4}" ma:taxonomyMulti="true" ma:sspId="e2baf22c-2028-44b5-8652-91c440076445" ma:termSetId="0d90cd0d-0a53-4a3c-b253-671df8af15b5" ma:anchorId="0ae51e06-6194-4f72-9a4b-f7399cc8216d" ma:open="false" ma:isKeyword="false">
      <xsd:complexType>
        <xsd:sequence>
          <xsd:element ref="pc:Terms" minOccurs="0" maxOccurs="1"/>
        </xsd:sequence>
      </xsd:complexType>
    </xsd:element>
    <xsd:element name="l215378658444e9c99d2b9c7e1afce7c" ma:index="40" nillable="true" ma:taxonomy="true" ma:internalName="l215378658444e9c99d2b9c7e1afce7c" ma:taxonomyFieldName="StadlarISO45001" ma:displayName="ISO 45001" ma:default="" ma:fieldId="{52153786-5844-4e9c-99d2-b9c7e1afce7c}" ma:taxonomyMulti="true" ma:sspId="e2baf22c-2028-44b5-8652-91c440076445" ma:termSetId="0d90cd0d-0a53-4a3c-b253-671df8af15b5" ma:anchorId="48742404-8c5e-4b62-b12c-f306dd362596" ma:open="false" ma:isKeyword="false">
      <xsd:complexType>
        <xsd:sequence>
          <xsd:element ref="pc:Terms" minOccurs="0" maxOccurs="1"/>
        </xsd:sequence>
      </xsd:complexType>
    </xsd:element>
    <xsd:element name="d95829385afa41eea0f931a1b4c2086a" ma:index="42" nillable="true" ma:taxonomy="true" ma:internalName="d95829385afa41eea0f931a1b4c2086a" ma:taxonomyFieldName="StadlarIST85" ma:displayName="ÍST85" ma:readOnly="false" ma:default="" ma:fieldId="{d9582938-5afa-41ee-a0f9-31a1b4c2086a}" ma:taxonomyMulti="true" ma:sspId="e2baf22c-2028-44b5-8652-91c440076445" ma:termSetId="0d90cd0d-0a53-4a3c-b253-671df8af15b5" ma:anchorId="46fc0180-e361-4c49-8ea0-98f95fa8f02c" ma:open="false" ma:isKeyword="false">
      <xsd:complexType>
        <xsd:sequence>
          <xsd:element ref="pc:Terms" minOccurs="0" maxOccurs="1"/>
        </xsd:sequence>
      </xsd:complexType>
    </xsd:element>
    <xsd:element name="j78b348a59ce4538b00bdd7f01d125cc" ma:index="44" nillable="true" ma:taxonomy="true" ma:internalName="j78b348a59ce4538b00bdd7f01d125cc" ma:taxonomyFieldName="qmVidfangsefni" ma:displayName="Viðfangsefni" ma:default="" ma:fieldId="{378b348a-59ce-4538-b00b-dd7f01d125cc}" ma:taxonomyMulti="true" ma:sspId="e2baf22c-2028-44b5-8652-91c440076445" ma:termSetId="5717d7f4-31ba-4ead-a27c-50d21a3bc55a" ma:anchorId="00000000-0000-0000-0000-000000000000" ma:open="false" ma:isKeyword="false">
      <xsd:complexType>
        <xsd:sequence>
          <xsd:element ref="pc:Terms" minOccurs="0" maxOccurs="1"/>
        </xsd:sequence>
      </xsd:complexType>
    </xsd:element>
    <xsd:element name="qmPublishedDate" ma:index="45" nillable="true" ma:displayName="Útgáfudagsetning" ma:format="DateOnly" ma:hidden="true" ma:internalName="qmPublishedDate" ma:readOnly="false">
      <xsd:simpleType>
        <xsd:restriction base="dms:DateTime"/>
      </xsd:simpleType>
    </xsd:element>
    <xsd:element name="qmOldDocNumber" ma:index="46" nillable="true" ma:displayName="Eldra skjalanúmer" ma:hidden="true" ma:indexed="true" ma:internalName="qmOldDocNumber" ma:readOnly="false">
      <xsd:simpleType>
        <xsd:restriction base="dms:Text">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15" ma:displayName="Content Type"/>
        <xsd:element ref="dc:title" maxOccurs="1" ma:index="1" ma:displayName="Titill"/>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5.xml><?xml version="1.0" encoding="utf-8"?>
<?mso-contentType ?>
<PolicyDirtyBag xmlns="microsoft.office.server.policy.changes">
  <Microsoft.Office.RecordsManagement.PolicyFeatures.PolicyLabel op="Change"/>
</PolicyDirtyBag>
</file>

<file path=customXml/item6.xml><?xml version="1.0" encoding="utf-8"?>
<p:properties xmlns:p="http://schemas.microsoft.com/office/2006/metadata/properties" xmlns:xsi="http://www.w3.org/2001/XMLSchema-instance" xmlns:pc="http://schemas.microsoft.com/office/infopath/2007/PartnerControls">
  <documentManagement>
    <TaxCatchAll xmlns="1708f0c9-0b3e-412b-a1fd-168ed9abe37d">
      <Value>12</Value>
      <Value>19</Value>
      <Value>92</Value>
    </TaxCatchAll>
    <qmResponsibleText xmlns="1708f0c9-0b3e-412b-a1fd-168ed9abe37d">Deildarstjóri hönnunarstýringar </qmResponsibleText>
    <bdc27f9848f24272948f4c17da42b234 xmlns="1708f0c9-0b3e-412b-a1fd-168ed9abe37d">
      <Terms xmlns="http://schemas.microsoft.com/office/infopath/2007/PartnerControls"/>
    </bdc27f9848f24272948f4c17da42b234>
    <oca6f0bac3d54cbabfb4ba03258d0c85 xmlns="1708f0c9-0b3e-412b-a1fd-168ed9abe37d">
      <Terms xmlns="http://schemas.microsoft.com/office/infopath/2007/PartnerControls"/>
    </oca6f0bac3d54cbabfb4ba03258d0c85>
    <ge14dea52ae24a2faeb2272e0a6a3614 xmlns="1708f0c9-0b3e-412b-a1fd-168ed9abe37d">
      <Terms xmlns="http://schemas.microsoft.com/office/infopath/2007/PartnerControls">
        <TermInfo xmlns="http://schemas.microsoft.com/office/infopath/2007/PartnerControls">
          <TermName xmlns="http://schemas.microsoft.com/office/infopath/2007/PartnerControls">Vatnsmiðlar</TermName>
          <TermId xmlns="http://schemas.microsoft.com/office/infopath/2007/PartnerControls">649dfc92-8904-4c27-b103-7d0370784367</TermId>
        </TermInfo>
        <TermInfo xmlns="http://schemas.microsoft.com/office/infopath/2007/PartnerControls">
          <TermName xmlns="http://schemas.microsoft.com/office/infopath/2007/PartnerControls">Rafveita</TermName>
          <TermId xmlns="http://schemas.microsoft.com/office/infopath/2007/PartnerControls">eb786c41-6d1d-48a4-a0e5-da015dd04196</TermId>
        </TermInfo>
      </Terms>
    </ge14dea52ae24a2faeb2272e0a6a3614>
    <qmEditor xmlns="1708f0c9-0b3e-412b-a1fd-168ed9abe37d" xsi:nil="true"/>
    <qmParent xmlns="1708f0c9-0b3e-412b-a1fd-168ed9abe37d" xsi:nil="true"/>
    <qmEditorText xmlns="1708f0c9-0b3e-412b-a1fd-168ed9abe37d" xsi:nil="true"/>
    <qmSvid xmlns="1708f0c9-0b3e-412b-a1fd-168ed9abe37d">Veitur</qmSvid>
    <qmResponsible xmlns="1708f0c9-0b3e-412b-a1fd-168ed9abe37d">101</qmResponsible>
    <qmDocNumber xmlns="1708f0c9-0b3e-412b-a1fd-168ed9abe37d">LBE-6852</qmDocNumber>
    <qmDocType xmlns="1708f0c9-0b3e-412b-a1fd-168ed9abe37d">Leiðbeining</qmDocType>
    <_x005f_x00c1_skrifendur_x005f_x0020_skjals xmlns="1708f0c9-0b3e-412b-a1fd-168ed9abe37d">
      <UserInfo>
        <DisplayName>i:0#.f|membership|thorfinnurs@or.is</DisplayName>
        <AccountId>292</AccountId>
        <AccountType/>
      </UserInfo>
    </_x005f_x00c1_skrifendur_x005f_x0020_skjals>
    <_dlc_DocId xmlns="1708f0c9-0b3e-412b-a1fd-168ed9abe37d">QMAN-1001387707-6852</_dlc_DocId>
    <_dlc_DocIdUrl xmlns="1708f0c9-0b3e-412b-a1fd-168ed9abe37d">
      <Url>https://orkuveitareykjavikur.sharepoint.com/sites/qmanual/_layouts/15/DocIdRedir.aspx?ID=QMAN-1001387707-6852</Url>
      <Description>QMAN-1001387707-6852</Description>
    </_dlc_DocIdUrl>
    <DLCPolicyLabelLock xmlns="03114263-ce51-4584-8d33-3c6f388ab9e3" xsi:nil="true"/>
    <lcee14c1072a420a913289acbff3c3cb xmlns="03114263-ce51-4584-8d33-3c6f388ab9e3">
      <Terms xmlns="http://schemas.microsoft.com/office/infopath/2007/PartnerControls"/>
    </lcee14c1072a420a913289acbff3c3cb>
    <DLCPolicyLabelClientValue xmlns="03114263-ce51-4584-8d33-3c6f388ab9e3">{_UIVersionString}</DLCPolicyLabelClientValue>
    <d95829385afa41eea0f931a1b4c2086a xmlns="03114263-ce51-4584-8d33-3c6f388ab9e3">
      <Terms xmlns="http://schemas.microsoft.com/office/infopath/2007/PartnerControls"/>
    </d95829385afa41eea0f931a1b4c2086a>
    <l215378658444e9c99d2b9c7e1afce7c xmlns="03114263-ce51-4584-8d33-3c6f388ab9e3">
      <Terms xmlns="http://schemas.microsoft.com/office/infopath/2007/PartnerControls"/>
    </l215378658444e9c99d2b9c7e1afce7c>
    <j78b348a59ce4538b00bdd7f01d125cc xmlns="03114263-ce51-4584-8d33-3c6f388ab9e3">
      <Terms xmlns="http://schemas.microsoft.com/office/infopath/2007/PartnerControls">
        <TermInfo xmlns="http://schemas.microsoft.com/office/infopath/2007/PartnerControls">
          <TermName xmlns="http://schemas.microsoft.com/office/infopath/2007/PartnerControls">Fjárfestingarverkefni</TermName>
          <TermId xmlns="http://schemas.microsoft.com/office/infopath/2007/PartnerControls">97352691-2dd5-44e2-84e2-9f0f031bc258</TermId>
        </TermInfo>
      </Terms>
    </j78b348a59ce4538b00bdd7f01d125cc>
    <b6e5e8a877df4521a037d286bdd86ef4 xmlns="03114263-ce51-4584-8d33-3c6f388ab9e3">
      <Terms xmlns="http://schemas.microsoft.com/office/infopath/2007/PartnerControls"/>
    </b6e5e8a877df4521a037d286bdd86ef4>
    <qmOldDocNumber xmlns="03114263-ce51-4584-8d33-3c6f388ab9e3">LAV-123</qmOldDocNumber>
    <DLCPolicyLabelValue xmlns="03114263-ce51-4584-8d33-3c6f388ab9e3">27.0</DLCPolicyLabelValue>
    <g656787c838841e586862c41f9b8905d xmlns="03114263-ce51-4584-8d33-3c6f388ab9e3">
      <Terms xmlns="http://schemas.microsoft.com/office/infopath/2007/PartnerControls"/>
    </g656787c838841e586862c41f9b8905d>
    <qmPublishedVersion xmlns="03114263-ce51-4584-8d33-3c6f388ab9e3">27.0</qmPublishedVersion>
    <qmPublishedDate xmlns="03114263-ce51-4584-8d33-3c6f388ab9e3">2026-10-06T08:21:56+00:00</qmPublishedDate>
    <k58be8b87fff47d0bc46a7d40b6622c7 xmlns="1708f0c9-0b3e-412b-a1fd-168ed9abe37d" xsi:nil="true"/>
  </documentManagement>
</p:properties>
</file>

<file path=customXml/itemProps1.xml><?xml version="1.0" encoding="utf-8"?>
<ds:datastoreItem xmlns:ds="http://schemas.openxmlformats.org/officeDocument/2006/customXml" ds:itemID="{49291482-74FB-4833-A911-C61FEB8F6F8A}">
  <ds:schemaRefs>
    <ds:schemaRef ds:uri="http://schemas.microsoft.com/sharepoint/events"/>
  </ds:schemaRefs>
</ds:datastoreItem>
</file>

<file path=customXml/itemProps2.xml><?xml version="1.0" encoding="utf-8"?>
<ds:datastoreItem xmlns:ds="http://schemas.openxmlformats.org/officeDocument/2006/customXml" ds:itemID="{B5B518C5-7430-4AF1-A37E-C2E01F0A6871}">
  <ds:schemaRefs>
    <ds:schemaRef ds:uri="http://schemas.microsoft.com/sharepoint/v3/contenttype/forms"/>
  </ds:schemaRefs>
</ds:datastoreItem>
</file>

<file path=customXml/itemProps3.xml><?xml version="1.0" encoding="utf-8"?>
<ds:datastoreItem xmlns:ds="http://schemas.openxmlformats.org/officeDocument/2006/customXml" ds:itemID="{42BD5497-51AE-4484-AA08-4C150EB07A57}">
  <ds:schemaRefs>
    <ds:schemaRef ds:uri="office.server.policy"/>
  </ds:schemaRefs>
</ds:datastoreItem>
</file>

<file path=customXml/itemProps4.xml><?xml version="1.0" encoding="utf-8"?>
<ds:datastoreItem xmlns:ds="http://schemas.openxmlformats.org/officeDocument/2006/customXml" ds:itemID="{8B497B41-4D93-49EC-AFAA-14985EDBB8F3}">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http://schemas.microsoft.com/sharepoint/v3"/>
    <ds:schemaRef ds:uri="1708f0c9-0b3e-412b-a1fd-168ed9abe37d"/>
    <ds:schemaRef ds:uri="03114263-ce51-4584-8d33-3c6f388ab9e3"/>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5.xml><?xml version="1.0" encoding="utf-8"?>
<ds:datastoreItem xmlns:ds="http://schemas.openxmlformats.org/officeDocument/2006/customXml" ds:itemID="{7306E2C6-B14B-404E-A472-700F1C4853EA}">
  <ds:schemaRefs>
    <ds:schemaRef ds:uri="microsoft.office.server.policy.changes"/>
  </ds:schemaRefs>
</ds:datastoreItem>
</file>

<file path=customXml/itemProps6.xml><?xml version="1.0" encoding="utf-8"?>
<ds:datastoreItem xmlns:ds="http://schemas.openxmlformats.org/officeDocument/2006/customXml" ds:itemID="{AA4ABBA4-5426-4EFF-B76E-AD1FF9F0E2C3}">
  <ds:schemaRefs>
    <ds:schemaRef ds:uri="http://schemas.microsoft.com/office/2006/metadata/properties"/>
    <ds:schemaRef ds:uri="http://schemas.microsoft.com/office/infopath/2007/PartnerControls"/>
    <ds:schemaRef ds:uri="1708f0c9-0b3e-412b-a1fd-168ed9abe37d"/>
    <ds:schemaRef ds:uri="03114263-ce51-4584-8d33-3c6f388ab9e3"/>
  </ds:schemaRefs>
</ds:datastoreItem>
</file>

<file path=docMetadata/LabelInfo.xml><?xml version="1.0" encoding="utf-8"?>
<clbl:labelList xmlns:clbl="http://schemas.microsoft.com/office/2020/mipLabelMetadata">
  <clbl:label id="{95156f12-7a24-4f40-93bd-2612579ac72c}" enabled="1" method="Privileged" siteId="{917bb986-2f2c-42c2-863e-7ccab03cc630}" removed="0"/>
</clbl:labelList>
</file>

<file path=docProps/app.xml><?xml version="1.0" encoding="utf-8"?>
<Properties xmlns="http://schemas.openxmlformats.org/officeDocument/2006/extended-properties" xmlns:vt="http://schemas.openxmlformats.org/officeDocument/2006/docPropsVTypes">
  <Template>Normal</Template>
  <TotalTime>2</TotalTime>
  <Pages>126</Pages>
  <Words>58045</Words>
  <Characters>318673</Characters>
  <Application>Microsoft Office Word</Application>
  <DocSecurity>0</DocSecurity>
  <Lines>6373</Lines>
  <Paragraphs>3520</Paragraphs>
  <ScaleCrop>false</ScaleCrop>
  <Company/>
  <LinksUpToDate>false</LinksUpToDate>
  <CharactersWithSpaces>373198</CharactersWithSpaces>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Samræmdar útboðslýsingar</dc:title>
  <dc:subject/>
  <dc:creator>Rúnar Ingi Tryggvason</dc:creator>
  <cp:keywords/>
  <dc:description/>
  <cp:lastModifiedBy>Karitas Jónsdóttir</cp:lastModifiedBy>
  <cp:revision>3</cp:revision>
  <dcterms:created xsi:type="dcterms:W3CDTF">2026-10-05T17:22:00Z</dcterms:created>
  <dcterms:modified xsi:type="dcterms:W3CDTF">2026-10-05T17:24:00Z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IsMyDocuments">
    <vt:bool>true</vt:bool>
  </property>
  <property fmtid="{D5CDD505-2E9C-101B-9397-08002B2CF9AE}" pid="3" name="HBHlutverk">
    <vt:lpwstr>551;#Hönnuðir|780ff30a-a288-4aae-89f3-1dfd2dd4e07f;#552;#Verkefnastjórar|50624556-3654-4af8-9af0-406f68bbf115</vt:lpwstr>
  </property>
  <property fmtid="{D5CDD505-2E9C-101B-9397-08002B2CF9AE}" pid="4" name="HBVidfangsefni">
    <vt:lpwstr>336;#Innkaupastýring|243fefd5-399c-492d-bb94-debe50bf7ea9</vt:lpwstr>
  </property>
  <property fmtid="{D5CDD505-2E9C-101B-9397-08002B2CF9AE}" pid="5" name="HBStjornunarkerfi">
    <vt:lpwstr>131;#ISO 9001|221be7b7-157e-44ba-ba76-b84035385067</vt:lpwstr>
  </property>
  <property fmtid="{D5CDD505-2E9C-101B-9397-08002B2CF9AE}" pid="6" name="HBMidill">
    <vt:lpwstr/>
  </property>
  <property fmtid="{D5CDD505-2E9C-101B-9397-08002B2CF9AE}" pid="7" name="ContentTypeId">
    <vt:lpwstr>0x01010072CF1DE0808ADC45826368CDBF9052601600DB638862071E9F4785E73A1511B82195</vt:lpwstr>
  </property>
  <property fmtid="{D5CDD505-2E9C-101B-9397-08002B2CF9AE}" pid="8" name="HBSkjalategund">
    <vt:lpwstr>120;#Leiðbeining í alm. dreifingu|599c47a2-a001-4d89-b038-748aebba3fcb</vt:lpwstr>
  </property>
  <property fmtid="{D5CDD505-2E9C-101B-9397-08002B2CF9AE}" pid="9" name="HBHandbok">
    <vt:lpwstr>47;#Veitur|32ca3b12-d225-42e2-b4db-b4faeb51d0b7</vt:lpwstr>
  </property>
  <property fmtid="{D5CDD505-2E9C-101B-9397-08002B2CF9AE}" pid="10" name="HBStarfseining">
    <vt:lpwstr>527;#Veitur sameiginlegt|22718b74-3c79-4418-86dc-0333d4cbd280</vt:lpwstr>
  </property>
  <property fmtid="{D5CDD505-2E9C-101B-9397-08002B2CF9AE}" pid="11" name="HBAdrarStarfseiningar">
    <vt:lpwstr/>
  </property>
  <property fmtid="{D5CDD505-2E9C-101B-9397-08002B2CF9AE}" pid="12" name="qmStjornkerfi">
    <vt:lpwstr/>
  </property>
  <property fmtid="{D5CDD505-2E9C-101B-9397-08002B2CF9AE}" pid="13" name="qmSkjalategundOld">
    <vt:lpwstr>Leiðbeining í alm. dreifingu</vt:lpwstr>
  </property>
  <property fmtid="{D5CDD505-2E9C-101B-9397-08002B2CF9AE}" pid="14" name="StadlarISO9001">
    <vt:lpwstr/>
  </property>
  <property fmtid="{D5CDD505-2E9C-101B-9397-08002B2CF9AE}" pid="15" name="qmExpired">
    <vt:bool>false</vt:bool>
  </property>
  <property fmtid="{D5CDD505-2E9C-101B-9397-08002B2CF9AE}" pid="16" name="StadlarISO14001">
    <vt:lpwstr/>
  </property>
  <property fmtid="{D5CDD505-2E9C-101B-9397-08002B2CF9AE}" pid="17" name="StadlarIST85">
    <vt:lpwstr/>
  </property>
  <property fmtid="{D5CDD505-2E9C-101B-9397-08002B2CF9AE}" pid="18" name="qmVidfangsefni">
    <vt:lpwstr>92;#Fjárfestingarverkefni|97352691-2dd5-44e2-84e2-9f0f031bc258</vt:lpwstr>
  </property>
  <property fmtid="{D5CDD505-2E9C-101B-9397-08002B2CF9AE}" pid="19" name="qmResponsibleOld">
    <vt:lpwstr>Svanhildur Jónsdóttir</vt:lpwstr>
  </property>
  <property fmtid="{D5CDD505-2E9C-101B-9397-08002B2CF9AE}" pid="20" name="StadlarISO27001">
    <vt:lpwstr/>
  </property>
  <property fmtid="{D5CDD505-2E9C-101B-9397-08002B2CF9AE}" pid="21" name="StadlarISO45001">
    <vt:lpwstr/>
  </property>
  <property fmtid="{D5CDD505-2E9C-101B-9397-08002B2CF9AE}" pid="22" name="qmLocation">
    <vt:lpwstr/>
  </property>
  <property fmtid="{D5CDD505-2E9C-101B-9397-08002B2CF9AE}" pid="23" name="qmVidfangsefniOld">
    <vt:lpwstr>Innkaupastýring</vt:lpwstr>
  </property>
  <property fmtid="{D5CDD505-2E9C-101B-9397-08002B2CF9AE}" pid="24" name="qmModifiedByOld">
    <vt:lpwstr>Rúnar Ingi Tryggvason</vt:lpwstr>
  </property>
  <property fmtid="{D5CDD505-2E9C-101B-9397-08002B2CF9AE}" pid="25" name="qmCreatedbyOld">
    <vt:lpwstr>Valgeir Hreiðar Kjartansson</vt:lpwstr>
  </property>
  <property fmtid="{D5CDD505-2E9C-101B-9397-08002B2CF9AE}" pid="26" name="qmDivisions">
    <vt:lpwstr>12;#Vatnsmiðlar|649dfc92-8904-4c27-b103-7d0370784367;#19;#Rafveita|eb786c41-6d1d-48a4-a0e5-da015dd04196</vt:lpwstr>
  </property>
  <property fmtid="{D5CDD505-2E9C-101B-9397-08002B2CF9AE}" pid="27" name="DLCPolicyLabelLock">
    <vt:lpwstr/>
  </property>
  <property fmtid="{D5CDD505-2E9C-101B-9397-08002B2CF9AE}" pid="28" name="DLCPolicyLabelValue">
    <vt:lpwstr>25.0</vt:lpwstr>
  </property>
  <property fmtid="{D5CDD505-2E9C-101B-9397-08002B2CF9AE}" pid="29" name="DLCPolicyLabelClientValue">
    <vt:lpwstr>{_UIVersionString}</vt:lpwstr>
  </property>
  <property fmtid="{D5CDD505-2E9C-101B-9397-08002B2CF9AE}" pid="30" name="j78b348a59ce4538b00bdd7f01d125cc">
    <vt:lpwstr/>
  </property>
  <property fmtid="{D5CDD505-2E9C-101B-9397-08002B2CF9AE}" pid="31" name="qmOldDocNumber">
    <vt:lpwstr>LAV-123</vt:lpwstr>
  </property>
  <property fmtid="{D5CDD505-2E9C-101B-9397-08002B2CF9AE}" pid="32" name="_dlc_DocIdItemGuid">
    <vt:lpwstr>3ce546f9-9acd-4f8c-b482-18c20a037168</vt:lpwstr>
  </property>
  <property fmtid="{D5CDD505-2E9C-101B-9397-08002B2CF9AE}" pid="33" name="qmSync">
    <vt:filetime>2026-10-06T08:23:17Z</vt:filetime>
  </property>
  <property fmtid="{D5CDD505-2E9C-101B-9397-08002B2CF9AE}" pid="34" name="qmResponsiblePerson">
    <vt:lpwstr>180</vt:lpwstr>
  </property>
  <property fmtid="{D5CDD505-2E9C-101B-9397-08002B2CF9AE}" pid="35" name="qmLink">
    <vt:lpwstr>ms-word:https://orkuveitareykjavikur.sharepoint.com/sites/qmanual/QManual/Veitur/Samræmdar útboðslýsingar.docx</vt:lpwstr>
  </property>
  <property fmtid="{D5CDD505-2E9C-101B-9397-08002B2CF9AE}" pid="36" name="qmPublishedLink">
    <vt:lpwstr>https://orkuveitareykjavikur.sharepoint.com/sites/qmanual/QManualPublished/Veitur/Samræmdar útboðslýsingar.pdf</vt:lpwstr>
  </property>
  <property fmtid="{D5CDD505-2E9C-101B-9397-08002B2CF9AE}" pid="37" name="qmPublishedDoc">
    <vt:lpwstr>https://orkuveitareykjavikur.sharepoint.com/sites/qmanual/QManualPublished/Veitur/Samræmdar útboðslýsingar.pdf, Samræmdar útboðslýsingar.pdf</vt:lpwstr>
  </property>
  <property fmtid="{D5CDD505-2E9C-101B-9397-08002B2CF9AE}" pid="38" name="Birtáytrivef?">
    <vt:lpwstr>Já</vt:lpwstr>
  </property>
  <property fmtid="{D5CDD505-2E9C-101B-9397-08002B2CF9AE}" pid="39" name="k58be8b87fff47d0bc46a7d40b6622c7">
    <vt:lpwstr/>
  </property>
  <property fmtid="{D5CDD505-2E9C-101B-9397-08002B2CF9AE}" pid="40" name="Tengt_x0020_fyrirt_x00e6_ki">
    <vt:lpwstr/>
  </property>
  <property fmtid="{D5CDD505-2E9C-101B-9397-08002B2CF9AE}" pid="41" name="Tengt fyrirtæki">
    <vt:lpwstr/>
  </property>
  <property fmtid="{D5CDD505-2E9C-101B-9397-08002B2CF9AE}" pid="42" name="qmCompanyShare">
    <vt:lpwstr/>
  </property>
  <property fmtid="{D5CDD505-2E9C-101B-9397-08002B2CF9AE}" pid="43" name="docLang">
    <vt:lpwstr>is</vt:lpwstr>
  </property>
  <property fmtid="{D5CDD505-2E9C-101B-9397-08002B2CF9AE}" pid="44" name="qmEndurskodun">
    <vt:filetime>2027-10-05T00:00:00Z</vt:filetime>
  </property>
  <property fmtid="{D5CDD505-2E9C-101B-9397-08002B2CF9AE}" pid="45" name="qmSidastaEndurskodun">
    <vt:filetime>2026-10-05T00:00:00Z</vt:filetime>
  </property>
</Properties>
</file>