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2" r:id="rId4"/>
  </p:sldMasterIdLst>
  <p:notesMasterIdLst>
    <p:notesMasterId r:id="rId8"/>
  </p:notesMasterIdLst>
  <p:sldIdLst>
    <p:sldId id="256" r:id="rId5"/>
    <p:sldId id="273" r:id="rId6"/>
    <p:sldId id="275"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D5A"/>
    <a:srgbClr val="005DAB"/>
    <a:srgbClr val="1F1E59"/>
    <a:srgbClr val="FFFFFF"/>
    <a:srgbClr val="403F73"/>
    <a:srgbClr val="86CFFF"/>
    <a:srgbClr val="95D5FF"/>
    <a:srgbClr val="89D1FF"/>
    <a:srgbClr val="9E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132F59-9060-05F5-0116-CCB9E6085B3D}" v="67" dt="2026-02-02T14:13:58.094"/>
    <p1510:client id="{A363B3B3-97A4-4D84-974A-B5A311EFDC59}" v="37" dt="2026-02-02T14:45:06.368"/>
    <p1510:client id="{F0015C90-095C-4FD6-950A-0157889A5C6D}" v="121" dt="2026-02-02T14:49:05.324"/>
    <p1510:client id="{F8908446-6700-CFA4-839E-BBCBD64CFF90}" v="45" dt="2026-02-02T14:30:40.19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sdell, Lisa" userId="9ea11361-26be-4bbf-8456-991bda0b4b43" providerId="ADAL" clId="{1AF6618D-AEC6-4FBF-91B3-CE74C0046930}"/>
    <pc:docChg chg="modSld">
      <pc:chgData name="Wasdell, Lisa" userId="9ea11361-26be-4bbf-8456-991bda0b4b43" providerId="ADAL" clId="{1AF6618D-AEC6-4FBF-91B3-CE74C0046930}" dt="2026-02-02T14:49:05.324" v="6" actId="1076"/>
      <pc:docMkLst>
        <pc:docMk/>
      </pc:docMkLst>
      <pc:sldChg chg="modSp mod">
        <pc:chgData name="Wasdell, Lisa" userId="9ea11361-26be-4bbf-8456-991bda0b4b43" providerId="ADAL" clId="{1AF6618D-AEC6-4FBF-91B3-CE74C0046930}" dt="2026-02-02T14:49:05.324" v="6" actId="1076"/>
        <pc:sldMkLst>
          <pc:docMk/>
          <pc:sldMk cId="2190520481" sldId="275"/>
        </pc:sldMkLst>
        <pc:spChg chg="mod">
          <ac:chgData name="Wasdell, Lisa" userId="9ea11361-26be-4bbf-8456-991bda0b4b43" providerId="ADAL" clId="{1AF6618D-AEC6-4FBF-91B3-CE74C0046930}" dt="2026-02-02T14:49:02.484" v="5" actId="113"/>
          <ac:spMkLst>
            <pc:docMk/>
            <pc:sldMk cId="2190520481" sldId="275"/>
            <ac:spMk id="20" creationId="{26EEE89C-A487-28D1-1BDB-199072F73BE3}"/>
          </ac:spMkLst>
        </pc:spChg>
        <pc:spChg chg="mod">
          <ac:chgData name="Wasdell, Lisa" userId="9ea11361-26be-4bbf-8456-991bda0b4b43" providerId="ADAL" clId="{1AF6618D-AEC6-4FBF-91B3-CE74C0046930}" dt="2026-02-02T14:49:05.324" v="6" actId="1076"/>
          <ac:spMkLst>
            <pc:docMk/>
            <pc:sldMk cId="2190520481" sldId="275"/>
            <ac:spMk id="24" creationId="{8B6219D5-B5AB-81E6-0B09-7DE63A3D84B8}"/>
          </ac:spMkLst>
        </pc:spChg>
        <pc:spChg chg="mod">
          <ac:chgData name="Wasdell, Lisa" userId="9ea11361-26be-4bbf-8456-991bda0b4b43" providerId="ADAL" clId="{1AF6618D-AEC6-4FBF-91B3-CE74C0046930}" dt="2026-02-02T14:48:55.160" v="3" actId="113"/>
          <ac:spMkLst>
            <pc:docMk/>
            <pc:sldMk cId="2190520481" sldId="275"/>
            <ac:spMk id="29" creationId="{DB279454-0CEF-A145-08C3-F219C1CD97B1}"/>
          </ac:spMkLst>
        </pc:spChg>
        <pc:spChg chg="mod">
          <ac:chgData name="Wasdell, Lisa" userId="9ea11361-26be-4bbf-8456-991bda0b4b43" providerId="ADAL" clId="{1AF6618D-AEC6-4FBF-91B3-CE74C0046930}" dt="2026-02-02T14:48:43.247" v="1" actId="2711"/>
          <ac:spMkLst>
            <pc:docMk/>
            <pc:sldMk cId="2190520481" sldId="275"/>
            <ac:spMk id="34" creationId="{85DCC522-BEC9-7B6E-5A14-56D8594C8BA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onova-my.sharepoint.com/personal/sean_roberts_bootshearingcare_co_uk/Documents/Desktop/Gender%20Pay%20Gap%20Detail%20Extract%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onova-my.sharepoint.com/personal/sean_roberts_bootshearingcare_co_uk/Documents/Desktop/Gender%20Pay%20Gap%20Detail%20Extract%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https://sonova-my.sharepoint.com/personal/sean_roberts_bootshearingcare_co_uk/Documents/Desktop/Gender%20Pay%20Gap%20Detail%20Extract%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sonova-my.sharepoint.com/personal/sean_roberts_bootshearingcare_co_uk/Documents/Desktop/Gender%20Pay%20Gap%20Detail%20Extract%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1E1D5A"/>
            </a:solidFill>
          </c:spPr>
          <c:dPt>
            <c:idx val="0"/>
            <c:bubble3D val="0"/>
            <c:spPr>
              <a:solidFill>
                <a:srgbClr val="1E1D5A"/>
              </a:solidFill>
              <a:ln w="19050">
                <a:solidFill>
                  <a:schemeClr val="lt1"/>
                </a:solidFill>
              </a:ln>
              <a:effectLst/>
            </c:spPr>
            <c:extLst>
              <c:ext xmlns:c16="http://schemas.microsoft.com/office/drawing/2014/chart" uri="{C3380CC4-5D6E-409C-BE32-E72D297353CC}">
                <c16:uniqueId val="{00000001-475C-409F-B27B-E2D646E0F202}"/>
              </c:ext>
            </c:extLst>
          </c:dPt>
          <c:dPt>
            <c:idx val="1"/>
            <c:bubble3D val="0"/>
            <c:spPr>
              <a:solidFill>
                <a:srgbClr val="005DAB"/>
              </a:solidFill>
              <a:ln w="19050">
                <a:solidFill>
                  <a:schemeClr val="lt1"/>
                </a:solidFill>
              </a:ln>
              <a:effectLst/>
            </c:spPr>
            <c:extLst>
              <c:ext xmlns:c16="http://schemas.microsoft.com/office/drawing/2014/chart" uri="{C3380CC4-5D6E-409C-BE32-E72D297353CC}">
                <c16:uniqueId val="{00000003-475C-409F-B27B-E2D646E0F202}"/>
              </c:ext>
            </c:extLst>
          </c:dPt>
          <c:cat>
            <c:strRef>
              <c:f>'[Gender Pay Gap Detail Extract (1).xlsx]Q1'!$D$171:$E$171</c:f>
              <c:strCache>
                <c:ptCount val="2"/>
                <c:pt idx="0">
                  <c:v>Male</c:v>
                </c:pt>
                <c:pt idx="1">
                  <c:v>Female</c:v>
                </c:pt>
              </c:strCache>
            </c:strRef>
          </c:cat>
          <c:val>
            <c:numRef>
              <c:f>'[Gender Pay Gap Detail Extract (1).xlsx]Q1'!$D$172:$E$172</c:f>
              <c:numCache>
                <c:formatCode>0%</c:formatCode>
                <c:ptCount val="2"/>
                <c:pt idx="0">
                  <c:v>0.33</c:v>
                </c:pt>
                <c:pt idx="1">
                  <c:v>0.67</c:v>
                </c:pt>
              </c:numCache>
            </c:numRef>
          </c:val>
          <c:extLst>
            <c:ext xmlns:c16="http://schemas.microsoft.com/office/drawing/2014/chart" uri="{C3380CC4-5D6E-409C-BE32-E72D297353CC}">
              <c16:uniqueId val="{00000004-475C-409F-B27B-E2D646E0F2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1E1D5A"/>
            </a:solidFill>
          </c:spPr>
          <c:dPt>
            <c:idx val="0"/>
            <c:bubble3D val="0"/>
            <c:spPr>
              <a:solidFill>
                <a:srgbClr val="1E1D5A"/>
              </a:solidFill>
              <a:ln w="19050">
                <a:solidFill>
                  <a:schemeClr val="lt1"/>
                </a:solidFill>
              </a:ln>
              <a:effectLst/>
            </c:spPr>
            <c:extLst>
              <c:ext xmlns:c16="http://schemas.microsoft.com/office/drawing/2014/chart" uri="{C3380CC4-5D6E-409C-BE32-E72D297353CC}">
                <c16:uniqueId val="{00000001-5984-4182-B528-5243042013D7}"/>
              </c:ext>
            </c:extLst>
          </c:dPt>
          <c:dPt>
            <c:idx val="1"/>
            <c:bubble3D val="0"/>
            <c:spPr>
              <a:solidFill>
                <a:srgbClr val="005DAB"/>
              </a:solidFill>
              <a:ln w="19050">
                <a:solidFill>
                  <a:schemeClr val="lt1"/>
                </a:solidFill>
              </a:ln>
              <a:effectLst/>
            </c:spPr>
            <c:extLst>
              <c:ext xmlns:c16="http://schemas.microsoft.com/office/drawing/2014/chart" uri="{C3380CC4-5D6E-409C-BE32-E72D297353CC}">
                <c16:uniqueId val="{00000003-5984-4182-B528-5243042013D7}"/>
              </c:ext>
            </c:extLst>
          </c:dPt>
          <c:cat>
            <c:strRef>
              <c:f>'[Gender Pay Gap Detail Extract (1).xlsx]Q1'!$D$171:$E$171</c:f>
              <c:strCache>
                <c:ptCount val="2"/>
                <c:pt idx="0">
                  <c:v>Male</c:v>
                </c:pt>
                <c:pt idx="1">
                  <c:v>Female</c:v>
                </c:pt>
              </c:strCache>
            </c:strRef>
          </c:cat>
          <c:val>
            <c:numRef>
              <c:f>'[Gender Pay Gap Detail Extract (1).xlsx]Q1'!$D$172:$E$172</c:f>
              <c:numCache>
                <c:formatCode>0%</c:formatCode>
                <c:ptCount val="2"/>
                <c:pt idx="0">
                  <c:v>0.33</c:v>
                </c:pt>
                <c:pt idx="1">
                  <c:v>0.67</c:v>
                </c:pt>
              </c:numCache>
            </c:numRef>
          </c:val>
          <c:extLst>
            <c:ext xmlns:c16="http://schemas.microsoft.com/office/drawing/2014/chart" uri="{C3380CC4-5D6E-409C-BE32-E72D297353CC}">
              <c16:uniqueId val="{00000004-5984-4182-B528-5243042013D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1"/>
          <c:order val="0"/>
          <c:spPr>
            <a:solidFill>
              <a:srgbClr val="005DAB"/>
            </a:solidFill>
          </c:spPr>
          <c:explosion val="3"/>
          <c:dPt>
            <c:idx val="0"/>
            <c:bubble3D val="0"/>
            <c:explosion val="0"/>
            <c:spPr>
              <a:solidFill>
                <a:srgbClr val="1E1D5A"/>
              </a:solidFill>
            </c:spPr>
            <c:extLst>
              <c:ext xmlns:c16="http://schemas.microsoft.com/office/drawing/2014/chart" uri="{C3380CC4-5D6E-409C-BE32-E72D297353CC}">
                <c16:uniqueId val="{00000007-07A8-4F4B-AD27-6DC0339FB9DF}"/>
              </c:ext>
            </c:extLst>
          </c:dPt>
          <c:cat>
            <c:strRef>
              <c:f>'[Gender Pay Gap Detail Extract (1).xlsx]Q1'!$D$171:$E$171</c:f>
              <c:strCache>
                <c:ptCount val="2"/>
                <c:pt idx="0">
                  <c:v>Male</c:v>
                </c:pt>
                <c:pt idx="1">
                  <c:v>Female</c:v>
                </c:pt>
              </c:strCache>
            </c:strRef>
          </c:cat>
          <c:val>
            <c:numRef>
              <c:f>'[Gender Pay Gap Detail Extract (1).xlsx]Q1'!$D$172:$E$172</c:f>
              <c:numCache>
                <c:formatCode>0%</c:formatCode>
                <c:ptCount val="2"/>
                <c:pt idx="0">
                  <c:v>0.38</c:v>
                </c:pt>
                <c:pt idx="1">
                  <c:v>0.62</c:v>
                </c:pt>
              </c:numCache>
            </c:numRef>
          </c:val>
          <c:extLst>
            <c:ext xmlns:c16="http://schemas.microsoft.com/office/drawing/2014/chart" uri="{C3380CC4-5D6E-409C-BE32-E72D297353CC}">
              <c16:uniqueId val="{00000000-07A8-4F4B-AD27-6DC0339FB9DF}"/>
            </c:ext>
          </c:extLst>
        </c:ser>
        <c:ser>
          <c:idx val="0"/>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2-07A8-4F4B-AD27-6DC0339FB9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07A8-4F4B-AD27-6DC0339FB9DF}"/>
              </c:ext>
            </c:extLst>
          </c:dPt>
          <c:cat>
            <c:strRef>
              <c:f>'[Gender Pay Gap Detail Extract (1).xlsx]Q1'!$D$171:$E$171</c:f>
              <c:strCache>
                <c:ptCount val="2"/>
                <c:pt idx="0">
                  <c:v>Male</c:v>
                </c:pt>
                <c:pt idx="1">
                  <c:v>Female</c:v>
                </c:pt>
              </c:strCache>
            </c:strRef>
          </c:cat>
          <c:val>
            <c:numRef>
              <c:f>'[Gender Pay Gap Detail Extract (1).xlsx]Q1'!$D$172:$E$172</c:f>
              <c:numCache>
                <c:formatCode>0%</c:formatCode>
                <c:ptCount val="2"/>
                <c:pt idx="0">
                  <c:v>0.38</c:v>
                </c:pt>
                <c:pt idx="1">
                  <c:v>0.62</c:v>
                </c:pt>
              </c:numCache>
            </c:numRef>
          </c:val>
          <c:extLst>
            <c:ext xmlns:c16="http://schemas.microsoft.com/office/drawing/2014/chart" uri="{C3380CC4-5D6E-409C-BE32-E72D297353CC}">
              <c16:uniqueId val="{00000005-07A8-4F4B-AD27-6DC0339FB9DF}"/>
            </c:ext>
          </c:extLst>
        </c:ser>
        <c:dLbls>
          <c:showLegendKey val="0"/>
          <c:showVal val="0"/>
          <c:showCatName val="0"/>
          <c:showSerName val="0"/>
          <c:showPercent val="0"/>
          <c:showBubbleSize val="0"/>
          <c:showLeaderLines val="1"/>
        </c:dLbls>
        <c:firstSliceAng val="0"/>
      </c:pieChart>
    </c:plotArea>
    <c:plotVisOnly val="1"/>
    <c:dispBlanksAs val="gap"/>
    <c:showDLblsOverMax val="0"/>
    <c:extLst/>
  </c:chart>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1"/>
          <c:order val="0"/>
          <c:dPt>
            <c:idx val="0"/>
            <c:bubble3D val="0"/>
            <c:explosion val="3"/>
            <c:spPr>
              <a:solidFill>
                <a:srgbClr val="1E1D5A"/>
              </a:solidFill>
            </c:spPr>
            <c:extLst>
              <c:ext xmlns:c16="http://schemas.microsoft.com/office/drawing/2014/chart" uri="{C3380CC4-5D6E-409C-BE32-E72D297353CC}">
                <c16:uniqueId val="{00000007-1508-4CB3-80A2-B6C15A4F59EB}"/>
              </c:ext>
            </c:extLst>
          </c:dPt>
          <c:dPt>
            <c:idx val="1"/>
            <c:bubble3D val="0"/>
            <c:spPr>
              <a:solidFill>
                <a:srgbClr val="005DAB"/>
              </a:solidFill>
            </c:spPr>
            <c:extLst>
              <c:ext xmlns:c16="http://schemas.microsoft.com/office/drawing/2014/chart" uri="{C3380CC4-5D6E-409C-BE32-E72D297353CC}">
                <c16:uniqueId val="{00000006-1508-4CB3-80A2-B6C15A4F59EB}"/>
              </c:ext>
            </c:extLst>
          </c:dPt>
          <c:cat>
            <c:strRef>
              <c:f>'[Gender Pay Gap Detail Extract (1).xlsx]Q1'!$D$171:$E$171</c:f>
              <c:strCache>
                <c:ptCount val="2"/>
                <c:pt idx="0">
                  <c:v>Male</c:v>
                </c:pt>
                <c:pt idx="1">
                  <c:v>Female</c:v>
                </c:pt>
              </c:strCache>
            </c:strRef>
          </c:cat>
          <c:val>
            <c:numRef>
              <c:f>'[Gender Pay Gap Detail Extract (1).xlsx]Q1'!$D$172:$E$172</c:f>
              <c:numCache>
                <c:formatCode>0%</c:formatCode>
                <c:ptCount val="2"/>
                <c:pt idx="0">
                  <c:v>0.51</c:v>
                </c:pt>
                <c:pt idx="1">
                  <c:v>0.49</c:v>
                </c:pt>
              </c:numCache>
            </c:numRef>
          </c:val>
          <c:extLst>
            <c:ext xmlns:c16="http://schemas.microsoft.com/office/drawing/2014/chart" uri="{C3380CC4-5D6E-409C-BE32-E72D297353CC}">
              <c16:uniqueId val="{00000000-1508-4CB3-80A2-B6C15A4F59EB}"/>
            </c:ext>
          </c:extLst>
        </c:ser>
        <c:ser>
          <c:idx val="0"/>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2-1508-4CB3-80A2-B6C15A4F59E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1508-4CB3-80A2-B6C15A4F59EB}"/>
              </c:ext>
            </c:extLst>
          </c:dPt>
          <c:cat>
            <c:strRef>
              <c:f>'[Gender Pay Gap Detail Extract (1).xlsx]Q1'!$D$171:$E$171</c:f>
              <c:strCache>
                <c:ptCount val="2"/>
                <c:pt idx="0">
                  <c:v>Male</c:v>
                </c:pt>
                <c:pt idx="1">
                  <c:v>Female</c:v>
                </c:pt>
              </c:strCache>
            </c:strRef>
          </c:cat>
          <c:val>
            <c:numRef>
              <c:f>'[Gender Pay Gap Detail Extract (1).xlsx]Q1'!$D$172:$E$172</c:f>
              <c:numCache>
                <c:formatCode>0%</c:formatCode>
                <c:ptCount val="2"/>
                <c:pt idx="0">
                  <c:v>0.51</c:v>
                </c:pt>
                <c:pt idx="1">
                  <c:v>0.49</c:v>
                </c:pt>
              </c:numCache>
            </c:numRef>
          </c:val>
          <c:extLst>
            <c:ext xmlns:c16="http://schemas.microsoft.com/office/drawing/2014/chart" uri="{C3380CC4-5D6E-409C-BE32-E72D297353CC}">
              <c16:uniqueId val="{00000005-1508-4CB3-80A2-B6C15A4F59EB}"/>
            </c:ext>
          </c:extLst>
        </c:ser>
        <c:dLbls>
          <c:showLegendKey val="0"/>
          <c:showVal val="0"/>
          <c:showCatName val="0"/>
          <c:showSerName val="0"/>
          <c:showPercent val="0"/>
          <c:showBubbleSize val="0"/>
          <c:showLeaderLines val="1"/>
        </c:dLbls>
        <c:firstSliceAng val="0"/>
      </c:pieChart>
    </c:plotArea>
    <c:plotVisOnly val="1"/>
    <c:dispBlanksAs val="gap"/>
    <c:showDLblsOverMax val="0"/>
    <c:extLst/>
  </c:chart>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212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3903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a:p>
        </p:txBody>
      </p:sp>
    </p:spTree>
    <p:extLst>
      <p:ext uri="{BB962C8B-B14F-4D97-AF65-F5344CB8AC3E}">
        <p14:creationId xmlns:p14="http://schemas.microsoft.com/office/powerpoint/2010/main" val="1565464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pic>
        <p:nvPicPr>
          <p:cNvPr id="12" name="Boots Corporate PPT BG NEW.jpg" descr="Boots Corporate PPT BG NEW.jpg"/>
          <p:cNvPicPr>
            <a:picLocks noChangeAspect="1"/>
          </p:cNvPicPr>
          <p:nvPr userDrawn="1"/>
        </p:nvPicPr>
        <p:blipFill>
          <a:blip r:embed="rId2"/>
          <a:stretch>
            <a:fillRect/>
          </a:stretch>
        </p:blipFill>
        <p:spPr>
          <a:xfrm>
            <a:off x="0" y="0"/>
            <a:ext cx="24384000" cy="13716000"/>
          </a:xfrm>
          <a:prstGeom prst="rect">
            <a:avLst/>
          </a:prstGeom>
          <a:ln w="12700">
            <a:miter lim="400000"/>
          </a:ln>
        </p:spPr>
      </p:pic>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Rectangle 1">
            <a:extLst>
              <a:ext uri="{FF2B5EF4-FFF2-40B4-BE49-F238E27FC236}">
                <a16:creationId xmlns:a16="http://schemas.microsoft.com/office/drawing/2014/main" id="{DE4BFB90-1374-39B4-F849-F4146D533212}"/>
              </a:ext>
            </a:extLst>
          </p:cNvPr>
          <p:cNvSpPr/>
          <p:nvPr userDrawn="1"/>
        </p:nvSpPr>
        <p:spPr>
          <a:xfrm>
            <a:off x="715619" y="11433719"/>
            <a:ext cx="8859562" cy="1647282"/>
          </a:xfrm>
          <a:prstGeom prst="rect">
            <a:avLst/>
          </a:prstGeom>
          <a:solidFill>
            <a:srgbClr val="201F5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651000" rtl="0" fontAlgn="auto" latinLnBrk="0" hangingPunct="0">
              <a:lnSpc>
                <a:spcPct val="100000"/>
              </a:lnSpc>
              <a:spcBef>
                <a:spcPts val="0"/>
              </a:spcBef>
              <a:spcAft>
                <a:spcPts val="0"/>
              </a:spcAft>
              <a:buClrTx/>
              <a:buSzTx/>
              <a:buFontTx/>
              <a:buNone/>
              <a:tabLst/>
            </a:pPr>
            <a:endParaRPr kumimoji="0" lang="en-GB" sz="64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5" name="Picture 4" descr="A black and white logo&#10;&#10;AI-generated content may be incorrect.">
            <a:extLst>
              <a:ext uri="{FF2B5EF4-FFF2-40B4-BE49-F238E27FC236}">
                <a16:creationId xmlns:a16="http://schemas.microsoft.com/office/drawing/2014/main" id="{DE4ED7A3-168E-A90F-4354-307B7C0A5B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4727" y="11641000"/>
            <a:ext cx="5893890" cy="1440000"/>
          </a:xfrm>
          <a:prstGeom prst="rect">
            <a:avLst/>
          </a:prstGeom>
        </p:spPr>
      </p:pic>
    </p:spTree>
    <p:extLst>
      <p:ext uri="{BB962C8B-B14F-4D97-AF65-F5344CB8AC3E}">
        <p14:creationId xmlns:p14="http://schemas.microsoft.com/office/powerpoint/2010/main" val="315501945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2597066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oots Corporate PPT BG NEW3.jpg" descr="Boots Corporate PPT BG NEW3.jpg"/>
          <p:cNvPicPr>
            <a:picLocks noChangeAspect="1"/>
          </p:cNvPicPr>
          <p:nvPr/>
        </p:nvPicPr>
        <p:blipFill>
          <a:blip r:embed="rId4"/>
          <a:stretch>
            <a:fillRect/>
          </a:stretch>
        </p:blipFill>
        <p:spPr>
          <a:xfrm>
            <a:off x="0" y="0"/>
            <a:ext cx="24384000" cy="13716000"/>
          </a:xfrm>
          <a:prstGeom prst="rect">
            <a:avLst/>
          </a:prstGeom>
          <a:ln w="12700">
            <a:miter lim="400000"/>
          </a:ln>
        </p:spPr>
      </p:pic>
      <p:sp>
        <p:nvSpPr>
          <p:cNvPr id="6" name="Rectangle 5">
            <a:extLst>
              <a:ext uri="{FF2B5EF4-FFF2-40B4-BE49-F238E27FC236}">
                <a16:creationId xmlns:a16="http://schemas.microsoft.com/office/drawing/2014/main" id="{8F2DE137-8268-211F-9A99-C8F76955647D}"/>
              </a:ext>
            </a:extLst>
          </p:cNvPr>
          <p:cNvSpPr/>
          <p:nvPr userDrawn="1"/>
        </p:nvSpPr>
        <p:spPr>
          <a:xfrm>
            <a:off x="21130593" y="11787808"/>
            <a:ext cx="2763078" cy="157259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651000" rtl="0" fontAlgn="auto" latinLnBrk="0" hangingPunct="0">
              <a:lnSpc>
                <a:spcPct val="100000"/>
              </a:lnSpc>
              <a:spcBef>
                <a:spcPts val="0"/>
              </a:spcBef>
              <a:spcAft>
                <a:spcPts val="0"/>
              </a:spcAft>
              <a:buClrTx/>
              <a:buSzTx/>
              <a:buFontTx/>
              <a:buNone/>
              <a:tabLst/>
            </a:pPr>
            <a:endParaRPr kumimoji="0" lang="en-GB" sz="6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Slide Number"/>
          <p:cNvSpPr txBox="1">
            <a:spLocks noGrp="1"/>
          </p:cNvSpPr>
          <p:nvPr>
            <p:ph type="sldNum" sz="quarter" idx="2"/>
          </p:nvPr>
        </p:nvSpPr>
        <p:spPr>
          <a:xfrm>
            <a:off x="11959033" y="13081000"/>
            <a:ext cx="453238" cy="841256"/>
          </a:xfrm>
          <a:prstGeom prst="rect">
            <a:avLst/>
          </a:prstGeom>
          <a:ln w="12700">
            <a:miter lim="400000"/>
          </a:ln>
        </p:spPr>
        <p:txBody>
          <a:bodyPr wrap="squar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
        <p:nvSpPr>
          <p:cNvPr id="4"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7" name="Rectangle 6">
            <a:extLst>
              <a:ext uri="{FF2B5EF4-FFF2-40B4-BE49-F238E27FC236}">
                <a16:creationId xmlns:a16="http://schemas.microsoft.com/office/drawing/2014/main" id="{AAFC4538-A277-12E5-AC72-13E84E836F4B}"/>
              </a:ext>
            </a:extLst>
          </p:cNvPr>
          <p:cNvSpPr/>
          <p:nvPr userDrawn="1"/>
        </p:nvSpPr>
        <p:spPr>
          <a:xfrm>
            <a:off x="20110724" y="247374"/>
            <a:ext cx="4100996" cy="157259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651000" rtl="0" fontAlgn="auto" latinLnBrk="0" hangingPunct="0">
              <a:lnSpc>
                <a:spcPct val="100000"/>
              </a:lnSpc>
              <a:spcBef>
                <a:spcPts val="0"/>
              </a:spcBef>
              <a:spcAft>
                <a:spcPts val="0"/>
              </a:spcAft>
              <a:buClrTx/>
              <a:buSzTx/>
              <a:buFontTx/>
              <a:buNone/>
              <a:tabLst/>
            </a:pPr>
            <a:endParaRPr kumimoji="0" lang="en-GB" sz="6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itle Text"/>
          <p:cNvSpPr txBox="1">
            <a:spLocks noGrp="1"/>
          </p:cNvSpPr>
          <p:nvPr>
            <p:ph type="title"/>
          </p:nvPr>
        </p:nvSpPr>
        <p:spPr>
          <a:xfrm>
            <a:off x="1689101" y="355600"/>
            <a:ext cx="14632634"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pic>
        <p:nvPicPr>
          <p:cNvPr id="11" name="Picture 10" descr="A blue and black logo&#10;&#10;AI-generated content may be incorrect.">
            <a:extLst>
              <a:ext uri="{FF2B5EF4-FFF2-40B4-BE49-F238E27FC236}">
                <a16:creationId xmlns:a16="http://schemas.microsoft.com/office/drawing/2014/main" id="{1F20AE30-68DF-3564-1166-743A0992D87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920383" y="539056"/>
            <a:ext cx="4420418" cy="1080000"/>
          </a:xfrm>
          <a:prstGeom prst="rect">
            <a:avLst/>
          </a:prstGeom>
        </p:spPr>
      </p:pic>
    </p:spTree>
    <p:extLst>
      <p:ext uri="{BB962C8B-B14F-4D97-AF65-F5344CB8AC3E}">
        <p14:creationId xmlns:p14="http://schemas.microsoft.com/office/powerpoint/2010/main" val="1003270861"/>
      </p:ext>
    </p:extLst>
  </p:cSld>
  <p:clrMap bg1="lt1" tx1="dk1" bg2="lt2" tx2="dk2" accent1="accent1" accent2="accent2" accent3="accent3" accent4="accent4" accent5="accent5" accent6="accent6" hlink="hlink" folHlink="folHlink"/>
  <p:sldLayoutIdLst>
    <p:sldLayoutId id="2147483653" r:id="rId1"/>
    <p:sldLayoutId id="2147483654" r:id="rId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Headline/Title"/>
          <p:cNvSpPr txBox="1"/>
          <p:nvPr/>
        </p:nvSpPr>
        <p:spPr>
          <a:xfrm>
            <a:off x="1122396" y="5546050"/>
            <a:ext cx="10116552" cy="194360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lnSpc>
                <a:spcPts val="7626"/>
              </a:lnSpc>
            </a:pPr>
            <a:r>
              <a:rPr lang="en-US" sz="8000">
                <a:solidFill>
                  <a:srgbClr val="FFFFFF"/>
                </a:solidFill>
                <a:latin typeface="Boots Sharp" panose="00000500000000000000" pitchFamily="50" charset="0"/>
                <a:ea typeface="Source Sans Pro SemiBold" panose="020B0603030403020204" pitchFamily="34" charset="0"/>
              </a:rPr>
              <a:t>Gender Pay Gap Report</a:t>
            </a:r>
          </a:p>
          <a:p>
            <a:pPr algn="l">
              <a:lnSpc>
                <a:spcPts val="7626"/>
              </a:lnSpc>
            </a:pPr>
            <a:r>
              <a:rPr lang="en-US" sz="4000">
                <a:solidFill>
                  <a:srgbClr val="FFFFFF"/>
                </a:solidFill>
                <a:latin typeface="Boots Sharp"/>
                <a:ea typeface="Source Sans Pro SemiBold"/>
              </a:rPr>
              <a:t>April 2025</a:t>
            </a:r>
            <a:endParaRPr lang="en-US" sz="4000">
              <a:solidFill>
                <a:srgbClr val="FFFFFF"/>
              </a:solidFill>
              <a:latin typeface="Boots Sharp" panose="00000500000000000000" pitchFamily="50" charset="0"/>
              <a:ea typeface="Source Sans Pro SemiBold" panose="020B060303040302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5768E3-C933-0145-E26C-A53F98FB881A}"/>
              </a:ext>
            </a:extLst>
          </p:cNvPr>
          <p:cNvSpPr/>
          <p:nvPr/>
        </p:nvSpPr>
        <p:spPr>
          <a:xfrm>
            <a:off x="15953916" y="5162550"/>
            <a:ext cx="6946615" cy="5785331"/>
          </a:xfrm>
          <a:prstGeom prst="rect">
            <a:avLst/>
          </a:prstGeom>
          <a:solidFill>
            <a:srgbClr val="1F1E5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82ABE206-FCBE-7ED1-833A-DC639D4E85A7}"/>
              </a:ext>
            </a:extLst>
          </p:cNvPr>
          <p:cNvSpPr/>
          <p:nvPr/>
        </p:nvSpPr>
        <p:spPr>
          <a:xfrm>
            <a:off x="8515543" y="5146122"/>
            <a:ext cx="6946615" cy="5785331"/>
          </a:xfrm>
          <a:prstGeom prst="rect">
            <a:avLst/>
          </a:prstGeom>
          <a:solidFill>
            <a:srgbClr val="1F1E5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Rectangle 19">
            <a:extLst>
              <a:ext uri="{FF2B5EF4-FFF2-40B4-BE49-F238E27FC236}">
                <a16:creationId xmlns:a16="http://schemas.microsoft.com/office/drawing/2014/main" id="{24739A20-1ED7-C70A-049C-43E22954A287}"/>
              </a:ext>
            </a:extLst>
          </p:cNvPr>
          <p:cNvSpPr/>
          <p:nvPr/>
        </p:nvSpPr>
        <p:spPr>
          <a:xfrm>
            <a:off x="1008665" y="5144971"/>
            <a:ext cx="6946615" cy="5785331"/>
          </a:xfrm>
          <a:prstGeom prst="rect">
            <a:avLst/>
          </a:prstGeom>
          <a:solidFill>
            <a:srgbClr val="1F1E5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extBox 4">
            <a:extLst>
              <a:ext uri="{FF2B5EF4-FFF2-40B4-BE49-F238E27FC236}">
                <a16:creationId xmlns:a16="http://schemas.microsoft.com/office/drawing/2014/main" id="{81CF8AA7-7677-106C-D509-353DBEB5F655}"/>
              </a:ext>
            </a:extLst>
          </p:cNvPr>
          <p:cNvSpPr txBox="1"/>
          <p:nvPr/>
        </p:nvSpPr>
        <p:spPr>
          <a:xfrm>
            <a:off x="999632" y="2312817"/>
            <a:ext cx="22384735" cy="1477328"/>
          </a:xfrm>
          <a:prstGeom prst="rect">
            <a:avLst/>
          </a:prstGeom>
        </p:spPr>
        <p:txBody>
          <a:bodyPr wrap="square" lIns="0" tIns="0" rIns="0" bIns="0" rtlCol="0" anchor="t">
            <a:spAutoFit/>
          </a:bodyPr>
          <a:lstStyle/>
          <a:p>
            <a:pPr algn="l"/>
            <a:r>
              <a:rPr lang="en-US" sz="4800" spc="180">
                <a:solidFill>
                  <a:srgbClr val="1E1D5A"/>
                </a:solidFill>
                <a:latin typeface="Boots Sharp Light" panose="00000400000000000000" pitchFamily="50" charset="0"/>
                <a:ea typeface="Source Sans Pro Semibold" panose="020B0603030403020204" pitchFamily="34" charset="0"/>
              </a:rPr>
              <a:t>At Boots Hearingcare Ltd, </a:t>
            </a:r>
            <a:r>
              <a:rPr lang="en-US" sz="4800" spc="180">
                <a:solidFill>
                  <a:srgbClr val="005DAB"/>
                </a:solidFill>
                <a:latin typeface="Boots Sharp Light" panose="00000400000000000000" pitchFamily="50" charset="0"/>
                <a:ea typeface="Source Sans Pro Semibold" panose="020B0603030403020204" pitchFamily="34" charset="0"/>
              </a:rPr>
              <a:t>we are committed to creating a workplace where everyone feels valued and has the opportunity to thrive </a:t>
            </a:r>
          </a:p>
        </p:txBody>
      </p:sp>
      <p:sp>
        <p:nvSpPr>
          <p:cNvPr id="8" name="Text Placeholder 3">
            <a:extLst>
              <a:ext uri="{FF2B5EF4-FFF2-40B4-BE49-F238E27FC236}">
                <a16:creationId xmlns:a16="http://schemas.microsoft.com/office/drawing/2014/main" id="{A5ADD16E-D521-E2A1-A2FB-BA5B7A10B14C}"/>
              </a:ext>
            </a:extLst>
          </p:cNvPr>
          <p:cNvSpPr txBox="1">
            <a:spLocks/>
          </p:cNvSpPr>
          <p:nvPr/>
        </p:nvSpPr>
        <p:spPr>
          <a:xfrm>
            <a:off x="1008665" y="1003402"/>
            <a:ext cx="11040834" cy="715073"/>
          </a:xfrm>
          <a:prstGeom prst="rect">
            <a:avLst/>
          </a:prstGeom>
        </p:spPr>
        <p:txBody>
          <a:bodyPr vert="horz" lIns="91440" tIns="45720" rIns="91440" bIns="45720" rtlCol="0" anchor="t">
            <a:noAutofit/>
          </a:bodyPr>
          <a:lstStyle>
            <a:lvl1pPr marL="0" indent="0" algn="l" defTabSz="914172" rtl="0" eaLnBrk="1" latinLnBrk="0" hangingPunct="1">
              <a:lnSpc>
                <a:spcPct val="90000"/>
              </a:lnSpc>
              <a:spcBef>
                <a:spcPts val="1000"/>
              </a:spcBef>
              <a:buFont typeface="Arial" panose="020B0604020202020204" pitchFamily="34" charset="0"/>
              <a:buNone/>
              <a:defRPr sz="1400" i="0" kern="1200">
                <a:solidFill>
                  <a:schemeClr val="tx1">
                    <a:lumMod val="50000"/>
                    <a:lumOff val="50000"/>
                  </a:schemeClr>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a:solidFill>
                  <a:schemeClr val="tx1"/>
                </a:solidFill>
                <a:latin typeface="Boots Sharp"/>
              </a:rPr>
              <a:t>Gender Pay Gap Report - 2025</a:t>
            </a:r>
            <a:endParaRPr lang="en-US" sz="3200" b="0">
              <a:solidFill>
                <a:schemeClr val="tx1"/>
              </a:solidFill>
              <a:latin typeface="Boots Sharp" panose="00000500000000000000" pitchFamily="50" charset="0"/>
            </a:endParaRPr>
          </a:p>
        </p:txBody>
      </p:sp>
      <p:sp>
        <p:nvSpPr>
          <p:cNvPr id="11" name="TextBox 10">
            <a:extLst>
              <a:ext uri="{FF2B5EF4-FFF2-40B4-BE49-F238E27FC236}">
                <a16:creationId xmlns:a16="http://schemas.microsoft.com/office/drawing/2014/main" id="{C5845E2C-DCFB-92AF-C7E3-C5FA4863F52C}"/>
              </a:ext>
            </a:extLst>
          </p:cNvPr>
          <p:cNvSpPr txBox="1"/>
          <p:nvPr/>
        </p:nvSpPr>
        <p:spPr>
          <a:xfrm>
            <a:off x="322865" y="4159206"/>
            <a:ext cx="19807395"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400">
                <a:solidFill>
                  <a:schemeClr val="bg1">
                    <a:lumMod val="50000"/>
                  </a:schemeClr>
                </a:solidFill>
                <a:latin typeface="Boots Sharp Light" panose="00000400000000000000" pitchFamily="50" charset="0"/>
              </a:rPr>
              <a:t>Our latest gender pay gap analysis offers insights into our journey towards greater equity </a:t>
            </a:r>
          </a:p>
        </p:txBody>
      </p:sp>
      <p:sp>
        <p:nvSpPr>
          <p:cNvPr id="16" name="TextBox 4">
            <a:extLst>
              <a:ext uri="{FF2B5EF4-FFF2-40B4-BE49-F238E27FC236}">
                <a16:creationId xmlns:a16="http://schemas.microsoft.com/office/drawing/2014/main" id="{E2953CBA-202A-CFD0-FC78-BAFE962A45EE}"/>
              </a:ext>
            </a:extLst>
          </p:cNvPr>
          <p:cNvSpPr txBox="1"/>
          <p:nvPr/>
        </p:nvSpPr>
        <p:spPr>
          <a:xfrm>
            <a:off x="1483469" y="5915598"/>
            <a:ext cx="6471811" cy="5170646"/>
          </a:xfrm>
          <a:prstGeom prst="rect">
            <a:avLst/>
          </a:prstGeom>
        </p:spPr>
        <p:txBody>
          <a:bodyPr wrap="square" lIns="0" tIns="0" rIns="0" bIns="0" rtlCol="0" anchor="t">
            <a:spAutoFit/>
          </a:bodyPr>
          <a:lstStyle/>
          <a:p>
            <a:pPr algn="l"/>
            <a:r>
              <a:rPr lang="en-US" sz="2400" b="0" spc="300">
                <a:solidFill>
                  <a:schemeClr val="bg1"/>
                </a:solidFill>
                <a:latin typeface="Boots Sharp Light"/>
                <a:ea typeface="Source Sans Pro Semibold"/>
              </a:rPr>
              <a:t>At Boots Hearingcare, our latest gender pay data shows a both progress and ongoing challenges. Women continue to be well represented across the </a:t>
            </a:r>
            <a:r>
              <a:rPr lang="en-US" sz="2400" b="0" spc="300" err="1">
                <a:solidFill>
                  <a:schemeClr val="bg1"/>
                </a:solidFill>
                <a:latin typeface="Boots Sharp Light"/>
                <a:ea typeface="Source Sans Pro Semibold"/>
              </a:rPr>
              <a:t>organisation</a:t>
            </a:r>
            <a:r>
              <a:rPr lang="en-US" sz="2400" b="0" spc="300">
                <a:solidFill>
                  <a:schemeClr val="bg1"/>
                </a:solidFill>
                <a:latin typeface="Boots Sharp Light"/>
                <a:ea typeface="Source Sans Pro Semibold"/>
              </a:rPr>
              <a:t>, including at senior levels, with women now holding </a:t>
            </a:r>
            <a:r>
              <a:rPr lang="en-US" sz="2400" spc="300">
                <a:solidFill>
                  <a:schemeClr val="bg1"/>
                </a:solidFill>
                <a:latin typeface="Boots Sharp Light"/>
                <a:ea typeface="Source Sans Pro Semibold"/>
              </a:rPr>
              <a:t>50.9% of roles in the upper pay quartile</a:t>
            </a:r>
            <a:r>
              <a:rPr lang="en-US" sz="2400" b="0" spc="300">
                <a:solidFill>
                  <a:schemeClr val="bg1"/>
                </a:solidFill>
                <a:latin typeface="Boots Sharp Light"/>
                <a:ea typeface="Source Sans Pro Semibold"/>
              </a:rPr>
              <a:t>, an improvement on last year and a positive indicator of progress toward balanced senior representation.</a:t>
            </a:r>
            <a:br>
              <a:rPr lang="en-US" sz="2400" spc="300">
                <a:latin typeface="Boots Sharp Light" panose="00000400000000000000" pitchFamily="50" charset="0"/>
                <a:ea typeface="Source Sans Pro Semibold" panose="020B0603030403020204" pitchFamily="34" charset="0"/>
              </a:rPr>
            </a:br>
            <a:br>
              <a:rPr lang="en-US" sz="2400" spc="180">
                <a:latin typeface="Boots Sharp Light" panose="00000400000000000000" pitchFamily="50" charset="0"/>
                <a:ea typeface="Source Sans Pro Semibold" panose="020B0603030403020204" pitchFamily="34" charset="0"/>
              </a:rPr>
            </a:br>
            <a:endParaRPr lang="en-US" sz="2400" spc="180">
              <a:solidFill>
                <a:schemeClr val="bg1"/>
              </a:solidFill>
              <a:latin typeface="Boots Sharp Light" panose="00000400000000000000" pitchFamily="50" charset="0"/>
              <a:ea typeface="Source Sans Pro Semibold" panose="020B0603030403020204" pitchFamily="34" charset="0"/>
            </a:endParaRPr>
          </a:p>
        </p:txBody>
      </p:sp>
      <p:sp>
        <p:nvSpPr>
          <p:cNvPr id="17" name="TextBox 16">
            <a:extLst>
              <a:ext uri="{FF2B5EF4-FFF2-40B4-BE49-F238E27FC236}">
                <a16:creationId xmlns:a16="http://schemas.microsoft.com/office/drawing/2014/main" id="{35B7738D-F494-B368-544B-E8B7066FB41D}"/>
              </a:ext>
            </a:extLst>
          </p:cNvPr>
          <p:cNvSpPr txBox="1"/>
          <p:nvPr/>
        </p:nvSpPr>
        <p:spPr>
          <a:xfrm>
            <a:off x="6705890" y="7961832"/>
            <a:ext cx="4170306" cy="1538883"/>
          </a:xfrm>
          <a:prstGeom prst="rect">
            <a:avLst/>
          </a:prstGeom>
        </p:spPr>
        <p:txBody>
          <a:bodyPr wrap="square" lIns="0" tIns="0" rIns="0" bIns="0" rtlCol="0" anchor="t">
            <a:spAutoFit/>
          </a:bodyPr>
          <a:lstStyle/>
          <a:p>
            <a:pPr algn="l"/>
            <a:endParaRPr lang="en-US" sz="2000" spc="180">
              <a:solidFill>
                <a:srgbClr val="1E1D5A"/>
              </a:solidFill>
              <a:latin typeface="Boots Sharp Light" panose="00000400000000000000" pitchFamily="50" charset="0"/>
              <a:ea typeface="Source Sans Pro Semibold" panose="020B0603030403020204" pitchFamily="34" charset="0"/>
            </a:endParaRPr>
          </a:p>
          <a:p>
            <a:pPr algn="l"/>
            <a:endParaRPr lang="en-US" sz="2000" spc="180">
              <a:solidFill>
                <a:srgbClr val="1E1D5A"/>
              </a:solidFill>
              <a:latin typeface="Boots Sharp Light" panose="00000400000000000000" pitchFamily="50" charset="0"/>
              <a:ea typeface="Source Sans Pro Semibold" panose="020B0603030403020204" pitchFamily="34" charset="0"/>
            </a:endParaRPr>
          </a:p>
          <a:p>
            <a:pPr algn="l"/>
            <a:br>
              <a:rPr lang="en-US" sz="2000" spc="180">
                <a:solidFill>
                  <a:srgbClr val="1E1D5A"/>
                </a:solidFill>
                <a:latin typeface="Boots Sharp Light" panose="00000400000000000000" pitchFamily="50" charset="0"/>
                <a:ea typeface="Source Sans Pro Semibold" panose="020B0603030403020204" pitchFamily="34" charset="0"/>
              </a:rPr>
            </a:br>
            <a:br>
              <a:rPr lang="en-US" sz="2000" spc="180">
                <a:solidFill>
                  <a:srgbClr val="1E1D5A"/>
                </a:solidFill>
                <a:latin typeface="Boots Sharp Light" panose="00000400000000000000" pitchFamily="50" charset="0"/>
                <a:ea typeface="Source Sans Pro Semibold" panose="020B0603030403020204" pitchFamily="34" charset="0"/>
              </a:rPr>
            </a:br>
            <a:endParaRPr lang="en-US" sz="2000" spc="180">
              <a:solidFill>
                <a:srgbClr val="1E1D5A"/>
              </a:solidFill>
              <a:latin typeface="Boots Sharp Light" panose="00000400000000000000" pitchFamily="50" charset="0"/>
              <a:ea typeface="Source Sans Pro Semibold" panose="020B0603030403020204" pitchFamily="34" charset="0"/>
            </a:endParaRPr>
          </a:p>
        </p:txBody>
      </p:sp>
      <p:sp>
        <p:nvSpPr>
          <p:cNvPr id="18" name="TextBox 17">
            <a:extLst>
              <a:ext uri="{FF2B5EF4-FFF2-40B4-BE49-F238E27FC236}">
                <a16:creationId xmlns:a16="http://schemas.microsoft.com/office/drawing/2014/main" id="{83C8547D-E6CF-9206-632D-E38F552BDDA5}"/>
              </a:ext>
            </a:extLst>
          </p:cNvPr>
          <p:cNvSpPr txBox="1"/>
          <p:nvPr/>
        </p:nvSpPr>
        <p:spPr>
          <a:xfrm>
            <a:off x="16287323" y="5590699"/>
            <a:ext cx="6279800" cy="8125301"/>
          </a:xfrm>
          <a:prstGeom prst="rect">
            <a:avLst/>
          </a:prstGeom>
        </p:spPr>
        <p:txBody>
          <a:bodyPr wrap="square" lIns="0" tIns="0" rIns="0" bIns="0" rtlCol="0" anchor="t">
            <a:spAutoFit/>
          </a:bodyPr>
          <a:lstStyle/>
          <a:p>
            <a:pPr algn="l"/>
            <a:endParaRPr lang="en-US" sz="2400" b="0" spc="180">
              <a:solidFill>
                <a:schemeClr val="bg1"/>
              </a:solidFill>
              <a:latin typeface="Boots Sharp Light" panose="00000400000000000000" pitchFamily="50" charset="0"/>
              <a:ea typeface="Source Sans Pro Semibold" panose="020B0603030403020204" pitchFamily="34" charset="0"/>
            </a:endParaRPr>
          </a:p>
          <a:p>
            <a:pPr algn="l"/>
            <a:r>
              <a:rPr lang="en-US" sz="2400" b="0" spc="300">
                <a:solidFill>
                  <a:schemeClr val="bg1"/>
                </a:solidFill>
                <a:latin typeface="Boots Sharp Light" panose="00000400000000000000" pitchFamily="50" charset="0"/>
                <a:ea typeface="Source Sans Pro Semibold" panose="020B0603030403020204" pitchFamily="34" charset="0"/>
              </a:rPr>
              <a:t>Encouragingly, the </a:t>
            </a:r>
            <a:r>
              <a:rPr lang="en-US" sz="2400" spc="300">
                <a:solidFill>
                  <a:schemeClr val="bg1"/>
                </a:solidFill>
                <a:latin typeface="Boots Sharp Light" panose="00000400000000000000" pitchFamily="50" charset="0"/>
                <a:ea typeface="Source Sans Pro Semibold" panose="020B0603030403020204" pitchFamily="34" charset="0"/>
              </a:rPr>
              <a:t>bonus pay gap has narrowed</a:t>
            </a:r>
            <a:r>
              <a:rPr lang="en-US" sz="2400" b="0" spc="300">
                <a:solidFill>
                  <a:schemeClr val="bg1"/>
                </a:solidFill>
                <a:latin typeface="Boots Sharp Light" panose="00000400000000000000" pitchFamily="50" charset="0"/>
                <a:ea typeface="Source Sans Pro Semibold" panose="020B0603030403020204" pitchFamily="34" charset="0"/>
              </a:rPr>
              <a:t>, with the mean bonus gap reducing to </a:t>
            </a:r>
            <a:r>
              <a:rPr lang="en-US" sz="2400" spc="300">
                <a:solidFill>
                  <a:schemeClr val="bg1"/>
                </a:solidFill>
                <a:latin typeface="Boots Sharp Light" panose="00000400000000000000" pitchFamily="50" charset="0"/>
                <a:ea typeface="Source Sans Pro Semibold" panose="020B0603030403020204" pitchFamily="34" charset="0"/>
              </a:rPr>
              <a:t>27.2%</a:t>
            </a:r>
            <a:r>
              <a:rPr lang="en-US" sz="2400" b="0" spc="300">
                <a:solidFill>
                  <a:schemeClr val="bg1"/>
                </a:solidFill>
                <a:latin typeface="Boots Sharp Light" panose="00000400000000000000" pitchFamily="50" charset="0"/>
                <a:ea typeface="Source Sans Pro Semibold" panose="020B0603030403020204" pitchFamily="34" charset="0"/>
              </a:rPr>
              <a:t> (from 31.4%) and the median gap falling to </a:t>
            </a:r>
            <a:r>
              <a:rPr lang="en-US" sz="2400" spc="300">
                <a:solidFill>
                  <a:schemeClr val="bg1"/>
                </a:solidFill>
                <a:latin typeface="Boots Sharp Light" panose="00000400000000000000" pitchFamily="50" charset="0"/>
                <a:ea typeface="Source Sans Pro Semibold" panose="020B0603030403020204" pitchFamily="34" charset="0"/>
              </a:rPr>
              <a:t>37.9%</a:t>
            </a:r>
            <a:r>
              <a:rPr lang="en-US" sz="2400" b="0" spc="300">
                <a:solidFill>
                  <a:schemeClr val="bg1"/>
                </a:solidFill>
                <a:latin typeface="Boots Sharp Light" panose="00000400000000000000" pitchFamily="50" charset="0"/>
                <a:ea typeface="Source Sans Pro Semibold" panose="020B0603030403020204" pitchFamily="34" charset="0"/>
              </a:rPr>
              <a:t> (from 42.3%). Bonus participation has also improved significantly, with </a:t>
            </a:r>
            <a:r>
              <a:rPr lang="en-US" sz="2400" spc="300">
                <a:solidFill>
                  <a:schemeClr val="bg1"/>
                </a:solidFill>
                <a:latin typeface="Boots Sharp Light" panose="00000400000000000000" pitchFamily="50" charset="0"/>
                <a:ea typeface="Source Sans Pro Semibold" panose="020B0603030403020204" pitchFamily="34" charset="0"/>
              </a:rPr>
              <a:t>equal proportions of men and women (97.5%) now receiving a bonus</a:t>
            </a:r>
            <a:r>
              <a:rPr lang="en-US" sz="2400" b="0" spc="300">
                <a:solidFill>
                  <a:schemeClr val="bg1"/>
                </a:solidFill>
                <a:latin typeface="Boots Sharp Light" panose="00000400000000000000" pitchFamily="50" charset="0"/>
                <a:ea typeface="Source Sans Pro Semibold" panose="020B0603030403020204" pitchFamily="34" charset="0"/>
              </a:rPr>
              <a:t>, removing the participation gap seen previously.</a:t>
            </a:r>
            <a:endParaRPr lang="en-US" sz="2400" b="0" spc="300">
              <a:solidFill>
                <a:schemeClr val="bg1"/>
              </a:solidFill>
              <a:latin typeface="Boots Sharp Light" panose="00000400000000000000" pitchFamily="50" charset="0"/>
            </a:endParaRPr>
          </a:p>
          <a:p>
            <a:pPr algn="l"/>
            <a:endParaRPr lang="en-US" sz="2400" spc="180">
              <a:solidFill>
                <a:schemeClr val="bg1"/>
              </a:solidFill>
              <a:latin typeface="Boots Sharp Light" panose="00000400000000000000" pitchFamily="50" charset="0"/>
              <a:ea typeface="Source Sans Pro Semibold" panose="020B0603030403020204" pitchFamily="34" charset="0"/>
            </a:endParaRPr>
          </a:p>
          <a:p>
            <a:pPr algn="l"/>
            <a:br>
              <a:rPr lang="en-US" sz="2400" spc="180">
                <a:solidFill>
                  <a:srgbClr val="1E1D5A"/>
                </a:solidFill>
                <a:latin typeface="Boots Sharp Light" panose="00000400000000000000" pitchFamily="50" charset="0"/>
                <a:ea typeface="Source Sans Pro Semibold" panose="020B0603030403020204" pitchFamily="34" charset="0"/>
              </a:rPr>
            </a:br>
            <a:br>
              <a:rPr lang="en-US" sz="2400" spc="180">
                <a:solidFill>
                  <a:srgbClr val="1E1D5A"/>
                </a:solidFill>
                <a:latin typeface="Boots Sharp Light" panose="00000400000000000000" pitchFamily="50" charset="0"/>
                <a:ea typeface="Source Sans Pro Semibold" panose="020B0603030403020204" pitchFamily="34" charset="0"/>
              </a:rPr>
            </a:br>
            <a:endParaRPr lang="en-US" sz="2400" spc="180">
              <a:solidFill>
                <a:srgbClr val="1E1D5A"/>
              </a:solidFill>
              <a:latin typeface="Boots Sharp Light" panose="00000400000000000000" pitchFamily="50" charset="0"/>
              <a:ea typeface="Source Sans Pro Semibold" panose="020B0603030403020204" pitchFamily="34" charset="0"/>
            </a:endParaRPr>
          </a:p>
          <a:p>
            <a:pPr algn="l"/>
            <a:endParaRPr lang="en-US" sz="2400" spc="180">
              <a:solidFill>
                <a:srgbClr val="1E1D5A"/>
              </a:solidFill>
              <a:latin typeface="Boots Sharp Light" panose="00000400000000000000" pitchFamily="50" charset="0"/>
              <a:ea typeface="Source Sans Pro Semibold" panose="020B0603030403020204" pitchFamily="34" charset="0"/>
            </a:endParaRPr>
          </a:p>
          <a:p>
            <a:pPr algn="l"/>
            <a:endParaRPr lang="en-US" sz="2400" spc="180">
              <a:solidFill>
                <a:srgbClr val="1E1D5A"/>
              </a:solidFill>
              <a:latin typeface="Boots Sharp Light" panose="00000400000000000000" pitchFamily="50" charset="0"/>
              <a:ea typeface="Source Sans Pro Semibold" panose="020B0603030403020204" pitchFamily="34" charset="0"/>
            </a:endParaRPr>
          </a:p>
          <a:p>
            <a:pPr algn="l"/>
            <a:endParaRPr lang="en-US" sz="2400" spc="180">
              <a:solidFill>
                <a:srgbClr val="1E1D5A"/>
              </a:solidFill>
              <a:latin typeface="Boots Sharp Light" panose="00000400000000000000" pitchFamily="50" charset="0"/>
              <a:ea typeface="Source Sans Pro Semibold" panose="020B0603030403020204" pitchFamily="34" charset="0"/>
            </a:endParaRPr>
          </a:p>
          <a:p>
            <a:pPr algn="l"/>
            <a:endParaRPr lang="en-US" sz="2400" spc="180">
              <a:solidFill>
                <a:srgbClr val="1E1D5A"/>
              </a:solidFill>
              <a:latin typeface="Boots Sharp Light" panose="00000400000000000000" pitchFamily="50" charset="0"/>
              <a:ea typeface="Source Sans Pro Semibold" panose="020B0603030403020204" pitchFamily="34" charset="0"/>
            </a:endParaRPr>
          </a:p>
          <a:p>
            <a:pPr algn="l"/>
            <a:endParaRPr lang="en-US" sz="2400" spc="180">
              <a:solidFill>
                <a:srgbClr val="1E1D5A"/>
              </a:solidFill>
              <a:latin typeface="Boots Sharp Light" panose="00000400000000000000" pitchFamily="50" charset="0"/>
              <a:ea typeface="Source Sans Pro Semibold" panose="020B0603030403020204" pitchFamily="34" charset="0"/>
            </a:endParaRPr>
          </a:p>
          <a:p>
            <a:pPr algn="l"/>
            <a:endParaRPr lang="en-US" sz="2400" spc="180">
              <a:solidFill>
                <a:srgbClr val="1E1D5A"/>
              </a:solidFill>
              <a:latin typeface="Boots Sharp Light" panose="00000400000000000000" pitchFamily="50" charset="0"/>
              <a:ea typeface="Source Sans Pro Semibold" panose="020B0603030403020204" pitchFamily="34" charset="0"/>
            </a:endParaRPr>
          </a:p>
        </p:txBody>
      </p:sp>
      <p:sp>
        <p:nvSpPr>
          <p:cNvPr id="3" name="TextBox 2">
            <a:extLst>
              <a:ext uri="{FF2B5EF4-FFF2-40B4-BE49-F238E27FC236}">
                <a16:creationId xmlns:a16="http://schemas.microsoft.com/office/drawing/2014/main" id="{8EFCE7E6-ACE4-2C54-9760-41D228839A9F}"/>
              </a:ext>
            </a:extLst>
          </p:cNvPr>
          <p:cNvSpPr txBox="1"/>
          <p:nvPr/>
        </p:nvSpPr>
        <p:spPr>
          <a:xfrm>
            <a:off x="8699695" y="5108610"/>
            <a:ext cx="6677737"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endParaRPr lang="en-US" sz="2400">
              <a:solidFill>
                <a:srgbClr val="FFFFFF"/>
              </a:solidFill>
              <a:latin typeface="Boots Sharp Light" panose="00000400000000000000" pitchFamily="50" charset="0"/>
            </a:endParaRPr>
          </a:p>
          <a:p>
            <a:pPr algn="l"/>
            <a:endParaRPr lang="en-US" sz="2400" b="0">
              <a:solidFill>
                <a:srgbClr val="FFFFFF"/>
              </a:solidFill>
              <a:latin typeface="Boots Sharp Light" panose="00000400000000000000" pitchFamily="50" charset="0"/>
            </a:endParaRPr>
          </a:p>
          <a:p>
            <a:pPr algn="l"/>
            <a:endParaRPr lang="en-US" sz="2400" b="0" spc="300">
              <a:solidFill>
                <a:srgbClr val="FFFFFF"/>
              </a:solidFill>
              <a:latin typeface="Boots Sharp Light" panose="00000400000000000000" pitchFamily="50" charset="0"/>
            </a:endParaRPr>
          </a:p>
          <a:p>
            <a:pPr algn="l"/>
            <a:r>
              <a:rPr lang="en-US" sz="2400" b="0" spc="300">
                <a:solidFill>
                  <a:srgbClr val="FFFFFF"/>
                </a:solidFill>
                <a:latin typeface="Boots Sharp Light" panose="00000400000000000000" pitchFamily="50" charset="0"/>
              </a:rPr>
              <a:t>The mean hourly pay gap for full-time employees has reduced to 14.9%, down from last year, reflecting continued movement in the right direction. However, the median hourly pay gap has increased to 20.2%, indicating that structural differences in role distribution and progression across pay bands remain an area for focus.</a:t>
            </a:r>
          </a:p>
          <a:p>
            <a:pPr algn="l"/>
            <a:endParaRPr lang="en-US" sz="2400">
              <a:solidFill>
                <a:srgbClr val="FFFFFF"/>
              </a:solidFill>
              <a:latin typeface="Boots Sharp Light" panose="00000400000000000000" pitchFamily="50" charset="0"/>
            </a:endParaRPr>
          </a:p>
          <a:p>
            <a:pPr algn="l"/>
            <a:endParaRPr lang="en-US" sz="2400">
              <a:solidFill>
                <a:srgbClr val="FFFFFF"/>
              </a:solidFill>
              <a:latin typeface="Boots Sharp Light" panose="00000400000000000000" pitchFamily="50" charset="0"/>
            </a:endParaRPr>
          </a:p>
          <a:p>
            <a:pPr algn="l"/>
            <a:endParaRPr lang="en-US" sz="2400">
              <a:solidFill>
                <a:srgbClr val="FFFFFF"/>
              </a:solidFill>
              <a:latin typeface="Boots Sharp Light" panose="00000400000000000000" pitchFamily="50" charset="0"/>
            </a:endParaRPr>
          </a:p>
          <a:p>
            <a:pPr algn="l"/>
            <a:endParaRPr lang="en-US" sz="2400">
              <a:solidFill>
                <a:srgbClr val="FFFFFF"/>
              </a:solidFill>
              <a:latin typeface="Boots Sharp Light" panose="00000400000000000000" pitchFamily="50" charset="0"/>
            </a:endParaRPr>
          </a:p>
          <a:p>
            <a:pPr algn="l"/>
            <a:endParaRPr lang="en-US" sz="2400">
              <a:solidFill>
                <a:srgbClr val="FFFFFF"/>
              </a:solidFill>
              <a:latin typeface="Boots Sharp Light" panose="00000400000000000000" pitchFamily="50" charset="0"/>
            </a:endParaRPr>
          </a:p>
        </p:txBody>
      </p:sp>
      <p:sp>
        <p:nvSpPr>
          <p:cNvPr id="4" name="TextBox 3">
            <a:extLst>
              <a:ext uri="{FF2B5EF4-FFF2-40B4-BE49-F238E27FC236}">
                <a16:creationId xmlns:a16="http://schemas.microsoft.com/office/drawing/2014/main" id="{BE9F5055-32EA-D6F0-ABAF-2FF76375EFDC}"/>
              </a:ext>
            </a:extLst>
          </p:cNvPr>
          <p:cNvSpPr txBox="1"/>
          <p:nvPr/>
        </p:nvSpPr>
        <p:spPr>
          <a:xfrm>
            <a:off x="1176597" y="11512453"/>
            <a:ext cx="21723934"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2400" b="0">
                <a:latin typeface="Boots Sharp Light" panose="00000400000000000000" pitchFamily="50" charset="0"/>
              </a:rPr>
              <a:t>While these results demonstrate meaningful progress, particularly in senior representation, bonus participation, and bonus pay gaps, they also reinforce the need for continued action. We remain committed to reviewing our pay and bonus structures, strengthening inclusive progression pathways, and ensuring equitable opportunities at all levels of the </a:t>
            </a:r>
            <a:r>
              <a:rPr lang="en-US" sz="2400" b="0" err="1">
                <a:latin typeface="Boots Sharp Light" panose="00000400000000000000" pitchFamily="50" charset="0"/>
              </a:rPr>
              <a:t>organisation</a:t>
            </a:r>
            <a:r>
              <a:rPr lang="en-US" sz="2400" b="0">
                <a:latin typeface="Boots Sharp Light" panose="00000400000000000000" pitchFamily="50" charset="0"/>
              </a:rPr>
              <a:t>.</a:t>
            </a:r>
            <a:endParaRPr lang="en-US" sz="2400">
              <a:latin typeface="Boots Sharp Light" panose="00000400000000000000" pitchFamily="50" charset="0"/>
            </a:endParaRPr>
          </a:p>
        </p:txBody>
      </p:sp>
    </p:spTree>
    <p:extLst>
      <p:ext uri="{BB962C8B-B14F-4D97-AF65-F5344CB8AC3E}">
        <p14:creationId xmlns:p14="http://schemas.microsoft.com/office/powerpoint/2010/main" val="42210817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A5ADD16E-D521-E2A1-A2FB-BA5B7A10B14C}"/>
              </a:ext>
            </a:extLst>
          </p:cNvPr>
          <p:cNvSpPr txBox="1">
            <a:spLocks/>
          </p:cNvSpPr>
          <p:nvPr/>
        </p:nvSpPr>
        <p:spPr>
          <a:xfrm>
            <a:off x="1017816" y="899930"/>
            <a:ext cx="11155134" cy="562673"/>
          </a:xfrm>
          <a:prstGeom prst="rect">
            <a:avLst/>
          </a:prstGeom>
        </p:spPr>
        <p:txBody>
          <a:bodyPr vert="horz" lIns="91440" tIns="45720" rIns="91440" bIns="45720" rtlCol="0" anchor="t">
            <a:noAutofit/>
          </a:bodyPr>
          <a:lstStyle>
            <a:lvl1pPr marL="0" indent="0" algn="l" defTabSz="914172" rtl="0" eaLnBrk="1" latinLnBrk="0" hangingPunct="1">
              <a:lnSpc>
                <a:spcPct val="90000"/>
              </a:lnSpc>
              <a:spcBef>
                <a:spcPts val="1000"/>
              </a:spcBef>
              <a:buFont typeface="Arial" panose="020B0604020202020204" pitchFamily="34" charset="0"/>
              <a:buNone/>
              <a:defRPr sz="1400" i="0" kern="1200">
                <a:solidFill>
                  <a:schemeClr val="tx1">
                    <a:lumMod val="50000"/>
                    <a:lumOff val="50000"/>
                  </a:schemeClr>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a:solidFill>
                  <a:schemeClr val="tx1"/>
                </a:solidFill>
                <a:latin typeface="Boots Sharp"/>
              </a:rPr>
              <a:t>Gender Pay Gap Report - 2025</a:t>
            </a:r>
            <a:endParaRPr lang="en-US" sz="3200" b="0">
              <a:solidFill>
                <a:schemeClr val="tx1"/>
              </a:solidFill>
              <a:latin typeface="Boots Sharp" panose="00000500000000000000" pitchFamily="50" charset="0"/>
            </a:endParaRPr>
          </a:p>
        </p:txBody>
      </p:sp>
      <p:sp>
        <p:nvSpPr>
          <p:cNvPr id="3" name="TextBox 4">
            <a:extLst>
              <a:ext uri="{FF2B5EF4-FFF2-40B4-BE49-F238E27FC236}">
                <a16:creationId xmlns:a16="http://schemas.microsoft.com/office/drawing/2014/main" id="{97C9A0DF-A8B8-30E6-69DC-7AA180F7330C}"/>
              </a:ext>
            </a:extLst>
          </p:cNvPr>
          <p:cNvSpPr txBox="1"/>
          <p:nvPr/>
        </p:nvSpPr>
        <p:spPr>
          <a:xfrm>
            <a:off x="1017325" y="3339245"/>
            <a:ext cx="5402525" cy="2031325"/>
          </a:xfrm>
          <a:prstGeom prst="rect">
            <a:avLst/>
          </a:prstGeom>
        </p:spPr>
        <p:txBody>
          <a:bodyPr wrap="square" lIns="0" tIns="0" rIns="0" bIns="0" rtlCol="0" anchor="t">
            <a:spAutoFit/>
          </a:bodyPr>
          <a:lstStyle/>
          <a:p>
            <a:pPr algn="just"/>
            <a:r>
              <a:rPr lang="en-US" sz="6600" spc="180">
                <a:solidFill>
                  <a:srgbClr val="1E1D5A"/>
                </a:solidFill>
                <a:latin typeface="Boots Sharp Light" panose="00000400000000000000" pitchFamily="50" charset="0"/>
                <a:ea typeface="Source Sans Pro Semibold" panose="020B0603030403020204" pitchFamily="34" charset="0"/>
              </a:rPr>
              <a:t>Our Results</a:t>
            </a:r>
          </a:p>
          <a:p>
            <a:pPr algn="just"/>
            <a:r>
              <a:rPr lang="en-US" sz="6600" spc="180">
                <a:solidFill>
                  <a:srgbClr val="005DAB"/>
                </a:solidFill>
                <a:latin typeface="Boots Sharp Light" panose="00000400000000000000" pitchFamily="50" charset="0"/>
                <a:ea typeface="Source Sans Pro Semibold"/>
              </a:rPr>
              <a:t>For 2025</a:t>
            </a:r>
            <a:endParaRPr lang="en-US" sz="6600" spc="180">
              <a:solidFill>
                <a:srgbClr val="005DAB"/>
              </a:solidFill>
              <a:latin typeface="Boots Sharp Light" panose="00000400000000000000" pitchFamily="50" charset="0"/>
              <a:ea typeface="Source Sans Pro Semibold" panose="020B0603030403020204" pitchFamily="34" charset="0"/>
            </a:endParaRPr>
          </a:p>
        </p:txBody>
      </p:sp>
      <p:sp>
        <p:nvSpPr>
          <p:cNvPr id="4" name="TextBox 4">
            <a:extLst>
              <a:ext uri="{FF2B5EF4-FFF2-40B4-BE49-F238E27FC236}">
                <a16:creationId xmlns:a16="http://schemas.microsoft.com/office/drawing/2014/main" id="{E57E6ED2-4D7A-5FCB-AA10-5018658ABA95}"/>
              </a:ext>
            </a:extLst>
          </p:cNvPr>
          <p:cNvSpPr txBox="1"/>
          <p:nvPr/>
        </p:nvSpPr>
        <p:spPr>
          <a:xfrm>
            <a:off x="1017325" y="5653786"/>
            <a:ext cx="3611825" cy="1231106"/>
          </a:xfrm>
          <a:prstGeom prst="rect">
            <a:avLst/>
          </a:prstGeom>
        </p:spPr>
        <p:txBody>
          <a:bodyPr wrap="square" lIns="0" tIns="0" rIns="0" bIns="0" rtlCol="0" anchor="t">
            <a:spAutoFit/>
          </a:bodyPr>
          <a:lstStyle/>
          <a:p>
            <a:pPr algn="l"/>
            <a:r>
              <a:rPr lang="en-US" sz="2000" spc="180">
                <a:solidFill>
                  <a:srgbClr val="1E1D5A"/>
                </a:solidFill>
                <a:latin typeface="Boots Sharp Light" panose="00000400000000000000" pitchFamily="50" charset="0"/>
                <a:ea typeface="Source Sans Pro Semibold" panose="020B0603030403020204" pitchFamily="34" charset="0"/>
              </a:rPr>
              <a:t>This data relates to all employed Boots Hearingcare colleagues at the snap snot date.</a:t>
            </a:r>
            <a:endParaRPr lang="en-US" sz="2000" spc="180">
              <a:solidFill>
                <a:srgbClr val="005DAB"/>
              </a:solidFill>
              <a:latin typeface="Boots Sharp Light" panose="00000400000000000000" pitchFamily="50" charset="0"/>
              <a:ea typeface="Source Sans Pro Semibold" panose="020B0603030403020204" pitchFamily="34" charset="0"/>
            </a:endParaRPr>
          </a:p>
        </p:txBody>
      </p:sp>
      <p:sp>
        <p:nvSpPr>
          <p:cNvPr id="5" name="TextBox 4">
            <a:extLst>
              <a:ext uri="{FF2B5EF4-FFF2-40B4-BE49-F238E27FC236}">
                <a16:creationId xmlns:a16="http://schemas.microsoft.com/office/drawing/2014/main" id="{2F8CF059-8F87-B42E-1A2D-6460C66A9AC9}"/>
              </a:ext>
            </a:extLst>
          </p:cNvPr>
          <p:cNvSpPr txBox="1"/>
          <p:nvPr/>
        </p:nvSpPr>
        <p:spPr>
          <a:xfrm>
            <a:off x="7016084" y="2795509"/>
            <a:ext cx="4545275" cy="369332"/>
          </a:xfrm>
          <a:prstGeom prst="rect">
            <a:avLst/>
          </a:prstGeom>
        </p:spPr>
        <p:txBody>
          <a:bodyPr wrap="square" lIns="0" tIns="0" rIns="0" bIns="0" rtlCol="0" anchor="t">
            <a:spAutoFit/>
          </a:bodyPr>
          <a:lstStyle/>
          <a:p>
            <a:r>
              <a:rPr lang="en-US" sz="2400" spc="180">
                <a:solidFill>
                  <a:srgbClr val="1E1D5A"/>
                </a:solidFill>
                <a:latin typeface="Boots Sharp Light" panose="00000400000000000000" pitchFamily="50" charset="0"/>
                <a:ea typeface="Source Sans Pro Semibold" panose="020B0603030403020204" pitchFamily="34" charset="0"/>
              </a:rPr>
              <a:t>Gender Split of Population</a:t>
            </a:r>
            <a:endParaRPr lang="en-US" sz="2400" spc="180">
              <a:solidFill>
                <a:srgbClr val="005DAB"/>
              </a:solidFill>
              <a:latin typeface="Boots Sharp Light" panose="00000400000000000000" pitchFamily="50" charset="0"/>
              <a:ea typeface="Source Sans Pro Semibold" panose="020B0603030403020204" pitchFamily="34" charset="0"/>
            </a:endParaRPr>
          </a:p>
        </p:txBody>
      </p:sp>
      <p:pic>
        <p:nvPicPr>
          <p:cNvPr id="11" name="Picture 10">
            <a:extLst>
              <a:ext uri="{FF2B5EF4-FFF2-40B4-BE49-F238E27FC236}">
                <a16:creationId xmlns:a16="http://schemas.microsoft.com/office/drawing/2014/main" id="{539002BC-1D60-1781-600E-7F2108E61C42}"/>
              </a:ext>
            </a:extLst>
          </p:cNvPr>
          <p:cNvPicPr>
            <a:picLocks noChangeAspect="1"/>
          </p:cNvPicPr>
          <p:nvPr/>
        </p:nvPicPr>
        <p:blipFill rotWithShape="1">
          <a:blip r:embed="rId3"/>
          <a:srcRect r="61872"/>
          <a:stretch/>
        </p:blipFill>
        <p:spPr>
          <a:xfrm>
            <a:off x="6905621" y="3639161"/>
            <a:ext cx="1877681" cy="3961419"/>
          </a:xfrm>
          <a:prstGeom prst="rect">
            <a:avLst/>
          </a:prstGeom>
        </p:spPr>
      </p:pic>
      <p:pic>
        <p:nvPicPr>
          <p:cNvPr id="12" name="Picture 11">
            <a:extLst>
              <a:ext uri="{FF2B5EF4-FFF2-40B4-BE49-F238E27FC236}">
                <a16:creationId xmlns:a16="http://schemas.microsoft.com/office/drawing/2014/main" id="{00B899E2-E666-4CDC-AAEB-BB54639CF6C2}"/>
              </a:ext>
            </a:extLst>
          </p:cNvPr>
          <p:cNvPicPr>
            <a:picLocks noChangeAspect="1"/>
          </p:cNvPicPr>
          <p:nvPr/>
        </p:nvPicPr>
        <p:blipFill rotWithShape="1">
          <a:blip r:embed="rId3"/>
          <a:srcRect l="47013" r="6405"/>
          <a:stretch/>
        </p:blipFill>
        <p:spPr>
          <a:xfrm>
            <a:off x="9579508" y="3559993"/>
            <a:ext cx="2310279" cy="3989495"/>
          </a:xfrm>
          <a:prstGeom prst="rect">
            <a:avLst/>
          </a:prstGeom>
        </p:spPr>
      </p:pic>
      <p:sp>
        <p:nvSpPr>
          <p:cNvPr id="13" name="TextBox 12">
            <a:extLst>
              <a:ext uri="{FF2B5EF4-FFF2-40B4-BE49-F238E27FC236}">
                <a16:creationId xmlns:a16="http://schemas.microsoft.com/office/drawing/2014/main" id="{99AF7D80-3B87-A7F7-D261-3E7EEDF2DBF3}"/>
              </a:ext>
            </a:extLst>
          </p:cNvPr>
          <p:cNvSpPr txBox="1"/>
          <p:nvPr/>
        </p:nvSpPr>
        <p:spPr>
          <a:xfrm>
            <a:off x="7433966" y="9561446"/>
            <a:ext cx="953689" cy="430887"/>
          </a:xfrm>
          <a:prstGeom prst="rect">
            <a:avLst/>
          </a:prstGeom>
        </p:spPr>
        <p:txBody>
          <a:bodyPr wrap="square" lIns="0" tIns="0" rIns="0" bIns="0" rtlCol="0" anchor="t">
            <a:spAutoFit/>
          </a:bodyPr>
          <a:lstStyle/>
          <a:p>
            <a:r>
              <a:rPr lang="en-US" sz="2800" spc="180">
                <a:solidFill>
                  <a:srgbClr val="1E1D5A"/>
                </a:solidFill>
                <a:latin typeface="Boots Sharp Light" panose="00000400000000000000" pitchFamily="50" charset="0"/>
                <a:ea typeface="Source Sans Pro Semibold" panose="020B0603030403020204" pitchFamily="34" charset="0"/>
              </a:rPr>
              <a:t>Men</a:t>
            </a:r>
            <a:endParaRPr lang="en-US" sz="2400" spc="180">
              <a:solidFill>
                <a:srgbClr val="005DAB"/>
              </a:solidFill>
              <a:latin typeface="Boots Sharp Light" panose="00000400000000000000" pitchFamily="50" charset="0"/>
              <a:ea typeface="Source Sans Pro Semibold" panose="020B0603030403020204" pitchFamily="34" charset="0"/>
            </a:endParaRPr>
          </a:p>
        </p:txBody>
      </p:sp>
      <p:sp>
        <p:nvSpPr>
          <p:cNvPr id="14" name="TextBox 13">
            <a:extLst>
              <a:ext uri="{FF2B5EF4-FFF2-40B4-BE49-F238E27FC236}">
                <a16:creationId xmlns:a16="http://schemas.microsoft.com/office/drawing/2014/main" id="{4194167B-00E2-6AF1-8E40-9AFE7324F0A8}"/>
              </a:ext>
            </a:extLst>
          </p:cNvPr>
          <p:cNvSpPr txBox="1"/>
          <p:nvPr/>
        </p:nvSpPr>
        <p:spPr>
          <a:xfrm>
            <a:off x="9865391" y="9610160"/>
            <a:ext cx="1452825" cy="430887"/>
          </a:xfrm>
          <a:prstGeom prst="rect">
            <a:avLst/>
          </a:prstGeom>
        </p:spPr>
        <p:txBody>
          <a:bodyPr wrap="square" lIns="0" tIns="0" rIns="0" bIns="0" rtlCol="0" anchor="t">
            <a:spAutoFit/>
          </a:bodyPr>
          <a:lstStyle/>
          <a:p>
            <a:r>
              <a:rPr lang="en-US" sz="2800" spc="180">
                <a:solidFill>
                  <a:srgbClr val="005DAB"/>
                </a:solidFill>
                <a:latin typeface="Boots Sharp Light" panose="00000400000000000000" pitchFamily="50" charset="0"/>
                <a:ea typeface="Source Sans Pro Semibold" panose="020B0603030403020204" pitchFamily="34" charset="0"/>
              </a:rPr>
              <a:t>Women</a:t>
            </a:r>
            <a:endParaRPr lang="en-US" sz="2400" spc="180">
              <a:solidFill>
                <a:srgbClr val="005DAB"/>
              </a:solidFill>
              <a:latin typeface="Boots Sharp Light" panose="00000400000000000000" pitchFamily="50" charset="0"/>
              <a:ea typeface="Source Sans Pro Semibold" panose="020B0603030403020204" pitchFamily="34" charset="0"/>
            </a:endParaRPr>
          </a:p>
        </p:txBody>
      </p:sp>
      <p:cxnSp>
        <p:nvCxnSpPr>
          <p:cNvPr id="16" name="Straight Connector 15">
            <a:extLst>
              <a:ext uri="{FF2B5EF4-FFF2-40B4-BE49-F238E27FC236}">
                <a16:creationId xmlns:a16="http://schemas.microsoft.com/office/drawing/2014/main" id="{F27FE69B-A2F9-934E-F23C-873C22EAB413}"/>
              </a:ext>
            </a:extLst>
          </p:cNvPr>
          <p:cNvCxnSpPr>
            <a:cxnSpLocks/>
          </p:cNvCxnSpPr>
          <p:nvPr/>
        </p:nvCxnSpPr>
        <p:spPr>
          <a:xfrm>
            <a:off x="9178259" y="7878912"/>
            <a:ext cx="0" cy="1993909"/>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8" name="Straight Connector 17">
            <a:extLst>
              <a:ext uri="{FF2B5EF4-FFF2-40B4-BE49-F238E27FC236}">
                <a16:creationId xmlns:a16="http://schemas.microsoft.com/office/drawing/2014/main" id="{4CDCF321-4F8C-16AA-3794-ECA280B0A8DC}"/>
              </a:ext>
            </a:extLst>
          </p:cNvPr>
          <p:cNvCxnSpPr>
            <a:cxnSpLocks/>
          </p:cNvCxnSpPr>
          <p:nvPr/>
        </p:nvCxnSpPr>
        <p:spPr>
          <a:xfrm flipV="1">
            <a:off x="3344333" y="10458121"/>
            <a:ext cx="19645736" cy="377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20" name="TextBox 19">
            <a:extLst>
              <a:ext uri="{FF2B5EF4-FFF2-40B4-BE49-F238E27FC236}">
                <a16:creationId xmlns:a16="http://schemas.microsoft.com/office/drawing/2014/main" id="{26EEE89C-A487-28D1-1BDB-199072F73BE3}"/>
              </a:ext>
            </a:extLst>
          </p:cNvPr>
          <p:cNvSpPr txBox="1"/>
          <p:nvPr/>
        </p:nvSpPr>
        <p:spPr>
          <a:xfrm>
            <a:off x="14247130" y="2118785"/>
            <a:ext cx="2793841" cy="369332"/>
          </a:xfrm>
          <a:prstGeom prst="rect">
            <a:avLst/>
          </a:prstGeom>
        </p:spPr>
        <p:txBody>
          <a:bodyPr wrap="square" lIns="0" tIns="0" rIns="0" bIns="0" rtlCol="0" anchor="t">
            <a:spAutoFit/>
          </a:bodyPr>
          <a:lstStyle/>
          <a:p>
            <a:r>
              <a:rPr lang="en-US" sz="2400" spc="180">
                <a:solidFill>
                  <a:srgbClr val="1E1D5A"/>
                </a:solidFill>
                <a:latin typeface="Boots Sharp" panose="00000500000000000000" pitchFamily="50" charset="0"/>
                <a:ea typeface="Source Sans Pro Semibold" panose="020B0603030403020204" pitchFamily="34" charset="0"/>
              </a:rPr>
              <a:t>Gender Pay Gap</a:t>
            </a:r>
            <a:endParaRPr lang="en-US" sz="2400" spc="180">
              <a:solidFill>
                <a:srgbClr val="005DAB"/>
              </a:solidFill>
              <a:latin typeface="Boots Sharp" panose="00000500000000000000" pitchFamily="50" charset="0"/>
              <a:ea typeface="Source Sans Pro Semibold" panose="020B0603030403020204" pitchFamily="34" charset="0"/>
            </a:endParaRPr>
          </a:p>
        </p:txBody>
      </p:sp>
      <p:cxnSp>
        <p:nvCxnSpPr>
          <p:cNvPr id="21" name="Straight Connector 20">
            <a:extLst>
              <a:ext uri="{FF2B5EF4-FFF2-40B4-BE49-F238E27FC236}">
                <a16:creationId xmlns:a16="http://schemas.microsoft.com/office/drawing/2014/main" id="{40D03149-5827-4ACE-F8A5-08F1B28D5F10}"/>
              </a:ext>
            </a:extLst>
          </p:cNvPr>
          <p:cNvCxnSpPr>
            <a:cxnSpLocks/>
          </p:cNvCxnSpPr>
          <p:nvPr/>
        </p:nvCxnSpPr>
        <p:spPr>
          <a:xfrm>
            <a:off x="14389259" y="4713468"/>
            <a:ext cx="8870791"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C3E572CF-E1B2-9672-ABE6-0BA5251F96F0}"/>
              </a:ext>
            </a:extLst>
          </p:cNvPr>
          <p:cNvCxnSpPr>
            <a:cxnSpLocks/>
          </p:cNvCxnSpPr>
          <p:nvPr/>
        </p:nvCxnSpPr>
        <p:spPr>
          <a:xfrm>
            <a:off x="18726150" y="2803331"/>
            <a:ext cx="0" cy="1626707"/>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24" name="TextBox 23">
            <a:extLst>
              <a:ext uri="{FF2B5EF4-FFF2-40B4-BE49-F238E27FC236}">
                <a16:creationId xmlns:a16="http://schemas.microsoft.com/office/drawing/2014/main" id="{8B6219D5-B5AB-81E6-0B09-7DE63A3D84B8}"/>
              </a:ext>
            </a:extLst>
          </p:cNvPr>
          <p:cNvSpPr txBox="1"/>
          <p:nvPr/>
        </p:nvSpPr>
        <p:spPr>
          <a:xfrm>
            <a:off x="14363940" y="4953849"/>
            <a:ext cx="3422491" cy="369332"/>
          </a:xfrm>
          <a:prstGeom prst="rect">
            <a:avLst/>
          </a:prstGeom>
        </p:spPr>
        <p:txBody>
          <a:bodyPr wrap="square" lIns="0" tIns="0" rIns="0" bIns="0" rtlCol="0" anchor="t">
            <a:spAutoFit/>
          </a:bodyPr>
          <a:lstStyle/>
          <a:p>
            <a:r>
              <a:rPr lang="en-US" sz="2400" spc="180">
                <a:solidFill>
                  <a:srgbClr val="1E1D5A"/>
                </a:solidFill>
                <a:latin typeface="Boots Sharp" panose="00000500000000000000" pitchFamily="50" charset="0"/>
                <a:ea typeface="Source Sans Pro Semibold" panose="020B0603030403020204" pitchFamily="34" charset="0"/>
              </a:rPr>
              <a:t>Bonus Pay Received</a:t>
            </a:r>
            <a:endParaRPr lang="en-US" sz="2400" spc="180">
              <a:solidFill>
                <a:srgbClr val="005DAB"/>
              </a:solidFill>
              <a:latin typeface="Boots Sharp" panose="00000500000000000000" pitchFamily="50" charset="0"/>
              <a:ea typeface="Source Sans Pro Semibold" panose="020B0603030403020204" pitchFamily="34" charset="0"/>
            </a:endParaRPr>
          </a:p>
        </p:txBody>
      </p:sp>
      <p:sp>
        <p:nvSpPr>
          <p:cNvPr id="25" name="TextBox 24">
            <a:extLst>
              <a:ext uri="{FF2B5EF4-FFF2-40B4-BE49-F238E27FC236}">
                <a16:creationId xmlns:a16="http://schemas.microsoft.com/office/drawing/2014/main" id="{4BFA2CAE-40DE-0299-1F79-3A01AB990D57}"/>
              </a:ext>
            </a:extLst>
          </p:cNvPr>
          <p:cNvSpPr txBox="1"/>
          <p:nvPr/>
        </p:nvSpPr>
        <p:spPr>
          <a:xfrm>
            <a:off x="18993673" y="6764580"/>
            <a:ext cx="1190611" cy="430887"/>
          </a:xfrm>
          <a:prstGeom prst="rect">
            <a:avLst/>
          </a:prstGeom>
        </p:spPr>
        <p:txBody>
          <a:bodyPr wrap="square" lIns="0" tIns="0" rIns="0" bIns="0" rtlCol="0" anchor="t">
            <a:spAutoFit/>
          </a:bodyPr>
          <a:lstStyle/>
          <a:p>
            <a:r>
              <a:rPr lang="en-US" sz="2800" spc="180">
                <a:solidFill>
                  <a:schemeClr val="bg1">
                    <a:lumMod val="50000"/>
                  </a:schemeClr>
                </a:solidFill>
                <a:latin typeface="Boots Sharp Light" panose="00000400000000000000" pitchFamily="50" charset="0"/>
                <a:ea typeface="Source Sans Pro Semibold" panose="020B0603030403020204" pitchFamily="34" charset="0"/>
              </a:rPr>
              <a:t>Men</a:t>
            </a:r>
            <a:endParaRPr lang="en-US" sz="2400" spc="180">
              <a:solidFill>
                <a:schemeClr val="bg1">
                  <a:lumMod val="50000"/>
                </a:schemeClr>
              </a:solidFill>
              <a:latin typeface="Boots Sharp Light" panose="00000400000000000000" pitchFamily="50" charset="0"/>
              <a:ea typeface="Source Sans Pro Semibold" panose="020B0603030403020204" pitchFamily="34" charset="0"/>
            </a:endParaRPr>
          </a:p>
        </p:txBody>
      </p:sp>
      <p:sp>
        <p:nvSpPr>
          <p:cNvPr id="26" name="TextBox 25">
            <a:extLst>
              <a:ext uri="{FF2B5EF4-FFF2-40B4-BE49-F238E27FC236}">
                <a16:creationId xmlns:a16="http://schemas.microsoft.com/office/drawing/2014/main" id="{E249830B-7B9C-E432-97AF-1261A521B4BD}"/>
              </a:ext>
            </a:extLst>
          </p:cNvPr>
          <p:cNvSpPr txBox="1"/>
          <p:nvPr/>
        </p:nvSpPr>
        <p:spPr>
          <a:xfrm>
            <a:off x="14389259" y="6802122"/>
            <a:ext cx="1452825" cy="430887"/>
          </a:xfrm>
          <a:prstGeom prst="rect">
            <a:avLst/>
          </a:prstGeom>
        </p:spPr>
        <p:txBody>
          <a:bodyPr wrap="square" lIns="0" tIns="0" rIns="0" bIns="0" rtlCol="0" anchor="t">
            <a:spAutoFit/>
          </a:bodyPr>
          <a:lstStyle/>
          <a:p>
            <a:r>
              <a:rPr lang="en-US" sz="2800" spc="180">
                <a:solidFill>
                  <a:schemeClr val="bg1">
                    <a:lumMod val="50000"/>
                  </a:schemeClr>
                </a:solidFill>
                <a:latin typeface="Boots Sharp Light" panose="00000400000000000000" pitchFamily="50" charset="0"/>
                <a:ea typeface="Source Sans Pro Semibold" panose="020B0603030403020204" pitchFamily="34" charset="0"/>
              </a:rPr>
              <a:t>Women</a:t>
            </a:r>
            <a:endParaRPr lang="en-US" sz="2400" spc="180">
              <a:solidFill>
                <a:schemeClr val="bg1">
                  <a:lumMod val="50000"/>
                </a:schemeClr>
              </a:solidFill>
              <a:latin typeface="Boots Sharp Light" panose="00000400000000000000" pitchFamily="50" charset="0"/>
              <a:ea typeface="Source Sans Pro Semibold" panose="020B0603030403020204" pitchFamily="34" charset="0"/>
            </a:endParaRPr>
          </a:p>
        </p:txBody>
      </p:sp>
      <p:cxnSp>
        <p:nvCxnSpPr>
          <p:cNvPr id="27" name="Straight Connector 26">
            <a:extLst>
              <a:ext uri="{FF2B5EF4-FFF2-40B4-BE49-F238E27FC236}">
                <a16:creationId xmlns:a16="http://schemas.microsoft.com/office/drawing/2014/main" id="{D86737F8-8A1D-49CC-3123-1437D356DFB5}"/>
              </a:ext>
            </a:extLst>
          </p:cNvPr>
          <p:cNvCxnSpPr>
            <a:cxnSpLocks/>
          </p:cNvCxnSpPr>
          <p:nvPr/>
        </p:nvCxnSpPr>
        <p:spPr>
          <a:xfrm>
            <a:off x="14389259" y="7456668"/>
            <a:ext cx="8870791"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id="{DB279454-0CEF-A145-08C3-F219C1CD97B1}"/>
              </a:ext>
            </a:extLst>
          </p:cNvPr>
          <p:cNvSpPr txBox="1"/>
          <p:nvPr/>
        </p:nvSpPr>
        <p:spPr>
          <a:xfrm>
            <a:off x="14389259" y="7734454"/>
            <a:ext cx="7613490" cy="369332"/>
          </a:xfrm>
          <a:prstGeom prst="rect">
            <a:avLst/>
          </a:prstGeom>
        </p:spPr>
        <p:txBody>
          <a:bodyPr wrap="square" lIns="0" tIns="0" rIns="0" bIns="0" rtlCol="0" anchor="t">
            <a:spAutoFit/>
          </a:bodyPr>
          <a:lstStyle/>
          <a:p>
            <a:r>
              <a:rPr lang="en-US" sz="2400" spc="180">
                <a:solidFill>
                  <a:srgbClr val="1E1D5A"/>
                </a:solidFill>
                <a:latin typeface="Boots Sharp" panose="00000500000000000000" pitchFamily="50" charset="0"/>
                <a:ea typeface="Source Sans Pro Semibold" panose="020B0603030403020204" pitchFamily="34" charset="0"/>
              </a:rPr>
              <a:t>Bonus Pay Difference Between Men &amp; Women</a:t>
            </a:r>
            <a:endParaRPr lang="en-US" sz="2400" spc="180">
              <a:solidFill>
                <a:srgbClr val="005DAB"/>
              </a:solidFill>
              <a:latin typeface="Boots Sharp" panose="00000500000000000000" pitchFamily="50" charset="0"/>
              <a:ea typeface="Source Sans Pro Semibold" panose="020B0603030403020204" pitchFamily="34" charset="0"/>
            </a:endParaRPr>
          </a:p>
        </p:txBody>
      </p:sp>
      <p:cxnSp>
        <p:nvCxnSpPr>
          <p:cNvPr id="30" name="Straight Connector 29">
            <a:extLst>
              <a:ext uri="{FF2B5EF4-FFF2-40B4-BE49-F238E27FC236}">
                <a16:creationId xmlns:a16="http://schemas.microsoft.com/office/drawing/2014/main" id="{23C2F9FC-BF88-DEC8-1755-6C09C7A974F5}"/>
              </a:ext>
            </a:extLst>
          </p:cNvPr>
          <p:cNvCxnSpPr>
            <a:cxnSpLocks/>
          </p:cNvCxnSpPr>
          <p:nvPr/>
        </p:nvCxnSpPr>
        <p:spPr>
          <a:xfrm>
            <a:off x="18726150" y="8305800"/>
            <a:ext cx="0" cy="1614055"/>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32" name="TextBox 31">
            <a:extLst>
              <a:ext uri="{FF2B5EF4-FFF2-40B4-BE49-F238E27FC236}">
                <a16:creationId xmlns:a16="http://schemas.microsoft.com/office/drawing/2014/main" id="{980FFCCE-8EEF-68F1-23AA-7067455646F2}"/>
              </a:ext>
            </a:extLst>
          </p:cNvPr>
          <p:cNvSpPr txBox="1"/>
          <p:nvPr/>
        </p:nvSpPr>
        <p:spPr>
          <a:xfrm>
            <a:off x="14482513" y="9719551"/>
            <a:ext cx="1079340" cy="430887"/>
          </a:xfrm>
          <a:prstGeom prst="rect">
            <a:avLst/>
          </a:prstGeom>
        </p:spPr>
        <p:txBody>
          <a:bodyPr wrap="square" lIns="0" tIns="0" rIns="0" bIns="0" rtlCol="0" anchor="t">
            <a:spAutoFit/>
          </a:bodyPr>
          <a:lstStyle/>
          <a:p>
            <a:r>
              <a:rPr lang="en-US" sz="2800" spc="180">
                <a:solidFill>
                  <a:schemeClr val="bg1">
                    <a:lumMod val="50000"/>
                  </a:schemeClr>
                </a:solidFill>
                <a:latin typeface="Boots Sharp Light" panose="00000400000000000000" pitchFamily="50" charset="0"/>
                <a:ea typeface="Source Sans Pro Semibold" panose="020B0603030403020204" pitchFamily="34" charset="0"/>
              </a:rPr>
              <a:t>Mean</a:t>
            </a:r>
            <a:endParaRPr lang="en-US" sz="2400" spc="180">
              <a:solidFill>
                <a:schemeClr val="bg1">
                  <a:lumMod val="50000"/>
                </a:schemeClr>
              </a:solidFill>
              <a:latin typeface="Boots Sharp Light" panose="00000400000000000000" pitchFamily="50" charset="0"/>
              <a:ea typeface="Source Sans Pro Semibold" panose="020B0603030403020204" pitchFamily="34" charset="0"/>
            </a:endParaRPr>
          </a:p>
        </p:txBody>
      </p:sp>
      <p:sp>
        <p:nvSpPr>
          <p:cNvPr id="33" name="TextBox 32">
            <a:extLst>
              <a:ext uri="{FF2B5EF4-FFF2-40B4-BE49-F238E27FC236}">
                <a16:creationId xmlns:a16="http://schemas.microsoft.com/office/drawing/2014/main" id="{6256B16E-7264-AD62-DEDD-CD76FD8C1E70}"/>
              </a:ext>
            </a:extLst>
          </p:cNvPr>
          <p:cNvSpPr txBox="1"/>
          <p:nvPr/>
        </p:nvSpPr>
        <p:spPr>
          <a:xfrm>
            <a:off x="19102823" y="9685223"/>
            <a:ext cx="1588765" cy="430887"/>
          </a:xfrm>
          <a:prstGeom prst="rect">
            <a:avLst/>
          </a:prstGeom>
        </p:spPr>
        <p:txBody>
          <a:bodyPr wrap="square" lIns="0" tIns="0" rIns="0" bIns="0" rtlCol="0" anchor="t">
            <a:spAutoFit/>
          </a:bodyPr>
          <a:lstStyle/>
          <a:p>
            <a:r>
              <a:rPr lang="en-US" sz="2800" spc="180">
                <a:solidFill>
                  <a:schemeClr val="bg1">
                    <a:lumMod val="50000"/>
                  </a:schemeClr>
                </a:solidFill>
                <a:latin typeface="Boots Sharp Light" panose="00000400000000000000" pitchFamily="50" charset="0"/>
                <a:ea typeface="Source Sans Pro Semibold" panose="020B0603030403020204" pitchFamily="34" charset="0"/>
              </a:rPr>
              <a:t>Median</a:t>
            </a:r>
            <a:endParaRPr lang="en-US" sz="2400" spc="180">
              <a:solidFill>
                <a:schemeClr val="bg1">
                  <a:lumMod val="50000"/>
                </a:schemeClr>
              </a:solidFill>
              <a:latin typeface="Boots Sharp Light" panose="00000400000000000000" pitchFamily="50" charset="0"/>
              <a:ea typeface="Source Sans Pro Semibold" panose="020B0603030403020204" pitchFamily="34" charset="0"/>
            </a:endParaRPr>
          </a:p>
        </p:txBody>
      </p:sp>
      <p:sp>
        <p:nvSpPr>
          <p:cNvPr id="34" name="TextBox 33">
            <a:extLst>
              <a:ext uri="{FF2B5EF4-FFF2-40B4-BE49-F238E27FC236}">
                <a16:creationId xmlns:a16="http://schemas.microsoft.com/office/drawing/2014/main" id="{85DCC522-BEC9-7B6E-5A14-56D8594C8BA2}"/>
              </a:ext>
            </a:extLst>
          </p:cNvPr>
          <p:cNvSpPr txBox="1"/>
          <p:nvPr/>
        </p:nvSpPr>
        <p:spPr>
          <a:xfrm>
            <a:off x="3344333" y="10769574"/>
            <a:ext cx="3051773" cy="430887"/>
          </a:xfrm>
          <a:prstGeom prst="rect">
            <a:avLst/>
          </a:prstGeom>
        </p:spPr>
        <p:txBody>
          <a:bodyPr wrap="square" lIns="0" tIns="0" rIns="0" bIns="0" rtlCol="0" anchor="t">
            <a:spAutoFit/>
          </a:bodyPr>
          <a:lstStyle/>
          <a:p>
            <a:r>
              <a:rPr lang="en-US" sz="2800" spc="180">
                <a:latin typeface="Boots Sharp" panose="00000500000000000000" pitchFamily="50" charset="0"/>
                <a:ea typeface="Source Sans Pro Semibold" panose="020B0603030403020204" pitchFamily="34" charset="0"/>
              </a:rPr>
              <a:t>Pay Quartiles</a:t>
            </a:r>
          </a:p>
        </p:txBody>
      </p:sp>
      <p:sp>
        <p:nvSpPr>
          <p:cNvPr id="6" name="TextBox 5">
            <a:extLst>
              <a:ext uri="{FF2B5EF4-FFF2-40B4-BE49-F238E27FC236}">
                <a16:creationId xmlns:a16="http://schemas.microsoft.com/office/drawing/2014/main" id="{B060BAD2-677B-7713-A288-CBFA9AD6C5F3}"/>
              </a:ext>
            </a:extLst>
          </p:cNvPr>
          <p:cNvSpPr txBox="1"/>
          <p:nvPr/>
        </p:nvSpPr>
        <p:spPr>
          <a:xfrm>
            <a:off x="14363940" y="3999151"/>
            <a:ext cx="1079340" cy="430887"/>
          </a:xfrm>
          <a:prstGeom prst="rect">
            <a:avLst/>
          </a:prstGeom>
        </p:spPr>
        <p:txBody>
          <a:bodyPr wrap="square" lIns="0" tIns="0" rIns="0" bIns="0" rtlCol="0" anchor="t">
            <a:spAutoFit/>
          </a:bodyPr>
          <a:lstStyle/>
          <a:p>
            <a:r>
              <a:rPr lang="en-US" sz="2800" spc="180">
                <a:solidFill>
                  <a:schemeClr val="bg1">
                    <a:lumMod val="50000"/>
                  </a:schemeClr>
                </a:solidFill>
                <a:latin typeface="Boots Sharp Light" panose="00000400000000000000" pitchFamily="50" charset="0"/>
                <a:ea typeface="Source Sans Pro Semibold" panose="020B0603030403020204" pitchFamily="34" charset="0"/>
              </a:rPr>
              <a:t>Mean</a:t>
            </a:r>
            <a:endParaRPr lang="en-US" sz="2400" spc="180">
              <a:solidFill>
                <a:schemeClr val="bg1">
                  <a:lumMod val="50000"/>
                </a:schemeClr>
              </a:solidFill>
              <a:latin typeface="Boots Sharp Light" panose="00000400000000000000" pitchFamily="50" charset="0"/>
              <a:ea typeface="Source Sans Pro Semibold" panose="020B0603030403020204" pitchFamily="34" charset="0"/>
            </a:endParaRPr>
          </a:p>
        </p:txBody>
      </p:sp>
      <p:sp>
        <p:nvSpPr>
          <p:cNvPr id="7" name="TextBox 6">
            <a:extLst>
              <a:ext uri="{FF2B5EF4-FFF2-40B4-BE49-F238E27FC236}">
                <a16:creationId xmlns:a16="http://schemas.microsoft.com/office/drawing/2014/main" id="{7CAB7B97-35D3-3C6D-EA5D-2127AFD9BD9E}"/>
              </a:ext>
            </a:extLst>
          </p:cNvPr>
          <p:cNvSpPr txBox="1"/>
          <p:nvPr/>
        </p:nvSpPr>
        <p:spPr>
          <a:xfrm>
            <a:off x="19102822" y="3959316"/>
            <a:ext cx="1588765" cy="430887"/>
          </a:xfrm>
          <a:prstGeom prst="rect">
            <a:avLst/>
          </a:prstGeom>
        </p:spPr>
        <p:txBody>
          <a:bodyPr wrap="square" lIns="0" tIns="0" rIns="0" bIns="0" rtlCol="0" anchor="t">
            <a:spAutoFit/>
          </a:bodyPr>
          <a:lstStyle/>
          <a:p>
            <a:r>
              <a:rPr lang="en-US" sz="2800" spc="180">
                <a:solidFill>
                  <a:schemeClr val="bg1">
                    <a:lumMod val="50000"/>
                  </a:schemeClr>
                </a:solidFill>
                <a:latin typeface="Boots Sharp Light" panose="00000400000000000000" pitchFamily="50" charset="0"/>
                <a:ea typeface="Source Sans Pro Semibold" panose="020B0603030403020204" pitchFamily="34" charset="0"/>
              </a:rPr>
              <a:t>Median</a:t>
            </a:r>
            <a:endParaRPr lang="en-US" sz="2400" spc="180">
              <a:solidFill>
                <a:schemeClr val="bg1">
                  <a:lumMod val="50000"/>
                </a:schemeClr>
              </a:solidFill>
              <a:latin typeface="Boots Sharp Light" panose="00000400000000000000" pitchFamily="50" charset="0"/>
              <a:ea typeface="Source Sans Pro Semibold" panose="020B0603030403020204" pitchFamily="34" charset="0"/>
            </a:endParaRPr>
          </a:p>
        </p:txBody>
      </p:sp>
      <p:sp>
        <p:nvSpPr>
          <p:cNvPr id="15" name="TextBox 4">
            <a:extLst>
              <a:ext uri="{FF2B5EF4-FFF2-40B4-BE49-F238E27FC236}">
                <a16:creationId xmlns:a16="http://schemas.microsoft.com/office/drawing/2014/main" id="{40AC9472-5B19-B8E6-DAAE-293CDBC16057}"/>
              </a:ext>
            </a:extLst>
          </p:cNvPr>
          <p:cNvSpPr txBox="1"/>
          <p:nvPr/>
        </p:nvSpPr>
        <p:spPr>
          <a:xfrm>
            <a:off x="14363940" y="2731045"/>
            <a:ext cx="4614522" cy="1107996"/>
          </a:xfrm>
          <a:prstGeom prst="rect">
            <a:avLst/>
          </a:prstGeom>
        </p:spPr>
        <p:txBody>
          <a:bodyPr wrap="square" lIns="0" tIns="0" rIns="0" bIns="0" rtlCol="0" anchor="t">
            <a:spAutoFit/>
          </a:bodyPr>
          <a:lstStyle/>
          <a:p>
            <a:pPr algn="just"/>
            <a:r>
              <a:rPr lang="en-US" sz="7200" spc="180">
                <a:solidFill>
                  <a:schemeClr val="bg1">
                    <a:lumMod val="50000"/>
                  </a:schemeClr>
                </a:solidFill>
                <a:latin typeface="Boots Sharp Light" panose="00000400000000000000" pitchFamily="50" charset="0"/>
                <a:ea typeface="Source Sans Pro Semibold"/>
              </a:rPr>
              <a:t>14.9%</a:t>
            </a:r>
          </a:p>
        </p:txBody>
      </p:sp>
      <p:sp>
        <p:nvSpPr>
          <p:cNvPr id="19" name="TextBox 4">
            <a:extLst>
              <a:ext uri="{FF2B5EF4-FFF2-40B4-BE49-F238E27FC236}">
                <a16:creationId xmlns:a16="http://schemas.microsoft.com/office/drawing/2014/main" id="{AD574F08-2F49-F4EB-86BF-340A9DAA168A}"/>
              </a:ext>
            </a:extLst>
          </p:cNvPr>
          <p:cNvSpPr txBox="1"/>
          <p:nvPr/>
        </p:nvSpPr>
        <p:spPr>
          <a:xfrm>
            <a:off x="19061768" y="2706932"/>
            <a:ext cx="4614522" cy="1107996"/>
          </a:xfrm>
          <a:prstGeom prst="rect">
            <a:avLst/>
          </a:prstGeom>
        </p:spPr>
        <p:txBody>
          <a:bodyPr wrap="square" lIns="0" tIns="0" rIns="0" bIns="0" rtlCol="0" anchor="t">
            <a:spAutoFit/>
          </a:bodyPr>
          <a:lstStyle/>
          <a:p>
            <a:pPr algn="just"/>
            <a:r>
              <a:rPr lang="en-US" sz="7200" spc="180">
                <a:solidFill>
                  <a:schemeClr val="bg1">
                    <a:lumMod val="50000"/>
                  </a:schemeClr>
                </a:solidFill>
                <a:latin typeface="Boots Sharp Light" panose="00000400000000000000" pitchFamily="50" charset="0"/>
                <a:ea typeface="Source Sans Pro Semibold"/>
              </a:rPr>
              <a:t>20.2%</a:t>
            </a:r>
          </a:p>
        </p:txBody>
      </p:sp>
      <p:sp>
        <p:nvSpPr>
          <p:cNvPr id="22" name="TextBox 21">
            <a:extLst>
              <a:ext uri="{FF2B5EF4-FFF2-40B4-BE49-F238E27FC236}">
                <a16:creationId xmlns:a16="http://schemas.microsoft.com/office/drawing/2014/main" id="{2D62038C-A327-B840-F37E-D7CA8140ABC6}"/>
              </a:ext>
            </a:extLst>
          </p:cNvPr>
          <p:cNvSpPr txBox="1"/>
          <p:nvPr/>
        </p:nvSpPr>
        <p:spPr>
          <a:xfrm>
            <a:off x="17678536" y="5698786"/>
            <a:ext cx="1315137" cy="276999"/>
          </a:xfrm>
          <a:prstGeom prst="rect">
            <a:avLst/>
          </a:prstGeom>
        </p:spPr>
        <p:txBody>
          <a:bodyPr wrap="square" lIns="0" tIns="0" rIns="0" bIns="0" rtlCol="0" anchor="t">
            <a:spAutoFit/>
          </a:bodyPr>
          <a:lstStyle/>
          <a:p>
            <a:r>
              <a:rPr lang="en-US" sz="1800" spc="180">
                <a:solidFill>
                  <a:schemeClr val="bg1"/>
                </a:solidFill>
                <a:latin typeface="Boots Sharp Light" panose="00000400000000000000" pitchFamily="50" charset="0"/>
                <a:ea typeface="Source Sans Pro Semibold" panose="020B0603030403020204" pitchFamily="34" charset="0"/>
              </a:rPr>
              <a:t>85.7%</a:t>
            </a:r>
            <a:endParaRPr lang="en-US" sz="1600" spc="180">
              <a:solidFill>
                <a:schemeClr val="bg1"/>
              </a:solidFill>
              <a:latin typeface="Boots Sharp Light" panose="00000400000000000000" pitchFamily="50" charset="0"/>
              <a:ea typeface="Source Sans Pro Semibold" panose="020B0603030403020204" pitchFamily="34" charset="0"/>
            </a:endParaRPr>
          </a:p>
        </p:txBody>
      </p:sp>
      <p:sp>
        <p:nvSpPr>
          <p:cNvPr id="28" name="TextBox 27">
            <a:extLst>
              <a:ext uri="{FF2B5EF4-FFF2-40B4-BE49-F238E27FC236}">
                <a16:creationId xmlns:a16="http://schemas.microsoft.com/office/drawing/2014/main" id="{E28CFB66-FEA0-8E9E-142E-C5EE25041BA9}"/>
              </a:ext>
            </a:extLst>
          </p:cNvPr>
          <p:cNvSpPr txBox="1"/>
          <p:nvPr/>
        </p:nvSpPr>
        <p:spPr>
          <a:xfrm>
            <a:off x="19102823" y="6649296"/>
            <a:ext cx="1315137" cy="276999"/>
          </a:xfrm>
          <a:prstGeom prst="rect">
            <a:avLst/>
          </a:prstGeom>
        </p:spPr>
        <p:txBody>
          <a:bodyPr wrap="square" lIns="0" tIns="0" rIns="0" bIns="0" rtlCol="0" anchor="t">
            <a:spAutoFit/>
          </a:bodyPr>
          <a:lstStyle/>
          <a:p>
            <a:r>
              <a:rPr lang="en-US" sz="1800" spc="180">
                <a:solidFill>
                  <a:schemeClr val="bg1"/>
                </a:solidFill>
                <a:latin typeface="Boots Sharp Light" panose="00000400000000000000" pitchFamily="50" charset="0"/>
                <a:ea typeface="Source Sans Pro Semibold" panose="020B0603030403020204" pitchFamily="34" charset="0"/>
              </a:rPr>
              <a:t>86.6%</a:t>
            </a:r>
            <a:endParaRPr lang="en-US" sz="1600" spc="180">
              <a:solidFill>
                <a:schemeClr val="bg1"/>
              </a:solidFill>
              <a:latin typeface="Boots Sharp Light" panose="00000400000000000000" pitchFamily="50" charset="0"/>
              <a:ea typeface="Source Sans Pro Semibold" panose="020B0603030403020204" pitchFamily="34" charset="0"/>
            </a:endParaRPr>
          </a:p>
        </p:txBody>
      </p:sp>
      <p:sp>
        <p:nvSpPr>
          <p:cNvPr id="35" name="TextBox 4">
            <a:extLst>
              <a:ext uri="{FF2B5EF4-FFF2-40B4-BE49-F238E27FC236}">
                <a16:creationId xmlns:a16="http://schemas.microsoft.com/office/drawing/2014/main" id="{712C3F7A-E1F3-7B94-1E4E-04236BC7CAE6}"/>
              </a:ext>
            </a:extLst>
          </p:cNvPr>
          <p:cNvSpPr txBox="1"/>
          <p:nvPr/>
        </p:nvSpPr>
        <p:spPr>
          <a:xfrm>
            <a:off x="14442606" y="8356000"/>
            <a:ext cx="4614522" cy="1107996"/>
          </a:xfrm>
          <a:prstGeom prst="rect">
            <a:avLst/>
          </a:prstGeom>
        </p:spPr>
        <p:txBody>
          <a:bodyPr wrap="square" lIns="0" tIns="0" rIns="0" bIns="0" rtlCol="0" anchor="t">
            <a:spAutoFit/>
          </a:bodyPr>
          <a:lstStyle/>
          <a:p>
            <a:pPr algn="just"/>
            <a:r>
              <a:rPr lang="en-US" sz="7200" spc="180">
                <a:solidFill>
                  <a:schemeClr val="bg1">
                    <a:lumMod val="50000"/>
                  </a:schemeClr>
                </a:solidFill>
                <a:latin typeface="Boots Sharp Light" panose="00000400000000000000" pitchFamily="50" charset="0"/>
                <a:ea typeface="Source Sans Pro Semibold"/>
              </a:rPr>
              <a:t>27.2%</a:t>
            </a:r>
          </a:p>
        </p:txBody>
      </p:sp>
      <p:sp>
        <p:nvSpPr>
          <p:cNvPr id="36" name="TextBox 4">
            <a:extLst>
              <a:ext uri="{FF2B5EF4-FFF2-40B4-BE49-F238E27FC236}">
                <a16:creationId xmlns:a16="http://schemas.microsoft.com/office/drawing/2014/main" id="{A585FE7F-EDB8-4DF9-43F8-23685AE02022}"/>
              </a:ext>
            </a:extLst>
          </p:cNvPr>
          <p:cNvSpPr txBox="1"/>
          <p:nvPr/>
        </p:nvSpPr>
        <p:spPr>
          <a:xfrm>
            <a:off x="19108320" y="8401485"/>
            <a:ext cx="4614522" cy="1107996"/>
          </a:xfrm>
          <a:prstGeom prst="rect">
            <a:avLst/>
          </a:prstGeom>
        </p:spPr>
        <p:txBody>
          <a:bodyPr wrap="square" lIns="0" tIns="0" rIns="0" bIns="0" rtlCol="0" anchor="t">
            <a:spAutoFit/>
          </a:bodyPr>
          <a:lstStyle/>
          <a:p>
            <a:pPr algn="just"/>
            <a:r>
              <a:rPr lang="en-US" sz="7200" spc="180">
                <a:solidFill>
                  <a:schemeClr val="bg1">
                    <a:lumMod val="50000"/>
                  </a:schemeClr>
                </a:solidFill>
                <a:latin typeface="Boots Sharp Light" panose="00000400000000000000" pitchFamily="50" charset="0"/>
                <a:ea typeface="Source Sans Pro Semibold"/>
              </a:rPr>
              <a:t>37.9%</a:t>
            </a:r>
          </a:p>
        </p:txBody>
      </p:sp>
      <p:sp>
        <p:nvSpPr>
          <p:cNvPr id="37" name="TextBox 4">
            <a:extLst>
              <a:ext uri="{FF2B5EF4-FFF2-40B4-BE49-F238E27FC236}">
                <a16:creationId xmlns:a16="http://schemas.microsoft.com/office/drawing/2014/main" id="{909EFEBF-D73A-953F-5612-6F4C13EDD0A1}"/>
              </a:ext>
            </a:extLst>
          </p:cNvPr>
          <p:cNvSpPr txBox="1"/>
          <p:nvPr/>
        </p:nvSpPr>
        <p:spPr>
          <a:xfrm>
            <a:off x="7038303" y="8382688"/>
            <a:ext cx="2315264" cy="1107996"/>
          </a:xfrm>
          <a:prstGeom prst="rect">
            <a:avLst/>
          </a:prstGeom>
        </p:spPr>
        <p:txBody>
          <a:bodyPr wrap="square" lIns="0" tIns="0" rIns="0" bIns="0" rtlCol="0" anchor="t">
            <a:spAutoFit/>
          </a:bodyPr>
          <a:lstStyle/>
          <a:p>
            <a:pPr algn="just"/>
            <a:r>
              <a:rPr lang="en-US" sz="7200" spc="180">
                <a:solidFill>
                  <a:srgbClr val="1E1D5A"/>
                </a:solidFill>
                <a:latin typeface="Boots Sharp Light" panose="00000400000000000000" pitchFamily="50" charset="0"/>
                <a:ea typeface="Source Sans Pro Semibold"/>
              </a:rPr>
              <a:t>37%</a:t>
            </a:r>
          </a:p>
        </p:txBody>
      </p:sp>
      <p:sp>
        <p:nvSpPr>
          <p:cNvPr id="38" name="TextBox 4">
            <a:extLst>
              <a:ext uri="{FF2B5EF4-FFF2-40B4-BE49-F238E27FC236}">
                <a16:creationId xmlns:a16="http://schemas.microsoft.com/office/drawing/2014/main" id="{1A5054BA-887D-835A-3AA1-5873999B927F}"/>
              </a:ext>
            </a:extLst>
          </p:cNvPr>
          <p:cNvSpPr txBox="1"/>
          <p:nvPr/>
        </p:nvSpPr>
        <p:spPr>
          <a:xfrm>
            <a:off x="9768749" y="8400213"/>
            <a:ext cx="2806338" cy="1107996"/>
          </a:xfrm>
          <a:prstGeom prst="rect">
            <a:avLst/>
          </a:prstGeom>
        </p:spPr>
        <p:txBody>
          <a:bodyPr wrap="square" lIns="0" tIns="0" rIns="0" bIns="0" rtlCol="0" anchor="t">
            <a:spAutoFit/>
          </a:bodyPr>
          <a:lstStyle/>
          <a:p>
            <a:pPr algn="just"/>
            <a:r>
              <a:rPr lang="en-US" sz="7200" spc="180">
                <a:solidFill>
                  <a:srgbClr val="005DAB"/>
                </a:solidFill>
                <a:latin typeface="Boots Sharp Light" panose="00000400000000000000" pitchFamily="50" charset="0"/>
                <a:ea typeface="Source Sans Pro Semibold"/>
              </a:rPr>
              <a:t>63%</a:t>
            </a:r>
          </a:p>
        </p:txBody>
      </p:sp>
      <p:graphicFrame>
        <p:nvGraphicFramePr>
          <p:cNvPr id="39" name="Chart 38">
            <a:extLst>
              <a:ext uri="{FF2B5EF4-FFF2-40B4-BE49-F238E27FC236}">
                <a16:creationId xmlns:a16="http://schemas.microsoft.com/office/drawing/2014/main" id="{1F3D3581-2456-1DD0-9BE9-22D38F24B1F3}"/>
              </a:ext>
            </a:extLst>
          </p:cNvPr>
          <p:cNvGraphicFramePr>
            <a:graphicFrameLocks/>
          </p:cNvGraphicFramePr>
          <p:nvPr>
            <p:extLst>
              <p:ext uri="{D42A27DB-BD31-4B8C-83A1-F6EECF244321}">
                <p14:modId xmlns:p14="http://schemas.microsoft.com/office/powerpoint/2010/main" val="663399784"/>
              </p:ext>
            </p:extLst>
          </p:nvPr>
        </p:nvGraphicFramePr>
        <p:xfrm>
          <a:off x="6748617" y="10789169"/>
          <a:ext cx="3465293" cy="24141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a:extLst>
              <a:ext uri="{FF2B5EF4-FFF2-40B4-BE49-F238E27FC236}">
                <a16:creationId xmlns:a16="http://schemas.microsoft.com/office/drawing/2014/main" id="{B4D410E1-ACE4-587B-7DC9-E9EC841A696D}"/>
              </a:ext>
            </a:extLst>
          </p:cNvPr>
          <p:cNvGraphicFramePr>
            <a:graphicFrameLocks/>
          </p:cNvGraphicFramePr>
          <p:nvPr>
            <p:extLst>
              <p:ext uri="{D42A27DB-BD31-4B8C-83A1-F6EECF244321}">
                <p14:modId xmlns:p14="http://schemas.microsoft.com/office/powerpoint/2010/main" val="1943710162"/>
              </p:ext>
            </p:extLst>
          </p:nvPr>
        </p:nvGraphicFramePr>
        <p:xfrm>
          <a:off x="11017220" y="10789169"/>
          <a:ext cx="3465293" cy="24141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hart 40">
            <a:extLst>
              <a:ext uri="{FF2B5EF4-FFF2-40B4-BE49-F238E27FC236}">
                <a16:creationId xmlns:a16="http://schemas.microsoft.com/office/drawing/2014/main" id="{1F3D3581-2456-1DD0-9BE9-22D38F24B1F3}"/>
              </a:ext>
            </a:extLst>
          </p:cNvPr>
          <p:cNvGraphicFramePr>
            <a:graphicFrameLocks/>
          </p:cNvGraphicFramePr>
          <p:nvPr>
            <p:extLst>
              <p:ext uri="{D42A27DB-BD31-4B8C-83A1-F6EECF244321}">
                <p14:modId xmlns:p14="http://schemas.microsoft.com/office/powerpoint/2010/main" val="2474612798"/>
              </p:ext>
            </p:extLst>
          </p:nvPr>
        </p:nvGraphicFramePr>
        <p:xfrm>
          <a:off x="15501614" y="10804877"/>
          <a:ext cx="3078714" cy="24699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hart 41">
            <a:extLst>
              <a:ext uri="{FF2B5EF4-FFF2-40B4-BE49-F238E27FC236}">
                <a16:creationId xmlns:a16="http://schemas.microsoft.com/office/drawing/2014/main" id="{1F3D3581-2456-1DD0-9BE9-22D38F24B1F3}"/>
              </a:ext>
            </a:extLst>
          </p:cNvPr>
          <p:cNvGraphicFramePr>
            <a:graphicFrameLocks/>
          </p:cNvGraphicFramePr>
          <p:nvPr>
            <p:extLst>
              <p:ext uri="{D42A27DB-BD31-4B8C-83A1-F6EECF244321}">
                <p14:modId xmlns:p14="http://schemas.microsoft.com/office/powerpoint/2010/main" val="218008481"/>
              </p:ext>
            </p:extLst>
          </p:nvPr>
        </p:nvGraphicFramePr>
        <p:xfrm>
          <a:off x="19755102" y="10804877"/>
          <a:ext cx="3078714" cy="2469996"/>
        </p:xfrm>
        <a:graphic>
          <a:graphicData uri="http://schemas.openxmlformats.org/drawingml/2006/chart">
            <c:chart xmlns:c="http://schemas.openxmlformats.org/drawingml/2006/chart" xmlns:r="http://schemas.openxmlformats.org/officeDocument/2006/relationships" r:id="rId7"/>
          </a:graphicData>
        </a:graphic>
      </p:graphicFrame>
      <p:sp>
        <p:nvSpPr>
          <p:cNvPr id="43" name="TextBox 42">
            <a:extLst>
              <a:ext uri="{FF2B5EF4-FFF2-40B4-BE49-F238E27FC236}">
                <a16:creationId xmlns:a16="http://schemas.microsoft.com/office/drawing/2014/main" id="{4058A708-8F04-5EF7-B418-BBA277395BB7}"/>
              </a:ext>
            </a:extLst>
          </p:cNvPr>
          <p:cNvSpPr txBox="1"/>
          <p:nvPr/>
        </p:nvSpPr>
        <p:spPr>
          <a:xfrm>
            <a:off x="7801156" y="12347447"/>
            <a:ext cx="1315137" cy="276999"/>
          </a:xfrm>
          <a:prstGeom prst="rect">
            <a:avLst/>
          </a:prstGeom>
        </p:spPr>
        <p:txBody>
          <a:bodyPr wrap="square" lIns="0" tIns="0" rIns="0" bIns="0" rtlCol="0" anchor="t">
            <a:spAutoFit/>
          </a:bodyPr>
          <a:lstStyle/>
          <a:p>
            <a:r>
              <a:rPr lang="en-US" sz="1800" spc="180">
                <a:solidFill>
                  <a:srgbClr val="FFFFFF"/>
                </a:solidFill>
                <a:latin typeface="Boots Sharp Light" panose="00000400000000000000" pitchFamily="50" charset="0"/>
                <a:ea typeface="Source Sans Pro Semibold"/>
              </a:rPr>
              <a:t>67.1%</a:t>
            </a:r>
            <a:endParaRPr lang="en-US" sz="1600" spc="180">
              <a:solidFill>
                <a:srgbClr val="FFFFFF"/>
              </a:solidFill>
              <a:latin typeface="Boots Sharp Light" panose="00000400000000000000" pitchFamily="50" charset="0"/>
              <a:ea typeface="Source Sans Pro Semibold" panose="020B0603030403020204" pitchFamily="34" charset="0"/>
            </a:endParaRPr>
          </a:p>
        </p:txBody>
      </p:sp>
      <p:sp>
        <p:nvSpPr>
          <p:cNvPr id="45" name="TextBox 44">
            <a:extLst>
              <a:ext uri="{FF2B5EF4-FFF2-40B4-BE49-F238E27FC236}">
                <a16:creationId xmlns:a16="http://schemas.microsoft.com/office/drawing/2014/main" id="{5880B165-0784-A08D-F36A-9D6249FB7364}"/>
              </a:ext>
            </a:extLst>
          </p:cNvPr>
          <p:cNvSpPr txBox="1"/>
          <p:nvPr/>
        </p:nvSpPr>
        <p:spPr>
          <a:xfrm>
            <a:off x="8368390" y="11577641"/>
            <a:ext cx="1315137" cy="276999"/>
          </a:xfrm>
          <a:prstGeom prst="rect">
            <a:avLst/>
          </a:prstGeom>
        </p:spPr>
        <p:txBody>
          <a:bodyPr wrap="square" lIns="0" tIns="0" rIns="0" bIns="0" rtlCol="0" anchor="t">
            <a:spAutoFit/>
          </a:bodyPr>
          <a:lstStyle/>
          <a:p>
            <a:r>
              <a:rPr lang="en-US" sz="1800" spc="180">
                <a:solidFill>
                  <a:srgbClr val="FFFFFF"/>
                </a:solidFill>
                <a:latin typeface="Boots Sharp Light" panose="00000400000000000000" pitchFamily="50" charset="0"/>
                <a:ea typeface="Source Sans Pro Semibold"/>
              </a:rPr>
              <a:t>32.9%</a:t>
            </a:r>
            <a:endParaRPr lang="en-US" sz="1600" spc="180">
              <a:solidFill>
                <a:srgbClr val="FFFFFF"/>
              </a:solidFill>
              <a:latin typeface="Boots Sharp Light" panose="00000400000000000000" pitchFamily="50" charset="0"/>
              <a:ea typeface="Source Sans Pro Semibold"/>
            </a:endParaRPr>
          </a:p>
        </p:txBody>
      </p:sp>
      <p:sp>
        <p:nvSpPr>
          <p:cNvPr id="48" name="TextBox 47">
            <a:extLst>
              <a:ext uri="{FF2B5EF4-FFF2-40B4-BE49-F238E27FC236}">
                <a16:creationId xmlns:a16="http://schemas.microsoft.com/office/drawing/2014/main" id="{D309F21B-641A-B0BE-7ABB-81FE12AABE0C}"/>
              </a:ext>
            </a:extLst>
          </p:cNvPr>
          <p:cNvSpPr txBox="1"/>
          <p:nvPr/>
        </p:nvSpPr>
        <p:spPr>
          <a:xfrm>
            <a:off x="12069759" y="12416314"/>
            <a:ext cx="1315137" cy="276999"/>
          </a:xfrm>
          <a:prstGeom prst="rect">
            <a:avLst/>
          </a:prstGeom>
        </p:spPr>
        <p:txBody>
          <a:bodyPr wrap="square" lIns="0" tIns="0" rIns="0" bIns="0" rtlCol="0" anchor="t">
            <a:spAutoFit/>
          </a:bodyPr>
          <a:lstStyle/>
          <a:p>
            <a:r>
              <a:rPr lang="en-US" sz="1800" spc="180">
                <a:solidFill>
                  <a:srgbClr val="FFFFFF"/>
                </a:solidFill>
                <a:latin typeface="Boots Sharp Light" panose="00000400000000000000" pitchFamily="50" charset="0"/>
                <a:ea typeface="Source Sans Pro Semibold"/>
              </a:rPr>
              <a:t>66.3%</a:t>
            </a:r>
            <a:endParaRPr lang="en-US" sz="1600" spc="180">
              <a:solidFill>
                <a:srgbClr val="FFFFFF"/>
              </a:solidFill>
              <a:latin typeface="Boots Sharp Light" panose="00000400000000000000" pitchFamily="50" charset="0"/>
              <a:ea typeface="Source Sans Pro Semibold"/>
            </a:endParaRPr>
          </a:p>
        </p:txBody>
      </p:sp>
      <p:sp>
        <p:nvSpPr>
          <p:cNvPr id="49" name="TextBox 48">
            <a:extLst>
              <a:ext uri="{FF2B5EF4-FFF2-40B4-BE49-F238E27FC236}">
                <a16:creationId xmlns:a16="http://schemas.microsoft.com/office/drawing/2014/main" id="{CBA4DF84-8FCD-448A-99A2-2B854C047312}"/>
              </a:ext>
            </a:extLst>
          </p:cNvPr>
          <p:cNvSpPr txBox="1"/>
          <p:nvPr/>
        </p:nvSpPr>
        <p:spPr>
          <a:xfrm>
            <a:off x="12636993" y="11646508"/>
            <a:ext cx="1315137" cy="276999"/>
          </a:xfrm>
          <a:prstGeom prst="rect">
            <a:avLst/>
          </a:prstGeom>
        </p:spPr>
        <p:txBody>
          <a:bodyPr wrap="square" lIns="0" tIns="0" rIns="0" bIns="0" rtlCol="0" anchor="t">
            <a:spAutoFit/>
          </a:bodyPr>
          <a:lstStyle/>
          <a:p>
            <a:r>
              <a:rPr lang="en-US" sz="1800" spc="180">
                <a:solidFill>
                  <a:srgbClr val="FFFFFF"/>
                </a:solidFill>
                <a:latin typeface="Boots Sharp Light" panose="00000400000000000000" pitchFamily="50" charset="0"/>
                <a:ea typeface="Source Sans Pro Semibold"/>
              </a:rPr>
              <a:t>33.7%</a:t>
            </a:r>
            <a:endParaRPr lang="en-US" sz="1600" spc="180">
              <a:solidFill>
                <a:srgbClr val="FFFFFF"/>
              </a:solidFill>
              <a:latin typeface="Boots Sharp Light" panose="00000400000000000000" pitchFamily="50" charset="0"/>
              <a:ea typeface="Source Sans Pro Semibold"/>
            </a:endParaRPr>
          </a:p>
        </p:txBody>
      </p:sp>
      <p:sp>
        <p:nvSpPr>
          <p:cNvPr id="50" name="TextBox 49">
            <a:extLst>
              <a:ext uri="{FF2B5EF4-FFF2-40B4-BE49-F238E27FC236}">
                <a16:creationId xmlns:a16="http://schemas.microsoft.com/office/drawing/2014/main" id="{97C7F4F0-3780-8389-C51C-BDF3ADBA24C9}"/>
              </a:ext>
            </a:extLst>
          </p:cNvPr>
          <p:cNvSpPr txBox="1"/>
          <p:nvPr/>
        </p:nvSpPr>
        <p:spPr>
          <a:xfrm>
            <a:off x="16196064" y="12459951"/>
            <a:ext cx="1315137" cy="276999"/>
          </a:xfrm>
          <a:prstGeom prst="rect">
            <a:avLst/>
          </a:prstGeom>
        </p:spPr>
        <p:txBody>
          <a:bodyPr wrap="square" lIns="0" tIns="0" rIns="0" bIns="0" rtlCol="0" anchor="t">
            <a:spAutoFit/>
          </a:bodyPr>
          <a:lstStyle/>
          <a:p>
            <a:r>
              <a:rPr lang="en-US" sz="1800" spc="180">
                <a:solidFill>
                  <a:srgbClr val="FFFFFF"/>
                </a:solidFill>
                <a:latin typeface="Boots Sharp Light" panose="00000400000000000000" pitchFamily="50" charset="0"/>
                <a:ea typeface="Source Sans Pro Semibold"/>
              </a:rPr>
              <a:t>57.3%</a:t>
            </a:r>
            <a:endParaRPr lang="en-US" sz="1600" spc="180">
              <a:solidFill>
                <a:srgbClr val="FFFFFF"/>
              </a:solidFill>
              <a:latin typeface="Boots Sharp Light" panose="00000400000000000000" pitchFamily="50" charset="0"/>
              <a:ea typeface="Source Sans Pro Semibold"/>
            </a:endParaRPr>
          </a:p>
        </p:txBody>
      </p:sp>
      <p:sp>
        <p:nvSpPr>
          <p:cNvPr id="51" name="TextBox 50">
            <a:extLst>
              <a:ext uri="{FF2B5EF4-FFF2-40B4-BE49-F238E27FC236}">
                <a16:creationId xmlns:a16="http://schemas.microsoft.com/office/drawing/2014/main" id="{6405CD85-E284-4A13-BDB5-638716C81960}"/>
              </a:ext>
            </a:extLst>
          </p:cNvPr>
          <p:cNvSpPr txBox="1"/>
          <p:nvPr/>
        </p:nvSpPr>
        <p:spPr>
          <a:xfrm>
            <a:off x="16887207" y="11762876"/>
            <a:ext cx="1315137" cy="276999"/>
          </a:xfrm>
          <a:prstGeom prst="rect">
            <a:avLst/>
          </a:prstGeom>
        </p:spPr>
        <p:txBody>
          <a:bodyPr wrap="square" lIns="0" tIns="0" rIns="0" bIns="0" rtlCol="0" anchor="t">
            <a:spAutoFit/>
          </a:bodyPr>
          <a:lstStyle/>
          <a:p>
            <a:r>
              <a:rPr lang="en-US" sz="1800" spc="180">
                <a:solidFill>
                  <a:srgbClr val="FFFFFF"/>
                </a:solidFill>
                <a:latin typeface="Boots Sharp Light" panose="00000400000000000000" pitchFamily="50" charset="0"/>
                <a:ea typeface="Source Sans Pro Semibold"/>
              </a:rPr>
              <a:t>42.7%</a:t>
            </a:r>
            <a:endParaRPr lang="en-US" sz="1600" spc="180">
              <a:solidFill>
                <a:srgbClr val="FFFFFF"/>
              </a:solidFill>
              <a:latin typeface="Boots Sharp Light" panose="00000400000000000000" pitchFamily="50" charset="0"/>
              <a:ea typeface="Source Sans Pro Semibold"/>
            </a:endParaRPr>
          </a:p>
        </p:txBody>
      </p:sp>
      <p:sp>
        <p:nvSpPr>
          <p:cNvPr id="52" name="TextBox 51">
            <a:extLst>
              <a:ext uri="{FF2B5EF4-FFF2-40B4-BE49-F238E27FC236}">
                <a16:creationId xmlns:a16="http://schemas.microsoft.com/office/drawing/2014/main" id="{13D1243C-94AB-BF71-99D0-83C0C8FF58E7}"/>
              </a:ext>
            </a:extLst>
          </p:cNvPr>
          <p:cNvSpPr txBox="1"/>
          <p:nvPr/>
        </p:nvSpPr>
        <p:spPr>
          <a:xfrm>
            <a:off x="20124551" y="11850426"/>
            <a:ext cx="1315137" cy="276999"/>
          </a:xfrm>
          <a:prstGeom prst="rect">
            <a:avLst/>
          </a:prstGeom>
        </p:spPr>
        <p:txBody>
          <a:bodyPr wrap="square" lIns="0" tIns="0" rIns="0" bIns="0" rtlCol="0" anchor="t">
            <a:spAutoFit/>
          </a:bodyPr>
          <a:lstStyle/>
          <a:p>
            <a:r>
              <a:rPr lang="en-US" sz="1800" spc="180">
                <a:solidFill>
                  <a:srgbClr val="FFFFFF"/>
                </a:solidFill>
                <a:latin typeface="Boots Sharp Light" panose="00000400000000000000" pitchFamily="50" charset="0"/>
                <a:ea typeface="Source Sans Pro Semibold"/>
              </a:rPr>
              <a:t>50.9%</a:t>
            </a:r>
            <a:endParaRPr lang="en-US" sz="1600" spc="180">
              <a:solidFill>
                <a:srgbClr val="FFFFFF"/>
              </a:solidFill>
              <a:latin typeface="Boots Sharp Light" panose="00000400000000000000" pitchFamily="50" charset="0"/>
              <a:ea typeface="Source Sans Pro Semibold"/>
            </a:endParaRPr>
          </a:p>
        </p:txBody>
      </p:sp>
      <p:sp>
        <p:nvSpPr>
          <p:cNvPr id="53" name="TextBox 52">
            <a:extLst>
              <a:ext uri="{FF2B5EF4-FFF2-40B4-BE49-F238E27FC236}">
                <a16:creationId xmlns:a16="http://schemas.microsoft.com/office/drawing/2014/main" id="{057E148E-3965-E397-7BBF-40A0D01DC701}"/>
              </a:ext>
            </a:extLst>
          </p:cNvPr>
          <p:cNvSpPr txBox="1"/>
          <p:nvPr/>
        </p:nvSpPr>
        <p:spPr>
          <a:xfrm>
            <a:off x="21273330" y="11850426"/>
            <a:ext cx="1315137" cy="276999"/>
          </a:xfrm>
          <a:prstGeom prst="rect">
            <a:avLst/>
          </a:prstGeom>
        </p:spPr>
        <p:txBody>
          <a:bodyPr wrap="square" lIns="0" tIns="0" rIns="0" bIns="0" rtlCol="0" anchor="t">
            <a:spAutoFit/>
          </a:bodyPr>
          <a:lstStyle/>
          <a:p>
            <a:r>
              <a:rPr lang="en-US" sz="1800" spc="180">
                <a:solidFill>
                  <a:srgbClr val="FFFFFF"/>
                </a:solidFill>
                <a:latin typeface="Boots Sharp Light" panose="00000400000000000000" pitchFamily="50" charset="0"/>
                <a:ea typeface="Source Sans Pro Semibold"/>
              </a:rPr>
              <a:t>49.1%</a:t>
            </a:r>
          </a:p>
        </p:txBody>
      </p:sp>
      <p:sp>
        <p:nvSpPr>
          <p:cNvPr id="54" name="Rectangle 53">
            <a:extLst>
              <a:ext uri="{FF2B5EF4-FFF2-40B4-BE49-F238E27FC236}">
                <a16:creationId xmlns:a16="http://schemas.microsoft.com/office/drawing/2014/main" id="{06ACD784-55BB-FCAE-67EB-8DE523BB4583}"/>
              </a:ext>
            </a:extLst>
          </p:cNvPr>
          <p:cNvSpPr/>
          <p:nvPr/>
        </p:nvSpPr>
        <p:spPr>
          <a:xfrm rot="19200000">
            <a:off x="7254012" y="10939052"/>
            <a:ext cx="2581120" cy="2358518"/>
          </a:xfrm>
          <a:prstGeom prst="rect">
            <a:avLst/>
          </a:prstGeom>
          <a:noFill/>
        </p:spPr>
        <p:txBody>
          <a:bodyPr spcFirstLastPara="1" wrap="none" lIns="91440" tIns="45720" rIns="91440" bIns="45720" numCol="1" anchor="t">
            <a:prstTxWarp prst="textArchDown">
              <a:avLst>
                <a:gd name="adj" fmla="val 16214878"/>
              </a:avLst>
            </a:prstTxWarp>
            <a:spAutoFit/>
          </a:bodyPr>
          <a:lstStyle/>
          <a:p>
            <a:pPr algn="ctr"/>
            <a:r>
              <a:rPr lang="en-US" sz="2800" b="0" cap="none" spc="0">
                <a:ln w="0"/>
                <a:solidFill>
                  <a:schemeClr val="tx1"/>
                </a:solidFill>
                <a:effectLst>
                  <a:outerShdw blurRad="38100" dist="19050" dir="2700000" algn="tl" rotWithShape="0">
                    <a:schemeClr val="dk1">
                      <a:alpha val="40000"/>
                    </a:schemeClr>
                  </a:outerShdw>
                </a:effectLst>
                <a:latin typeface="Boots Sharp Light"/>
              </a:rPr>
              <a:t>Lower</a:t>
            </a:r>
            <a:r>
              <a:rPr lang="en-US" sz="2800" b="0" cap="none" spc="0">
                <a:ln w="0"/>
                <a:solidFill>
                  <a:srgbClr val="FFFFFF"/>
                </a:solidFill>
                <a:effectLst>
                  <a:outerShdw blurRad="38100" dist="19050" dir="2700000" algn="tl" rotWithShape="0">
                    <a:schemeClr val="dk1">
                      <a:alpha val="40000"/>
                    </a:schemeClr>
                  </a:outerShdw>
                </a:effectLst>
                <a:latin typeface="Boots Sharp Light"/>
              </a:rPr>
              <a:t> </a:t>
            </a:r>
            <a:r>
              <a:rPr lang="en-US" sz="2800" b="0" cap="none" spc="0">
                <a:ln w="0"/>
                <a:solidFill>
                  <a:schemeClr val="tx1"/>
                </a:solidFill>
                <a:effectLst>
                  <a:outerShdw blurRad="38100" dist="19050" dir="2700000" algn="tl" rotWithShape="0">
                    <a:schemeClr val="dk1">
                      <a:alpha val="40000"/>
                    </a:schemeClr>
                  </a:outerShdw>
                </a:effectLst>
                <a:latin typeface="Boots Sharp Light"/>
              </a:rPr>
              <a:t>Quartile</a:t>
            </a:r>
          </a:p>
        </p:txBody>
      </p:sp>
      <p:sp>
        <p:nvSpPr>
          <p:cNvPr id="55" name="Rectangle 54">
            <a:extLst>
              <a:ext uri="{FF2B5EF4-FFF2-40B4-BE49-F238E27FC236}">
                <a16:creationId xmlns:a16="http://schemas.microsoft.com/office/drawing/2014/main" id="{FA63E919-C395-EEFC-FA4B-F01C93CA11C2}"/>
              </a:ext>
            </a:extLst>
          </p:cNvPr>
          <p:cNvSpPr/>
          <p:nvPr/>
        </p:nvSpPr>
        <p:spPr>
          <a:xfrm rot="19200000">
            <a:off x="11503452" y="10939053"/>
            <a:ext cx="2581120" cy="2358518"/>
          </a:xfrm>
          <a:prstGeom prst="rect">
            <a:avLst/>
          </a:prstGeom>
          <a:noFill/>
        </p:spPr>
        <p:txBody>
          <a:bodyPr spcFirstLastPara="1" wrap="none" lIns="91440" tIns="45720" rIns="91440" bIns="45720" numCol="1" anchor="t">
            <a:prstTxWarp prst="textArchDown">
              <a:avLst>
                <a:gd name="adj" fmla="val 16214878"/>
              </a:avLst>
            </a:prstTxWarp>
            <a:spAutoFit/>
          </a:bodyPr>
          <a:lstStyle/>
          <a:p>
            <a:pPr algn="ctr"/>
            <a:r>
              <a:rPr lang="en-US" sz="2800" b="0" cap="none" spc="0">
                <a:ln w="0"/>
                <a:solidFill>
                  <a:schemeClr val="tx1"/>
                </a:solidFill>
                <a:effectLst>
                  <a:outerShdw blurRad="38100" dist="19050" dir="2700000" algn="tl" rotWithShape="0">
                    <a:schemeClr val="dk1">
                      <a:alpha val="40000"/>
                    </a:schemeClr>
                  </a:outerShdw>
                </a:effectLst>
                <a:latin typeface="Boots Sharp Light"/>
              </a:rPr>
              <a:t>Lower Middle Quartile</a:t>
            </a:r>
          </a:p>
        </p:txBody>
      </p:sp>
      <p:sp>
        <p:nvSpPr>
          <p:cNvPr id="56" name="Rectangle 55">
            <a:extLst>
              <a:ext uri="{FF2B5EF4-FFF2-40B4-BE49-F238E27FC236}">
                <a16:creationId xmlns:a16="http://schemas.microsoft.com/office/drawing/2014/main" id="{732CB8B8-D523-4F8C-170B-79B446F0393E}"/>
              </a:ext>
            </a:extLst>
          </p:cNvPr>
          <p:cNvSpPr/>
          <p:nvPr/>
        </p:nvSpPr>
        <p:spPr>
          <a:xfrm rot="19200000">
            <a:off x="15826290" y="10999122"/>
            <a:ext cx="2581120" cy="2358518"/>
          </a:xfrm>
          <a:prstGeom prst="rect">
            <a:avLst/>
          </a:prstGeom>
          <a:noFill/>
        </p:spPr>
        <p:txBody>
          <a:bodyPr spcFirstLastPara="1" wrap="none" lIns="91440" tIns="45720" rIns="91440" bIns="45720" numCol="1" anchor="t">
            <a:prstTxWarp prst="textArchDown">
              <a:avLst>
                <a:gd name="adj" fmla="val 16214878"/>
              </a:avLst>
            </a:prstTxWarp>
            <a:spAutoFit/>
          </a:bodyPr>
          <a:lstStyle/>
          <a:p>
            <a:pPr algn="ctr"/>
            <a:r>
              <a:rPr lang="en-US" sz="2800" b="0">
                <a:ln w="0"/>
                <a:solidFill>
                  <a:schemeClr val="tx1"/>
                </a:solidFill>
                <a:effectLst>
                  <a:outerShdw blurRad="38100" dist="19050" dir="2700000" algn="tl" rotWithShape="0">
                    <a:schemeClr val="dk1">
                      <a:alpha val="40000"/>
                    </a:schemeClr>
                  </a:outerShdw>
                </a:effectLst>
                <a:latin typeface="Boots Sharp Light"/>
              </a:rPr>
              <a:t>Upper </a:t>
            </a:r>
            <a:r>
              <a:rPr lang="en-US" sz="2800" b="0" cap="none" spc="0">
                <a:ln w="0"/>
                <a:solidFill>
                  <a:schemeClr val="tx1"/>
                </a:solidFill>
                <a:effectLst>
                  <a:outerShdw blurRad="38100" dist="19050" dir="2700000" algn="tl" rotWithShape="0">
                    <a:schemeClr val="dk1">
                      <a:alpha val="40000"/>
                    </a:schemeClr>
                  </a:outerShdw>
                </a:effectLst>
                <a:latin typeface="Boots Sharp Light"/>
              </a:rPr>
              <a:t>Middle Quartile</a:t>
            </a:r>
          </a:p>
        </p:txBody>
      </p:sp>
      <p:sp>
        <p:nvSpPr>
          <p:cNvPr id="57" name="Rectangle 56">
            <a:extLst>
              <a:ext uri="{FF2B5EF4-FFF2-40B4-BE49-F238E27FC236}">
                <a16:creationId xmlns:a16="http://schemas.microsoft.com/office/drawing/2014/main" id="{0E77C6AB-7B61-2C75-C15C-245920F87BD6}"/>
              </a:ext>
            </a:extLst>
          </p:cNvPr>
          <p:cNvSpPr/>
          <p:nvPr/>
        </p:nvSpPr>
        <p:spPr>
          <a:xfrm rot="19200000">
            <a:off x="20149127" y="11015553"/>
            <a:ext cx="2581120" cy="2358518"/>
          </a:xfrm>
          <a:prstGeom prst="rect">
            <a:avLst/>
          </a:prstGeom>
          <a:noFill/>
        </p:spPr>
        <p:txBody>
          <a:bodyPr spcFirstLastPara="1" wrap="none" lIns="91440" tIns="45720" rIns="91440" bIns="45720" numCol="1" anchor="t">
            <a:prstTxWarp prst="textArchDown">
              <a:avLst>
                <a:gd name="adj" fmla="val 16214878"/>
              </a:avLst>
            </a:prstTxWarp>
            <a:spAutoFit/>
          </a:bodyPr>
          <a:lstStyle/>
          <a:p>
            <a:pPr algn="ctr"/>
            <a:r>
              <a:rPr lang="en-US" sz="2800" b="0">
                <a:ln w="0"/>
                <a:solidFill>
                  <a:schemeClr val="tx1"/>
                </a:solidFill>
                <a:effectLst>
                  <a:outerShdw blurRad="38100" dist="19050" dir="2700000" algn="tl" rotWithShape="0">
                    <a:schemeClr val="dk1">
                      <a:alpha val="40000"/>
                    </a:schemeClr>
                  </a:outerShdw>
                </a:effectLst>
                <a:latin typeface="Boots Sharp Light"/>
              </a:rPr>
              <a:t>Upper </a:t>
            </a:r>
            <a:r>
              <a:rPr lang="en-US" sz="2800" b="0" cap="none" spc="0">
                <a:ln w="0"/>
                <a:solidFill>
                  <a:schemeClr val="tx1"/>
                </a:solidFill>
                <a:effectLst>
                  <a:outerShdw blurRad="38100" dist="19050" dir="2700000" algn="tl" rotWithShape="0">
                    <a:schemeClr val="dk1">
                      <a:alpha val="40000"/>
                    </a:schemeClr>
                  </a:outerShdw>
                </a:effectLst>
                <a:latin typeface="Boots Sharp Light"/>
              </a:rPr>
              <a:t>Quartile</a:t>
            </a:r>
          </a:p>
        </p:txBody>
      </p:sp>
      <p:sp>
        <p:nvSpPr>
          <p:cNvPr id="46" name="TextBox 45">
            <a:extLst>
              <a:ext uri="{FF2B5EF4-FFF2-40B4-BE49-F238E27FC236}">
                <a16:creationId xmlns:a16="http://schemas.microsoft.com/office/drawing/2014/main" id="{CC779A68-8FF1-13C5-C6E8-870AC91E0BD8}"/>
              </a:ext>
            </a:extLst>
          </p:cNvPr>
          <p:cNvSpPr txBox="1"/>
          <p:nvPr/>
        </p:nvSpPr>
        <p:spPr>
          <a:xfrm>
            <a:off x="14284379" y="5388037"/>
            <a:ext cx="3701064"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GB" sz="7200">
                <a:solidFill>
                  <a:schemeClr val="bg1">
                    <a:lumMod val="50000"/>
                  </a:schemeClr>
                </a:solidFill>
                <a:latin typeface="Boots Sharp Light" panose="00000400000000000000" pitchFamily="50" charset="0"/>
              </a:rPr>
              <a:t>97.5</a:t>
            </a:r>
            <a:r>
              <a:rPr kumimoji="0" lang="en-GB" sz="7200" i="0" u="none" strike="noStrike" cap="none" spc="0" normalizeH="0" baseline="0">
                <a:ln>
                  <a:noFill/>
                </a:ln>
                <a:solidFill>
                  <a:schemeClr val="bg1">
                    <a:lumMod val="50000"/>
                  </a:schemeClr>
                </a:solidFill>
                <a:effectLst/>
                <a:uFillTx/>
                <a:latin typeface="Boots Sharp Light" panose="00000400000000000000" pitchFamily="50" charset="0"/>
                <a:sym typeface="Helvetica Neue"/>
              </a:rPr>
              <a:t>%</a:t>
            </a:r>
          </a:p>
        </p:txBody>
      </p:sp>
      <p:sp>
        <p:nvSpPr>
          <p:cNvPr id="47" name="TextBox 46">
            <a:extLst>
              <a:ext uri="{FF2B5EF4-FFF2-40B4-BE49-F238E27FC236}">
                <a16:creationId xmlns:a16="http://schemas.microsoft.com/office/drawing/2014/main" id="{0E77FC0F-69BB-7312-9A64-06CFC42A4A38}"/>
              </a:ext>
            </a:extLst>
          </p:cNvPr>
          <p:cNvSpPr txBox="1"/>
          <p:nvPr/>
        </p:nvSpPr>
        <p:spPr>
          <a:xfrm>
            <a:off x="18802778" y="5371653"/>
            <a:ext cx="3194643"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7200">
                <a:solidFill>
                  <a:schemeClr val="bg1">
                    <a:lumMod val="50000"/>
                  </a:schemeClr>
                </a:solidFill>
                <a:latin typeface="Boots Sharp Light" panose="00000400000000000000" pitchFamily="50" charset="0"/>
              </a:rPr>
              <a:t>97.5%</a:t>
            </a:r>
            <a:endParaRPr kumimoji="0" lang="en-GB" sz="7200" i="0" u="none" strike="noStrike" cap="none" spc="0" normalizeH="0" baseline="0">
              <a:ln>
                <a:noFill/>
              </a:ln>
              <a:solidFill>
                <a:schemeClr val="bg1">
                  <a:lumMod val="50000"/>
                </a:schemeClr>
              </a:solidFill>
              <a:effectLst/>
              <a:uFillTx/>
              <a:latin typeface="Boots Sharp Light" panose="00000400000000000000" pitchFamily="50" charset="0"/>
              <a:sym typeface="Helvetica Neue"/>
            </a:endParaRPr>
          </a:p>
        </p:txBody>
      </p:sp>
      <p:cxnSp>
        <p:nvCxnSpPr>
          <p:cNvPr id="9" name="Straight Connector 8">
            <a:extLst>
              <a:ext uri="{FF2B5EF4-FFF2-40B4-BE49-F238E27FC236}">
                <a16:creationId xmlns:a16="http://schemas.microsoft.com/office/drawing/2014/main" id="{C1BCB54B-BCA6-EB6A-82FC-48CDF0AF1116}"/>
              </a:ext>
            </a:extLst>
          </p:cNvPr>
          <p:cNvCxnSpPr>
            <a:cxnSpLocks/>
          </p:cNvCxnSpPr>
          <p:nvPr/>
        </p:nvCxnSpPr>
        <p:spPr>
          <a:xfrm>
            <a:off x="18686565" y="5510527"/>
            <a:ext cx="0" cy="1452913"/>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90520481"/>
      </p:ext>
    </p:extLst>
  </p:cSld>
  <p:clrMapOvr>
    <a:masterClrMapping/>
  </p:clrMapOvr>
  <p:transition spd="med"/>
</p:sld>
</file>

<file path=ppt/theme/theme1.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3b63a5d-e89e-48c1-91cd-874dbfbf6060">
      <UserInfo>
        <DisplayName>Morris, Nikki</DisplayName>
        <AccountId>38</AccountId>
        <AccountType/>
      </UserInfo>
    </SharedWithUsers>
    <lcf76f155ced4ddcb4097134ff3c332f xmlns="318d373f-854b-4f55-83b6-2ffda87dbd71">
      <Terms xmlns="http://schemas.microsoft.com/office/infopath/2007/PartnerControls"/>
    </lcf76f155ced4ddcb4097134ff3c332f>
    <TaxCatchAll xmlns="6f2276fe-93d3-418a-8e3e-86424a55f76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88EA8F97C3604BA403834EC6C83013" ma:contentTypeVersion="15" ma:contentTypeDescription="Create a new document." ma:contentTypeScope="" ma:versionID="01aa6206054c20b20e9cc5afe5d2be10">
  <xsd:schema xmlns:xsd="http://www.w3.org/2001/XMLSchema" xmlns:xs="http://www.w3.org/2001/XMLSchema" xmlns:p="http://schemas.microsoft.com/office/2006/metadata/properties" xmlns:ns2="318d373f-854b-4f55-83b6-2ffda87dbd71" xmlns:ns3="f3b63a5d-e89e-48c1-91cd-874dbfbf6060" xmlns:ns4="6f2276fe-93d3-418a-8e3e-86424a55f767" targetNamespace="http://schemas.microsoft.com/office/2006/metadata/properties" ma:root="true" ma:fieldsID="709062ad00b27c49b4d2922c93a97e68" ns2:_="" ns3:_="" ns4:_="">
    <xsd:import namespace="318d373f-854b-4f55-83b6-2ffda87dbd71"/>
    <xsd:import namespace="f3b63a5d-e89e-48c1-91cd-874dbfbf6060"/>
    <xsd:import namespace="6f2276fe-93d3-418a-8e3e-86424a55f7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8d373f-854b-4f55-83b6-2ffda87dbd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caaf5f-e1dd-443f-97b1-9276ea1b786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b63a5d-e89e-48c1-91cd-874dbfbf60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2276fe-93d3-418a-8e3e-86424a55f76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9bef5d3-96b3-4e86-bb68-7981d00b9b88}" ma:internalName="TaxCatchAll" ma:showField="CatchAllData" ma:web="f3b63a5d-e89e-48c1-91cd-874dbfbf60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FA9B52-8CFF-4240-AB81-F9AD7B9735C1}">
  <ds:schemaRefs>
    <ds:schemaRef ds:uri="http://schemas.microsoft.com/sharepoint/v3/contenttype/forms"/>
  </ds:schemaRefs>
</ds:datastoreItem>
</file>

<file path=customXml/itemProps2.xml><?xml version="1.0" encoding="utf-8"?>
<ds:datastoreItem xmlns:ds="http://schemas.openxmlformats.org/officeDocument/2006/customXml" ds:itemID="{9775BAC5-6FBD-4DD3-B263-3C4BF2E41D34}">
  <ds:schemaRefs>
    <ds:schemaRef ds:uri="318d373f-854b-4f55-83b6-2ffda87dbd71"/>
    <ds:schemaRef ds:uri="6f2276fe-93d3-418a-8e3e-86424a55f767"/>
    <ds:schemaRef ds:uri="f3b63a5d-e89e-48c1-91cd-874dbfbf60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CA72798-B632-4613-8539-9150D77C41E8}">
  <ds:schemaRefs>
    <ds:schemaRef ds:uri="318d373f-854b-4f55-83b6-2ffda87dbd71"/>
    <ds:schemaRef ds:uri="6f2276fe-93d3-418a-8e3e-86424a55f767"/>
    <ds:schemaRef ds:uri="f3b63a5d-e89e-48c1-91cd-874dbfbf60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Slides>
  <Notes>3</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1_White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Sean</dc:creator>
  <cp:revision>1</cp:revision>
  <dcterms:modified xsi:type="dcterms:W3CDTF">2026-02-02T14:49:13Z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0x010100AE88EA8F97C3604BA403834EC6C83013</vt:lpwstr>
  </property>
  <property fmtid="{D5CDD505-2E9C-101B-9397-08002B2CF9AE}" pid="3" name="MediaServiceImageTags">
    <vt:lpwstr/>
  </property>
</Properties>
</file>