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"/>
  </p:notesMasterIdLst>
  <p:sldIdLst>
    <p:sldId id="256" r:id="rId5"/>
    <p:sldId id="273" r:id="rId6"/>
    <p:sldId id="275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D5A"/>
    <a:srgbClr val="005DAB"/>
    <a:srgbClr val="1F1E59"/>
    <a:srgbClr val="FFFFFF"/>
    <a:srgbClr val="403F73"/>
    <a:srgbClr val="86CFFF"/>
    <a:srgbClr val="95D5FF"/>
    <a:srgbClr val="89D1FF"/>
    <a:srgbClr val="9E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667" autoAdjust="0"/>
  </p:normalViewPr>
  <p:slideViewPr>
    <p:cSldViewPr snapToGrid="0">
      <p:cViewPr varScale="1">
        <p:scale>
          <a:sx n="38" d="100"/>
          <a:sy n="38" d="100"/>
        </p:scale>
        <p:origin x="224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sdell, Lisa" userId="9ea11361-26be-4bbf-8456-991bda0b4b43" providerId="ADAL" clId="{C6A0F46F-875D-4F2A-B397-4DE97DFB5713}"/>
    <pc:docChg chg="modSld">
      <pc:chgData name="Wasdell, Lisa" userId="9ea11361-26be-4bbf-8456-991bda0b4b43" providerId="ADAL" clId="{C6A0F46F-875D-4F2A-B397-4DE97DFB5713}" dt="2025-04-07T07:08:58.410" v="21" actId="1076"/>
      <pc:docMkLst>
        <pc:docMk/>
      </pc:docMkLst>
      <pc:sldChg chg="modSp mod">
        <pc:chgData name="Wasdell, Lisa" userId="9ea11361-26be-4bbf-8456-991bda0b4b43" providerId="ADAL" clId="{C6A0F46F-875D-4F2A-B397-4DE97DFB5713}" dt="2025-04-07T07:08:58.410" v="21" actId="1076"/>
        <pc:sldMkLst>
          <pc:docMk/>
          <pc:sldMk cId="4221081702" sldId="273"/>
        </pc:sldMkLst>
        <pc:spChg chg="mod">
          <ac:chgData name="Wasdell, Lisa" userId="9ea11361-26be-4bbf-8456-991bda0b4b43" providerId="ADAL" clId="{C6A0F46F-875D-4F2A-B397-4DE97DFB5713}" dt="2025-04-07T07:08:58.410" v="21" actId="1076"/>
          <ac:spMkLst>
            <pc:docMk/>
            <pc:sldMk cId="4221081702" sldId="273"/>
            <ac:spMk id="16" creationId="{E2953CBA-202A-CFD0-FC78-BAFE962A45E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onova-my.sharepoint.com/personal/sean_roberts_bootshearingcare_co_uk/Documents/Desktop/Gender%20Pay%20Gap%20Detail%20Extract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onova-my.sharepoint.com/personal/sean_roberts_bootshearingcare_co_uk/Documents/Desktop/Gender%20Pay%20Gap%20Detail%20Extract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sonova-my.sharepoint.com/personal/sean_roberts_bootshearingcare_co_uk/Documents/Desktop/Gender%20Pay%20Gap%20Detail%20Extract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sonova-my.sharepoint.com/personal/sean_roberts_bootshearingcare_co_uk/Documents/Desktop/Gender%20Pay%20Gap%20Detail%20Extract%20(1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onova-my.sharepoint.com/personal/lisa_wasdell_bootshearingcare_co_uk/Documents/PAY%20AND%20BENEFITS/Final%20Documents%20Used%20for%20Gender%20PAy/UK_Sonova_Boots%20Hearingcare%20Ltd_2025-04-04T00_29_58.642346%20OUTCOME%20REPO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1E1D5A"/>
            </a:solidFill>
          </c:spPr>
          <c:dPt>
            <c:idx val="0"/>
            <c:bubble3D val="0"/>
            <c:spPr>
              <a:solidFill>
                <a:srgbClr val="1E1D5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5C-409F-B27B-E2D646E0F202}"/>
              </c:ext>
            </c:extLst>
          </c:dPt>
          <c:dPt>
            <c:idx val="1"/>
            <c:bubble3D val="0"/>
            <c:spPr>
              <a:solidFill>
                <a:srgbClr val="005DA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5C-409F-B27B-E2D646E0F202}"/>
              </c:ext>
            </c:extLst>
          </c:dPt>
          <c:cat>
            <c:strRef>
              <c:f>'[Gender Pay Gap Detail Extract (1).xlsx]Q1'!$D$171:$E$171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'[Gender Pay Gap Detail Extract (1).xlsx]Q1'!$D$172:$E$172</c:f>
              <c:numCache>
                <c:formatCode>0%</c:formatCode>
                <c:ptCount val="2"/>
                <c:pt idx="0">
                  <c:v>0.33</c:v>
                </c:pt>
                <c:pt idx="1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5C-409F-B27B-E2D646E0F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1E1D5A"/>
            </a:solidFill>
          </c:spPr>
          <c:dPt>
            <c:idx val="0"/>
            <c:bubble3D val="0"/>
            <c:spPr>
              <a:solidFill>
                <a:srgbClr val="1E1D5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84-4182-B528-5243042013D7}"/>
              </c:ext>
            </c:extLst>
          </c:dPt>
          <c:dPt>
            <c:idx val="1"/>
            <c:bubble3D val="0"/>
            <c:spPr>
              <a:solidFill>
                <a:srgbClr val="005DA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84-4182-B528-5243042013D7}"/>
              </c:ext>
            </c:extLst>
          </c:dPt>
          <c:cat>
            <c:strRef>
              <c:f>'[Gender Pay Gap Detail Extract (1).xlsx]Q1'!$D$171:$E$171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'[Gender Pay Gap Detail Extract (1).xlsx]Q1'!$D$172:$E$172</c:f>
              <c:numCache>
                <c:formatCode>0%</c:formatCode>
                <c:ptCount val="2"/>
                <c:pt idx="0">
                  <c:v>0.33</c:v>
                </c:pt>
                <c:pt idx="1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84-4182-B528-524304201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1"/>
          <c:order val="0"/>
          <c:spPr>
            <a:solidFill>
              <a:srgbClr val="005DAB"/>
            </a:solidFill>
          </c:spPr>
          <c:explosion val="3"/>
          <c:dPt>
            <c:idx val="0"/>
            <c:bubble3D val="0"/>
            <c:explosion val="0"/>
            <c:spPr>
              <a:solidFill>
                <a:srgbClr val="1E1D5A"/>
              </a:solidFill>
            </c:spPr>
            <c:extLst>
              <c:ext xmlns:c16="http://schemas.microsoft.com/office/drawing/2014/chart" uri="{C3380CC4-5D6E-409C-BE32-E72D297353CC}">
                <c16:uniqueId val="{00000007-07A8-4F4B-AD27-6DC0339FB9DF}"/>
              </c:ext>
            </c:extLst>
          </c:dPt>
          <c:cat>
            <c:strRef>
              <c:f>'[Gender Pay Gap Detail Extract (1).xlsx]Q1'!$D$171:$E$171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'[Gender Pay Gap Detail Extract (1).xlsx]Q1'!$D$172:$E$172</c:f>
              <c:numCache>
                <c:formatCode>0%</c:formatCode>
                <c:ptCount val="2"/>
                <c:pt idx="0">
                  <c:v>0.38</c:v>
                </c:pt>
                <c:pt idx="1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A8-4F4B-AD27-6DC0339FB9DF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7A8-4F4B-AD27-6DC0339FB9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7A8-4F4B-AD27-6DC0339FB9DF}"/>
              </c:ext>
            </c:extLst>
          </c:dPt>
          <c:cat>
            <c:strRef>
              <c:f>'[Gender Pay Gap Detail Extract (1).xlsx]Q1'!$D$171:$E$171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'[Gender Pay Gap Detail Extract (1).xlsx]Q1'!$D$172:$E$172</c:f>
              <c:numCache>
                <c:formatCode>0%</c:formatCode>
                <c:ptCount val="2"/>
                <c:pt idx="0">
                  <c:v>0.38</c:v>
                </c:pt>
                <c:pt idx="1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A8-4F4B-AD27-6DC0339FB9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explosion val="3"/>
            <c:spPr>
              <a:solidFill>
                <a:srgbClr val="1E1D5A"/>
              </a:solidFill>
            </c:spPr>
            <c:extLst>
              <c:ext xmlns:c16="http://schemas.microsoft.com/office/drawing/2014/chart" uri="{C3380CC4-5D6E-409C-BE32-E72D297353CC}">
                <c16:uniqueId val="{00000007-1508-4CB3-80A2-B6C15A4F59EB}"/>
              </c:ext>
            </c:extLst>
          </c:dPt>
          <c:dPt>
            <c:idx val="1"/>
            <c:bubble3D val="0"/>
            <c:spPr>
              <a:solidFill>
                <a:srgbClr val="005DAB"/>
              </a:solidFill>
            </c:spPr>
            <c:extLst>
              <c:ext xmlns:c16="http://schemas.microsoft.com/office/drawing/2014/chart" uri="{C3380CC4-5D6E-409C-BE32-E72D297353CC}">
                <c16:uniqueId val="{00000006-1508-4CB3-80A2-B6C15A4F59EB}"/>
              </c:ext>
            </c:extLst>
          </c:dPt>
          <c:cat>
            <c:strRef>
              <c:f>'[Gender Pay Gap Detail Extract (1).xlsx]Q1'!$D$171:$E$171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'[Gender Pay Gap Detail Extract (1).xlsx]Q1'!$D$172:$E$172</c:f>
              <c:numCache>
                <c:formatCode>0%</c:formatCode>
                <c:ptCount val="2"/>
                <c:pt idx="0">
                  <c:v>0.51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08-4CB3-80A2-B6C15A4F59EB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508-4CB3-80A2-B6C15A4F59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508-4CB3-80A2-B6C15A4F59EB}"/>
              </c:ext>
            </c:extLst>
          </c:dPt>
          <c:cat>
            <c:strRef>
              <c:f>'[Gender Pay Gap Detail Extract (1).xlsx]Q1'!$D$171:$E$171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'[Gender Pay Gap Detail Extract (1).xlsx]Q1'!$D$172:$E$172</c:f>
              <c:numCache>
                <c:formatCode>0%</c:formatCode>
                <c:ptCount val="2"/>
                <c:pt idx="0">
                  <c:v>0.51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08-4CB3-80A2-B6C15A4F5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5DA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E1D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B5C-473F-A158-8180A4C3B369}"/>
              </c:ext>
            </c:extLst>
          </c:dPt>
          <c:dLbls>
            <c:delete val="1"/>
          </c:dLbls>
          <c:cat>
            <c:strRef>
              <c:f>'Report Metrics'!$F$87:$F$88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'Report Metrics'!$G$87:$G$88</c:f>
              <c:numCache>
                <c:formatCode>0.0%</c:formatCode>
                <c:ptCount val="2"/>
                <c:pt idx="0">
                  <c:v>0.877</c:v>
                </c:pt>
                <c:pt idx="1">
                  <c:v>0.85799999999999998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5C-473F-A158-8180A4C3B3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85132895"/>
        <c:axId val="1185149695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'Report Metrics'!$F$87:$F$88</c15:sqref>
                        </c15:formulaRef>
                      </c:ext>
                    </c:extLst>
                    <c:strCache>
                      <c:ptCount val="2"/>
                      <c:pt idx="0">
                        <c:v>Men</c:v>
                      </c:pt>
                      <c:pt idx="1">
                        <c:v>Women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'Report Metrics'!$H$87:$H$88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B5C-473F-A158-8180A4C3B369}"/>
                  </c:ext>
                </c:extLst>
              </c15:ser>
            </c15:filteredBarSeries>
          </c:ext>
        </c:extLst>
      </c:barChart>
      <c:catAx>
        <c:axId val="11851328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85149695"/>
        <c:crosses val="autoZero"/>
        <c:auto val="1"/>
        <c:lblAlgn val="ctr"/>
        <c:lblOffset val="100"/>
        <c:noMultiLvlLbl val="0"/>
      </c:catAx>
      <c:valAx>
        <c:axId val="118514969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185132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25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036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464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oots Corporate PPT BG NEW.jpg" descr="Boots Corporate PPT BG 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ots Corporate PPT BG NEW3.jpg" descr="Boots Corporate PPT BG NEW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ransition spd="med"/>
  <p:hf hdr="0" ftr="0" dt="0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4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5.emf"/><Relationship Id="rId9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Headline/Title"/>
          <p:cNvSpPr txBox="1"/>
          <p:nvPr/>
        </p:nvSpPr>
        <p:spPr>
          <a:xfrm>
            <a:off x="1122396" y="5548871"/>
            <a:ext cx="11972829" cy="1937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ts val="7626"/>
              </a:lnSpc>
            </a:pPr>
            <a:r>
              <a:rPr lang="en-US" sz="8000" dirty="0">
                <a:solidFill>
                  <a:srgbClr val="FFFFFF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Gender Pay Gap Report</a:t>
            </a:r>
          </a:p>
          <a:p>
            <a:pPr algn="l">
              <a:lnSpc>
                <a:spcPts val="7626"/>
              </a:lnSpc>
            </a:pPr>
            <a:r>
              <a:rPr lang="en-US" sz="4000" dirty="0">
                <a:solidFill>
                  <a:srgbClr val="FFFFFF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April 2024</a:t>
            </a:r>
          </a:p>
        </p:txBody>
      </p:sp>
      <p:sp>
        <p:nvSpPr>
          <p:cNvPr id="38" name="Subtitle"/>
          <p:cNvSpPr txBox="1"/>
          <p:nvPr/>
        </p:nvSpPr>
        <p:spPr>
          <a:xfrm>
            <a:off x="966298" y="7198146"/>
            <a:ext cx="6429113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000" b="0">
                <a:solidFill>
                  <a:srgbClr val="FFFFFF"/>
                </a:solidFill>
                <a:latin typeface="F37 Ginger Regular"/>
                <a:ea typeface="F37 Ginger Regular"/>
                <a:cs typeface="F37 Ginger Regular"/>
                <a:sym typeface="F37 Ginger Regular"/>
              </a:defRPr>
            </a:lvl1pPr>
          </a:lstStyle>
          <a:p>
            <a:endParaRPr lang="en-GB" sz="440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55E2058-136E-1AF0-E171-5A1F6036613F}"/>
              </a:ext>
            </a:extLst>
          </p:cNvPr>
          <p:cNvSpPr/>
          <p:nvPr/>
        </p:nvSpPr>
        <p:spPr>
          <a:xfrm>
            <a:off x="16312157" y="8060336"/>
            <a:ext cx="7194265" cy="4749585"/>
          </a:xfrm>
          <a:prstGeom prst="rect">
            <a:avLst/>
          </a:prstGeom>
          <a:solidFill>
            <a:srgbClr val="1F1E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02C62C-712E-D521-B701-74B990821B9A}"/>
              </a:ext>
            </a:extLst>
          </p:cNvPr>
          <p:cNvSpPr/>
          <p:nvPr/>
        </p:nvSpPr>
        <p:spPr>
          <a:xfrm>
            <a:off x="8665694" y="8062448"/>
            <a:ext cx="7194265" cy="4749585"/>
          </a:xfrm>
          <a:prstGeom prst="rect">
            <a:avLst/>
          </a:prstGeom>
          <a:solidFill>
            <a:srgbClr val="1F1E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739A20-1ED7-C70A-049C-43E22954A287}"/>
              </a:ext>
            </a:extLst>
          </p:cNvPr>
          <p:cNvSpPr/>
          <p:nvPr/>
        </p:nvSpPr>
        <p:spPr>
          <a:xfrm>
            <a:off x="913415" y="8060336"/>
            <a:ext cx="7194265" cy="4749585"/>
          </a:xfrm>
          <a:prstGeom prst="rect">
            <a:avLst/>
          </a:prstGeom>
          <a:solidFill>
            <a:srgbClr val="1F1E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4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316" y="5154204"/>
            <a:ext cx="2601368" cy="74694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81CF8AA7-7677-106C-D509-353DBEB5F655}"/>
              </a:ext>
            </a:extLst>
          </p:cNvPr>
          <p:cNvSpPr txBox="1"/>
          <p:nvPr/>
        </p:nvSpPr>
        <p:spPr>
          <a:xfrm>
            <a:off x="913416" y="2691545"/>
            <a:ext cx="22495224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7200" spc="180" dirty="0">
                <a:solidFill>
                  <a:srgbClr val="1E1D5A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At Boots Hearingcare Ltd, </a:t>
            </a:r>
            <a:r>
              <a:rPr lang="en-US" sz="7200" spc="180" dirty="0">
                <a:solidFill>
                  <a:srgbClr val="005DAB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we are committed to creating a workplace where everyone feels valued and has the opportunity to thrive. 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5ADD16E-D521-E2A1-A2FB-BA5B7A10B14C}"/>
              </a:ext>
            </a:extLst>
          </p:cNvPr>
          <p:cNvSpPr txBox="1">
            <a:spLocks/>
          </p:cNvSpPr>
          <p:nvPr/>
        </p:nvSpPr>
        <p:spPr>
          <a:xfrm>
            <a:off x="913415" y="1003402"/>
            <a:ext cx="11136084" cy="276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17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6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5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00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6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72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Boots Sharp" panose="00000500000000000000" pitchFamily="50" charset="0"/>
              </a:rPr>
              <a:t>Gender Pay Gap Report - 2024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845E2C-DCFB-92AF-C7E3-C5FA4863F52C}"/>
              </a:ext>
            </a:extLst>
          </p:cNvPr>
          <p:cNvSpPr txBox="1"/>
          <p:nvPr/>
        </p:nvSpPr>
        <p:spPr>
          <a:xfrm>
            <a:off x="-155978" y="6506937"/>
            <a:ext cx="22064348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Boots Sharp Light" panose="00000400000000000000" pitchFamily="50" charset="0"/>
              </a:rPr>
              <a:t>Our latest gender pay gap analysis offers insights into our journey towards greater equity. 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E2953CBA-202A-CFD0-FC78-BAFE962A45EE}"/>
              </a:ext>
            </a:extLst>
          </p:cNvPr>
          <p:cNvSpPr txBox="1"/>
          <p:nvPr/>
        </p:nvSpPr>
        <p:spPr>
          <a:xfrm>
            <a:off x="1653624" y="8659871"/>
            <a:ext cx="5713845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000" spc="180" dirty="0">
                <a:solidFill>
                  <a:schemeClr val="bg1"/>
                </a:solidFill>
                <a:latin typeface="Boots Sharp Light" panose="00000400000000000000" pitchFamily="50" charset="0"/>
                <a:ea typeface="Source Sans Pro Semibold" panose="020B0603030403020204" pitchFamily="34" charset="0"/>
              </a:rPr>
              <a:t>In this reporting period, female colleagues represented 63.1% of the </a:t>
            </a:r>
            <a:r>
              <a:rPr lang="en-US" sz="2000" spc="180" dirty="0" err="1">
                <a:solidFill>
                  <a:schemeClr val="bg1"/>
                </a:solidFill>
                <a:latin typeface="Boots Sharp Light" panose="00000400000000000000" pitchFamily="50" charset="0"/>
                <a:ea typeface="Source Sans Pro Semibold" panose="020B0603030403020204" pitchFamily="34" charset="0"/>
              </a:rPr>
              <a:t>orginsation</a:t>
            </a:r>
            <a:r>
              <a:rPr lang="en-US" sz="2000" spc="180" dirty="0">
                <a:solidFill>
                  <a:schemeClr val="bg1"/>
                </a:solidFill>
                <a:latin typeface="Boots Sharp Light" panose="00000400000000000000" pitchFamily="50" charset="0"/>
                <a:ea typeface="Source Sans Pro Semibold" panose="020B0603030403020204" pitchFamily="34" charset="0"/>
              </a:rPr>
              <a:t>, increasing from 61% last year.</a:t>
            </a:r>
          </a:p>
          <a:p>
            <a:pPr algn="l"/>
            <a:endParaRPr lang="en-US" sz="2000" spc="180" dirty="0">
              <a:solidFill>
                <a:schemeClr val="bg1"/>
              </a:solidFill>
              <a:latin typeface="Boots Sharp Light" panose="00000400000000000000" pitchFamily="50" charset="0"/>
              <a:ea typeface="Source Sans Pro Semibold" panose="020B0603030403020204" pitchFamily="34" charset="0"/>
            </a:endParaRPr>
          </a:p>
          <a:p>
            <a:pPr algn="l"/>
            <a:r>
              <a:rPr lang="en-US" sz="2000" spc="180" dirty="0">
                <a:solidFill>
                  <a:schemeClr val="bg1"/>
                </a:solidFill>
                <a:latin typeface="Boots Sharp Light" panose="00000400000000000000" pitchFamily="50" charset="0"/>
                <a:ea typeface="Source Sans Pro Semibold" panose="020B0603030403020204" pitchFamily="34" charset="0"/>
              </a:rPr>
              <a:t>We are making progress in achieving a balanced gender split in the upper quartile, with 49.4% of positions held by female colleagues. Whilst this indicates movement </a:t>
            </a:r>
            <a:r>
              <a:rPr lang="en-US" sz="2000" b="0" spc="180" dirty="0">
                <a:solidFill>
                  <a:schemeClr val="bg1"/>
                </a:solidFill>
                <a:latin typeface="Boots Sharp Light" panose="00000400000000000000" pitchFamily="50" charset="0"/>
                <a:ea typeface="Source Sans Pro Semibold" panose="020B0603030403020204" pitchFamily="34" charset="0"/>
              </a:rPr>
              <a:t>toward</a:t>
            </a:r>
            <a:r>
              <a:rPr lang="en-US" sz="2000" spc="180" dirty="0">
                <a:solidFill>
                  <a:schemeClr val="bg1"/>
                </a:solidFill>
                <a:latin typeface="Boots Sharp Light" panose="00000400000000000000" pitchFamily="50" charset="0"/>
                <a:ea typeface="Source Sans Pro Semibold" panose="020B0603030403020204" pitchFamily="34" charset="0"/>
              </a:rPr>
              <a:t> balance at a senior level, disparities persist within other quartiles, indicating the need for further review.</a:t>
            </a:r>
            <a:br>
              <a:rPr lang="en-US" sz="2000" spc="180" dirty="0">
                <a:solidFill>
                  <a:schemeClr val="bg1"/>
                </a:solidFill>
                <a:latin typeface="Boots Sharp Light" panose="00000400000000000000" pitchFamily="50" charset="0"/>
                <a:ea typeface="Source Sans Pro Semibold" panose="020B0603030403020204" pitchFamily="34" charset="0"/>
              </a:rPr>
            </a:br>
            <a:br>
              <a:rPr lang="en-US" sz="2000" spc="180" dirty="0">
                <a:solidFill>
                  <a:schemeClr val="bg1"/>
                </a:solidFill>
                <a:latin typeface="Boots Sharp Light" panose="00000400000000000000" pitchFamily="50" charset="0"/>
                <a:ea typeface="Source Sans Pro Semibold" panose="020B0603030403020204" pitchFamily="34" charset="0"/>
              </a:rPr>
            </a:br>
            <a:endParaRPr lang="en-US" sz="2000" spc="180" dirty="0">
              <a:solidFill>
                <a:schemeClr val="bg1"/>
              </a:solidFill>
              <a:latin typeface="Boots Sharp Light" panose="00000400000000000000" pitchFamily="50" charset="0"/>
              <a:ea typeface="Source Sans Pro Semibold" panose="020B06030304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B7738D-F494-B368-544B-E8B7066FB41D}"/>
              </a:ext>
            </a:extLst>
          </p:cNvPr>
          <p:cNvSpPr txBox="1"/>
          <p:nvPr/>
        </p:nvSpPr>
        <p:spPr>
          <a:xfrm>
            <a:off x="6705890" y="7961832"/>
            <a:ext cx="4170306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US" sz="2000" spc="180" dirty="0">
              <a:solidFill>
                <a:srgbClr val="1E1D5A"/>
              </a:solidFill>
              <a:latin typeface="Boots Sharp Light" panose="00000400000000000000" pitchFamily="50" charset="0"/>
              <a:ea typeface="Source Sans Pro Semibold" panose="020B0603030403020204" pitchFamily="34" charset="0"/>
            </a:endParaRPr>
          </a:p>
          <a:p>
            <a:pPr algn="l"/>
            <a:endParaRPr lang="en-US" sz="2000" spc="180" dirty="0">
              <a:solidFill>
                <a:srgbClr val="1E1D5A"/>
              </a:solidFill>
              <a:latin typeface="Boots Sharp Light" panose="00000400000000000000" pitchFamily="50" charset="0"/>
              <a:ea typeface="Source Sans Pro Semibold" panose="020B0603030403020204" pitchFamily="34" charset="0"/>
            </a:endParaRPr>
          </a:p>
          <a:p>
            <a:pPr algn="l"/>
            <a:br>
              <a:rPr lang="en-US" sz="2000" spc="180" dirty="0">
                <a:solidFill>
                  <a:srgbClr val="1E1D5A"/>
                </a:solidFill>
                <a:latin typeface="Boots Sharp Light" panose="00000400000000000000" pitchFamily="50" charset="0"/>
                <a:ea typeface="Source Sans Pro Semibold" panose="020B0603030403020204" pitchFamily="34" charset="0"/>
              </a:rPr>
            </a:br>
            <a:br>
              <a:rPr lang="en-US" sz="2000" spc="180" dirty="0">
                <a:solidFill>
                  <a:srgbClr val="1E1D5A"/>
                </a:solidFill>
                <a:latin typeface="Boots Sharp Light" panose="00000400000000000000" pitchFamily="50" charset="0"/>
                <a:ea typeface="Source Sans Pro Semibold" panose="020B0603030403020204" pitchFamily="34" charset="0"/>
              </a:rPr>
            </a:br>
            <a:endParaRPr lang="en-US" sz="2000" spc="180" dirty="0">
              <a:solidFill>
                <a:srgbClr val="1E1D5A"/>
              </a:solidFill>
              <a:latin typeface="Boots Sharp Light" panose="00000400000000000000" pitchFamily="50" charset="0"/>
              <a:ea typeface="Source Sans Pro Semibold" panose="020B06030304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C8547D-E6CF-9206-632D-E38F552BDDA5}"/>
              </a:ext>
            </a:extLst>
          </p:cNvPr>
          <p:cNvSpPr txBox="1"/>
          <p:nvPr/>
        </p:nvSpPr>
        <p:spPr>
          <a:xfrm>
            <a:off x="16889480" y="8797448"/>
            <a:ext cx="642547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000" spc="180" dirty="0">
                <a:solidFill>
                  <a:schemeClr val="bg1"/>
                </a:solidFill>
                <a:latin typeface="Boots Sharp Light" panose="00000400000000000000" pitchFamily="50" charset="0"/>
                <a:ea typeface="Source Sans Pro Semibold" panose="020B0603030403020204" pitchFamily="34" charset="0"/>
              </a:rPr>
              <a:t>Our efforts in driving long-term improvements will continue as we enhance our recruitment strategies and expand leadership development opportunities for internal career progression.</a:t>
            </a:r>
          </a:p>
          <a:p>
            <a:pPr algn="l"/>
            <a:endParaRPr lang="en-US" sz="2000" spc="180" dirty="0">
              <a:solidFill>
                <a:schemeClr val="bg1"/>
              </a:solidFill>
              <a:latin typeface="Boots Sharp Light" panose="00000400000000000000" pitchFamily="50" charset="0"/>
              <a:ea typeface="Source Sans Pro Semibold" panose="020B0603030403020204" pitchFamily="34" charset="0"/>
            </a:endParaRPr>
          </a:p>
          <a:p>
            <a:pPr algn="l"/>
            <a:r>
              <a:rPr lang="en-US" sz="2000" spc="180" dirty="0">
                <a:solidFill>
                  <a:schemeClr val="bg1"/>
                </a:solidFill>
                <a:latin typeface="Boots Sharp Light" panose="00000400000000000000" pitchFamily="50" charset="0"/>
                <a:ea typeface="Source Sans Pro Semibold" panose="020B0603030403020204" pitchFamily="34" charset="0"/>
              </a:rPr>
              <a:t>Ongoing reviews of our pay and bonus structures will support in reduce gender imbalances at all levels.</a:t>
            </a:r>
          </a:p>
          <a:p>
            <a:pPr algn="l"/>
            <a:br>
              <a:rPr lang="en-US" sz="2000" spc="180" dirty="0">
                <a:solidFill>
                  <a:srgbClr val="1E1D5A"/>
                </a:solidFill>
                <a:latin typeface="Boots Sharp Light" panose="00000400000000000000" pitchFamily="50" charset="0"/>
                <a:ea typeface="Source Sans Pro Semibold" panose="020B0603030403020204" pitchFamily="34" charset="0"/>
              </a:rPr>
            </a:br>
            <a:br>
              <a:rPr lang="en-US" sz="2000" spc="180" dirty="0">
                <a:solidFill>
                  <a:srgbClr val="1E1D5A"/>
                </a:solidFill>
                <a:latin typeface="Boots Sharp Light" panose="00000400000000000000" pitchFamily="50" charset="0"/>
                <a:ea typeface="Source Sans Pro Semibold" panose="020B0603030403020204" pitchFamily="34" charset="0"/>
              </a:rPr>
            </a:br>
            <a:endParaRPr lang="en-US" sz="2000" spc="180" dirty="0">
              <a:solidFill>
                <a:srgbClr val="1E1D5A"/>
              </a:solidFill>
              <a:latin typeface="Boots Sharp Light" panose="00000400000000000000" pitchFamily="50" charset="0"/>
              <a:ea typeface="Source Sans Pro Semibold" panose="020B0603030403020204" pitchFamily="34" charset="0"/>
            </a:endParaRPr>
          </a:p>
          <a:p>
            <a:pPr algn="l"/>
            <a:endParaRPr lang="en-US" sz="2000" spc="180" dirty="0">
              <a:solidFill>
                <a:srgbClr val="1E1D5A"/>
              </a:solidFill>
              <a:latin typeface="Boots Sharp Light" panose="00000400000000000000" pitchFamily="50" charset="0"/>
              <a:ea typeface="Source Sans Pro Semibold" panose="020B0603030403020204" pitchFamily="34" charset="0"/>
            </a:endParaRPr>
          </a:p>
          <a:p>
            <a:pPr algn="l"/>
            <a:endParaRPr lang="en-US" sz="2000" spc="180" dirty="0">
              <a:solidFill>
                <a:srgbClr val="1E1D5A"/>
              </a:solidFill>
              <a:latin typeface="Boots Sharp Light" panose="00000400000000000000" pitchFamily="50" charset="0"/>
              <a:ea typeface="Source Sans Pro Semibold" panose="020B0603030403020204" pitchFamily="34" charset="0"/>
            </a:endParaRPr>
          </a:p>
          <a:p>
            <a:pPr algn="l"/>
            <a:endParaRPr lang="en-US" sz="2000" spc="180" dirty="0">
              <a:solidFill>
                <a:srgbClr val="1E1D5A"/>
              </a:solidFill>
              <a:latin typeface="Boots Sharp Light" panose="00000400000000000000" pitchFamily="50" charset="0"/>
              <a:ea typeface="Source Sans Pro Semibold" panose="020B0603030403020204" pitchFamily="34" charset="0"/>
            </a:endParaRPr>
          </a:p>
          <a:p>
            <a:pPr algn="l"/>
            <a:endParaRPr lang="en-US" sz="2000" spc="180" dirty="0">
              <a:solidFill>
                <a:srgbClr val="1E1D5A"/>
              </a:solidFill>
              <a:latin typeface="Boots Sharp Light" panose="00000400000000000000" pitchFamily="50" charset="0"/>
              <a:ea typeface="Source Sans Pro Semibold" panose="020B0603030403020204" pitchFamily="34" charset="0"/>
            </a:endParaRPr>
          </a:p>
          <a:p>
            <a:pPr algn="l"/>
            <a:endParaRPr lang="en-US" sz="2000" spc="180" dirty="0">
              <a:solidFill>
                <a:srgbClr val="1E1D5A"/>
              </a:solidFill>
              <a:latin typeface="Boots Sharp Light" panose="00000400000000000000" pitchFamily="50" charset="0"/>
              <a:ea typeface="Source Sans Pro Semibold" panose="020B0603030403020204" pitchFamily="34" charset="0"/>
            </a:endParaRPr>
          </a:p>
          <a:p>
            <a:pPr algn="l"/>
            <a:endParaRPr lang="en-US" sz="2000" spc="180" dirty="0">
              <a:solidFill>
                <a:srgbClr val="1E1D5A"/>
              </a:solidFill>
              <a:latin typeface="Boots Sharp Light" panose="00000400000000000000" pitchFamily="50" charset="0"/>
              <a:ea typeface="Source Sans Pro Semibold" panose="020B06030304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A69C0A-47FE-45E0-B2BC-1E4927FBF6D1}"/>
              </a:ext>
            </a:extLst>
          </p:cNvPr>
          <p:cNvSpPr txBox="1"/>
          <p:nvPr/>
        </p:nvSpPr>
        <p:spPr>
          <a:xfrm>
            <a:off x="9475793" y="8434580"/>
            <a:ext cx="6026265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000" spc="180" dirty="0">
                <a:solidFill>
                  <a:schemeClr val="bg1"/>
                </a:solidFill>
                <a:latin typeface="Boots Sharp Light" panose="00000400000000000000" pitchFamily="50" charset="0"/>
                <a:ea typeface="Source Sans Pro Semibold" panose="020B0603030403020204" pitchFamily="34" charset="0"/>
              </a:rPr>
              <a:t>Our median hourly pay gap has decreased from 18.1% to 17.2%, while the mean hourly pay gap has risen slightly to 15.5% from 13.7% last year. </a:t>
            </a:r>
          </a:p>
          <a:p>
            <a:pPr algn="l"/>
            <a:endParaRPr lang="en-US" sz="2000" spc="180" dirty="0">
              <a:solidFill>
                <a:schemeClr val="bg1"/>
              </a:solidFill>
              <a:latin typeface="Boots Sharp Light" panose="00000400000000000000" pitchFamily="50" charset="0"/>
              <a:ea typeface="Source Sans Pro Semibold" panose="020B0603030403020204" pitchFamily="34" charset="0"/>
            </a:endParaRPr>
          </a:p>
          <a:p>
            <a:pPr algn="l"/>
            <a:r>
              <a:rPr lang="en-US" sz="2000" spc="180" dirty="0">
                <a:solidFill>
                  <a:schemeClr val="bg1"/>
                </a:solidFill>
                <a:latin typeface="Boots Sharp Light" panose="00000400000000000000" pitchFamily="50" charset="0"/>
                <a:ea typeface="Source Sans Pro Semibold" panose="020B0603030403020204" pitchFamily="34" charset="0"/>
              </a:rPr>
              <a:t>The bonus pay gap remains an area of focus, with a mean difference of 31.4% and a median difference of 42.3%.</a:t>
            </a:r>
          </a:p>
          <a:p>
            <a:pPr algn="l"/>
            <a:endParaRPr lang="en-US" sz="2000" spc="180" dirty="0">
              <a:solidFill>
                <a:schemeClr val="bg1"/>
              </a:solidFill>
              <a:latin typeface="Boots Sharp Light" panose="00000400000000000000" pitchFamily="50" charset="0"/>
              <a:ea typeface="Source Sans Pro Semibold" panose="020B0603030403020204" pitchFamily="34" charset="0"/>
            </a:endParaRPr>
          </a:p>
          <a:p>
            <a:pPr algn="l"/>
            <a:r>
              <a:rPr lang="en-US" sz="2000" spc="180" dirty="0">
                <a:solidFill>
                  <a:schemeClr val="bg1"/>
                </a:solidFill>
                <a:latin typeface="Boots Sharp Light" panose="00000400000000000000" pitchFamily="50" charset="0"/>
                <a:ea typeface="Source Sans Pro Semibold" panose="020B0603030403020204" pitchFamily="34" charset="0"/>
              </a:rPr>
              <a:t>The proportion of employees receiving bonuses is slightly higher in male colleagues (87.7%) compared to 85.8% of female colleagues.</a:t>
            </a:r>
          </a:p>
        </p:txBody>
      </p:sp>
    </p:spTree>
    <p:extLst>
      <p:ext uri="{BB962C8B-B14F-4D97-AF65-F5344CB8AC3E}">
        <p14:creationId xmlns:p14="http://schemas.microsoft.com/office/powerpoint/2010/main" val="42210817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25" y="11669890"/>
            <a:ext cx="4654017" cy="102728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5ADD16E-D521-E2A1-A2FB-BA5B7A10B14C}"/>
              </a:ext>
            </a:extLst>
          </p:cNvPr>
          <p:cNvSpPr txBox="1">
            <a:spLocks/>
          </p:cNvSpPr>
          <p:nvPr/>
        </p:nvSpPr>
        <p:spPr>
          <a:xfrm>
            <a:off x="1055916" y="899930"/>
            <a:ext cx="11136084" cy="276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17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6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5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00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6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72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Boots Sharp" panose="00000500000000000000" pitchFamily="50" charset="0"/>
              </a:rPr>
              <a:t>Gender Pay Gap Report - 2024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97C9A0DF-A8B8-30E6-69DC-7AA180F7330C}"/>
              </a:ext>
            </a:extLst>
          </p:cNvPr>
          <p:cNvSpPr txBox="1"/>
          <p:nvPr/>
        </p:nvSpPr>
        <p:spPr>
          <a:xfrm>
            <a:off x="1017325" y="3339245"/>
            <a:ext cx="5402525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600" spc="180" dirty="0">
                <a:solidFill>
                  <a:srgbClr val="1E1D5A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Our Results</a:t>
            </a:r>
          </a:p>
          <a:p>
            <a:pPr algn="just"/>
            <a:r>
              <a:rPr lang="en-US" sz="6600" spc="180" dirty="0">
                <a:solidFill>
                  <a:srgbClr val="005DAB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For 2024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57E6ED2-4D7A-5FCB-AA10-5018658ABA95}"/>
              </a:ext>
            </a:extLst>
          </p:cNvPr>
          <p:cNvSpPr txBox="1"/>
          <p:nvPr/>
        </p:nvSpPr>
        <p:spPr>
          <a:xfrm>
            <a:off x="1017325" y="5653786"/>
            <a:ext cx="361182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000" spc="180" dirty="0">
                <a:solidFill>
                  <a:srgbClr val="1E1D5A"/>
                </a:solidFill>
                <a:latin typeface="Boots Sharp Light" panose="00000400000000000000" pitchFamily="50" charset="0"/>
                <a:ea typeface="Source Sans Pro Semibold" panose="020B0603030403020204" pitchFamily="34" charset="0"/>
              </a:rPr>
              <a:t>This data relates to all employed Boots Hearingcare colleagues at the snap snot date.</a:t>
            </a:r>
            <a:endParaRPr lang="en-US" sz="2000" spc="180" dirty="0">
              <a:solidFill>
                <a:srgbClr val="005DAB"/>
              </a:solidFill>
              <a:latin typeface="Boots Sharp Light" panose="00000400000000000000" pitchFamily="50" charset="0"/>
              <a:ea typeface="Source Sans Pro Semibold" panose="020B06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CF059-8F87-B42E-1A2D-6460C66A9AC9}"/>
              </a:ext>
            </a:extLst>
          </p:cNvPr>
          <p:cNvSpPr txBox="1"/>
          <p:nvPr/>
        </p:nvSpPr>
        <p:spPr>
          <a:xfrm>
            <a:off x="8694475" y="2440535"/>
            <a:ext cx="454527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spc="180" dirty="0">
                <a:solidFill>
                  <a:srgbClr val="1E1D5A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Gender Split of Population</a:t>
            </a:r>
            <a:endParaRPr lang="en-US" sz="2400" spc="180" dirty="0">
              <a:solidFill>
                <a:srgbClr val="005DAB"/>
              </a:solidFill>
              <a:latin typeface="Boots Sharp" panose="00000500000000000000" pitchFamily="50" charset="0"/>
              <a:ea typeface="Source Sans Pro Semibold" panose="020B06030304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9002BC-1D60-1781-600E-7F2108E61C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872"/>
          <a:stretch/>
        </p:blipFill>
        <p:spPr>
          <a:xfrm>
            <a:off x="8694474" y="2981390"/>
            <a:ext cx="1877681" cy="39614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B899E2-E666-4CDC-AAEB-BB54639CF6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13" r="6405"/>
          <a:stretch/>
        </p:blipFill>
        <p:spPr>
          <a:xfrm>
            <a:off x="11348569" y="2981390"/>
            <a:ext cx="2310279" cy="39894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AF7D80-3B87-A7F7-D261-3E7EEDF2DBF3}"/>
              </a:ext>
            </a:extLst>
          </p:cNvPr>
          <p:cNvSpPr txBox="1"/>
          <p:nvPr/>
        </p:nvSpPr>
        <p:spPr>
          <a:xfrm>
            <a:off x="9220853" y="9441892"/>
            <a:ext cx="82492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spc="180" dirty="0">
                <a:solidFill>
                  <a:srgbClr val="1E1D5A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Men</a:t>
            </a:r>
            <a:endParaRPr lang="en-US" sz="2400" spc="180" dirty="0">
              <a:solidFill>
                <a:srgbClr val="005DAB"/>
              </a:solidFill>
              <a:latin typeface="Boots Sharp" panose="00000500000000000000" pitchFamily="50" charset="0"/>
              <a:ea typeface="Source Sans Pro Semibold" panose="020B06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94167B-00E2-6AF1-8E40-9AFE7324F0A8}"/>
              </a:ext>
            </a:extLst>
          </p:cNvPr>
          <p:cNvSpPr txBox="1"/>
          <p:nvPr/>
        </p:nvSpPr>
        <p:spPr>
          <a:xfrm>
            <a:off x="11777295" y="9397721"/>
            <a:ext cx="145282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spc="180" dirty="0">
                <a:solidFill>
                  <a:srgbClr val="005DAB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Women</a:t>
            </a:r>
            <a:endParaRPr lang="en-US" sz="2400" spc="180" dirty="0">
              <a:solidFill>
                <a:srgbClr val="005DAB"/>
              </a:solidFill>
              <a:latin typeface="Boots Sharp" panose="00000500000000000000" pitchFamily="50" charset="0"/>
              <a:ea typeface="Source Sans Pro Semibold" panose="020B0603030403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7FE69B-A2F9-934E-F23C-873C22EAB413}"/>
              </a:ext>
            </a:extLst>
          </p:cNvPr>
          <p:cNvCxnSpPr>
            <a:cxnSpLocks/>
          </p:cNvCxnSpPr>
          <p:nvPr/>
        </p:nvCxnSpPr>
        <p:spPr>
          <a:xfrm>
            <a:off x="10967112" y="7834699"/>
            <a:ext cx="0" cy="199390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DCF321-4F8C-16AA-3794-ECA280B0A8DC}"/>
              </a:ext>
            </a:extLst>
          </p:cNvPr>
          <p:cNvCxnSpPr>
            <a:cxnSpLocks/>
          </p:cNvCxnSpPr>
          <p:nvPr/>
        </p:nvCxnSpPr>
        <p:spPr>
          <a:xfrm>
            <a:off x="8503391" y="10233909"/>
            <a:ext cx="14565575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6EEE89C-A487-28D1-1BDB-199072F73BE3}"/>
              </a:ext>
            </a:extLst>
          </p:cNvPr>
          <p:cNvSpPr txBox="1"/>
          <p:nvPr/>
        </p:nvSpPr>
        <p:spPr>
          <a:xfrm>
            <a:off x="14247130" y="2435980"/>
            <a:ext cx="2793841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spc="180" dirty="0">
                <a:solidFill>
                  <a:srgbClr val="1E1D5A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Gender Pay Gap</a:t>
            </a:r>
            <a:endParaRPr lang="en-US" sz="2400" spc="180" dirty="0">
              <a:solidFill>
                <a:srgbClr val="005DAB"/>
              </a:solidFill>
              <a:latin typeface="Boots Sharp" panose="00000500000000000000" pitchFamily="50" charset="0"/>
              <a:ea typeface="Source Sans Pro Semibold" panose="020B0603030403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D03149-5827-4ACE-F8A5-08F1B28D5F10}"/>
              </a:ext>
            </a:extLst>
          </p:cNvPr>
          <p:cNvCxnSpPr>
            <a:cxnSpLocks/>
          </p:cNvCxnSpPr>
          <p:nvPr/>
        </p:nvCxnSpPr>
        <p:spPr>
          <a:xfrm>
            <a:off x="14389259" y="4713468"/>
            <a:ext cx="8870791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3E572CF-E1B2-9672-ABE6-0BA5251F96F0}"/>
              </a:ext>
            </a:extLst>
          </p:cNvPr>
          <p:cNvCxnSpPr>
            <a:cxnSpLocks/>
          </p:cNvCxnSpPr>
          <p:nvPr/>
        </p:nvCxnSpPr>
        <p:spPr>
          <a:xfrm>
            <a:off x="18726150" y="2436129"/>
            <a:ext cx="0" cy="199390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B6219D5-B5AB-81E6-0B09-7DE63A3D84B8}"/>
              </a:ext>
            </a:extLst>
          </p:cNvPr>
          <p:cNvSpPr txBox="1"/>
          <p:nvPr/>
        </p:nvSpPr>
        <p:spPr>
          <a:xfrm>
            <a:off x="14389259" y="4934069"/>
            <a:ext cx="3422491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spc="180" dirty="0">
                <a:solidFill>
                  <a:srgbClr val="1E1D5A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Bonus Pay Received</a:t>
            </a:r>
            <a:endParaRPr lang="en-US" sz="2400" spc="180" dirty="0">
              <a:solidFill>
                <a:srgbClr val="005DAB"/>
              </a:solidFill>
              <a:latin typeface="Boots Sharp" panose="00000500000000000000" pitchFamily="50" charset="0"/>
              <a:ea typeface="Source Sans Pro Semibold" panose="020B0603030403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FA2CAE-40DE-0299-1F79-3A01AB990D57}"/>
              </a:ext>
            </a:extLst>
          </p:cNvPr>
          <p:cNvSpPr txBox="1"/>
          <p:nvPr/>
        </p:nvSpPr>
        <p:spPr>
          <a:xfrm>
            <a:off x="22244044" y="6344716"/>
            <a:ext cx="82492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spc="180" dirty="0">
                <a:solidFill>
                  <a:srgbClr val="1E1D5A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Men</a:t>
            </a:r>
            <a:endParaRPr lang="en-US" sz="2400" spc="180" dirty="0">
              <a:solidFill>
                <a:srgbClr val="005DAB"/>
              </a:solidFill>
              <a:latin typeface="Boots Sharp" panose="00000500000000000000" pitchFamily="50" charset="0"/>
              <a:ea typeface="Source Sans Pro Semibold" panose="020B0603030403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49830B-7B9C-E432-97AF-1261A521B4BD}"/>
              </a:ext>
            </a:extLst>
          </p:cNvPr>
          <p:cNvSpPr txBox="1"/>
          <p:nvPr/>
        </p:nvSpPr>
        <p:spPr>
          <a:xfrm>
            <a:off x="21616141" y="5630397"/>
            <a:ext cx="145282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spc="180" dirty="0">
                <a:solidFill>
                  <a:srgbClr val="005DAB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Women</a:t>
            </a:r>
            <a:endParaRPr lang="en-US" sz="2400" spc="180" dirty="0">
              <a:solidFill>
                <a:srgbClr val="005DAB"/>
              </a:solidFill>
              <a:latin typeface="Boots Sharp" panose="00000500000000000000" pitchFamily="50" charset="0"/>
              <a:ea typeface="Source Sans Pro Semibold" panose="020B0603030403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6737F8-8A1D-49CC-3123-1437D356DFB5}"/>
              </a:ext>
            </a:extLst>
          </p:cNvPr>
          <p:cNvCxnSpPr>
            <a:cxnSpLocks/>
          </p:cNvCxnSpPr>
          <p:nvPr/>
        </p:nvCxnSpPr>
        <p:spPr>
          <a:xfrm>
            <a:off x="14389259" y="7456668"/>
            <a:ext cx="8870791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B279454-0CEF-A145-08C3-F219C1CD97B1}"/>
              </a:ext>
            </a:extLst>
          </p:cNvPr>
          <p:cNvSpPr txBox="1"/>
          <p:nvPr/>
        </p:nvSpPr>
        <p:spPr>
          <a:xfrm>
            <a:off x="14389259" y="7734454"/>
            <a:ext cx="761349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spc="180" dirty="0">
                <a:solidFill>
                  <a:srgbClr val="1E1D5A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Bonus Pay Difference Between Men &amp; Women</a:t>
            </a:r>
            <a:endParaRPr lang="en-US" sz="2400" spc="180" dirty="0">
              <a:solidFill>
                <a:srgbClr val="005DAB"/>
              </a:solidFill>
              <a:latin typeface="Boots Sharp" panose="00000500000000000000" pitchFamily="50" charset="0"/>
              <a:ea typeface="Source Sans Pro Semibold" panose="020B0603030403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3C2F9FC-BF88-DEC8-1755-6C09C7A974F5}"/>
              </a:ext>
            </a:extLst>
          </p:cNvPr>
          <p:cNvCxnSpPr>
            <a:cxnSpLocks/>
          </p:cNvCxnSpPr>
          <p:nvPr/>
        </p:nvCxnSpPr>
        <p:spPr>
          <a:xfrm>
            <a:off x="18726150" y="8305800"/>
            <a:ext cx="0" cy="161405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80FFCCE-8EEF-68F1-23AA-7067455646F2}"/>
              </a:ext>
            </a:extLst>
          </p:cNvPr>
          <p:cNvSpPr txBox="1"/>
          <p:nvPr/>
        </p:nvSpPr>
        <p:spPr>
          <a:xfrm>
            <a:off x="14389260" y="9397721"/>
            <a:ext cx="107934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spc="180" dirty="0">
                <a:solidFill>
                  <a:srgbClr val="1E1D5A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Mean</a:t>
            </a:r>
            <a:endParaRPr lang="en-US" sz="2400" spc="180" dirty="0">
              <a:solidFill>
                <a:srgbClr val="005DAB"/>
              </a:solidFill>
              <a:latin typeface="Boots Sharp" panose="00000500000000000000" pitchFamily="50" charset="0"/>
              <a:ea typeface="Source Sans Pro Semibold" panose="020B0603030403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56B16E-7264-AD62-DEDD-CD76FD8C1E70}"/>
              </a:ext>
            </a:extLst>
          </p:cNvPr>
          <p:cNvSpPr txBox="1"/>
          <p:nvPr/>
        </p:nvSpPr>
        <p:spPr>
          <a:xfrm>
            <a:off x="21671285" y="9375858"/>
            <a:ext cx="158876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spc="180" dirty="0">
                <a:solidFill>
                  <a:srgbClr val="005DAB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Median</a:t>
            </a:r>
            <a:endParaRPr lang="en-US" sz="2400" spc="180" dirty="0">
              <a:solidFill>
                <a:srgbClr val="005DAB"/>
              </a:solidFill>
              <a:latin typeface="Boots Sharp" panose="00000500000000000000" pitchFamily="50" charset="0"/>
              <a:ea typeface="Source Sans Pro Semibold" panose="020B0603030403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DCC522-BEC9-7B6E-5A14-56D8594C8BA2}"/>
              </a:ext>
            </a:extLst>
          </p:cNvPr>
          <p:cNvSpPr txBox="1"/>
          <p:nvPr/>
        </p:nvSpPr>
        <p:spPr>
          <a:xfrm>
            <a:off x="8696962" y="10599957"/>
            <a:ext cx="238061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spc="180" dirty="0">
                <a:solidFill>
                  <a:srgbClr val="1E1D5A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Pay Quartiles</a:t>
            </a:r>
            <a:endParaRPr lang="en-US" sz="2400" spc="180" dirty="0">
              <a:solidFill>
                <a:srgbClr val="005DAB"/>
              </a:solidFill>
              <a:latin typeface="Boots Sharp" panose="00000500000000000000" pitchFamily="50" charset="0"/>
              <a:ea typeface="Source Sans Pro Semibold" panose="020B06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5DA174-734F-AD54-1F19-E100C29BA3AF}"/>
              </a:ext>
            </a:extLst>
          </p:cNvPr>
          <p:cNvSpPr txBox="1"/>
          <p:nvPr/>
        </p:nvSpPr>
        <p:spPr>
          <a:xfrm>
            <a:off x="6097386" y="6581001"/>
            <a:ext cx="12194770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D90CEA-B79E-DAD6-5C53-0AC10F7C3032}"/>
              </a:ext>
            </a:extLst>
          </p:cNvPr>
          <p:cNvSpPr txBox="1"/>
          <p:nvPr/>
        </p:nvSpPr>
        <p:spPr>
          <a:xfrm>
            <a:off x="6097386" y="6581001"/>
            <a:ext cx="12194770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60BAD2-677B-7713-A288-CBFA9AD6C5F3}"/>
              </a:ext>
            </a:extLst>
          </p:cNvPr>
          <p:cNvSpPr txBox="1"/>
          <p:nvPr/>
        </p:nvSpPr>
        <p:spPr>
          <a:xfrm>
            <a:off x="14363940" y="3999151"/>
            <a:ext cx="107934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spc="180" dirty="0">
                <a:solidFill>
                  <a:srgbClr val="1E1D5A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Mean</a:t>
            </a:r>
            <a:endParaRPr lang="en-US" sz="2400" spc="180" dirty="0">
              <a:solidFill>
                <a:srgbClr val="005DAB"/>
              </a:solidFill>
              <a:latin typeface="Boots Sharp" panose="00000500000000000000" pitchFamily="50" charset="0"/>
              <a:ea typeface="Source Sans Pro Semibold" panose="020B06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B7B97-35D3-3C6D-EA5D-2127AFD9BD9E}"/>
              </a:ext>
            </a:extLst>
          </p:cNvPr>
          <p:cNvSpPr txBox="1"/>
          <p:nvPr/>
        </p:nvSpPr>
        <p:spPr>
          <a:xfrm>
            <a:off x="21640745" y="3999150"/>
            <a:ext cx="158876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spc="180" dirty="0">
                <a:solidFill>
                  <a:srgbClr val="005DAB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Median</a:t>
            </a:r>
            <a:endParaRPr lang="en-US" sz="2400" spc="180" dirty="0">
              <a:solidFill>
                <a:srgbClr val="005DAB"/>
              </a:solidFill>
              <a:latin typeface="Boots Sharp" panose="00000500000000000000" pitchFamily="50" charset="0"/>
              <a:ea typeface="Source Sans Pro Semibold" panose="020B0603030403020204" pitchFamily="34" charset="0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40AC9472-5B19-B8E6-DAAE-293CDBC16057}"/>
              </a:ext>
            </a:extLst>
          </p:cNvPr>
          <p:cNvSpPr txBox="1"/>
          <p:nvPr/>
        </p:nvSpPr>
        <p:spPr>
          <a:xfrm>
            <a:off x="14247130" y="2713765"/>
            <a:ext cx="362284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9600" b="0" spc="180" dirty="0">
                <a:solidFill>
                  <a:srgbClr val="1E1D5A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15.5%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AD574F08-2F49-F4EB-86BF-340A9DAA168A}"/>
              </a:ext>
            </a:extLst>
          </p:cNvPr>
          <p:cNvSpPr txBox="1"/>
          <p:nvPr/>
        </p:nvSpPr>
        <p:spPr>
          <a:xfrm>
            <a:off x="20215680" y="2715939"/>
            <a:ext cx="362284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9600" b="0" spc="180" dirty="0">
                <a:solidFill>
                  <a:srgbClr val="005DAB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17.2%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62038C-A327-B840-F37E-D7CA8140ABC6}"/>
              </a:ext>
            </a:extLst>
          </p:cNvPr>
          <p:cNvSpPr txBox="1"/>
          <p:nvPr/>
        </p:nvSpPr>
        <p:spPr>
          <a:xfrm>
            <a:off x="17678536" y="5698786"/>
            <a:ext cx="1315137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800" spc="180" dirty="0">
                <a:solidFill>
                  <a:schemeClr val="bg1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85.7%</a:t>
            </a:r>
            <a:endParaRPr lang="en-US" sz="1600" spc="180" dirty="0">
              <a:solidFill>
                <a:schemeClr val="bg1"/>
              </a:solidFill>
              <a:latin typeface="Boots Sharp" panose="00000500000000000000" pitchFamily="50" charset="0"/>
              <a:ea typeface="Source Sans Pro Semibold" panose="020B0603030403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CFB66-FEA0-8E9E-142E-C5EE25041BA9}"/>
              </a:ext>
            </a:extLst>
          </p:cNvPr>
          <p:cNvSpPr txBox="1"/>
          <p:nvPr/>
        </p:nvSpPr>
        <p:spPr>
          <a:xfrm>
            <a:off x="19102823" y="6649296"/>
            <a:ext cx="1315137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800" spc="180" dirty="0">
                <a:solidFill>
                  <a:schemeClr val="bg1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86.6%</a:t>
            </a:r>
            <a:endParaRPr lang="en-US" sz="1600" spc="180" dirty="0">
              <a:solidFill>
                <a:schemeClr val="bg1"/>
              </a:solidFill>
              <a:latin typeface="Boots Sharp" panose="00000500000000000000" pitchFamily="50" charset="0"/>
              <a:ea typeface="Source Sans Pro Semibold" panose="020B0603030403020204" pitchFamily="34" charset="0"/>
            </a:endParaRPr>
          </a:p>
        </p:txBody>
      </p:sp>
      <p:sp>
        <p:nvSpPr>
          <p:cNvPr id="35" name="TextBox 4">
            <a:extLst>
              <a:ext uri="{FF2B5EF4-FFF2-40B4-BE49-F238E27FC236}">
                <a16:creationId xmlns:a16="http://schemas.microsoft.com/office/drawing/2014/main" id="{712C3F7A-E1F3-7B94-1E4E-04236BC7CAE6}"/>
              </a:ext>
            </a:extLst>
          </p:cNvPr>
          <p:cNvSpPr txBox="1"/>
          <p:nvPr/>
        </p:nvSpPr>
        <p:spPr>
          <a:xfrm>
            <a:off x="14380480" y="8051307"/>
            <a:ext cx="362284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9600" b="0" spc="180" dirty="0">
                <a:solidFill>
                  <a:srgbClr val="1E1D5A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31.4%</a:t>
            </a:r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A585FE7F-EDB8-4DF9-43F8-23685AE02022}"/>
              </a:ext>
            </a:extLst>
          </p:cNvPr>
          <p:cNvSpPr txBox="1"/>
          <p:nvPr/>
        </p:nvSpPr>
        <p:spPr>
          <a:xfrm>
            <a:off x="19606080" y="8051307"/>
            <a:ext cx="362284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9600" b="0" spc="180" dirty="0">
                <a:solidFill>
                  <a:srgbClr val="005DAB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42.3%</a:t>
            </a:r>
          </a:p>
        </p:txBody>
      </p:sp>
      <p:sp>
        <p:nvSpPr>
          <p:cNvPr id="37" name="TextBox 4">
            <a:extLst>
              <a:ext uri="{FF2B5EF4-FFF2-40B4-BE49-F238E27FC236}">
                <a16:creationId xmlns:a16="http://schemas.microsoft.com/office/drawing/2014/main" id="{909EFEBF-D73A-953F-5612-6F4C13EDD0A1}"/>
              </a:ext>
            </a:extLst>
          </p:cNvPr>
          <p:cNvSpPr txBox="1"/>
          <p:nvPr/>
        </p:nvSpPr>
        <p:spPr>
          <a:xfrm>
            <a:off x="8830810" y="8334268"/>
            <a:ext cx="181770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800" b="0" spc="180" dirty="0">
                <a:solidFill>
                  <a:srgbClr val="1E1D5A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36.9%</a:t>
            </a:r>
          </a:p>
        </p:txBody>
      </p:sp>
      <p:sp>
        <p:nvSpPr>
          <p:cNvPr id="38" name="TextBox 4">
            <a:extLst>
              <a:ext uri="{FF2B5EF4-FFF2-40B4-BE49-F238E27FC236}">
                <a16:creationId xmlns:a16="http://schemas.microsoft.com/office/drawing/2014/main" id="{1A5054BA-887D-835A-3AA1-5873999B927F}"/>
              </a:ext>
            </a:extLst>
          </p:cNvPr>
          <p:cNvSpPr txBox="1"/>
          <p:nvPr/>
        </p:nvSpPr>
        <p:spPr>
          <a:xfrm>
            <a:off x="11798878" y="8295976"/>
            <a:ext cx="220324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800" b="0" spc="180" dirty="0">
                <a:solidFill>
                  <a:srgbClr val="005DAB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63.1%</a:t>
            </a: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1F3D3581-2456-1DD0-9BE9-22D38F24B1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789644"/>
              </p:ext>
            </p:extLst>
          </p:nvPr>
        </p:nvGraphicFramePr>
        <p:xfrm>
          <a:off x="8424494" y="10861900"/>
          <a:ext cx="3465293" cy="241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B4D410E1-ACE4-587B-7DC9-E9EC841A69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247635"/>
              </p:ext>
            </p:extLst>
          </p:nvPr>
        </p:nvGraphicFramePr>
        <p:xfrm>
          <a:off x="11777294" y="10861900"/>
          <a:ext cx="3465293" cy="241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1F3D3581-2456-1DD0-9BE9-22D38F24B1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270388"/>
              </p:ext>
            </p:extLst>
          </p:nvPr>
        </p:nvGraphicFramePr>
        <p:xfrm>
          <a:off x="15364274" y="10833970"/>
          <a:ext cx="3078714" cy="246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1F3D3581-2456-1DD0-9BE9-22D38F24B1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927819"/>
              </p:ext>
            </p:extLst>
          </p:nvPr>
        </p:nvGraphicFramePr>
        <p:xfrm>
          <a:off x="18420054" y="10833970"/>
          <a:ext cx="3078714" cy="246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4058A708-8F04-5EF7-B418-BBA277395BB7}"/>
              </a:ext>
            </a:extLst>
          </p:cNvPr>
          <p:cNvSpPr txBox="1"/>
          <p:nvPr/>
        </p:nvSpPr>
        <p:spPr>
          <a:xfrm>
            <a:off x="9477033" y="12420178"/>
            <a:ext cx="1315137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800" spc="180" dirty="0">
                <a:solidFill>
                  <a:schemeClr val="bg1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67%</a:t>
            </a:r>
            <a:endParaRPr lang="en-US" sz="1600" spc="180" dirty="0">
              <a:solidFill>
                <a:schemeClr val="bg1"/>
              </a:solidFill>
              <a:latin typeface="Boots Sharp" panose="00000500000000000000" pitchFamily="50" charset="0"/>
              <a:ea typeface="Source Sans Pro Semibold" panose="020B0603030403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880B165-0784-A08D-F36A-9D6249FB7364}"/>
              </a:ext>
            </a:extLst>
          </p:cNvPr>
          <p:cNvSpPr txBox="1"/>
          <p:nvPr/>
        </p:nvSpPr>
        <p:spPr>
          <a:xfrm>
            <a:off x="10044267" y="11650372"/>
            <a:ext cx="1315137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800" spc="180" dirty="0">
                <a:solidFill>
                  <a:schemeClr val="bg1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33%</a:t>
            </a:r>
            <a:endParaRPr lang="en-US" sz="1600" spc="180" dirty="0">
              <a:solidFill>
                <a:schemeClr val="bg1"/>
              </a:solidFill>
              <a:latin typeface="Boots Sharp" panose="00000500000000000000" pitchFamily="50" charset="0"/>
              <a:ea typeface="Source Sans Pro Semibold" panose="020B0603030403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09F21B-641A-B0BE-7ABB-81FE12AABE0C}"/>
              </a:ext>
            </a:extLst>
          </p:cNvPr>
          <p:cNvSpPr txBox="1"/>
          <p:nvPr/>
        </p:nvSpPr>
        <p:spPr>
          <a:xfrm>
            <a:off x="12829833" y="12489045"/>
            <a:ext cx="1315137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800" spc="180" dirty="0">
                <a:solidFill>
                  <a:schemeClr val="bg1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69%</a:t>
            </a:r>
            <a:endParaRPr lang="en-US" sz="1600" spc="180" dirty="0">
              <a:solidFill>
                <a:schemeClr val="bg1"/>
              </a:solidFill>
              <a:latin typeface="Boots Sharp" panose="00000500000000000000" pitchFamily="50" charset="0"/>
              <a:ea typeface="Source Sans Pro Semibold" panose="020B0603030403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BA4DF84-8FCD-448A-99A2-2B854C047312}"/>
              </a:ext>
            </a:extLst>
          </p:cNvPr>
          <p:cNvSpPr txBox="1"/>
          <p:nvPr/>
        </p:nvSpPr>
        <p:spPr>
          <a:xfrm>
            <a:off x="13397067" y="11719239"/>
            <a:ext cx="1315137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800" spc="180" dirty="0">
                <a:solidFill>
                  <a:schemeClr val="bg1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31%</a:t>
            </a:r>
            <a:endParaRPr lang="en-US" sz="1600" spc="180" dirty="0">
              <a:solidFill>
                <a:schemeClr val="bg1"/>
              </a:solidFill>
              <a:latin typeface="Boots Sharp" panose="00000500000000000000" pitchFamily="50" charset="0"/>
              <a:ea typeface="Source Sans Pro Semibold" panose="020B0603030403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C7F4F0-3780-8389-C51C-BDF3ADBA24C9}"/>
              </a:ext>
            </a:extLst>
          </p:cNvPr>
          <p:cNvSpPr txBox="1"/>
          <p:nvPr/>
        </p:nvSpPr>
        <p:spPr>
          <a:xfrm>
            <a:off x="16058724" y="12489044"/>
            <a:ext cx="1315137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800" spc="180" dirty="0">
                <a:solidFill>
                  <a:schemeClr val="bg1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62%</a:t>
            </a:r>
            <a:endParaRPr lang="en-US" sz="1600" spc="180" dirty="0">
              <a:solidFill>
                <a:schemeClr val="bg1"/>
              </a:solidFill>
              <a:latin typeface="Boots Sharp" panose="00000500000000000000" pitchFamily="50" charset="0"/>
              <a:ea typeface="Source Sans Pro Semibold" panose="020B0603030403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05CD85-E284-4A13-BDB5-638716C81960}"/>
              </a:ext>
            </a:extLst>
          </p:cNvPr>
          <p:cNvSpPr txBox="1"/>
          <p:nvPr/>
        </p:nvSpPr>
        <p:spPr>
          <a:xfrm>
            <a:off x="16749867" y="11791969"/>
            <a:ext cx="1315137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800" spc="180" dirty="0">
                <a:solidFill>
                  <a:schemeClr val="bg1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38%</a:t>
            </a:r>
            <a:endParaRPr lang="en-US" sz="1600" spc="180" dirty="0">
              <a:solidFill>
                <a:schemeClr val="bg1"/>
              </a:solidFill>
              <a:latin typeface="Boots Sharp" panose="00000500000000000000" pitchFamily="50" charset="0"/>
              <a:ea typeface="Source Sans Pro Semibold" panose="020B0603030403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3D1243C-94AB-BF71-99D0-83C0C8FF58E7}"/>
              </a:ext>
            </a:extLst>
          </p:cNvPr>
          <p:cNvSpPr txBox="1"/>
          <p:nvPr/>
        </p:nvSpPr>
        <p:spPr>
          <a:xfrm>
            <a:off x="18789503" y="11879519"/>
            <a:ext cx="1315137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800" spc="180" dirty="0">
                <a:solidFill>
                  <a:schemeClr val="bg1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49%</a:t>
            </a:r>
            <a:endParaRPr lang="en-US" sz="1600" spc="180" dirty="0">
              <a:solidFill>
                <a:schemeClr val="bg1"/>
              </a:solidFill>
              <a:latin typeface="Boots Sharp" panose="00000500000000000000" pitchFamily="50" charset="0"/>
              <a:ea typeface="Source Sans Pro Semibold" panose="020B0603030403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7E148E-3965-E397-7BBF-40A0D01DC701}"/>
              </a:ext>
            </a:extLst>
          </p:cNvPr>
          <p:cNvSpPr txBox="1"/>
          <p:nvPr/>
        </p:nvSpPr>
        <p:spPr>
          <a:xfrm>
            <a:off x="19938282" y="11879519"/>
            <a:ext cx="1315137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800" spc="180" dirty="0">
                <a:solidFill>
                  <a:schemeClr val="bg1"/>
                </a:solidFill>
                <a:latin typeface="Boots Sharp" panose="00000500000000000000" pitchFamily="50" charset="0"/>
                <a:ea typeface="Source Sans Pro Semibold" panose="020B0603030403020204" pitchFamily="34" charset="0"/>
              </a:rPr>
              <a:t>51%</a:t>
            </a:r>
            <a:endParaRPr lang="en-US" sz="1600" spc="180" dirty="0">
              <a:solidFill>
                <a:schemeClr val="bg1"/>
              </a:solidFill>
              <a:latin typeface="Boots Sharp" panose="00000500000000000000" pitchFamily="50" charset="0"/>
              <a:ea typeface="Source Sans Pro Semibold" panose="020B0603030403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6ACD784-55BB-FCAE-67EB-8DE523BB4583}"/>
              </a:ext>
            </a:extLst>
          </p:cNvPr>
          <p:cNvSpPr/>
          <p:nvPr/>
        </p:nvSpPr>
        <p:spPr>
          <a:xfrm rot="19200000">
            <a:off x="8929889" y="11011783"/>
            <a:ext cx="2581120" cy="23585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6214878"/>
              </a:avLst>
            </a:prstTxWarp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1E1D5A">
                    <a:alpha val="31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ts Sharp Light" panose="00000400000000000000" pitchFamily="50" charset="0"/>
              </a:rPr>
              <a:t>Lower Quartile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A63E919-C395-EEFC-FA4B-F01C93CA11C2}"/>
              </a:ext>
            </a:extLst>
          </p:cNvPr>
          <p:cNvSpPr/>
          <p:nvPr/>
        </p:nvSpPr>
        <p:spPr>
          <a:xfrm rot="19200000">
            <a:off x="12263526" y="11011784"/>
            <a:ext cx="2581120" cy="23585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6214878"/>
              </a:avLst>
            </a:prstTxWarp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1E1D5A">
                    <a:alpha val="31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ts Sharp Light" panose="00000400000000000000" pitchFamily="50" charset="0"/>
              </a:rPr>
              <a:t>Lower Middle Quartile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32CB8B8-D523-4F8C-170B-79B446F0393E}"/>
              </a:ext>
            </a:extLst>
          </p:cNvPr>
          <p:cNvSpPr/>
          <p:nvPr/>
        </p:nvSpPr>
        <p:spPr>
          <a:xfrm rot="19200000">
            <a:off x="15688950" y="11028215"/>
            <a:ext cx="2581120" cy="23585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6214878"/>
              </a:avLst>
            </a:prstTxWarp>
            <a:spAutoFit/>
          </a:bodyPr>
          <a:lstStyle/>
          <a:p>
            <a:pPr algn="ctr"/>
            <a:r>
              <a:rPr lang="en-US" sz="2800" b="0" dirty="0">
                <a:ln w="0"/>
                <a:solidFill>
                  <a:srgbClr val="1E1D5A">
                    <a:alpha val="31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ts Sharp Light" panose="00000400000000000000" pitchFamily="50" charset="0"/>
              </a:rPr>
              <a:t>Upper </a:t>
            </a:r>
            <a:r>
              <a:rPr lang="en-US" sz="2800" b="0" cap="none" spc="0" dirty="0">
                <a:ln w="0"/>
                <a:solidFill>
                  <a:srgbClr val="1E1D5A">
                    <a:alpha val="31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ts Sharp Light" panose="00000400000000000000" pitchFamily="50" charset="0"/>
              </a:rPr>
              <a:t>Middle Quartile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E77C6AB-7B61-2C75-C15C-245920F87BD6}"/>
              </a:ext>
            </a:extLst>
          </p:cNvPr>
          <p:cNvSpPr/>
          <p:nvPr/>
        </p:nvSpPr>
        <p:spPr>
          <a:xfrm rot="19200000">
            <a:off x="18814079" y="11044646"/>
            <a:ext cx="2581120" cy="23585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6214878"/>
              </a:avLst>
            </a:prstTxWarp>
            <a:spAutoFit/>
          </a:bodyPr>
          <a:lstStyle/>
          <a:p>
            <a:pPr algn="ctr"/>
            <a:r>
              <a:rPr lang="en-US" sz="2800" b="0" dirty="0">
                <a:ln w="0"/>
                <a:solidFill>
                  <a:srgbClr val="1E1D5A">
                    <a:alpha val="31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ts Sharp Light" panose="00000400000000000000" pitchFamily="50" charset="0"/>
              </a:rPr>
              <a:t>Upper </a:t>
            </a:r>
            <a:r>
              <a:rPr lang="en-US" sz="2800" b="0" cap="none" spc="0" dirty="0">
                <a:ln w="0"/>
                <a:solidFill>
                  <a:srgbClr val="1E1D5A">
                    <a:alpha val="31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ts Sharp Light" panose="00000400000000000000" pitchFamily="50" charset="0"/>
              </a:rPr>
              <a:t>Quartile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1412F5FA-0C82-9996-2D75-D648A546E4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665972"/>
              </p:ext>
            </p:extLst>
          </p:nvPr>
        </p:nvGraphicFramePr>
        <p:xfrm>
          <a:off x="14380479" y="5509444"/>
          <a:ext cx="6872939" cy="1561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CC779A68-8FF1-13C5-C6E8-870AC91E0BD8}"/>
              </a:ext>
            </a:extLst>
          </p:cNvPr>
          <p:cNvSpPr txBox="1"/>
          <p:nvPr/>
        </p:nvSpPr>
        <p:spPr>
          <a:xfrm>
            <a:off x="17064622" y="5740971"/>
            <a:ext cx="137836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rgbClr val="005DAB"/>
                </a:solidFill>
                <a:effectLst/>
                <a:uFillTx/>
                <a:latin typeface="Boots Sharp Bold" panose="00000800000000000000" pitchFamily="50" charset="0"/>
                <a:sym typeface="Helvetica Neue"/>
              </a:rPr>
              <a:t>85.8%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E77FC0F-69BB-7312-9A64-06CFC42A4A38}"/>
              </a:ext>
            </a:extLst>
          </p:cNvPr>
          <p:cNvSpPr txBox="1"/>
          <p:nvPr/>
        </p:nvSpPr>
        <p:spPr>
          <a:xfrm>
            <a:off x="20566780" y="6360127"/>
            <a:ext cx="137836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rgbClr val="1E1D5A"/>
                </a:solidFill>
                <a:effectLst/>
                <a:uFillTx/>
                <a:latin typeface="Boots Sharp Bold" panose="00000800000000000000" pitchFamily="50" charset="0"/>
                <a:sym typeface="Helvetica Neue"/>
              </a:rPr>
              <a:t>87.7%</a:t>
            </a:r>
          </a:p>
        </p:txBody>
      </p:sp>
    </p:spTree>
    <p:extLst>
      <p:ext uri="{BB962C8B-B14F-4D97-AF65-F5344CB8AC3E}">
        <p14:creationId xmlns:p14="http://schemas.microsoft.com/office/powerpoint/2010/main" val="219052048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3b63a5d-e89e-48c1-91cd-874dbfbf6060">
      <UserInfo>
        <DisplayName>Morris, Nikki</DisplayName>
        <AccountId>38</AccountId>
        <AccountType/>
      </UserInfo>
    </SharedWithUsers>
    <lcf76f155ced4ddcb4097134ff3c332f xmlns="318d373f-854b-4f55-83b6-2ffda87dbd71">
      <Terms xmlns="http://schemas.microsoft.com/office/infopath/2007/PartnerControls"/>
    </lcf76f155ced4ddcb4097134ff3c332f>
    <TaxCatchAll xmlns="6f2276fe-93d3-418a-8e3e-86424a55f76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88EA8F97C3604BA403834EC6C83013" ma:contentTypeVersion="15" ma:contentTypeDescription="Create a new document." ma:contentTypeScope="" ma:versionID="01aa6206054c20b20e9cc5afe5d2be10">
  <xsd:schema xmlns:xsd="http://www.w3.org/2001/XMLSchema" xmlns:xs="http://www.w3.org/2001/XMLSchema" xmlns:p="http://schemas.microsoft.com/office/2006/metadata/properties" xmlns:ns2="318d373f-854b-4f55-83b6-2ffda87dbd71" xmlns:ns3="f3b63a5d-e89e-48c1-91cd-874dbfbf6060" xmlns:ns4="6f2276fe-93d3-418a-8e3e-86424a55f767" targetNamespace="http://schemas.microsoft.com/office/2006/metadata/properties" ma:root="true" ma:fieldsID="709062ad00b27c49b4d2922c93a97e68" ns2:_="" ns3:_="" ns4:_="">
    <xsd:import namespace="318d373f-854b-4f55-83b6-2ffda87dbd71"/>
    <xsd:import namespace="f3b63a5d-e89e-48c1-91cd-874dbfbf6060"/>
    <xsd:import namespace="6f2276fe-93d3-418a-8e3e-86424a55f7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8d373f-854b-4f55-83b6-2ffda87dbd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ecaaf5f-e1dd-443f-97b1-9276ea1b7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63a5d-e89e-48c1-91cd-874dbfbf60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276fe-93d3-418a-8e3e-86424a55f767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9bef5d3-96b3-4e86-bb68-7981d00b9b88}" ma:internalName="TaxCatchAll" ma:showField="CatchAllData" ma:web="f3b63a5d-e89e-48c1-91cd-874dbfbf60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75BAC5-6FBD-4DD3-B263-3C4BF2E41D34}">
  <ds:schemaRefs>
    <ds:schemaRef ds:uri="http://schemas.microsoft.com/office/2006/documentManagement/types"/>
    <ds:schemaRef ds:uri="http://www.w3.org/XML/1998/namespace"/>
    <ds:schemaRef ds:uri="f3b63a5d-e89e-48c1-91cd-874dbfbf6060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18d373f-854b-4f55-83b6-2ffda87dbd71"/>
  </ds:schemaRefs>
</ds:datastoreItem>
</file>

<file path=customXml/itemProps2.xml><?xml version="1.0" encoding="utf-8"?>
<ds:datastoreItem xmlns:ds="http://schemas.openxmlformats.org/officeDocument/2006/customXml" ds:itemID="{CCA72798-B632-4613-8539-9150D77C41E8}"/>
</file>

<file path=customXml/itemProps3.xml><?xml version="1.0" encoding="utf-8"?>
<ds:datastoreItem xmlns:ds="http://schemas.openxmlformats.org/officeDocument/2006/customXml" ds:itemID="{C8FA9B52-8CFF-4240-AB81-F9AD7B9735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Custom</PresentationFormat>
  <Paragraphs>63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Helvetica Neue</vt:lpstr>
      <vt:lpstr>Helvetica Neue Light</vt:lpstr>
      <vt:lpstr>Helvetica Neue Medium</vt:lpstr>
      <vt:lpstr>Boots Sharp</vt:lpstr>
      <vt:lpstr>Boots Sharp Bold</vt:lpstr>
      <vt:lpstr>Boots Sharp Light</vt:lpstr>
      <vt:lpstr>White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Roberts, Sean</dc:creator>
  <cp:lastModifiedBy>Wasdell, Lisa</cp:lastModifiedBy>
  <cp:revision>12</cp:revision>
  <dcterms:modified xsi:type="dcterms:W3CDTF">2025-04-07T07:08:59Z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0x010100AE88EA8F97C3604BA403834EC6C83013</vt:lpwstr>
  </property>
  <property fmtid="{D5CDD505-2E9C-101B-9397-08002B2CF9AE}" pid="3" name="MediaServiceImageTags">
    <vt:lpwstr/>
  </property>
</Properties>
</file>