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  <p:sldMasterId id="2147484301" r:id="rId5"/>
  </p:sldMasterIdLst>
  <p:notesMasterIdLst>
    <p:notesMasterId r:id="rId26"/>
  </p:notesMasterIdLst>
  <p:handoutMasterIdLst>
    <p:handoutMasterId r:id="rId27"/>
  </p:handoutMasterIdLst>
  <p:sldIdLst>
    <p:sldId id="9696" r:id="rId6"/>
    <p:sldId id="323" r:id="rId7"/>
    <p:sldId id="344" r:id="rId8"/>
    <p:sldId id="361" r:id="rId9"/>
    <p:sldId id="363" r:id="rId10"/>
    <p:sldId id="369" r:id="rId11"/>
    <p:sldId id="9697" r:id="rId12"/>
    <p:sldId id="9698" r:id="rId13"/>
    <p:sldId id="355" r:id="rId14"/>
    <p:sldId id="358" r:id="rId15"/>
    <p:sldId id="2078" r:id="rId16"/>
    <p:sldId id="2067" r:id="rId17"/>
    <p:sldId id="9731" r:id="rId18"/>
    <p:sldId id="9732" r:id="rId19"/>
    <p:sldId id="9733" r:id="rId20"/>
    <p:sldId id="9734" r:id="rId21"/>
    <p:sldId id="9735" r:id="rId22"/>
    <p:sldId id="9736" r:id="rId23"/>
    <p:sldId id="9737" r:id="rId24"/>
    <p:sldId id="9738" r:id="rId25"/>
  </p:sldIdLst>
  <p:sldSz cx="9144000" cy="5143500" type="screen16x9"/>
  <p:notesSz cx="6794500" cy="99314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3674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2890" userDrawn="1">
          <p15:clr>
            <a:srgbClr val="A4A3A4"/>
          </p15:clr>
        </p15:guide>
        <p15:guide id="8" orient="horz" pos="3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ashorum" initials="LB" lastIdx="14" clrIdx="0"/>
  <p:cmAuthor id="2" name="Paul Saunders" initials="PAS" lastIdx="15" clrIdx="1"/>
  <p:cmAuthor id="3" name="Moorhead, Elizabeth [JACGB Non J&amp;J]" initials="EM" lastIdx="21" clrIdx="2"/>
  <p:cmAuthor id="4" name="Heau, Alexandre [JACFR]" initials="HA[" lastIdx="14" clrIdx="3"/>
  <p:cmAuthor id="5" name="Subramanian Vasanth" initials="VS" lastIdx="1" clrIdx="4"/>
  <p:cmAuthor id="6" name="Bertrand, Jan [JRDBE]" initials="BJ" lastIdx="14" clrIdx="5"/>
  <p:cmAuthor id="7" name="Will Frostick" initials="WF" lastIdx="27" clrIdx="6"/>
  <p:cmAuthor id="8" name="Laura Battrick" initials="LB" lastIdx="28" clrIdx="7"/>
  <p:cmAuthor id="9" name="Will Frostick" initials="WF [2]" lastIdx="15" clrIdx="8"/>
  <p:cmAuthor id="10" name="Microsoft Office User" initials="MOU" lastIdx="1" clrIdx="9"/>
  <p:cmAuthor id="11" name="Camilla White" initials="CW" lastIdx="7" clrIdx="10"/>
  <p:cmAuthor id="12" name="Guy Buckland" initials="GB" lastIdx="6" clrIdx="11"/>
  <p:cmAuthor id="13" name="Jason Jung" initials="JJ" lastIdx="6" clrIdx="12"/>
  <p:cmAuthor id="14" name="la Porte, Charles [JACNL]" initials="lPC[" lastIdx="2" clrIdx="13"/>
  <p:cmAuthor id="15" name="Sakabedoyan, Caline [JACFR]" initials="SC[" lastIdx="5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FEEAD5"/>
    <a:srgbClr val="FBD3A9"/>
    <a:srgbClr val="F7B167"/>
    <a:srgbClr val="F18C25"/>
    <a:srgbClr val="E8D6EA"/>
    <a:srgbClr val="D1AED1"/>
    <a:srgbClr val="B571A7"/>
    <a:srgbClr val="9A3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 autoAdjust="0"/>
    <p:restoredTop sz="87347" autoAdjust="0"/>
  </p:normalViewPr>
  <p:slideViewPr>
    <p:cSldViewPr snapToGrid="0">
      <p:cViewPr varScale="1">
        <p:scale>
          <a:sx n="92" d="100"/>
          <a:sy n="92" d="100"/>
        </p:scale>
        <p:origin x="876" y="44"/>
      </p:cViewPr>
      <p:guideLst>
        <p:guide orient="horz" pos="362"/>
        <p:guide pos="272"/>
        <p:guide pos="3674"/>
        <p:guide pos="5465"/>
        <p:guide orient="horz" pos="2890"/>
        <p:guide orient="horz" pos="3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23" d="100"/>
          <a:sy n="23" d="100"/>
        </p:scale>
        <p:origin x="-702" y="-10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22842207872923"/>
          <c:y val="4.8119568939669281E-2"/>
          <c:w val="0.77060369277186802"/>
          <c:h val="0.689615562484150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FCA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EA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44-4356-85A6-0D10CB150BBC}"/>
              </c:ext>
            </c:extLst>
          </c:dPt>
          <c:dPt>
            <c:idx val="2"/>
            <c:invertIfNegative val="0"/>
            <c:bubble3D val="0"/>
            <c:spPr>
              <a:solidFill>
                <a:srgbClr val="008764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44-4356-85A6-0D10CB150BBC}"/>
              </c:ext>
            </c:extLst>
          </c:dPt>
          <c:dPt>
            <c:idx val="3"/>
            <c:invertIfNegative val="0"/>
            <c:bubble3D val="0"/>
            <c:spPr>
              <a:solidFill>
                <a:srgbClr val="E8D6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44-4356-85A6-0D10CB150BBC}"/>
              </c:ext>
            </c:extLst>
          </c:dPt>
          <c:dPt>
            <c:idx val="4"/>
            <c:invertIfNegative val="0"/>
            <c:bubble3D val="0"/>
            <c:spPr>
              <a:solidFill>
                <a:srgbClr val="FEEA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44-4356-85A6-0D10CB150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ORR!$C$4:$C$8</c:f>
              <c:strCache>
                <c:ptCount val="5"/>
                <c:pt idx="0">
                  <c:v>D-VMP</c:v>
                </c:pt>
                <c:pt idx="1">
                  <c:v>VMP</c:v>
                </c:pt>
                <c:pt idx="3">
                  <c:v>D-VMP</c:v>
                </c:pt>
                <c:pt idx="4">
                  <c:v>VMP</c:v>
                </c:pt>
              </c:strCache>
            </c:strRef>
          </c:cat>
          <c:val>
            <c:numRef>
              <c:f>ORR!$D$4:$D$8</c:f>
              <c:numCache>
                <c:formatCode>General</c:formatCode>
                <c:ptCount val="5"/>
                <c:pt idx="0">
                  <c:v>20</c:v>
                </c:pt>
                <c:pt idx="1">
                  <c:v>24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44-4356-85A6-0D10CB150BBC}"/>
            </c:ext>
          </c:extLst>
        </c:ser>
        <c:ser>
          <c:idx val="1"/>
          <c:order val="1"/>
          <c:spPr>
            <a:solidFill>
              <a:srgbClr val="BD92D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D6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FE0F-2B40-A62C-3955219F8A6F}"/>
              </c:ext>
            </c:extLst>
          </c:dPt>
          <c:dPt>
            <c:idx val="1"/>
            <c:invertIfNegative val="0"/>
            <c:bubble3D val="0"/>
            <c:spPr>
              <a:solidFill>
                <a:srgbClr val="FBD3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744-4356-85A6-0D10CB150BBC}"/>
              </c:ext>
            </c:extLst>
          </c:dPt>
          <c:dPt>
            <c:idx val="2"/>
            <c:invertIfNegative val="0"/>
            <c:bubble3D val="0"/>
            <c:spPr>
              <a:solidFill>
                <a:srgbClr val="00D0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744-4356-85A6-0D10CB150BBC}"/>
              </c:ext>
            </c:extLst>
          </c:dPt>
          <c:dPt>
            <c:idx val="3"/>
            <c:invertIfNegative val="0"/>
            <c:bubble3D val="0"/>
            <c:spPr>
              <a:solidFill>
                <a:srgbClr val="D1A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744-4356-85A6-0D10CB150BBC}"/>
              </c:ext>
            </c:extLst>
          </c:dPt>
          <c:dPt>
            <c:idx val="4"/>
            <c:invertIfNegative val="0"/>
            <c:bubble3D val="0"/>
            <c:spPr>
              <a:solidFill>
                <a:srgbClr val="FBD3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744-4356-85A6-0D10CB150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ORR!$C$4:$C$8</c:f>
              <c:strCache>
                <c:ptCount val="5"/>
                <c:pt idx="0">
                  <c:v>D-VMP</c:v>
                </c:pt>
                <c:pt idx="1">
                  <c:v>VMP</c:v>
                </c:pt>
                <c:pt idx="3">
                  <c:v>D-VMP</c:v>
                </c:pt>
                <c:pt idx="4">
                  <c:v>VMP</c:v>
                </c:pt>
              </c:strCache>
            </c:strRef>
          </c:cat>
          <c:val>
            <c:numRef>
              <c:f>ORR!$E$4:$E$8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3">
                  <c:v>27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744-4356-85A6-0D10CB150BBC}"/>
            </c:ext>
          </c:extLst>
        </c:ser>
        <c:ser>
          <c:idx val="2"/>
          <c:order val="2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71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44-4356-85A6-0D10CB150BBC}"/>
              </c:ext>
            </c:extLst>
          </c:dPt>
          <c:dPt>
            <c:idx val="1"/>
            <c:invertIfNegative val="0"/>
            <c:bubble3D val="0"/>
            <c:spPr>
              <a:solidFill>
                <a:srgbClr val="F7B1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744-4356-85A6-0D10CB150BBC}"/>
              </c:ext>
            </c:extLst>
          </c:dPt>
          <c:dPt>
            <c:idx val="2"/>
            <c:invertIfNegative val="0"/>
            <c:bubble3D val="0"/>
            <c:spPr>
              <a:solidFill>
                <a:srgbClr val="0087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744-4356-85A6-0D10CB150BBC}"/>
              </c:ext>
            </c:extLst>
          </c:dPt>
          <c:dPt>
            <c:idx val="3"/>
            <c:invertIfNegative val="0"/>
            <c:bubble3D val="0"/>
            <c:spPr>
              <a:solidFill>
                <a:srgbClr val="B571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744-4356-85A6-0D10CB150BBC}"/>
              </c:ext>
            </c:extLst>
          </c:dPt>
          <c:dPt>
            <c:idx val="4"/>
            <c:invertIfNegative val="0"/>
            <c:bubble3D val="0"/>
            <c:spPr>
              <a:solidFill>
                <a:srgbClr val="F7B1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744-4356-85A6-0D10CB150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ORR!$C$4:$C$8</c:f>
              <c:strCache>
                <c:ptCount val="5"/>
                <c:pt idx="0">
                  <c:v>D-VMP</c:v>
                </c:pt>
                <c:pt idx="1">
                  <c:v>VMP</c:v>
                </c:pt>
                <c:pt idx="3">
                  <c:v>D-VMP</c:v>
                </c:pt>
                <c:pt idx="4">
                  <c:v>VMP</c:v>
                </c:pt>
              </c:strCache>
            </c:strRef>
          </c:cat>
          <c:val>
            <c:numRef>
              <c:f>ORR!$F$4:$F$8</c:f>
              <c:numCache>
                <c:formatCode>General</c:formatCode>
                <c:ptCount val="5"/>
                <c:pt idx="0">
                  <c:v>25</c:v>
                </c:pt>
                <c:pt idx="1">
                  <c:v>17</c:v>
                </c:pt>
                <c:pt idx="3">
                  <c:v>23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744-4356-85A6-0D10CB150BBC}"/>
            </c:ext>
          </c:extLst>
        </c:ser>
        <c:ser>
          <c:idx val="3"/>
          <c:order val="3"/>
          <c:spPr>
            <a:solidFill>
              <a:srgbClr val="401B5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A37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744-4356-85A6-0D10CB150BBC}"/>
              </c:ext>
            </c:extLst>
          </c:dPt>
          <c:dPt>
            <c:idx val="1"/>
            <c:invertIfNegative val="0"/>
            <c:bubble3D val="0"/>
            <c:spPr>
              <a:solidFill>
                <a:srgbClr val="F18C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744-4356-85A6-0D10CB150BBC}"/>
              </c:ext>
            </c:extLst>
          </c:dPt>
          <c:dPt>
            <c:idx val="2"/>
            <c:invertIfNegative val="0"/>
            <c:bubble3D val="0"/>
            <c:spPr>
              <a:solidFill>
                <a:srgbClr val="00876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744-4356-85A6-0D10CB150BBC}"/>
              </c:ext>
            </c:extLst>
          </c:dPt>
          <c:dPt>
            <c:idx val="3"/>
            <c:invertIfNegative val="0"/>
            <c:bubble3D val="0"/>
            <c:spPr>
              <a:solidFill>
                <a:srgbClr val="9A37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744-4356-85A6-0D10CB150BBC}"/>
              </c:ext>
            </c:extLst>
          </c:dPt>
          <c:dPt>
            <c:idx val="4"/>
            <c:invertIfNegative val="0"/>
            <c:bubble3D val="0"/>
            <c:spPr>
              <a:solidFill>
                <a:srgbClr val="F18C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744-4356-85A6-0D10CB150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ORR!$C$4:$C$8</c:f>
              <c:strCache>
                <c:ptCount val="5"/>
                <c:pt idx="0">
                  <c:v>D-VMP</c:v>
                </c:pt>
                <c:pt idx="1">
                  <c:v>VMP</c:v>
                </c:pt>
                <c:pt idx="3">
                  <c:v>D-VMP</c:v>
                </c:pt>
                <c:pt idx="4">
                  <c:v>VMP</c:v>
                </c:pt>
              </c:strCache>
            </c:strRef>
          </c:cat>
          <c:val>
            <c:numRef>
              <c:f>ORR!$G$4:$G$8</c:f>
              <c:numCache>
                <c:formatCode>General</c:formatCode>
                <c:ptCount val="5"/>
                <c:pt idx="0">
                  <c:v>18</c:v>
                </c:pt>
                <c:pt idx="1">
                  <c:v>7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744-4356-85A6-0D10CB150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3952912"/>
        <c:axId val="123956912"/>
      </c:barChart>
      <c:catAx>
        <c:axId val="12395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123956912"/>
        <c:crosses val="autoZero"/>
        <c:auto val="1"/>
        <c:lblAlgn val="ctr"/>
        <c:lblOffset val="100"/>
        <c:noMultiLvlLbl val="0"/>
      </c:catAx>
      <c:valAx>
        <c:axId val="12395691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+mj-lt"/>
                    <a:cs typeface="Arial" panose="020B0604020202020204" pitchFamily="34" charset="0"/>
                  </a:rPr>
                  <a:t>ORR, %</a:t>
                </a:r>
              </a:p>
            </c:rich>
          </c:tx>
          <c:layout>
            <c:manualLayout>
              <c:xMode val="edge"/>
              <c:yMode val="edge"/>
              <c:x val="0.1174415942114319"/>
              <c:y val="0.29510229175653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1239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00119808114232"/>
          <c:y val="4.8119520947694401E-2"/>
          <c:w val="0.74483078594173668"/>
          <c:h val="0.689615562484150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F8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28-4571-BD49-701B6DDD653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28-4571-BD49-701B6DDD653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28-4571-BD49-701B6DDD6536}"/>
              </c:ext>
            </c:extLst>
          </c:dPt>
          <c:dPt>
            <c:idx val="4"/>
            <c:invertIfNegative val="0"/>
            <c:bubble3D val="0"/>
            <c:spPr>
              <a:solidFill>
                <a:srgbClr val="EF8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28-4571-BD49-701B6DDD6536}"/>
              </c:ext>
            </c:extLst>
          </c:dPt>
          <c:cat>
            <c:strRef>
              <c:f>ORR!$C$4:$C$8</c:f>
              <c:strCache>
                <c:ptCount val="5"/>
                <c:pt idx="0">
                  <c:v>D-VMP</c:v>
                </c:pt>
                <c:pt idx="1">
                  <c:v>VMP</c:v>
                </c:pt>
                <c:pt idx="3">
                  <c:v>D-VMP</c:v>
                </c:pt>
                <c:pt idx="4">
                  <c:v>VMP</c:v>
                </c:pt>
              </c:strCache>
            </c:strRef>
          </c:cat>
          <c:val>
            <c:numRef>
              <c:f>ORR!$D$4:$D$8</c:f>
              <c:numCache>
                <c:formatCode>General</c:formatCode>
                <c:ptCount val="5"/>
                <c:pt idx="0">
                  <c:v>22</c:v>
                </c:pt>
                <c:pt idx="1">
                  <c:v>6</c:v>
                </c:pt>
                <c:pt idx="3">
                  <c:v>28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28-4571-BD49-701B6DDD6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3952912"/>
        <c:axId val="123956912"/>
      </c:barChart>
      <c:catAx>
        <c:axId val="12395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123956912"/>
        <c:crosses val="autoZero"/>
        <c:auto val="1"/>
        <c:lblAlgn val="ctr"/>
        <c:lblOffset val="100"/>
        <c:noMultiLvlLbl val="0"/>
      </c:catAx>
      <c:valAx>
        <c:axId val="123956912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MRD-negativity rate, %</a:t>
                </a:r>
              </a:p>
            </c:rich>
          </c:tx>
          <c:layout>
            <c:manualLayout>
              <c:xMode val="edge"/>
              <c:yMode val="edge"/>
              <c:x val="5.8162013788034234E-2"/>
              <c:y val="0.12961833111839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1239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53668593540611"/>
          <c:y val="0.10935622586375808"/>
          <c:w val="0.7304868092783211"/>
          <c:h val="0.69960049554142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D-Rd
(n = 368)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D29-46B0-BAF0-C7AD0D620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D29-46B0-BAF0-C7AD0D620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29-46B0-BAF0-C7AD0D620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Rd
(n = 369)</c:v>
                </c:pt>
              </c:strCache>
            </c:strRef>
          </c:tx>
          <c:spPr>
            <a:solidFill>
              <a:srgbClr val="E2840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29-46B0-BAF0-C7AD0D620963}"/>
              </c:ext>
            </c:extLst>
          </c:dPt>
          <c:dPt>
            <c:idx val="1"/>
            <c:invertIfNegative val="0"/>
            <c:bubble3D val="0"/>
            <c:spPr>
              <a:solidFill>
                <a:srgbClr val="EF8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29-46B0-BAF0-C7AD0D62096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latin typeface="+mj-lt"/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29-46B0-BAF0-C7AD0D62096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latin typeface="+mj-lt"/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D29-46B0-BAF0-C7AD0D620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4.5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29-46B0-BAF0-C7AD0D620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overlap val="-29"/>
        <c:axId val="236339344"/>
        <c:axId val="236341968"/>
      </c:barChart>
      <c:catAx>
        <c:axId val="23633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l-GR"/>
          </a:p>
        </c:txPr>
        <c:crossAx val="236341968"/>
        <c:crosses val="autoZero"/>
        <c:auto val="1"/>
        <c:lblAlgn val="ctr"/>
        <c:lblOffset val="100"/>
        <c:tickMarkSkip val="1"/>
        <c:noMultiLvlLbl val="0"/>
      </c:catAx>
      <c:valAx>
        <c:axId val="236341968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+mn-lt"/>
                    <a:cs typeface="Arial" panose="020B0604020202020204" pitchFamily="34" charset="0"/>
                  </a:rPr>
                  <a:t>Sustained MRD-negativity rate, %</a:t>
                </a:r>
              </a:p>
            </c:rich>
          </c:tx>
          <c:layout>
            <c:manualLayout>
              <c:xMode val="edge"/>
              <c:yMode val="edge"/>
              <c:x val="1.4113667782432648E-2"/>
              <c:y val="0.10469510666409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236339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8302-FAB6-49C8-8345-847646CBD023}" type="datetimeFigureOut">
              <a:rPr lang="en-US" smtClean="0">
                <a:latin typeface="Verdana"/>
              </a:rPr>
              <a:pPr/>
              <a:t>9/29/2020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731"/>
            <a:ext cx="2944283" cy="49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731"/>
            <a:ext cx="2944283" cy="49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EFC9-BB70-4DFF-BB32-59575CB10BE6}" type="slidenum">
              <a:rPr lang="en-US" smtClean="0">
                <a:latin typeface="Verdana"/>
              </a:rPr>
              <a:pPr/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14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82997B8-C321-429B-8575-1DC3C049F63E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65BB8463-FF47-4AB8-A37C-6B473AF28F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438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584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572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3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3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1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6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18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3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1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99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85772-3EB5-4FB9-9921-3A6037541AD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</a:rPr>
              <a:pPr marL="0" marR="0" lvl="0" indent="0" algn="r" defTabSz="9244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054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0238" y="273050"/>
            <a:ext cx="5576888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9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4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4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CBFAA9E6-400A-E640-A318-E520058423C6}" type="slidenum">
              <a:rPr lang="en-US">
                <a:solidFill>
                  <a:prstClr val="black"/>
                </a:solidFill>
              </a:rPr>
              <a:pPr defTabSz="462321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3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8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03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EC6CE-932F-5B40-832B-127FC1FF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1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390" y="2399965"/>
            <a:ext cx="8491220" cy="8053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516" y="3232603"/>
            <a:ext cx="7744968" cy="80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FF5FD-3761-6647-939F-99E05394C2C0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9090" y="4869656"/>
            <a:ext cx="484909" cy="273844"/>
          </a:xfrm>
        </p:spPr>
        <p:txBody>
          <a:bodyPr/>
          <a:lstStyle>
            <a:lvl1pPr>
              <a:defRPr/>
            </a:lvl1pPr>
          </a:lstStyle>
          <a:p>
            <a:fld id="{D8009FEC-A01C-EB4F-9AED-98C23E3BD7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A676E-3C84-F64A-9F4E-9E4E56A878FD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37109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11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521707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921142"/>
            <a:ext cx="8678862" cy="323165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15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Janssen Horizontal 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075" y="4558671"/>
            <a:ext cx="2483154" cy="606547"/>
          </a:xfrm>
          <a:prstGeom prst="rect">
            <a:avLst/>
          </a:prstGeom>
        </p:spPr>
      </p:pic>
      <p:pic>
        <p:nvPicPr>
          <p:cNvPr id="11" name="Picture 10" descr="1_Judith Hinton Andrew_Rock Composite 22 4f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253976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63ACC5-70F2-B24A-B721-2592BE4B2F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5081" y="4368307"/>
            <a:ext cx="2446166" cy="7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EC6CE-932F-5B40-832B-127FC1FF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168540D-AA08-496B-836E-F142914E270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018-4CDF-482F-A5A6-741D5C6BC66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3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168540D-AA08-496B-836E-F142914E270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018-4CDF-482F-A5A6-741D5C6BC66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r="1674" b="95123"/>
          <a:stretch/>
        </p:blipFill>
        <p:spPr>
          <a:xfrm>
            <a:off x="0" y="4662825"/>
            <a:ext cx="9144000" cy="487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726" y="302607"/>
            <a:ext cx="8442548" cy="704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726" y="1014608"/>
            <a:ext cx="8442547" cy="319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970D-C87C-4D40-AF9D-EE17ACCFE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9827" y="4386458"/>
            <a:ext cx="401282" cy="26902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5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2088DE9-3AF1-9B44-8F75-C3FBCF75E0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1A2CB5-40E7-CA4A-BEF6-96B69C63F5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9289" y="4571999"/>
            <a:ext cx="2118999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4299" r:id="rId3"/>
    <p:sldLayoutId id="2147484300" r:id="rId4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sz="1800" b="1" kern="1200" cap="all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342892" rtl="0" eaLnBrk="1" latinLnBrk="0" hangingPunct="1">
        <a:spcBef>
          <a:spcPts val="0"/>
        </a:spcBef>
        <a:spcAft>
          <a:spcPts val="800"/>
        </a:spcAft>
        <a:buFont typeface="Wingdings" charset="2"/>
        <a:buNone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1pPr>
      <a:lvl2pPr marL="331788" indent="-171450" algn="l" defTabSz="342892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2pPr>
      <a:lvl3pPr marL="525463" indent="-171450" algn="l" defTabSz="342892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661988" indent="-171450" algn="l" defTabSz="342892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r="1674" b="95123"/>
          <a:stretch/>
        </p:blipFill>
        <p:spPr>
          <a:xfrm>
            <a:off x="0" y="4662825"/>
            <a:ext cx="9144000" cy="487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726" y="302607"/>
            <a:ext cx="8442548" cy="7046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726" y="1014608"/>
            <a:ext cx="8442547" cy="319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970D-C87C-4D40-AF9D-EE17ACCFE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9827" y="4386458"/>
            <a:ext cx="401282" cy="26902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55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2088DE9-3AF1-9B44-8F75-C3FBCF75E0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1A2CB5-40E7-CA4A-BEF6-96B69C63F5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lum bright="10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9289" y="4571999"/>
            <a:ext cx="2118999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sz="1800" b="1" kern="1200" cap="all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342892" rtl="0" eaLnBrk="1" latinLnBrk="0" hangingPunct="1">
        <a:spcBef>
          <a:spcPts val="0"/>
        </a:spcBef>
        <a:spcAft>
          <a:spcPts val="800"/>
        </a:spcAft>
        <a:buFont typeface="Wingdings" charset="2"/>
        <a:buNone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1pPr>
      <a:lvl2pPr marL="331788" indent="-171450" algn="l" defTabSz="342892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2pPr>
      <a:lvl3pPr marL="525463" indent="-171450" algn="l" defTabSz="342892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661988" indent="-171450" algn="l" defTabSz="342892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390" y="2462310"/>
            <a:ext cx="8491220" cy="805326"/>
          </a:xfrm>
        </p:spPr>
        <p:txBody>
          <a:bodyPr>
            <a:normAutofit fontScale="90000"/>
          </a:bodyPr>
          <a:lstStyle/>
          <a:p>
            <a:r>
              <a:rPr lang="en-GB" dirty="0"/>
              <a:t>Daratumumab Plus Bortezomib, Melphalan, and Prednisone Versus Bortezomib, Melphalan, and Prednisone in Patients With Transplant-ineligible Newly Diagnosed Multiple Myeloma: Overall Survival in ALCYONE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49256E-0930-47A9-AB00-799B5D5ABEC3}"/>
              </a:ext>
            </a:extLst>
          </p:cNvPr>
          <p:cNvSpPr/>
          <p:nvPr/>
        </p:nvSpPr>
        <p:spPr>
          <a:xfrm>
            <a:off x="450273" y="3207329"/>
            <a:ext cx="7644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10.1016/S0140-6736(19)32956-3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4611A-28AA-4398-9CC1-D36FE19DC521}"/>
              </a:ext>
            </a:extLst>
          </p:cNvPr>
          <p:cNvSpPr/>
          <p:nvPr/>
        </p:nvSpPr>
        <p:spPr>
          <a:xfrm>
            <a:off x="347668" y="4742360"/>
            <a:ext cx="12891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CP-181854/DAR/0920/005</a:t>
            </a:r>
            <a:endParaRPr lang="el-GR" sz="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AACCC-3C78-465B-AC2E-2214ED673A82}"/>
              </a:ext>
            </a:extLst>
          </p:cNvPr>
          <p:cNvSpPr/>
          <p:nvPr/>
        </p:nvSpPr>
        <p:spPr>
          <a:xfrm>
            <a:off x="729175" y="4178476"/>
            <a:ext cx="6196394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38"/>
              </a:lnSpc>
            </a:pPr>
            <a:r>
              <a:rPr lang="el-GR" sz="700" dirty="0">
                <a:latin typeface="Arial" panose="020B0604020202020204" pitchFamily="34" charset="0"/>
                <a:cs typeface="Arial" panose="020B0604020202020204" pitchFamily="34" charset="0"/>
              </a:rPr>
              <a:t>Το φάρμακο αυτό τελεί υπό συμπληρωματική παρακολούθηση. Αυτό θα επιτρέψει το γρήγορο προσδιορισμό νέων πληροφοριών ασφάλειας.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latin typeface="Arial" panose="020B0604020202020204" pitchFamily="34" charset="0"/>
                <a:cs typeface="Arial" panose="020B0604020202020204" pitchFamily="34" charset="0"/>
              </a:rPr>
              <a:t>Ζητείται από τους επαγγελματίες υγείας να αναφέρουν οποιεσδήποτε πιθανολογούμενες ανεπιθύμητες ενέργειες.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latin typeface="Arial" panose="020B0604020202020204" pitchFamily="34" charset="0"/>
                <a:cs typeface="Arial" panose="020B0604020202020204" pitchFamily="34" charset="0"/>
              </a:rPr>
              <a:t>Βλέπε παράγραφο 4.8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700" dirty="0">
                <a:latin typeface="Arial" panose="020B0604020202020204" pitchFamily="34" charset="0"/>
                <a:cs typeface="Arial" panose="020B0604020202020204" pitchFamily="34" charset="0"/>
              </a:rPr>
              <a:t> για τον τρόπο αναφοράς ανεπιθύμητων ενεργειών.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angle 15">
            <a:extLst>
              <a:ext uri="{FF2B5EF4-FFF2-40B4-BE49-F238E27FC236}">
                <a16:creationId xmlns:a16="http://schemas.microsoft.com/office/drawing/2014/main" id="{19283EAD-BA8D-4035-BFB8-C718FD22652B}"/>
              </a:ext>
            </a:extLst>
          </p:cNvPr>
          <p:cNvSpPr/>
          <p:nvPr/>
        </p:nvSpPr>
        <p:spPr>
          <a:xfrm rot="10800000">
            <a:off x="450273" y="4229345"/>
            <a:ext cx="278902" cy="296322"/>
          </a:xfrm>
          <a:prstGeom prst="triangle">
            <a:avLst/>
          </a:prstGeom>
          <a:solidFill>
            <a:srgbClr val="0808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0483EE-F690-4A90-A256-52917B851B4E}"/>
              </a:ext>
            </a:extLst>
          </p:cNvPr>
          <p:cNvGrpSpPr/>
          <p:nvPr/>
        </p:nvGrpSpPr>
        <p:grpSpPr>
          <a:xfrm>
            <a:off x="450273" y="3700512"/>
            <a:ext cx="846735" cy="477964"/>
            <a:chOff x="238125" y="3953791"/>
            <a:chExt cx="1910937" cy="81438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1D75054-8932-4288-A375-4E4A48FF0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3622" t="32547" r="35236" b="34450"/>
            <a:stretch/>
          </p:blipFill>
          <p:spPr>
            <a:xfrm>
              <a:off x="238125" y="3953791"/>
              <a:ext cx="1793081" cy="814387"/>
            </a:xfrm>
            <a:prstGeom prst="rect">
              <a:avLst/>
            </a:prstGeom>
          </p:spPr>
        </p:pic>
        <p:sp>
          <p:nvSpPr>
            <p:cNvPr id="11" name="Triangle 14">
              <a:extLst>
                <a:ext uri="{FF2B5EF4-FFF2-40B4-BE49-F238E27FC236}">
                  <a16:creationId xmlns:a16="http://schemas.microsoft.com/office/drawing/2014/main" id="{7B9CA1A7-19D1-4F7C-B5BA-D9401D42D694}"/>
                </a:ext>
              </a:extLst>
            </p:cNvPr>
            <p:cNvSpPr/>
            <p:nvPr/>
          </p:nvSpPr>
          <p:spPr>
            <a:xfrm rot="10800000">
              <a:off x="1942814" y="4235450"/>
              <a:ext cx="206248" cy="177800"/>
            </a:xfrm>
            <a:prstGeom prst="triangle">
              <a:avLst/>
            </a:prstGeom>
            <a:solidFill>
              <a:srgbClr val="0808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74775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009" y="-22857"/>
            <a:ext cx="8229600" cy="535154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ΔΕΔΟΜΕΝΑ ΑΣΦΑΛΕΙΑΣ ΚΑΤΆ ΤΗΝ ΧΟΡΗΓΗΣΗ ΤΟΥ </a:t>
            </a:r>
            <a:r>
              <a:rPr lang="en-US" dirty="0" err="1">
                <a:solidFill>
                  <a:schemeClr val="accent1"/>
                </a:solidFill>
              </a:rPr>
              <a:t>Darzalex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ΩΣ ΜΟΝΟΘΕΡΑΠΕΙΑ</a:t>
            </a:r>
            <a:r>
              <a:rPr lang="en-US" dirty="0">
                <a:solidFill>
                  <a:schemeClr val="accent1"/>
                </a:solidFill>
              </a:rPr>
              <a:t> (Cycle 10+)</a:t>
            </a: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25013E6C-8317-E64A-BEE7-5005DF9D2D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600086"/>
          <a:ext cx="8229599" cy="3773940"/>
        </p:xfrm>
        <a:graphic>
          <a:graphicData uri="http://schemas.openxmlformats.org/drawingml/2006/table">
            <a:tbl>
              <a:tblPr firstRow="1" bandRow="1"/>
              <a:tblGrid>
                <a:gridCol w="404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1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E9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r>
                        <a:rPr lang="en-US" sz="1200" kern="12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278)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E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Grade 3/4  (n = 278)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4763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Hematologic, n (%)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5425" marR="0" indent="3175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(9.0)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(4.3)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18080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8600" marR="0" indent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(5.4)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(2.2)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967227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15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Nonhematologic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n (%)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Upper respiratory tract infection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(19.4)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(&lt;1)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40620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8600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Bronchitis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(15.1)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8600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upper respiratory tract infection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(12.2)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51501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Cough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(12.2)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89432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(10.1)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05274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8600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Arthralgia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(8.6)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18453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8600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tract infection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(7.9)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(1.4)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08303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28600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pain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(7.9)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7790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Pyrexia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(6.8)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25671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Pneumonia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(6.1)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(3.6)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84097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Peripheral edema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(6.1)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50257"/>
                  </a:ext>
                </a:extLst>
              </a:tr>
              <a:tr h="194480">
                <a:tc>
                  <a:txBody>
                    <a:bodyPr/>
                    <a:lstStyle/>
                    <a:p>
                      <a:pPr marL="230188" marR="0" lvl="1" indent="6350" algn="l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42545" marR="42545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(5.8)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(2.9)</a:t>
                      </a:r>
                    </a:p>
                  </a:txBody>
                  <a:tcPr marL="42545" marR="425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5136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592" y="4721524"/>
            <a:ext cx="5116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Any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grade TEAEs occurring in &gt;15 patients.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5DF36-8803-4E51-9A21-DDE274A308DB}"/>
              </a:ext>
            </a:extLst>
          </p:cNvPr>
          <p:cNvSpPr/>
          <p:nvPr/>
        </p:nvSpPr>
        <p:spPr>
          <a:xfrm>
            <a:off x="659686" y="4435402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δεδομένων  από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 (Table 5) </a:t>
            </a:r>
          </a:p>
        </p:txBody>
      </p:sp>
    </p:spTree>
    <p:extLst>
      <p:ext uri="{BB962C8B-B14F-4D97-AF65-F5344CB8AC3E}">
        <p14:creationId xmlns:p14="http://schemas.microsoft.com/office/powerpoint/2010/main" val="360582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800"/>
              </a:spcAft>
            </a:pPr>
            <a:r>
              <a:rPr lang="en-US" dirty="0"/>
              <a:t>3-</a:t>
            </a:r>
            <a:r>
              <a:rPr lang="el-GR" dirty="0"/>
              <a:t>ΕΤΕΣ </a:t>
            </a:r>
            <a:r>
              <a:rPr lang="en-US" dirty="0"/>
              <a:t>FOLLOW UP ALCYONE – </a:t>
            </a:r>
            <a:r>
              <a:rPr lang="el-GR" dirty="0" err="1"/>
              <a:t>Συμπερασματα</a:t>
            </a:r>
            <a:r>
              <a:rPr lang="en-US" baseline="30000" dirty="0"/>
              <a:t>1</a:t>
            </a:r>
            <a:br>
              <a:rPr lang="el-GR" sz="1200" u="sng" cap="none" dirty="0">
                <a:solidFill>
                  <a:srgbClr val="505050"/>
                </a:solidFill>
                <a:ea typeface="+mn-ea"/>
              </a:rPr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A0D8E5-3487-2243-A725-10DF7BCA2048}"/>
              </a:ext>
            </a:extLst>
          </p:cNvPr>
          <p:cNvSpPr txBox="1">
            <a:spLocks/>
          </p:cNvSpPr>
          <p:nvPr/>
        </p:nvSpPr>
        <p:spPr>
          <a:xfrm>
            <a:off x="350726" y="993116"/>
            <a:ext cx="8120414" cy="24483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342892" rtl="0" eaLnBrk="1" latinLnBrk="0" hangingPunct="1">
              <a:spcBef>
                <a:spcPts val="0"/>
              </a:spcBef>
              <a:spcAft>
                <a:spcPts val="800"/>
              </a:spcAft>
              <a:buFont typeface="Wingdings" charset="2"/>
              <a:buNone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31788" indent="-171450" algn="l" defTabSz="342892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25463" indent="-171450" algn="l" defTabSz="342892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661988" indent="-171450" algn="l" defTabSz="342892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57200" eaLnBrk="0" fontAlgn="base" hangingPunct="0">
              <a:spcBef>
                <a:spcPct val="20000"/>
              </a:spcBef>
              <a:spcAft>
                <a:spcPts val="300"/>
              </a:spcAft>
              <a:buNone/>
              <a:defRPr/>
            </a:pPr>
            <a:r>
              <a:rPr lang="el-GR" sz="1050" dirty="0"/>
              <a:t>Μετά </a:t>
            </a:r>
            <a:r>
              <a:rPr lang="en-US" sz="1050" dirty="0"/>
              <a:t>40.1</a:t>
            </a:r>
            <a:r>
              <a:rPr lang="el-GR" sz="1050" dirty="0"/>
              <a:t>μήνες </a:t>
            </a:r>
            <a:r>
              <a:rPr lang="en-US" sz="1050" dirty="0"/>
              <a:t>median follow-up</a:t>
            </a:r>
            <a:r>
              <a:rPr lang="el-GR" sz="1050" dirty="0"/>
              <a:t>, το </a:t>
            </a:r>
            <a:r>
              <a:rPr lang="en-US" sz="1050" dirty="0"/>
              <a:t>D-V</a:t>
            </a:r>
            <a:r>
              <a:rPr lang="el-GR" sz="1050" dirty="0"/>
              <a:t>Μ</a:t>
            </a:r>
            <a:r>
              <a:rPr lang="en-US" sz="1050" dirty="0"/>
              <a:t>P:</a:t>
            </a:r>
          </a:p>
          <a:p>
            <a:pPr marL="0" lvl="1" indent="0" defTabSz="457200" eaLnBrk="0" fontAlgn="base" hangingPunct="0">
              <a:spcBef>
                <a:spcPct val="20000"/>
              </a:spcBef>
              <a:spcAft>
                <a:spcPts val="300"/>
              </a:spcAft>
              <a:buNone/>
              <a:defRPr/>
            </a:pPr>
            <a:endParaRPr lang="el-GR" sz="1050" dirty="0"/>
          </a:p>
          <a:p>
            <a:pPr marL="0" lvl="1" indent="0" defTabSz="457200" eaLnBrk="0" fontAlgn="base" hangingPunct="0">
              <a:spcBef>
                <a:spcPct val="20000"/>
              </a:spcBef>
              <a:spcAft>
                <a:spcPts val="300"/>
              </a:spcAft>
              <a:buNone/>
              <a:defRPr/>
            </a:pPr>
            <a:r>
              <a:rPr lang="el-GR" sz="1050" dirty="0"/>
              <a:t>1.</a:t>
            </a:r>
            <a:r>
              <a:rPr lang="en-US" sz="1050" dirty="0"/>
              <a:t> </a:t>
            </a:r>
            <a:r>
              <a:rPr lang="el-GR" sz="1050" dirty="0"/>
              <a:t>Βελτιώνει σημαντικά την επιβίωση</a:t>
            </a:r>
            <a:r>
              <a:rPr lang="en-US" sz="1050" dirty="0"/>
              <a:t>:</a:t>
            </a:r>
          </a:p>
          <a:p>
            <a:pPr marL="171450"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050" b="1" dirty="0"/>
              <a:t>40% </a:t>
            </a:r>
            <a:r>
              <a:rPr lang="el-GR" sz="1050" b="1" dirty="0"/>
              <a:t>μείωση του κινδύνου θανάτου </a:t>
            </a:r>
          </a:p>
          <a:p>
            <a:pPr marL="171450" lvl="1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050" dirty="0"/>
              <a:t>75% </a:t>
            </a:r>
            <a:r>
              <a:rPr lang="el-GR" sz="1050" dirty="0"/>
              <a:t>των ασθενών παραμένουν εν ζωή στους 42μήνες</a:t>
            </a:r>
          </a:p>
          <a:p>
            <a:pPr marL="0" lvl="1" indent="0">
              <a:spcAft>
                <a:spcPts val="300"/>
              </a:spcAft>
              <a:buNone/>
              <a:defRPr/>
            </a:pPr>
            <a:endParaRPr lang="en-US" sz="1050" dirty="0"/>
          </a:p>
          <a:p>
            <a:pPr marL="0" lvl="1" indent="0" defTabSz="457200" eaLnBrk="0" fontAlgn="base" hangingPunct="0">
              <a:spcBef>
                <a:spcPct val="20000"/>
              </a:spcBef>
              <a:spcAft>
                <a:spcPts val="300"/>
              </a:spcAft>
              <a:buNone/>
              <a:defRPr/>
            </a:pPr>
            <a:r>
              <a:rPr lang="en-US" sz="1050" dirty="0"/>
              <a:t>2. </a:t>
            </a:r>
            <a:r>
              <a:rPr lang="el-GR" sz="1050" dirty="0"/>
              <a:t>Βελτιώνει σημαντικά το </a:t>
            </a:r>
            <a:r>
              <a:rPr lang="en-US" sz="1050" dirty="0" err="1"/>
              <a:t>mPFS</a:t>
            </a:r>
            <a:r>
              <a:rPr lang="en-US" sz="1050" dirty="0"/>
              <a:t>:</a:t>
            </a:r>
            <a:endParaRPr lang="el-GR" sz="1050" dirty="0"/>
          </a:p>
          <a:p>
            <a:pPr marL="171450" lvl="1" defTabSz="457200" eaLnBrk="0" fontAlgn="base" hangingPunct="0">
              <a:spcBef>
                <a:spcPct val="20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050" b="1" dirty="0"/>
              <a:t>5</a:t>
            </a:r>
            <a:r>
              <a:rPr lang="el-GR" sz="1050" b="1" dirty="0"/>
              <a:t>8</a:t>
            </a:r>
            <a:r>
              <a:rPr lang="en-US" sz="1050" b="1" dirty="0"/>
              <a:t>% </a:t>
            </a:r>
            <a:r>
              <a:rPr lang="el-GR" sz="1050" dirty="0"/>
              <a:t>μείωση του κινδύνου θανάτου ή εξέλιξης της νόσου</a:t>
            </a:r>
            <a:r>
              <a:rPr lang="en-US" sz="1050" dirty="0"/>
              <a:t> </a:t>
            </a:r>
            <a:endParaRPr lang="el-GR" sz="1050" dirty="0"/>
          </a:p>
          <a:p>
            <a:pPr marL="171450" lvl="1" defTabSz="457200" eaLnBrk="0" fontAlgn="base" hangingPunct="0">
              <a:spcBef>
                <a:spcPct val="20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l-GR" sz="1050" b="1" dirty="0"/>
              <a:t>Παρόμοιο όφελος στο </a:t>
            </a:r>
            <a:r>
              <a:rPr lang="en-US" sz="1050" b="1" dirty="0"/>
              <a:t>PFS</a:t>
            </a:r>
            <a:r>
              <a:rPr lang="el-GR" sz="1050" b="1" dirty="0"/>
              <a:t> </a:t>
            </a:r>
            <a:r>
              <a:rPr lang="el-GR" sz="1050" dirty="0"/>
              <a:t>και σε ασθενείς </a:t>
            </a:r>
            <a:r>
              <a:rPr lang="en-US" sz="1050" b="1" dirty="0"/>
              <a:t>≥75</a:t>
            </a:r>
            <a:r>
              <a:rPr lang="el-GR" sz="1050" b="1" dirty="0"/>
              <a:t>ετών</a:t>
            </a:r>
            <a:r>
              <a:rPr lang="en-GB" sz="1050" b="1" dirty="0"/>
              <a:t> </a:t>
            </a:r>
            <a:endParaRPr lang="el-GR" sz="1050" b="1" dirty="0"/>
          </a:p>
          <a:p>
            <a:pPr marL="0" lvl="1" indent="0" defTabSz="457200" eaLnBrk="0" fontAlgn="base" hangingPunct="0">
              <a:spcBef>
                <a:spcPct val="20000"/>
              </a:spcBef>
              <a:spcAft>
                <a:spcPts val="300"/>
              </a:spcAft>
              <a:buNone/>
              <a:defRPr/>
            </a:pPr>
            <a:endParaRPr lang="el-GR" sz="1050" dirty="0"/>
          </a:p>
          <a:p>
            <a:pPr marL="0" lvl="1" indent="0">
              <a:spcAft>
                <a:spcPts val="300"/>
              </a:spcAft>
              <a:buNone/>
              <a:defRPr/>
            </a:pPr>
            <a:r>
              <a:rPr lang="el-GR" sz="1050" dirty="0"/>
              <a:t>3.</a:t>
            </a:r>
            <a:r>
              <a:rPr lang="en-US" sz="1050" dirty="0"/>
              <a:t> </a:t>
            </a:r>
            <a:r>
              <a:rPr lang="el-GR" sz="1050" dirty="0"/>
              <a:t>Προβλέψιμο και </a:t>
            </a:r>
            <a:r>
              <a:rPr lang="el-GR" sz="1050" dirty="0" err="1"/>
              <a:t>διαχειρίσιμο</a:t>
            </a:r>
            <a:r>
              <a:rPr lang="el-GR" sz="1050" dirty="0"/>
              <a:t> προφίλ ασφάλειας</a:t>
            </a: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8B37C-D0AC-4467-AB14-7191C69CB402}"/>
              </a:ext>
            </a:extLst>
          </p:cNvPr>
          <p:cNvSpPr/>
          <p:nvPr/>
        </p:nvSpPr>
        <p:spPr>
          <a:xfrm>
            <a:off x="485119" y="4393837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 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</a:t>
            </a:r>
          </a:p>
        </p:txBody>
      </p:sp>
    </p:spTree>
    <p:extLst>
      <p:ext uri="{BB962C8B-B14F-4D97-AF65-F5344CB8AC3E}">
        <p14:creationId xmlns:p14="http://schemas.microsoft.com/office/powerpoint/2010/main" val="129128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26E5E7C-D3D7-514B-937A-58E3183E2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5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CDED1F8-2A96-804E-ACE1-4081D59DA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0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3DBA18-BD05-194E-B370-0C6689900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397870A6-98D9-0048-ABCB-9F86F4AA3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A57F4D-7849-EF49-BF03-69DC0A2CD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4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062DA72-43CF-2244-91D4-045663C88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3567E98-E80A-7D49-9A14-CEBAC0DE5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BD112A08-6AD2-6545-BD2E-1E06F90CC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ALCYONE </a:t>
            </a:r>
            <a:r>
              <a:rPr lang="el-GR" dirty="0" err="1"/>
              <a:t>σχεδιασμοσ</a:t>
            </a:r>
            <a:r>
              <a:rPr lang="el-GR" dirty="0"/>
              <a:t> </a:t>
            </a:r>
            <a:r>
              <a:rPr lang="el-GR" dirty="0" err="1"/>
              <a:t>μελετησ</a:t>
            </a:r>
            <a:r>
              <a:rPr lang="en-GB" dirty="0"/>
              <a:t> (ITT: </a:t>
            </a:r>
            <a:r>
              <a:rPr lang="el-GR" dirty="0"/>
              <a:t>706</a:t>
            </a:r>
            <a:r>
              <a:rPr lang="en-GB" dirty="0"/>
              <a:t> </a:t>
            </a:r>
            <a:r>
              <a:rPr lang="el-GR" dirty="0" err="1"/>
              <a:t>ασθενεισ</a:t>
            </a:r>
            <a:r>
              <a:rPr lang="en-GB" dirty="0"/>
              <a:t>)</a:t>
            </a:r>
            <a:endParaRPr lang="en-US" sz="1800" b="1" cap="all" dirty="0">
              <a:solidFill>
                <a:schemeClr val="accent1"/>
              </a:solidFill>
              <a:latin typeface="Verdana"/>
              <a:ea typeface="+mj-ea"/>
              <a:cs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2BAE69-D899-F34C-BED7-7EC016C00EE2}"/>
              </a:ext>
            </a:extLst>
          </p:cNvPr>
          <p:cNvGrpSpPr/>
          <p:nvPr/>
        </p:nvGrpSpPr>
        <p:grpSpPr>
          <a:xfrm>
            <a:off x="342804" y="987548"/>
            <a:ext cx="8502400" cy="3168403"/>
            <a:chOff x="130764" y="802677"/>
            <a:chExt cx="8872898" cy="3833767"/>
          </a:xfrm>
          <a:effectLst/>
        </p:grpSpPr>
        <p:grpSp>
          <p:nvGrpSpPr>
            <p:cNvPr id="7" name="Group 6"/>
            <p:cNvGrpSpPr/>
            <p:nvPr/>
          </p:nvGrpSpPr>
          <p:grpSpPr>
            <a:xfrm>
              <a:off x="130764" y="802677"/>
              <a:ext cx="8872898" cy="3833767"/>
              <a:chOff x="130764" y="980101"/>
              <a:chExt cx="8872898" cy="3833767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6118423" y="3223460"/>
                <a:ext cx="20726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927299" y="3223460"/>
                <a:ext cx="20726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130764" y="980101"/>
                <a:ext cx="8872898" cy="3833767"/>
                <a:chOff x="130764" y="1007397"/>
                <a:chExt cx="8872898" cy="3833767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4959753" y="1674977"/>
                  <a:ext cx="136593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" name="Group 2"/>
                <p:cNvGrpSpPr/>
                <p:nvPr/>
              </p:nvGrpSpPr>
              <p:grpSpPr>
                <a:xfrm>
                  <a:off x="130764" y="1007397"/>
                  <a:ext cx="8872898" cy="3833767"/>
                  <a:chOff x="130764" y="1007397"/>
                  <a:chExt cx="8872898" cy="3833767"/>
                </a:xfrm>
              </p:grpSpPr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1819823" y="1681786"/>
                    <a:ext cx="20726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>
                    <a:off x="1819823" y="3255845"/>
                    <a:ext cx="20726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130764" y="1007397"/>
                    <a:ext cx="8872898" cy="3833767"/>
                    <a:chOff x="130764" y="948022"/>
                    <a:chExt cx="8872898" cy="3833767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130764" y="948022"/>
                      <a:ext cx="8872897" cy="3833767"/>
                      <a:chOff x="18270" y="1430332"/>
                      <a:chExt cx="8872897" cy="5111662"/>
                    </a:xfrm>
                  </p:grpSpPr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97B198D5-6174-4CF0-92CD-F12D1FE59F9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8270" y="1430333"/>
                        <a:ext cx="1260036" cy="405609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Key eligibility criteria:</a:t>
                        </a:r>
                      </a:p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Transplant- ineligible NDMM</a:t>
                        </a:r>
                      </a:p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ECOG 0-2</a:t>
                        </a:r>
                      </a:p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Creatinine clearance 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   ≥40 mL/min</a:t>
                        </a:r>
                      </a:p>
                      <a:p>
                        <a:pPr marL="171450" marR="0" lvl="0" indent="-1714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No grade ≥2 peripheral neuropathy or grade ≥2 neuropathic pain</a:t>
                        </a:r>
                        <a:endParaRPr kumimoji="0" lang="en-US" sz="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05360077-723D-472E-A7FF-B150716A7C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614" y="5503767"/>
                        <a:ext cx="2106544" cy="103822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Stratification factors</a:t>
                        </a:r>
                      </a:p>
                      <a:p>
                        <a:pPr marL="171450" marR="0" lvl="0" indent="-171450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ISS (I vs II vs III)</a:t>
                        </a:r>
                      </a:p>
                      <a:p>
                        <a:pPr marL="171450" marR="0" lvl="0" indent="-171450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Region (EU vs other)</a:t>
                        </a:r>
                      </a:p>
                      <a:p>
                        <a:pPr marL="171450" marR="0" lvl="0" indent="-171450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Age (&lt;75 vs ≥75 years)</a:t>
                        </a:r>
                      </a:p>
                    </p:txBody>
                  </p:sp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 rot="16200000">
                        <a:off x="-439722" y="3321873"/>
                        <a:ext cx="4056092" cy="27301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5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1:1 Randomization (N = 706)</a:t>
                        </a: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1909192" y="3367398"/>
                        <a:ext cx="2950225" cy="2119029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D-VMP × 9 </a:t>
                        </a:r>
                        <a:r>
                          <a:rPr kumimoji="0" lang="en-GB" sz="11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cycles </a:t>
                        </a:r>
                        <a:r>
                          <a:rPr kumimoji="0" lang="en-GB" sz="11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(n = 350)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Daratumumab: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16 mg/kg IV</a:t>
                        </a:r>
                      </a:p>
                      <a:p>
                        <a:pPr marL="166688" marR="0" lvl="0" indent="-166688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	Cycle 1: once weekly</a:t>
                        </a:r>
                      </a:p>
                      <a:p>
                        <a:pPr marL="166688" marR="0" lvl="0" indent="-166688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	</a:t>
                        </a:r>
                        <a:r>
                          <a:rPr kumimoji="0" lang="en-GB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Cycles 2-9: every 3</a:t>
                        </a:r>
                        <a:r>
                          <a:rPr kumimoji="0" lang="en-GB" sz="9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  <a:r>
                          <a:rPr kumimoji="0" lang="en-GB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weeks</a:t>
                        </a:r>
                      </a:p>
                      <a:p>
                        <a:pPr marL="166688" marR="0" lvl="0" indent="-166688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5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166688" marR="0" lvl="0" indent="-166688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+</a:t>
                        </a:r>
                      </a:p>
                      <a:p>
                        <a:pPr marL="166688" marR="0" lvl="0" indent="-166688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5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166688" marR="0" lvl="0" indent="-166688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Same VMP schedule</a:t>
                        </a: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 bwMode="auto">
                      <a:xfrm>
                        <a:off x="6207653" y="1430334"/>
                        <a:ext cx="822960" cy="4056095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Follow-up for PD and survival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 bwMode="auto">
                      <a:xfrm>
                        <a:off x="7175411" y="1430334"/>
                        <a:ext cx="1715756" cy="405609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Primary endpoint: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PFS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Secondary endpoints: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ORR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≥VGPR rate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≥CR rate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MRD (NGS</a:t>
                        </a:r>
                        <a:r>
                          <a:rPr kumimoji="0" lang="el-GR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,</a:t>
                        </a: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10</a:t>
                        </a:r>
                        <a:r>
                          <a:rPr kumimoji="0" lang="en-GB" sz="1000" b="0" i="0" u="none" strike="noStrike" kern="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–5</a:t>
                        </a: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)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OS</a:t>
                        </a:r>
                      </a:p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Safety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7" name="Rectangle 36"/>
                      <p:cNvSpPr/>
                      <p:nvPr/>
                    </p:nvSpPr>
                    <p:spPr bwMode="auto">
                      <a:xfrm>
                        <a:off x="1909193" y="1430336"/>
                        <a:ext cx="2950224" cy="178020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VMP × 9 cycles</a:t>
                        </a:r>
                        <a:r>
                          <a:rPr kumimoji="0" lang="en-GB" sz="105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  <a:r>
                          <a:rPr kumimoji="0" lang="en-GB" sz="11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(n = 356)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Bortezomib: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1.3 mg/m</a:t>
                        </a:r>
                        <a:r>
                          <a:rPr kumimoji="0" lang="en-GB" sz="9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2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SC </a:t>
                        </a:r>
                      </a:p>
                      <a:p>
                        <a:pPr marL="0" marR="0" lvl="0" indent="173038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Cycle 1: twice weekly</a:t>
                        </a:r>
                        <a:endPara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173038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Cycles 2-9</a:t>
                        </a:r>
                        <a:r>
                          <a:rPr kumimoji="0" lang="en-US" sz="9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: once weekly 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Melphalan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: 9 mg/m</a:t>
                        </a:r>
                        <a:r>
                          <a:rPr kumimoji="0" lang="en-GB" sz="9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2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PO on Days 1-4 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Prednisone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: 60 mg/m</a:t>
                        </a:r>
                        <a:r>
                          <a:rPr kumimoji="0" lang="en-GB" sz="9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2</a:t>
                        </a: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 PO on Days 1-4 </a:t>
                        </a:r>
                        <a:endPara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0" name="Rectangle 39"/>
                      <p:cNvSpPr/>
                      <p:nvPr/>
                    </p:nvSpPr>
                    <p:spPr bwMode="auto">
                      <a:xfrm>
                        <a:off x="5021317" y="3367394"/>
                        <a:ext cx="1031628" cy="211903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D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0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Cycles 10+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16 mg/kg IV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Every</a:t>
                        </a:r>
                        <a:b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</a:b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4 weeks: </a:t>
                        </a:r>
                        <a:b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</a:br>
                        <a:r>
                          <a:rPr kumimoji="0" lang="en-GB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2F2F2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Arial" charset="0"/>
                            <a:cs typeface="Arial" charset="0"/>
                          </a:rPr>
                          <a:t>until PD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6654882" y="4003114"/>
                      <a:ext cx="2348780" cy="60939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Statistical analyses</a:t>
                      </a:r>
                    </a:p>
                    <a:p>
                      <a:pPr marL="171450" marR="0" lvl="0" indent="-17145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 PFS events: 85% power for </a:t>
                      </a:r>
                      <a:b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8-month PFS improvement</a:t>
                      </a:r>
                      <a:r>
                        <a:rPr kumimoji="0" lang="en-US" sz="9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</p:grpSp>
        <p:sp>
          <p:nvSpPr>
            <p:cNvPr id="10" name="TextBox 9"/>
            <p:cNvSpPr txBox="1"/>
            <p:nvPr/>
          </p:nvSpPr>
          <p:spPr>
            <a:xfrm>
              <a:off x="3143707" y="4049695"/>
              <a:ext cx="1795308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Cycles 1-9: 6-week cycles</a:t>
              </a:r>
            </a:p>
            <a:p>
              <a:pPr marL="171450" marR="0" lvl="0" indent="-1714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Cycles 10+: 4-week cycles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C4850D-F46E-9D40-94EF-D32F836AE48F}"/>
              </a:ext>
            </a:extLst>
          </p:cNvPr>
          <p:cNvSpPr/>
          <p:nvPr/>
        </p:nvSpPr>
        <p:spPr>
          <a:xfrm>
            <a:off x="353682" y="4289963"/>
            <a:ext cx="879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ECOG, Eastern Cooperative Oncology Group; ISS, International Staging System; EU, European Union; SC, subcutaneously; PO, orally; IV, intravenously; D, daratumumab; PD, progressive disease; </a:t>
            </a:r>
            <a:b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PFS, progression-free survival; ORR, overall response rate; VGPR, very good partial response; CR, complete response; MRD, minimal residual disease; NGS, next-generation sequencing; OS, overall survival. </a:t>
            </a:r>
            <a:b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" baseline="30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8-month PFS improvement over 21-month median PFS of VMP.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01AC1F-49DD-44D9-8351-6290216F31AC}"/>
              </a:ext>
            </a:extLst>
          </p:cNvPr>
          <p:cNvSpPr/>
          <p:nvPr/>
        </p:nvSpPr>
        <p:spPr>
          <a:xfrm>
            <a:off x="-213150" y="4842724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δεδομένων από </a:t>
            </a:r>
            <a:r>
              <a:rPr lang="en-GB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 , </a:t>
            </a:r>
            <a:r>
              <a:rPr lang="en-GB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 </a:t>
            </a:r>
          </a:p>
        </p:txBody>
      </p:sp>
    </p:spTree>
    <p:extLst>
      <p:ext uri="{BB962C8B-B14F-4D97-AF65-F5344CB8AC3E}">
        <p14:creationId xmlns:p14="http://schemas.microsoft.com/office/powerpoint/2010/main" val="388467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D616AA55-F099-294B-9B67-A636D24F2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Pfs</a:t>
            </a:r>
            <a:br>
              <a:rPr lang="en-US" dirty="0"/>
            </a:br>
            <a:r>
              <a:rPr lang="el-GR" sz="1400" dirty="0"/>
              <a:t>ΣΧΕΔΟΝ ΟΙ ΜΙΣΟΙ </a:t>
            </a:r>
            <a:r>
              <a:rPr lang="el-GR" sz="1400" dirty="0" err="1"/>
              <a:t>ΑΣΘΕΝΕΙς</a:t>
            </a:r>
            <a:r>
              <a:rPr lang="el-GR" sz="1400" dirty="0"/>
              <a:t> ΠΑΡΑΜΕΝΟΥΝ ΧΩΡΙΣ ΠΡΟΟΔΟ Της ΝΟΣΟΥ &gt;3 ΕΤΗ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5B489F-606F-C447-B753-990AE0AE894F}"/>
              </a:ext>
            </a:extLst>
          </p:cNvPr>
          <p:cNvGrpSpPr/>
          <p:nvPr/>
        </p:nvGrpSpPr>
        <p:grpSpPr>
          <a:xfrm>
            <a:off x="1516498" y="1267570"/>
            <a:ext cx="6449686" cy="2729234"/>
            <a:chOff x="1516498" y="1267570"/>
            <a:chExt cx="6449686" cy="2729234"/>
          </a:xfrm>
        </p:grpSpPr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AE1B506A-DCBA-414C-B33C-36765E84CA61}"/>
                </a:ext>
              </a:extLst>
            </p:cNvPr>
            <p:cNvSpPr/>
            <p:nvPr/>
          </p:nvSpPr>
          <p:spPr bwMode="auto">
            <a:xfrm>
              <a:off x="3550567" y="1593946"/>
              <a:ext cx="2894095" cy="848097"/>
            </a:xfrm>
            <a:custGeom>
              <a:avLst/>
              <a:gdLst>
                <a:gd name="connsiteX0" fmla="*/ 0 w 5861384"/>
                <a:gd name="connsiteY0" fmla="*/ 0 h 784413"/>
                <a:gd name="connsiteX1" fmla="*/ 5861384 w 5861384"/>
                <a:gd name="connsiteY1" fmla="*/ 0 h 784413"/>
                <a:gd name="connsiteX2" fmla="*/ 5861384 w 5861384"/>
                <a:gd name="connsiteY2" fmla="*/ 782835 h 784413"/>
                <a:gd name="connsiteX3" fmla="*/ 5861384 w 5861384"/>
                <a:gd name="connsiteY3" fmla="*/ 784413 h 784413"/>
                <a:gd name="connsiteX4" fmla="*/ 4515161 w 5861384"/>
                <a:gd name="connsiteY4" fmla="*/ 784413 h 784413"/>
                <a:gd name="connsiteX5" fmla="*/ 4515161 w 5861384"/>
                <a:gd name="connsiteY5" fmla="*/ 730166 h 784413"/>
                <a:gd name="connsiteX6" fmla="*/ 4418908 w 5861384"/>
                <a:gd name="connsiteY6" fmla="*/ 730166 h 784413"/>
                <a:gd name="connsiteX7" fmla="*/ 4418908 w 5861384"/>
                <a:gd name="connsiteY7" fmla="*/ 688247 h 784413"/>
                <a:gd name="connsiteX8" fmla="*/ 4130151 w 5861384"/>
                <a:gd name="connsiteY8" fmla="*/ 688247 h 784413"/>
                <a:gd name="connsiteX9" fmla="*/ 4130151 w 5861384"/>
                <a:gd name="connsiteY9" fmla="*/ 661123 h 784413"/>
                <a:gd name="connsiteX10" fmla="*/ 3865456 w 5861384"/>
                <a:gd name="connsiteY10" fmla="*/ 661123 h 784413"/>
                <a:gd name="connsiteX11" fmla="*/ 3865456 w 5861384"/>
                <a:gd name="connsiteY11" fmla="*/ 624136 h 784413"/>
                <a:gd name="connsiteX12" fmla="*/ 3745140 w 5861384"/>
                <a:gd name="connsiteY12" fmla="*/ 624136 h 784413"/>
                <a:gd name="connsiteX13" fmla="*/ 3745140 w 5861384"/>
                <a:gd name="connsiteY13" fmla="*/ 589615 h 784413"/>
                <a:gd name="connsiteX14" fmla="*/ 3336066 w 5861384"/>
                <a:gd name="connsiteY14" fmla="*/ 589615 h 784413"/>
                <a:gd name="connsiteX15" fmla="*/ 3336066 w 5861384"/>
                <a:gd name="connsiteY15" fmla="*/ 550162 h 784413"/>
                <a:gd name="connsiteX16" fmla="*/ 3179656 w 5861384"/>
                <a:gd name="connsiteY16" fmla="*/ 550162 h 784413"/>
                <a:gd name="connsiteX17" fmla="*/ 3179656 w 5861384"/>
                <a:gd name="connsiteY17" fmla="*/ 503312 h 784413"/>
                <a:gd name="connsiteX18" fmla="*/ 2794645 w 5861384"/>
                <a:gd name="connsiteY18" fmla="*/ 503312 h 784413"/>
                <a:gd name="connsiteX19" fmla="*/ 2794645 w 5861384"/>
                <a:gd name="connsiteY19" fmla="*/ 466325 h 784413"/>
                <a:gd name="connsiteX20" fmla="*/ 2469793 w 5861384"/>
                <a:gd name="connsiteY20" fmla="*/ 466325 h 784413"/>
                <a:gd name="connsiteX21" fmla="*/ 2469793 w 5861384"/>
                <a:gd name="connsiteY21" fmla="*/ 424406 h 784413"/>
                <a:gd name="connsiteX22" fmla="*/ 2277287 w 5861384"/>
                <a:gd name="connsiteY22" fmla="*/ 424406 h 784413"/>
                <a:gd name="connsiteX23" fmla="*/ 2277287 w 5861384"/>
                <a:gd name="connsiteY23" fmla="*/ 380021 h 784413"/>
                <a:gd name="connsiteX24" fmla="*/ 2072751 w 5861384"/>
                <a:gd name="connsiteY24" fmla="*/ 380021 h 784413"/>
                <a:gd name="connsiteX25" fmla="*/ 2072751 w 5861384"/>
                <a:gd name="connsiteY25" fmla="*/ 338103 h 784413"/>
                <a:gd name="connsiteX26" fmla="*/ 1663677 w 5861384"/>
                <a:gd name="connsiteY26" fmla="*/ 338103 h 784413"/>
                <a:gd name="connsiteX27" fmla="*/ 1663677 w 5861384"/>
                <a:gd name="connsiteY27" fmla="*/ 303581 h 784413"/>
                <a:gd name="connsiteX28" fmla="*/ 1278666 w 5861384"/>
                <a:gd name="connsiteY28" fmla="*/ 303581 h 784413"/>
                <a:gd name="connsiteX29" fmla="*/ 1278666 w 5861384"/>
                <a:gd name="connsiteY29" fmla="*/ 259197 h 784413"/>
                <a:gd name="connsiteX30" fmla="*/ 1134287 w 5861384"/>
                <a:gd name="connsiteY30" fmla="*/ 259197 h 784413"/>
                <a:gd name="connsiteX31" fmla="*/ 1134287 w 5861384"/>
                <a:gd name="connsiteY31" fmla="*/ 223917 h 784413"/>
                <a:gd name="connsiteX32" fmla="*/ 1134287 w 5861384"/>
                <a:gd name="connsiteY32" fmla="*/ 222210 h 784413"/>
                <a:gd name="connsiteX33" fmla="*/ 1119851 w 5861384"/>
                <a:gd name="connsiteY33" fmla="*/ 222210 h 784413"/>
                <a:gd name="connsiteX34" fmla="*/ 941782 w 5861384"/>
                <a:gd name="connsiteY34" fmla="*/ 201156 h 784413"/>
                <a:gd name="connsiteX35" fmla="*/ 941782 w 5861384"/>
                <a:gd name="connsiteY35" fmla="*/ 182757 h 784413"/>
                <a:gd name="connsiteX36" fmla="*/ 786174 w 5861384"/>
                <a:gd name="connsiteY36" fmla="*/ 182757 h 784413"/>
                <a:gd name="connsiteX37" fmla="*/ 689119 w 5861384"/>
                <a:gd name="connsiteY37" fmla="*/ 171282 h 784413"/>
                <a:gd name="connsiteX38" fmla="*/ 689119 w 5861384"/>
                <a:gd name="connsiteY38" fmla="*/ 148236 h 784413"/>
                <a:gd name="connsiteX39" fmla="*/ 568803 w 5861384"/>
                <a:gd name="connsiteY39" fmla="*/ 148236 h 784413"/>
                <a:gd name="connsiteX40" fmla="*/ 568803 w 5861384"/>
                <a:gd name="connsiteY40" fmla="*/ 89057 h 784413"/>
                <a:gd name="connsiteX41" fmla="*/ 424424 w 5861384"/>
                <a:gd name="connsiteY41" fmla="*/ 89057 h 784413"/>
                <a:gd name="connsiteX42" fmla="*/ 243951 w 5861384"/>
                <a:gd name="connsiteY42" fmla="*/ 89057 h 784413"/>
                <a:gd name="connsiteX43" fmla="*/ 243951 w 5861384"/>
                <a:gd name="connsiteY43" fmla="*/ 47138 h 784413"/>
                <a:gd name="connsiteX44" fmla="*/ 75508 w 5861384"/>
                <a:gd name="connsiteY44" fmla="*/ 47138 h 784413"/>
                <a:gd name="connsiteX45" fmla="*/ 75508 w 5861384"/>
                <a:gd name="connsiteY45" fmla="*/ 7685 h 784413"/>
                <a:gd name="connsiteX46" fmla="*/ 0 w 5861384"/>
                <a:gd name="connsiteY46" fmla="*/ 7685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5861384 w 6031505"/>
                <a:gd name="connsiteY2" fmla="*/ 782835 h 784413"/>
                <a:gd name="connsiteX3" fmla="*/ 5861384 w 6031505"/>
                <a:gd name="connsiteY3" fmla="*/ 784413 h 784413"/>
                <a:gd name="connsiteX4" fmla="*/ 4515161 w 6031505"/>
                <a:gd name="connsiteY4" fmla="*/ 784413 h 784413"/>
                <a:gd name="connsiteX5" fmla="*/ 4515161 w 6031505"/>
                <a:gd name="connsiteY5" fmla="*/ 730166 h 784413"/>
                <a:gd name="connsiteX6" fmla="*/ 4418908 w 6031505"/>
                <a:gd name="connsiteY6" fmla="*/ 730166 h 784413"/>
                <a:gd name="connsiteX7" fmla="*/ 4418908 w 6031505"/>
                <a:gd name="connsiteY7" fmla="*/ 688247 h 784413"/>
                <a:gd name="connsiteX8" fmla="*/ 4130151 w 6031505"/>
                <a:gd name="connsiteY8" fmla="*/ 688247 h 784413"/>
                <a:gd name="connsiteX9" fmla="*/ 4130151 w 6031505"/>
                <a:gd name="connsiteY9" fmla="*/ 661123 h 784413"/>
                <a:gd name="connsiteX10" fmla="*/ 3865456 w 6031505"/>
                <a:gd name="connsiteY10" fmla="*/ 661123 h 784413"/>
                <a:gd name="connsiteX11" fmla="*/ 3865456 w 6031505"/>
                <a:gd name="connsiteY11" fmla="*/ 624136 h 784413"/>
                <a:gd name="connsiteX12" fmla="*/ 3745140 w 6031505"/>
                <a:gd name="connsiteY12" fmla="*/ 624136 h 784413"/>
                <a:gd name="connsiteX13" fmla="*/ 3745140 w 6031505"/>
                <a:gd name="connsiteY13" fmla="*/ 589615 h 784413"/>
                <a:gd name="connsiteX14" fmla="*/ 3336066 w 6031505"/>
                <a:gd name="connsiteY14" fmla="*/ 589615 h 784413"/>
                <a:gd name="connsiteX15" fmla="*/ 3336066 w 6031505"/>
                <a:gd name="connsiteY15" fmla="*/ 550162 h 784413"/>
                <a:gd name="connsiteX16" fmla="*/ 3179656 w 6031505"/>
                <a:gd name="connsiteY16" fmla="*/ 550162 h 784413"/>
                <a:gd name="connsiteX17" fmla="*/ 3179656 w 6031505"/>
                <a:gd name="connsiteY17" fmla="*/ 503312 h 784413"/>
                <a:gd name="connsiteX18" fmla="*/ 2794645 w 6031505"/>
                <a:gd name="connsiteY18" fmla="*/ 503312 h 784413"/>
                <a:gd name="connsiteX19" fmla="*/ 2794645 w 6031505"/>
                <a:gd name="connsiteY19" fmla="*/ 466325 h 784413"/>
                <a:gd name="connsiteX20" fmla="*/ 2469793 w 6031505"/>
                <a:gd name="connsiteY20" fmla="*/ 466325 h 784413"/>
                <a:gd name="connsiteX21" fmla="*/ 2469793 w 6031505"/>
                <a:gd name="connsiteY21" fmla="*/ 424406 h 784413"/>
                <a:gd name="connsiteX22" fmla="*/ 2277287 w 6031505"/>
                <a:gd name="connsiteY22" fmla="*/ 424406 h 784413"/>
                <a:gd name="connsiteX23" fmla="*/ 2277287 w 6031505"/>
                <a:gd name="connsiteY23" fmla="*/ 380021 h 784413"/>
                <a:gd name="connsiteX24" fmla="*/ 2072751 w 6031505"/>
                <a:gd name="connsiteY24" fmla="*/ 380021 h 784413"/>
                <a:gd name="connsiteX25" fmla="*/ 2072751 w 6031505"/>
                <a:gd name="connsiteY25" fmla="*/ 338103 h 784413"/>
                <a:gd name="connsiteX26" fmla="*/ 1663677 w 6031505"/>
                <a:gd name="connsiteY26" fmla="*/ 338103 h 784413"/>
                <a:gd name="connsiteX27" fmla="*/ 1663677 w 6031505"/>
                <a:gd name="connsiteY27" fmla="*/ 303581 h 784413"/>
                <a:gd name="connsiteX28" fmla="*/ 1278666 w 6031505"/>
                <a:gd name="connsiteY28" fmla="*/ 303581 h 784413"/>
                <a:gd name="connsiteX29" fmla="*/ 1278666 w 6031505"/>
                <a:gd name="connsiteY29" fmla="*/ 259197 h 784413"/>
                <a:gd name="connsiteX30" fmla="*/ 1134287 w 6031505"/>
                <a:gd name="connsiteY30" fmla="*/ 259197 h 784413"/>
                <a:gd name="connsiteX31" fmla="*/ 1134287 w 6031505"/>
                <a:gd name="connsiteY31" fmla="*/ 223917 h 784413"/>
                <a:gd name="connsiteX32" fmla="*/ 1134287 w 6031505"/>
                <a:gd name="connsiteY32" fmla="*/ 222210 h 784413"/>
                <a:gd name="connsiteX33" fmla="*/ 1119851 w 6031505"/>
                <a:gd name="connsiteY33" fmla="*/ 222210 h 784413"/>
                <a:gd name="connsiteX34" fmla="*/ 941782 w 6031505"/>
                <a:gd name="connsiteY34" fmla="*/ 201156 h 784413"/>
                <a:gd name="connsiteX35" fmla="*/ 941782 w 6031505"/>
                <a:gd name="connsiteY35" fmla="*/ 182757 h 784413"/>
                <a:gd name="connsiteX36" fmla="*/ 786174 w 6031505"/>
                <a:gd name="connsiteY36" fmla="*/ 182757 h 784413"/>
                <a:gd name="connsiteX37" fmla="*/ 689119 w 6031505"/>
                <a:gd name="connsiteY37" fmla="*/ 171282 h 784413"/>
                <a:gd name="connsiteX38" fmla="*/ 689119 w 6031505"/>
                <a:gd name="connsiteY38" fmla="*/ 148236 h 784413"/>
                <a:gd name="connsiteX39" fmla="*/ 568803 w 6031505"/>
                <a:gd name="connsiteY39" fmla="*/ 148236 h 784413"/>
                <a:gd name="connsiteX40" fmla="*/ 568803 w 6031505"/>
                <a:gd name="connsiteY40" fmla="*/ 89057 h 784413"/>
                <a:gd name="connsiteX41" fmla="*/ 424424 w 6031505"/>
                <a:gd name="connsiteY41" fmla="*/ 89057 h 784413"/>
                <a:gd name="connsiteX42" fmla="*/ 243951 w 6031505"/>
                <a:gd name="connsiteY42" fmla="*/ 89057 h 784413"/>
                <a:gd name="connsiteX43" fmla="*/ 243951 w 6031505"/>
                <a:gd name="connsiteY43" fmla="*/ 47138 h 784413"/>
                <a:gd name="connsiteX44" fmla="*/ 75508 w 6031505"/>
                <a:gd name="connsiteY44" fmla="*/ 47138 h 784413"/>
                <a:gd name="connsiteX45" fmla="*/ 75508 w 6031505"/>
                <a:gd name="connsiteY45" fmla="*/ 7685 h 784413"/>
                <a:gd name="connsiteX46" fmla="*/ 0 w 6031505"/>
                <a:gd name="connsiteY46" fmla="*/ 7685 h 784413"/>
                <a:gd name="connsiteX47" fmla="*/ 0 w 6031505"/>
                <a:gd name="connsiteY47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5861384 w 6031505"/>
                <a:gd name="connsiteY2" fmla="*/ 782835 h 784413"/>
                <a:gd name="connsiteX3" fmla="*/ 6031505 w 6031505"/>
                <a:gd name="connsiteY3" fmla="*/ 784413 h 784413"/>
                <a:gd name="connsiteX4" fmla="*/ 4515161 w 6031505"/>
                <a:gd name="connsiteY4" fmla="*/ 784413 h 784413"/>
                <a:gd name="connsiteX5" fmla="*/ 4515161 w 6031505"/>
                <a:gd name="connsiteY5" fmla="*/ 730166 h 784413"/>
                <a:gd name="connsiteX6" fmla="*/ 4418908 w 6031505"/>
                <a:gd name="connsiteY6" fmla="*/ 730166 h 784413"/>
                <a:gd name="connsiteX7" fmla="*/ 4418908 w 6031505"/>
                <a:gd name="connsiteY7" fmla="*/ 688247 h 784413"/>
                <a:gd name="connsiteX8" fmla="*/ 4130151 w 6031505"/>
                <a:gd name="connsiteY8" fmla="*/ 688247 h 784413"/>
                <a:gd name="connsiteX9" fmla="*/ 4130151 w 6031505"/>
                <a:gd name="connsiteY9" fmla="*/ 661123 h 784413"/>
                <a:gd name="connsiteX10" fmla="*/ 3865456 w 6031505"/>
                <a:gd name="connsiteY10" fmla="*/ 661123 h 784413"/>
                <a:gd name="connsiteX11" fmla="*/ 3865456 w 6031505"/>
                <a:gd name="connsiteY11" fmla="*/ 624136 h 784413"/>
                <a:gd name="connsiteX12" fmla="*/ 3745140 w 6031505"/>
                <a:gd name="connsiteY12" fmla="*/ 624136 h 784413"/>
                <a:gd name="connsiteX13" fmla="*/ 3745140 w 6031505"/>
                <a:gd name="connsiteY13" fmla="*/ 589615 h 784413"/>
                <a:gd name="connsiteX14" fmla="*/ 3336066 w 6031505"/>
                <a:gd name="connsiteY14" fmla="*/ 589615 h 784413"/>
                <a:gd name="connsiteX15" fmla="*/ 3336066 w 6031505"/>
                <a:gd name="connsiteY15" fmla="*/ 550162 h 784413"/>
                <a:gd name="connsiteX16" fmla="*/ 3179656 w 6031505"/>
                <a:gd name="connsiteY16" fmla="*/ 550162 h 784413"/>
                <a:gd name="connsiteX17" fmla="*/ 3179656 w 6031505"/>
                <a:gd name="connsiteY17" fmla="*/ 503312 h 784413"/>
                <a:gd name="connsiteX18" fmla="*/ 2794645 w 6031505"/>
                <a:gd name="connsiteY18" fmla="*/ 503312 h 784413"/>
                <a:gd name="connsiteX19" fmla="*/ 2794645 w 6031505"/>
                <a:gd name="connsiteY19" fmla="*/ 466325 h 784413"/>
                <a:gd name="connsiteX20" fmla="*/ 2469793 w 6031505"/>
                <a:gd name="connsiteY20" fmla="*/ 466325 h 784413"/>
                <a:gd name="connsiteX21" fmla="*/ 2469793 w 6031505"/>
                <a:gd name="connsiteY21" fmla="*/ 424406 h 784413"/>
                <a:gd name="connsiteX22" fmla="*/ 2277287 w 6031505"/>
                <a:gd name="connsiteY22" fmla="*/ 424406 h 784413"/>
                <a:gd name="connsiteX23" fmla="*/ 2277287 w 6031505"/>
                <a:gd name="connsiteY23" fmla="*/ 380021 h 784413"/>
                <a:gd name="connsiteX24" fmla="*/ 2072751 w 6031505"/>
                <a:gd name="connsiteY24" fmla="*/ 380021 h 784413"/>
                <a:gd name="connsiteX25" fmla="*/ 2072751 w 6031505"/>
                <a:gd name="connsiteY25" fmla="*/ 338103 h 784413"/>
                <a:gd name="connsiteX26" fmla="*/ 1663677 w 6031505"/>
                <a:gd name="connsiteY26" fmla="*/ 338103 h 784413"/>
                <a:gd name="connsiteX27" fmla="*/ 1663677 w 6031505"/>
                <a:gd name="connsiteY27" fmla="*/ 303581 h 784413"/>
                <a:gd name="connsiteX28" fmla="*/ 1278666 w 6031505"/>
                <a:gd name="connsiteY28" fmla="*/ 303581 h 784413"/>
                <a:gd name="connsiteX29" fmla="*/ 1278666 w 6031505"/>
                <a:gd name="connsiteY29" fmla="*/ 259197 h 784413"/>
                <a:gd name="connsiteX30" fmla="*/ 1134287 w 6031505"/>
                <a:gd name="connsiteY30" fmla="*/ 259197 h 784413"/>
                <a:gd name="connsiteX31" fmla="*/ 1134287 w 6031505"/>
                <a:gd name="connsiteY31" fmla="*/ 223917 h 784413"/>
                <a:gd name="connsiteX32" fmla="*/ 1134287 w 6031505"/>
                <a:gd name="connsiteY32" fmla="*/ 222210 h 784413"/>
                <a:gd name="connsiteX33" fmla="*/ 1119851 w 6031505"/>
                <a:gd name="connsiteY33" fmla="*/ 222210 h 784413"/>
                <a:gd name="connsiteX34" fmla="*/ 941782 w 6031505"/>
                <a:gd name="connsiteY34" fmla="*/ 201156 h 784413"/>
                <a:gd name="connsiteX35" fmla="*/ 941782 w 6031505"/>
                <a:gd name="connsiteY35" fmla="*/ 182757 h 784413"/>
                <a:gd name="connsiteX36" fmla="*/ 786174 w 6031505"/>
                <a:gd name="connsiteY36" fmla="*/ 182757 h 784413"/>
                <a:gd name="connsiteX37" fmla="*/ 689119 w 6031505"/>
                <a:gd name="connsiteY37" fmla="*/ 171282 h 784413"/>
                <a:gd name="connsiteX38" fmla="*/ 689119 w 6031505"/>
                <a:gd name="connsiteY38" fmla="*/ 148236 h 784413"/>
                <a:gd name="connsiteX39" fmla="*/ 568803 w 6031505"/>
                <a:gd name="connsiteY39" fmla="*/ 148236 h 784413"/>
                <a:gd name="connsiteX40" fmla="*/ 568803 w 6031505"/>
                <a:gd name="connsiteY40" fmla="*/ 89057 h 784413"/>
                <a:gd name="connsiteX41" fmla="*/ 424424 w 6031505"/>
                <a:gd name="connsiteY41" fmla="*/ 89057 h 784413"/>
                <a:gd name="connsiteX42" fmla="*/ 243951 w 6031505"/>
                <a:gd name="connsiteY42" fmla="*/ 89057 h 784413"/>
                <a:gd name="connsiteX43" fmla="*/ 243951 w 6031505"/>
                <a:gd name="connsiteY43" fmla="*/ 47138 h 784413"/>
                <a:gd name="connsiteX44" fmla="*/ 75508 w 6031505"/>
                <a:gd name="connsiteY44" fmla="*/ 47138 h 784413"/>
                <a:gd name="connsiteX45" fmla="*/ 75508 w 6031505"/>
                <a:gd name="connsiteY45" fmla="*/ 7685 h 784413"/>
                <a:gd name="connsiteX46" fmla="*/ 0 w 6031505"/>
                <a:gd name="connsiteY46" fmla="*/ 7685 h 784413"/>
                <a:gd name="connsiteX47" fmla="*/ 0 w 6031505"/>
                <a:gd name="connsiteY47" fmla="*/ 0 h 784413"/>
                <a:gd name="connsiteX0" fmla="*/ 0 w 6180360"/>
                <a:gd name="connsiteY0" fmla="*/ 0 h 784413"/>
                <a:gd name="connsiteX1" fmla="*/ 6031505 w 6180360"/>
                <a:gd name="connsiteY1" fmla="*/ 0 h 784413"/>
                <a:gd name="connsiteX2" fmla="*/ 6180360 w 6180360"/>
                <a:gd name="connsiteY2" fmla="*/ 570184 h 784413"/>
                <a:gd name="connsiteX3" fmla="*/ 6031505 w 6180360"/>
                <a:gd name="connsiteY3" fmla="*/ 784413 h 784413"/>
                <a:gd name="connsiteX4" fmla="*/ 4515161 w 6180360"/>
                <a:gd name="connsiteY4" fmla="*/ 784413 h 784413"/>
                <a:gd name="connsiteX5" fmla="*/ 4515161 w 6180360"/>
                <a:gd name="connsiteY5" fmla="*/ 730166 h 784413"/>
                <a:gd name="connsiteX6" fmla="*/ 4418908 w 6180360"/>
                <a:gd name="connsiteY6" fmla="*/ 730166 h 784413"/>
                <a:gd name="connsiteX7" fmla="*/ 4418908 w 6180360"/>
                <a:gd name="connsiteY7" fmla="*/ 688247 h 784413"/>
                <a:gd name="connsiteX8" fmla="*/ 4130151 w 6180360"/>
                <a:gd name="connsiteY8" fmla="*/ 688247 h 784413"/>
                <a:gd name="connsiteX9" fmla="*/ 4130151 w 6180360"/>
                <a:gd name="connsiteY9" fmla="*/ 661123 h 784413"/>
                <a:gd name="connsiteX10" fmla="*/ 3865456 w 6180360"/>
                <a:gd name="connsiteY10" fmla="*/ 661123 h 784413"/>
                <a:gd name="connsiteX11" fmla="*/ 3865456 w 6180360"/>
                <a:gd name="connsiteY11" fmla="*/ 624136 h 784413"/>
                <a:gd name="connsiteX12" fmla="*/ 3745140 w 6180360"/>
                <a:gd name="connsiteY12" fmla="*/ 624136 h 784413"/>
                <a:gd name="connsiteX13" fmla="*/ 3745140 w 6180360"/>
                <a:gd name="connsiteY13" fmla="*/ 589615 h 784413"/>
                <a:gd name="connsiteX14" fmla="*/ 3336066 w 6180360"/>
                <a:gd name="connsiteY14" fmla="*/ 589615 h 784413"/>
                <a:gd name="connsiteX15" fmla="*/ 3336066 w 6180360"/>
                <a:gd name="connsiteY15" fmla="*/ 550162 h 784413"/>
                <a:gd name="connsiteX16" fmla="*/ 3179656 w 6180360"/>
                <a:gd name="connsiteY16" fmla="*/ 550162 h 784413"/>
                <a:gd name="connsiteX17" fmla="*/ 3179656 w 6180360"/>
                <a:gd name="connsiteY17" fmla="*/ 503312 h 784413"/>
                <a:gd name="connsiteX18" fmla="*/ 2794645 w 6180360"/>
                <a:gd name="connsiteY18" fmla="*/ 503312 h 784413"/>
                <a:gd name="connsiteX19" fmla="*/ 2794645 w 6180360"/>
                <a:gd name="connsiteY19" fmla="*/ 466325 h 784413"/>
                <a:gd name="connsiteX20" fmla="*/ 2469793 w 6180360"/>
                <a:gd name="connsiteY20" fmla="*/ 466325 h 784413"/>
                <a:gd name="connsiteX21" fmla="*/ 2469793 w 6180360"/>
                <a:gd name="connsiteY21" fmla="*/ 424406 h 784413"/>
                <a:gd name="connsiteX22" fmla="*/ 2277287 w 6180360"/>
                <a:gd name="connsiteY22" fmla="*/ 424406 h 784413"/>
                <a:gd name="connsiteX23" fmla="*/ 2277287 w 6180360"/>
                <a:gd name="connsiteY23" fmla="*/ 380021 h 784413"/>
                <a:gd name="connsiteX24" fmla="*/ 2072751 w 6180360"/>
                <a:gd name="connsiteY24" fmla="*/ 380021 h 784413"/>
                <a:gd name="connsiteX25" fmla="*/ 2072751 w 6180360"/>
                <a:gd name="connsiteY25" fmla="*/ 338103 h 784413"/>
                <a:gd name="connsiteX26" fmla="*/ 1663677 w 6180360"/>
                <a:gd name="connsiteY26" fmla="*/ 338103 h 784413"/>
                <a:gd name="connsiteX27" fmla="*/ 1663677 w 6180360"/>
                <a:gd name="connsiteY27" fmla="*/ 303581 h 784413"/>
                <a:gd name="connsiteX28" fmla="*/ 1278666 w 6180360"/>
                <a:gd name="connsiteY28" fmla="*/ 303581 h 784413"/>
                <a:gd name="connsiteX29" fmla="*/ 1278666 w 6180360"/>
                <a:gd name="connsiteY29" fmla="*/ 259197 h 784413"/>
                <a:gd name="connsiteX30" fmla="*/ 1134287 w 6180360"/>
                <a:gd name="connsiteY30" fmla="*/ 259197 h 784413"/>
                <a:gd name="connsiteX31" fmla="*/ 1134287 w 6180360"/>
                <a:gd name="connsiteY31" fmla="*/ 223917 h 784413"/>
                <a:gd name="connsiteX32" fmla="*/ 1134287 w 6180360"/>
                <a:gd name="connsiteY32" fmla="*/ 222210 h 784413"/>
                <a:gd name="connsiteX33" fmla="*/ 1119851 w 6180360"/>
                <a:gd name="connsiteY33" fmla="*/ 222210 h 784413"/>
                <a:gd name="connsiteX34" fmla="*/ 941782 w 6180360"/>
                <a:gd name="connsiteY34" fmla="*/ 201156 h 784413"/>
                <a:gd name="connsiteX35" fmla="*/ 941782 w 6180360"/>
                <a:gd name="connsiteY35" fmla="*/ 182757 h 784413"/>
                <a:gd name="connsiteX36" fmla="*/ 786174 w 6180360"/>
                <a:gd name="connsiteY36" fmla="*/ 182757 h 784413"/>
                <a:gd name="connsiteX37" fmla="*/ 689119 w 6180360"/>
                <a:gd name="connsiteY37" fmla="*/ 171282 h 784413"/>
                <a:gd name="connsiteX38" fmla="*/ 689119 w 6180360"/>
                <a:gd name="connsiteY38" fmla="*/ 148236 h 784413"/>
                <a:gd name="connsiteX39" fmla="*/ 568803 w 6180360"/>
                <a:gd name="connsiteY39" fmla="*/ 148236 h 784413"/>
                <a:gd name="connsiteX40" fmla="*/ 568803 w 6180360"/>
                <a:gd name="connsiteY40" fmla="*/ 89057 h 784413"/>
                <a:gd name="connsiteX41" fmla="*/ 424424 w 6180360"/>
                <a:gd name="connsiteY41" fmla="*/ 89057 h 784413"/>
                <a:gd name="connsiteX42" fmla="*/ 243951 w 6180360"/>
                <a:gd name="connsiteY42" fmla="*/ 89057 h 784413"/>
                <a:gd name="connsiteX43" fmla="*/ 243951 w 6180360"/>
                <a:gd name="connsiteY43" fmla="*/ 47138 h 784413"/>
                <a:gd name="connsiteX44" fmla="*/ 75508 w 6180360"/>
                <a:gd name="connsiteY44" fmla="*/ 47138 h 784413"/>
                <a:gd name="connsiteX45" fmla="*/ 75508 w 6180360"/>
                <a:gd name="connsiteY45" fmla="*/ 7685 h 784413"/>
                <a:gd name="connsiteX46" fmla="*/ 0 w 6180360"/>
                <a:gd name="connsiteY46" fmla="*/ 7685 h 784413"/>
                <a:gd name="connsiteX47" fmla="*/ 0 w 6180360"/>
                <a:gd name="connsiteY47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424424 w 6031505"/>
                <a:gd name="connsiteY40" fmla="*/ 89057 h 784413"/>
                <a:gd name="connsiteX41" fmla="*/ 243951 w 6031505"/>
                <a:gd name="connsiteY41" fmla="*/ 89057 h 784413"/>
                <a:gd name="connsiteX42" fmla="*/ 243951 w 6031505"/>
                <a:gd name="connsiteY42" fmla="*/ 47138 h 784413"/>
                <a:gd name="connsiteX43" fmla="*/ 75508 w 6031505"/>
                <a:gd name="connsiteY43" fmla="*/ 47138 h 784413"/>
                <a:gd name="connsiteX44" fmla="*/ 75508 w 6031505"/>
                <a:gd name="connsiteY44" fmla="*/ 7685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424424 w 6031505"/>
                <a:gd name="connsiteY40" fmla="*/ 89057 h 784413"/>
                <a:gd name="connsiteX41" fmla="*/ 243951 w 6031505"/>
                <a:gd name="connsiteY41" fmla="*/ 89057 h 784413"/>
                <a:gd name="connsiteX42" fmla="*/ 243951 w 6031505"/>
                <a:gd name="connsiteY42" fmla="*/ 47138 h 784413"/>
                <a:gd name="connsiteX43" fmla="*/ 755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424424 w 6031505"/>
                <a:gd name="connsiteY40" fmla="*/ 89057 h 784413"/>
                <a:gd name="connsiteX41" fmla="*/ 243951 w 6031505"/>
                <a:gd name="connsiteY41" fmla="*/ 89057 h 784413"/>
                <a:gd name="connsiteX42" fmla="*/ 243951 w 6031505"/>
                <a:gd name="connsiteY42" fmla="*/ 47138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424424 w 6031505"/>
                <a:gd name="connsiteY40" fmla="*/ 89057 h 784413"/>
                <a:gd name="connsiteX41" fmla="*/ 243951 w 6031505"/>
                <a:gd name="connsiteY41" fmla="*/ 89057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424424 w 6031505"/>
                <a:gd name="connsiteY40" fmla="*/ 89057 h 784413"/>
                <a:gd name="connsiteX41" fmla="*/ 386280 w 6031505"/>
                <a:gd name="connsiteY41" fmla="*/ 57735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424424 w 6031505"/>
                <a:gd name="connsiteY40" fmla="*/ 89057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568803 w 6031505"/>
                <a:gd name="connsiteY39" fmla="*/ 89057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689119 w 6031505"/>
                <a:gd name="connsiteY37" fmla="*/ 148236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89119 w 6031505"/>
                <a:gd name="connsiteY36" fmla="*/ 171282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43371 w 6031505"/>
                <a:gd name="connsiteY36" fmla="*/ 198129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58620 w 6031505"/>
                <a:gd name="connsiteY36" fmla="*/ 131012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786174 w 6031505"/>
                <a:gd name="connsiteY35" fmla="*/ 18275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941782 w 6031505"/>
                <a:gd name="connsiteY34" fmla="*/ 182757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941782 w 6031505"/>
                <a:gd name="connsiteY33" fmla="*/ 201156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1119851 w 6031505"/>
                <a:gd name="connsiteY32" fmla="*/ 222210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1134287 w 6031505"/>
                <a:gd name="connsiteY31" fmla="*/ 222210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1134287 w 6031505"/>
                <a:gd name="connsiteY30" fmla="*/ 223917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134287 w 6031505"/>
                <a:gd name="connsiteY29" fmla="*/ 259197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278666 w 6031505"/>
                <a:gd name="connsiteY28" fmla="*/ 259197 h 784413"/>
                <a:gd name="connsiteX29" fmla="*/ 1063122 w 6031505"/>
                <a:gd name="connsiteY29" fmla="*/ 281570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278666 w 6031505"/>
                <a:gd name="connsiteY27" fmla="*/ 303581 h 784413"/>
                <a:gd name="connsiteX28" fmla="*/ 1156670 w 6031505"/>
                <a:gd name="connsiteY28" fmla="*/ 299467 h 784413"/>
                <a:gd name="connsiteX29" fmla="*/ 1063122 w 6031505"/>
                <a:gd name="connsiteY29" fmla="*/ 281570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663677 w 6031505"/>
                <a:gd name="connsiteY26" fmla="*/ 303581 h 784413"/>
                <a:gd name="connsiteX27" fmla="*/ 1197335 w 6031505"/>
                <a:gd name="connsiteY27" fmla="*/ 319242 h 784413"/>
                <a:gd name="connsiteX28" fmla="*/ 1156670 w 6031505"/>
                <a:gd name="connsiteY28" fmla="*/ 299467 h 784413"/>
                <a:gd name="connsiteX29" fmla="*/ 1063122 w 6031505"/>
                <a:gd name="connsiteY29" fmla="*/ 281570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663677 w 6031505"/>
                <a:gd name="connsiteY25" fmla="*/ 338103 h 784413"/>
                <a:gd name="connsiteX26" fmla="*/ 1302772 w 6031505"/>
                <a:gd name="connsiteY26" fmla="*/ 323716 h 784413"/>
                <a:gd name="connsiteX27" fmla="*/ 1197335 w 6031505"/>
                <a:gd name="connsiteY27" fmla="*/ 319242 h 784413"/>
                <a:gd name="connsiteX28" fmla="*/ 1156670 w 6031505"/>
                <a:gd name="connsiteY28" fmla="*/ 299467 h 784413"/>
                <a:gd name="connsiteX29" fmla="*/ 1063122 w 6031505"/>
                <a:gd name="connsiteY29" fmla="*/ 281570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2072751 w 6031505"/>
                <a:gd name="connsiteY24" fmla="*/ 338103 h 784413"/>
                <a:gd name="connsiteX25" fmla="*/ 1297688 w 6031505"/>
                <a:gd name="connsiteY25" fmla="*/ 353764 h 784413"/>
                <a:gd name="connsiteX26" fmla="*/ 1302772 w 6031505"/>
                <a:gd name="connsiteY26" fmla="*/ 323716 h 784413"/>
                <a:gd name="connsiteX27" fmla="*/ 1197335 w 6031505"/>
                <a:gd name="connsiteY27" fmla="*/ 319242 h 784413"/>
                <a:gd name="connsiteX28" fmla="*/ 1156670 w 6031505"/>
                <a:gd name="connsiteY28" fmla="*/ 299467 h 784413"/>
                <a:gd name="connsiteX29" fmla="*/ 1063122 w 6031505"/>
                <a:gd name="connsiteY29" fmla="*/ 281570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1427186 w 6031505"/>
                <a:gd name="connsiteY24" fmla="*/ 376136 h 784413"/>
                <a:gd name="connsiteX25" fmla="*/ 1297688 w 6031505"/>
                <a:gd name="connsiteY25" fmla="*/ 353764 h 784413"/>
                <a:gd name="connsiteX26" fmla="*/ 1302772 w 6031505"/>
                <a:gd name="connsiteY26" fmla="*/ 323716 h 784413"/>
                <a:gd name="connsiteX27" fmla="*/ 1197335 w 6031505"/>
                <a:gd name="connsiteY27" fmla="*/ 319242 h 784413"/>
                <a:gd name="connsiteX28" fmla="*/ 1156670 w 6031505"/>
                <a:gd name="connsiteY28" fmla="*/ 299467 h 784413"/>
                <a:gd name="connsiteX29" fmla="*/ 1063122 w 6031505"/>
                <a:gd name="connsiteY29" fmla="*/ 281570 h 784413"/>
                <a:gd name="connsiteX30" fmla="*/ 981792 w 6031505"/>
                <a:gd name="connsiteY30" fmla="*/ 253001 h 784413"/>
                <a:gd name="connsiteX31" fmla="*/ 854712 w 6031505"/>
                <a:gd name="connsiteY31" fmla="*/ 253531 h 784413"/>
                <a:gd name="connsiteX32" fmla="*/ 855526 w 6031505"/>
                <a:gd name="connsiteY32" fmla="*/ 244582 h 784413"/>
                <a:gd name="connsiteX33" fmla="*/ 728289 w 6031505"/>
                <a:gd name="connsiteY33" fmla="*/ 228003 h 784413"/>
                <a:gd name="connsiteX34" fmla="*/ 723206 w 6031505"/>
                <a:gd name="connsiteY34" fmla="*/ 200654 h 784413"/>
                <a:gd name="connsiteX35" fmla="*/ 638762 w 6031505"/>
                <a:gd name="connsiteY35" fmla="*/ 198417 h 784413"/>
                <a:gd name="connsiteX36" fmla="*/ 628121 w 6031505"/>
                <a:gd name="connsiteY36" fmla="*/ 166808 h 784413"/>
                <a:gd name="connsiteX37" fmla="*/ 572206 w 6031505"/>
                <a:gd name="connsiteY37" fmla="*/ 163897 h 784413"/>
                <a:gd name="connsiteX38" fmla="*/ 568803 w 6031505"/>
                <a:gd name="connsiteY38" fmla="*/ 148236 h 784413"/>
                <a:gd name="connsiteX39" fmla="*/ 462056 w 6031505"/>
                <a:gd name="connsiteY39" fmla="*/ 127090 h 784413"/>
                <a:gd name="connsiteX40" fmla="*/ 343093 w 6031505"/>
                <a:gd name="connsiteY40" fmla="*/ 115904 h 784413"/>
                <a:gd name="connsiteX41" fmla="*/ 264284 w 6031505"/>
                <a:gd name="connsiteY41" fmla="*/ 86819 h 784413"/>
                <a:gd name="connsiteX42" fmla="*/ 243951 w 6031505"/>
                <a:gd name="connsiteY42" fmla="*/ 58324 h 784413"/>
                <a:gd name="connsiteX43" fmla="*/ 106008 w 6031505"/>
                <a:gd name="connsiteY43" fmla="*/ 47138 h 784413"/>
                <a:gd name="connsiteX44" fmla="*/ 55176 w 6031505"/>
                <a:gd name="connsiteY44" fmla="*/ 21108 h 784413"/>
                <a:gd name="connsiteX45" fmla="*/ 0 w 6031505"/>
                <a:gd name="connsiteY45" fmla="*/ 7685 h 784413"/>
                <a:gd name="connsiteX46" fmla="*/ 0 w 6031505"/>
                <a:gd name="connsiteY46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1768835 w 6031505"/>
                <a:gd name="connsiteY24" fmla="*/ 377632 h 784413"/>
                <a:gd name="connsiteX25" fmla="*/ 1427186 w 6031505"/>
                <a:gd name="connsiteY25" fmla="*/ 376136 h 784413"/>
                <a:gd name="connsiteX26" fmla="*/ 1297688 w 6031505"/>
                <a:gd name="connsiteY26" fmla="*/ 353764 h 784413"/>
                <a:gd name="connsiteX27" fmla="*/ 1302772 w 6031505"/>
                <a:gd name="connsiteY27" fmla="*/ 323716 h 784413"/>
                <a:gd name="connsiteX28" fmla="*/ 1197335 w 6031505"/>
                <a:gd name="connsiteY28" fmla="*/ 319242 h 784413"/>
                <a:gd name="connsiteX29" fmla="*/ 1156670 w 6031505"/>
                <a:gd name="connsiteY29" fmla="*/ 299467 h 784413"/>
                <a:gd name="connsiteX30" fmla="*/ 1063122 w 6031505"/>
                <a:gd name="connsiteY30" fmla="*/ 281570 h 784413"/>
                <a:gd name="connsiteX31" fmla="*/ 981792 w 6031505"/>
                <a:gd name="connsiteY31" fmla="*/ 253001 h 784413"/>
                <a:gd name="connsiteX32" fmla="*/ 854712 w 6031505"/>
                <a:gd name="connsiteY32" fmla="*/ 253531 h 784413"/>
                <a:gd name="connsiteX33" fmla="*/ 855526 w 6031505"/>
                <a:gd name="connsiteY33" fmla="*/ 244582 h 784413"/>
                <a:gd name="connsiteX34" fmla="*/ 728289 w 6031505"/>
                <a:gd name="connsiteY34" fmla="*/ 228003 h 784413"/>
                <a:gd name="connsiteX35" fmla="*/ 723206 w 6031505"/>
                <a:gd name="connsiteY35" fmla="*/ 200654 h 784413"/>
                <a:gd name="connsiteX36" fmla="*/ 638762 w 6031505"/>
                <a:gd name="connsiteY36" fmla="*/ 198417 h 784413"/>
                <a:gd name="connsiteX37" fmla="*/ 628121 w 6031505"/>
                <a:gd name="connsiteY37" fmla="*/ 166808 h 784413"/>
                <a:gd name="connsiteX38" fmla="*/ 572206 w 6031505"/>
                <a:gd name="connsiteY38" fmla="*/ 163897 h 784413"/>
                <a:gd name="connsiteX39" fmla="*/ 568803 w 6031505"/>
                <a:gd name="connsiteY39" fmla="*/ 148236 h 784413"/>
                <a:gd name="connsiteX40" fmla="*/ 462056 w 6031505"/>
                <a:gd name="connsiteY40" fmla="*/ 127090 h 784413"/>
                <a:gd name="connsiteX41" fmla="*/ 343093 w 6031505"/>
                <a:gd name="connsiteY41" fmla="*/ 115904 h 784413"/>
                <a:gd name="connsiteX42" fmla="*/ 264284 w 6031505"/>
                <a:gd name="connsiteY42" fmla="*/ 86819 h 784413"/>
                <a:gd name="connsiteX43" fmla="*/ 243951 w 6031505"/>
                <a:gd name="connsiteY43" fmla="*/ 58324 h 784413"/>
                <a:gd name="connsiteX44" fmla="*/ 106008 w 6031505"/>
                <a:gd name="connsiteY44" fmla="*/ 47138 h 784413"/>
                <a:gd name="connsiteX45" fmla="*/ 55176 w 6031505"/>
                <a:gd name="connsiteY45" fmla="*/ 21108 h 784413"/>
                <a:gd name="connsiteX46" fmla="*/ 0 w 6031505"/>
                <a:gd name="connsiteY46" fmla="*/ 7685 h 784413"/>
                <a:gd name="connsiteX47" fmla="*/ 0 w 6031505"/>
                <a:gd name="connsiteY47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1550258 w 6031505"/>
                <a:gd name="connsiteY24" fmla="*/ 375395 h 784413"/>
                <a:gd name="connsiteX25" fmla="*/ 1427186 w 6031505"/>
                <a:gd name="connsiteY25" fmla="*/ 376136 h 784413"/>
                <a:gd name="connsiteX26" fmla="*/ 1297688 w 6031505"/>
                <a:gd name="connsiteY26" fmla="*/ 353764 h 784413"/>
                <a:gd name="connsiteX27" fmla="*/ 1302772 w 6031505"/>
                <a:gd name="connsiteY27" fmla="*/ 323716 h 784413"/>
                <a:gd name="connsiteX28" fmla="*/ 1197335 w 6031505"/>
                <a:gd name="connsiteY28" fmla="*/ 319242 h 784413"/>
                <a:gd name="connsiteX29" fmla="*/ 1156670 w 6031505"/>
                <a:gd name="connsiteY29" fmla="*/ 299467 h 784413"/>
                <a:gd name="connsiteX30" fmla="*/ 1063122 w 6031505"/>
                <a:gd name="connsiteY30" fmla="*/ 281570 h 784413"/>
                <a:gd name="connsiteX31" fmla="*/ 981792 w 6031505"/>
                <a:gd name="connsiteY31" fmla="*/ 253001 h 784413"/>
                <a:gd name="connsiteX32" fmla="*/ 854712 w 6031505"/>
                <a:gd name="connsiteY32" fmla="*/ 253531 h 784413"/>
                <a:gd name="connsiteX33" fmla="*/ 855526 w 6031505"/>
                <a:gd name="connsiteY33" fmla="*/ 244582 h 784413"/>
                <a:gd name="connsiteX34" fmla="*/ 728289 w 6031505"/>
                <a:gd name="connsiteY34" fmla="*/ 228003 h 784413"/>
                <a:gd name="connsiteX35" fmla="*/ 723206 w 6031505"/>
                <a:gd name="connsiteY35" fmla="*/ 200654 h 784413"/>
                <a:gd name="connsiteX36" fmla="*/ 638762 w 6031505"/>
                <a:gd name="connsiteY36" fmla="*/ 198417 h 784413"/>
                <a:gd name="connsiteX37" fmla="*/ 628121 w 6031505"/>
                <a:gd name="connsiteY37" fmla="*/ 166808 h 784413"/>
                <a:gd name="connsiteX38" fmla="*/ 572206 w 6031505"/>
                <a:gd name="connsiteY38" fmla="*/ 163897 h 784413"/>
                <a:gd name="connsiteX39" fmla="*/ 568803 w 6031505"/>
                <a:gd name="connsiteY39" fmla="*/ 148236 h 784413"/>
                <a:gd name="connsiteX40" fmla="*/ 462056 w 6031505"/>
                <a:gd name="connsiteY40" fmla="*/ 127090 h 784413"/>
                <a:gd name="connsiteX41" fmla="*/ 343093 w 6031505"/>
                <a:gd name="connsiteY41" fmla="*/ 115904 h 784413"/>
                <a:gd name="connsiteX42" fmla="*/ 264284 w 6031505"/>
                <a:gd name="connsiteY42" fmla="*/ 86819 h 784413"/>
                <a:gd name="connsiteX43" fmla="*/ 243951 w 6031505"/>
                <a:gd name="connsiteY43" fmla="*/ 58324 h 784413"/>
                <a:gd name="connsiteX44" fmla="*/ 106008 w 6031505"/>
                <a:gd name="connsiteY44" fmla="*/ 47138 h 784413"/>
                <a:gd name="connsiteX45" fmla="*/ 55176 w 6031505"/>
                <a:gd name="connsiteY45" fmla="*/ 21108 h 784413"/>
                <a:gd name="connsiteX46" fmla="*/ 0 w 6031505"/>
                <a:gd name="connsiteY46" fmla="*/ 7685 h 784413"/>
                <a:gd name="connsiteX47" fmla="*/ 0 w 6031505"/>
                <a:gd name="connsiteY47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1839999 w 6031505"/>
                <a:gd name="connsiteY24" fmla="*/ 382106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2072751 w 6031505"/>
                <a:gd name="connsiteY23" fmla="*/ 380021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2277287 w 6031505"/>
                <a:gd name="connsiteY22" fmla="*/ 380021 h 784413"/>
                <a:gd name="connsiteX23" fmla="*/ 1666097 w 6031505"/>
                <a:gd name="connsiteY23" fmla="*/ 388970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2277287 w 6031505"/>
                <a:gd name="connsiteY21" fmla="*/ 424406 h 784413"/>
                <a:gd name="connsiteX22" fmla="*/ 1677472 w 6031505"/>
                <a:gd name="connsiteY22" fmla="*/ 404630 h 784413"/>
                <a:gd name="connsiteX23" fmla="*/ 1666097 w 6031505"/>
                <a:gd name="connsiteY23" fmla="*/ 388970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469793 w 6031505"/>
                <a:gd name="connsiteY20" fmla="*/ 424406 h 784413"/>
                <a:gd name="connsiteX21" fmla="*/ 1753720 w 6031505"/>
                <a:gd name="connsiteY21" fmla="*/ 426643 h 784413"/>
                <a:gd name="connsiteX22" fmla="*/ 1677472 w 6031505"/>
                <a:gd name="connsiteY22" fmla="*/ 404630 h 784413"/>
                <a:gd name="connsiteX23" fmla="*/ 1666097 w 6031505"/>
                <a:gd name="connsiteY23" fmla="*/ 388970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69793 w 6031505"/>
                <a:gd name="connsiteY19" fmla="*/ 466325 h 784413"/>
                <a:gd name="connsiteX20" fmla="*/ 2083471 w 6031505"/>
                <a:gd name="connsiteY20" fmla="*/ 424406 h 784413"/>
                <a:gd name="connsiteX21" fmla="*/ 1753720 w 6031505"/>
                <a:gd name="connsiteY21" fmla="*/ 426643 h 784413"/>
                <a:gd name="connsiteX22" fmla="*/ 1677472 w 6031505"/>
                <a:gd name="connsiteY22" fmla="*/ 404630 h 784413"/>
                <a:gd name="connsiteX23" fmla="*/ 1666097 w 6031505"/>
                <a:gd name="connsiteY23" fmla="*/ 388970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347796 w 6031505"/>
                <a:gd name="connsiteY19" fmla="*/ 403682 h 784413"/>
                <a:gd name="connsiteX20" fmla="*/ 2083471 w 6031505"/>
                <a:gd name="connsiteY20" fmla="*/ 424406 h 784413"/>
                <a:gd name="connsiteX21" fmla="*/ 1753720 w 6031505"/>
                <a:gd name="connsiteY21" fmla="*/ 426643 h 784413"/>
                <a:gd name="connsiteX22" fmla="*/ 1677472 w 6031505"/>
                <a:gd name="connsiteY22" fmla="*/ 404630 h 784413"/>
                <a:gd name="connsiteX23" fmla="*/ 1666097 w 6031505"/>
                <a:gd name="connsiteY23" fmla="*/ 388970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093637 w 6031505"/>
                <a:gd name="connsiteY19" fmla="*/ 439478 h 784413"/>
                <a:gd name="connsiteX20" fmla="*/ 2083471 w 6031505"/>
                <a:gd name="connsiteY20" fmla="*/ 424406 h 784413"/>
                <a:gd name="connsiteX21" fmla="*/ 1753720 w 6031505"/>
                <a:gd name="connsiteY21" fmla="*/ 426643 h 784413"/>
                <a:gd name="connsiteX22" fmla="*/ 1677472 w 6031505"/>
                <a:gd name="connsiteY22" fmla="*/ 404630 h 784413"/>
                <a:gd name="connsiteX23" fmla="*/ 1666097 w 6031505"/>
                <a:gd name="connsiteY23" fmla="*/ 388970 h 784413"/>
                <a:gd name="connsiteX24" fmla="*/ 1550258 w 6031505"/>
                <a:gd name="connsiteY24" fmla="*/ 386580 h 784413"/>
                <a:gd name="connsiteX25" fmla="*/ 1550258 w 6031505"/>
                <a:gd name="connsiteY25" fmla="*/ 375395 h 784413"/>
                <a:gd name="connsiteX26" fmla="*/ 1427186 w 6031505"/>
                <a:gd name="connsiteY26" fmla="*/ 376136 h 784413"/>
                <a:gd name="connsiteX27" fmla="*/ 1297688 w 6031505"/>
                <a:gd name="connsiteY27" fmla="*/ 353764 h 784413"/>
                <a:gd name="connsiteX28" fmla="*/ 1302772 w 6031505"/>
                <a:gd name="connsiteY28" fmla="*/ 323716 h 784413"/>
                <a:gd name="connsiteX29" fmla="*/ 1197335 w 6031505"/>
                <a:gd name="connsiteY29" fmla="*/ 319242 h 784413"/>
                <a:gd name="connsiteX30" fmla="*/ 1156670 w 6031505"/>
                <a:gd name="connsiteY30" fmla="*/ 299467 h 784413"/>
                <a:gd name="connsiteX31" fmla="*/ 1063122 w 6031505"/>
                <a:gd name="connsiteY31" fmla="*/ 281570 h 784413"/>
                <a:gd name="connsiteX32" fmla="*/ 981792 w 6031505"/>
                <a:gd name="connsiteY32" fmla="*/ 253001 h 784413"/>
                <a:gd name="connsiteX33" fmla="*/ 854712 w 6031505"/>
                <a:gd name="connsiteY33" fmla="*/ 253531 h 784413"/>
                <a:gd name="connsiteX34" fmla="*/ 855526 w 6031505"/>
                <a:gd name="connsiteY34" fmla="*/ 244582 h 784413"/>
                <a:gd name="connsiteX35" fmla="*/ 728289 w 6031505"/>
                <a:gd name="connsiteY35" fmla="*/ 228003 h 784413"/>
                <a:gd name="connsiteX36" fmla="*/ 723206 w 6031505"/>
                <a:gd name="connsiteY36" fmla="*/ 200654 h 784413"/>
                <a:gd name="connsiteX37" fmla="*/ 638762 w 6031505"/>
                <a:gd name="connsiteY37" fmla="*/ 198417 h 784413"/>
                <a:gd name="connsiteX38" fmla="*/ 628121 w 6031505"/>
                <a:gd name="connsiteY38" fmla="*/ 166808 h 784413"/>
                <a:gd name="connsiteX39" fmla="*/ 572206 w 6031505"/>
                <a:gd name="connsiteY39" fmla="*/ 163897 h 784413"/>
                <a:gd name="connsiteX40" fmla="*/ 568803 w 6031505"/>
                <a:gd name="connsiteY40" fmla="*/ 148236 h 784413"/>
                <a:gd name="connsiteX41" fmla="*/ 462056 w 6031505"/>
                <a:gd name="connsiteY41" fmla="*/ 127090 h 784413"/>
                <a:gd name="connsiteX42" fmla="*/ 343093 w 6031505"/>
                <a:gd name="connsiteY42" fmla="*/ 115904 h 784413"/>
                <a:gd name="connsiteX43" fmla="*/ 264284 w 6031505"/>
                <a:gd name="connsiteY43" fmla="*/ 86819 h 784413"/>
                <a:gd name="connsiteX44" fmla="*/ 243951 w 6031505"/>
                <a:gd name="connsiteY44" fmla="*/ 58324 h 784413"/>
                <a:gd name="connsiteX45" fmla="*/ 106008 w 6031505"/>
                <a:gd name="connsiteY45" fmla="*/ 47138 h 784413"/>
                <a:gd name="connsiteX46" fmla="*/ 55176 w 6031505"/>
                <a:gd name="connsiteY46" fmla="*/ 21108 h 784413"/>
                <a:gd name="connsiteX47" fmla="*/ 0 w 6031505"/>
                <a:gd name="connsiteY47" fmla="*/ 7685 h 784413"/>
                <a:gd name="connsiteX48" fmla="*/ 0 w 6031505"/>
                <a:gd name="connsiteY48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09316 w 6031505"/>
                <a:gd name="connsiteY19" fmla="*/ 449223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556728 w 6031505"/>
                <a:gd name="connsiteY19" fmla="*/ 386580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794645 w 6031505"/>
                <a:gd name="connsiteY18" fmla="*/ 466325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94645 w 6031505"/>
                <a:gd name="connsiteY17" fmla="*/ 503312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774312 w 6031505"/>
                <a:gd name="connsiteY17" fmla="*/ 436195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3179656 w 6031505"/>
                <a:gd name="connsiteY16" fmla="*/ 503312 h 784413"/>
                <a:gd name="connsiteX17" fmla="*/ 2530319 w 6031505"/>
                <a:gd name="connsiteY17" fmla="*/ 480939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2610340 w 6031505"/>
                <a:gd name="connsiteY16" fmla="*/ 494363 h 784413"/>
                <a:gd name="connsiteX17" fmla="*/ 2530319 w 6031505"/>
                <a:gd name="connsiteY17" fmla="*/ 480939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2610340 w 6031505"/>
                <a:gd name="connsiteY16" fmla="*/ 494363 h 784413"/>
                <a:gd name="connsiteX17" fmla="*/ 2743812 w 6031505"/>
                <a:gd name="connsiteY17" fmla="*/ 420534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79656 w 6031505"/>
                <a:gd name="connsiteY15" fmla="*/ 550162 h 784413"/>
                <a:gd name="connsiteX16" fmla="*/ 2610340 w 6031505"/>
                <a:gd name="connsiteY16" fmla="*/ 494363 h 784413"/>
                <a:gd name="connsiteX17" fmla="*/ 2606567 w 6031505"/>
                <a:gd name="connsiteY17" fmla="*/ 476465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3149158 w 6031505"/>
                <a:gd name="connsiteY15" fmla="*/ 478570 h 784413"/>
                <a:gd name="connsiteX16" fmla="*/ 2610340 w 6031505"/>
                <a:gd name="connsiteY16" fmla="*/ 494363 h 784413"/>
                <a:gd name="connsiteX17" fmla="*/ 2606567 w 6031505"/>
                <a:gd name="connsiteY17" fmla="*/ 476465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336066 w 6031505"/>
                <a:gd name="connsiteY14" fmla="*/ 550162 h 784413"/>
                <a:gd name="connsiteX15" fmla="*/ 2798419 w 6031505"/>
                <a:gd name="connsiteY15" fmla="*/ 505417 h 784413"/>
                <a:gd name="connsiteX16" fmla="*/ 2610340 w 6031505"/>
                <a:gd name="connsiteY16" fmla="*/ 494363 h 784413"/>
                <a:gd name="connsiteX17" fmla="*/ 2606567 w 6031505"/>
                <a:gd name="connsiteY17" fmla="*/ 476465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2888747 w 6031505"/>
                <a:gd name="connsiteY14" fmla="*/ 516603 h 784413"/>
                <a:gd name="connsiteX15" fmla="*/ 2798419 w 6031505"/>
                <a:gd name="connsiteY15" fmla="*/ 505417 h 784413"/>
                <a:gd name="connsiteX16" fmla="*/ 2610340 w 6031505"/>
                <a:gd name="connsiteY16" fmla="*/ 494363 h 784413"/>
                <a:gd name="connsiteX17" fmla="*/ 2606567 w 6031505"/>
                <a:gd name="connsiteY17" fmla="*/ 476465 h 784413"/>
                <a:gd name="connsiteX18" fmla="*/ 2408324 w 6031505"/>
                <a:gd name="connsiteY18" fmla="*/ 477511 h 784413"/>
                <a:gd name="connsiteX19" fmla="*/ 2404233 w 6031505"/>
                <a:gd name="connsiteY19" fmla="*/ 442511 h 784413"/>
                <a:gd name="connsiteX20" fmla="*/ 2093637 w 6031505"/>
                <a:gd name="connsiteY20" fmla="*/ 439478 h 784413"/>
                <a:gd name="connsiteX21" fmla="*/ 2083471 w 6031505"/>
                <a:gd name="connsiteY21" fmla="*/ 424406 h 784413"/>
                <a:gd name="connsiteX22" fmla="*/ 1753720 w 6031505"/>
                <a:gd name="connsiteY22" fmla="*/ 426643 h 784413"/>
                <a:gd name="connsiteX23" fmla="*/ 1677472 w 6031505"/>
                <a:gd name="connsiteY23" fmla="*/ 404630 h 784413"/>
                <a:gd name="connsiteX24" fmla="*/ 1666097 w 6031505"/>
                <a:gd name="connsiteY24" fmla="*/ 388970 h 784413"/>
                <a:gd name="connsiteX25" fmla="*/ 1550258 w 6031505"/>
                <a:gd name="connsiteY25" fmla="*/ 386580 h 784413"/>
                <a:gd name="connsiteX26" fmla="*/ 1550258 w 6031505"/>
                <a:gd name="connsiteY26" fmla="*/ 375395 h 784413"/>
                <a:gd name="connsiteX27" fmla="*/ 1427186 w 6031505"/>
                <a:gd name="connsiteY27" fmla="*/ 376136 h 784413"/>
                <a:gd name="connsiteX28" fmla="*/ 1297688 w 6031505"/>
                <a:gd name="connsiteY28" fmla="*/ 353764 h 784413"/>
                <a:gd name="connsiteX29" fmla="*/ 1302772 w 6031505"/>
                <a:gd name="connsiteY29" fmla="*/ 323716 h 784413"/>
                <a:gd name="connsiteX30" fmla="*/ 1197335 w 6031505"/>
                <a:gd name="connsiteY30" fmla="*/ 319242 h 784413"/>
                <a:gd name="connsiteX31" fmla="*/ 1156670 w 6031505"/>
                <a:gd name="connsiteY31" fmla="*/ 299467 h 784413"/>
                <a:gd name="connsiteX32" fmla="*/ 1063122 w 6031505"/>
                <a:gd name="connsiteY32" fmla="*/ 281570 h 784413"/>
                <a:gd name="connsiteX33" fmla="*/ 981792 w 6031505"/>
                <a:gd name="connsiteY33" fmla="*/ 253001 h 784413"/>
                <a:gd name="connsiteX34" fmla="*/ 854712 w 6031505"/>
                <a:gd name="connsiteY34" fmla="*/ 253531 h 784413"/>
                <a:gd name="connsiteX35" fmla="*/ 855526 w 6031505"/>
                <a:gd name="connsiteY35" fmla="*/ 244582 h 784413"/>
                <a:gd name="connsiteX36" fmla="*/ 728289 w 6031505"/>
                <a:gd name="connsiteY36" fmla="*/ 228003 h 784413"/>
                <a:gd name="connsiteX37" fmla="*/ 723206 w 6031505"/>
                <a:gd name="connsiteY37" fmla="*/ 200654 h 784413"/>
                <a:gd name="connsiteX38" fmla="*/ 638762 w 6031505"/>
                <a:gd name="connsiteY38" fmla="*/ 198417 h 784413"/>
                <a:gd name="connsiteX39" fmla="*/ 628121 w 6031505"/>
                <a:gd name="connsiteY39" fmla="*/ 166808 h 784413"/>
                <a:gd name="connsiteX40" fmla="*/ 572206 w 6031505"/>
                <a:gd name="connsiteY40" fmla="*/ 163897 h 784413"/>
                <a:gd name="connsiteX41" fmla="*/ 568803 w 6031505"/>
                <a:gd name="connsiteY41" fmla="*/ 148236 h 784413"/>
                <a:gd name="connsiteX42" fmla="*/ 462056 w 6031505"/>
                <a:gd name="connsiteY42" fmla="*/ 127090 h 784413"/>
                <a:gd name="connsiteX43" fmla="*/ 343093 w 6031505"/>
                <a:gd name="connsiteY43" fmla="*/ 115904 h 784413"/>
                <a:gd name="connsiteX44" fmla="*/ 264284 w 6031505"/>
                <a:gd name="connsiteY44" fmla="*/ 86819 h 784413"/>
                <a:gd name="connsiteX45" fmla="*/ 243951 w 6031505"/>
                <a:gd name="connsiteY45" fmla="*/ 58324 h 784413"/>
                <a:gd name="connsiteX46" fmla="*/ 106008 w 6031505"/>
                <a:gd name="connsiteY46" fmla="*/ 47138 h 784413"/>
                <a:gd name="connsiteX47" fmla="*/ 55176 w 6031505"/>
                <a:gd name="connsiteY47" fmla="*/ 21108 h 784413"/>
                <a:gd name="connsiteX48" fmla="*/ 0 w 6031505"/>
                <a:gd name="connsiteY48" fmla="*/ 7685 h 784413"/>
                <a:gd name="connsiteX49" fmla="*/ 0 w 6031505"/>
                <a:gd name="connsiteY49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176876 w 6031505"/>
                <a:gd name="connsiteY14" fmla="*/ 561085 h 784413"/>
                <a:gd name="connsiteX15" fmla="*/ 2888747 w 6031505"/>
                <a:gd name="connsiteY15" fmla="*/ 516603 h 784413"/>
                <a:gd name="connsiteX16" fmla="*/ 2798419 w 6031505"/>
                <a:gd name="connsiteY16" fmla="*/ 505417 h 784413"/>
                <a:gd name="connsiteX17" fmla="*/ 2610340 w 6031505"/>
                <a:gd name="connsiteY17" fmla="*/ 494363 h 784413"/>
                <a:gd name="connsiteX18" fmla="*/ 2606567 w 6031505"/>
                <a:gd name="connsiteY18" fmla="*/ 476465 h 784413"/>
                <a:gd name="connsiteX19" fmla="*/ 2408324 w 6031505"/>
                <a:gd name="connsiteY19" fmla="*/ 477511 h 784413"/>
                <a:gd name="connsiteX20" fmla="*/ 2404233 w 6031505"/>
                <a:gd name="connsiteY20" fmla="*/ 442511 h 784413"/>
                <a:gd name="connsiteX21" fmla="*/ 2093637 w 6031505"/>
                <a:gd name="connsiteY21" fmla="*/ 439478 h 784413"/>
                <a:gd name="connsiteX22" fmla="*/ 2083471 w 6031505"/>
                <a:gd name="connsiteY22" fmla="*/ 424406 h 784413"/>
                <a:gd name="connsiteX23" fmla="*/ 1753720 w 6031505"/>
                <a:gd name="connsiteY23" fmla="*/ 426643 h 784413"/>
                <a:gd name="connsiteX24" fmla="*/ 1677472 w 6031505"/>
                <a:gd name="connsiteY24" fmla="*/ 404630 h 784413"/>
                <a:gd name="connsiteX25" fmla="*/ 1666097 w 6031505"/>
                <a:gd name="connsiteY25" fmla="*/ 388970 h 784413"/>
                <a:gd name="connsiteX26" fmla="*/ 1550258 w 6031505"/>
                <a:gd name="connsiteY26" fmla="*/ 386580 h 784413"/>
                <a:gd name="connsiteX27" fmla="*/ 1550258 w 6031505"/>
                <a:gd name="connsiteY27" fmla="*/ 375395 h 784413"/>
                <a:gd name="connsiteX28" fmla="*/ 1427186 w 6031505"/>
                <a:gd name="connsiteY28" fmla="*/ 376136 h 784413"/>
                <a:gd name="connsiteX29" fmla="*/ 1297688 w 6031505"/>
                <a:gd name="connsiteY29" fmla="*/ 353764 h 784413"/>
                <a:gd name="connsiteX30" fmla="*/ 1302772 w 6031505"/>
                <a:gd name="connsiteY30" fmla="*/ 323716 h 784413"/>
                <a:gd name="connsiteX31" fmla="*/ 1197335 w 6031505"/>
                <a:gd name="connsiteY31" fmla="*/ 319242 h 784413"/>
                <a:gd name="connsiteX32" fmla="*/ 1156670 w 6031505"/>
                <a:gd name="connsiteY32" fmla="*/ 299467 h 784413"/>
                <a:gd name="connsiteX33" fmla="*/ 1063122 w 6031505"/>
                <a:gd name="connsiteY33" fmla="*/ 281570 h 784413"/>
                <a:gd name="connsiteX34" fmla="*/ 981792 w 6031505"/>
                <a:gd name="connsiteY34" fmla="*/ 253001 h 784413"/>
                <a:gd name="connsiteX35" fmla="*/ 854712 w 6031505"/>
                <a:gd name="connsiteY35" fmla="*/ 253531 h 784413"/>
                <a:gd name="connsiteX36" fmla="*/ 855526 w 6031505"/>
                <a:gd name="connsiteY36" fmla="*/ 244582 h 784413"/>
                <a:gd name="connsiteX37" fmla="*/ 728289 w 6031505"/>
                <a:gd name="connsiteY37" fmla="*/ 228003 h 784413"/>
                <a:gd name="connsiteX38" fmla="*/ 723206 w 6031505"/>
                <a:gd name="connsiteY38" fmla="*/ 200654 h 784413"/>
                <a:gd name="connsiteX39" fmla="*/ 638762 w 6031505"/>
                <a:gd name="connsiteY39" fmla="*/ 198417 h 784413"/>
                <a:gd name="connsiteX40" fmla="*/ 628121 w 6031505"/>
                <a:gd name="connsiteY40" fmla="*/ 166808 h 784413"/>
                <a:gd name="connsiteX41" fmla="*/ 572206 w 6031505"/>
                <a:gd name="connsiteY41" fmla="*/ 163897 h 784413"/>
                <a:gd name="connsiteX42" fmla="*/ 568803 w 6031505"/>
                <a:gd name="connsiteY42" fmla="*/ 148236 h 784413"/>
                <a:gd name="connsiteX43" fmla="*/ 462056 w 6031505"/>
                <a:gd name="connsiteY43" fmla="*/ 127090 h 784413"/>
                <a:gd name="connsiteX44" fmla="*/ 343093 w 6031505"/>
                <a:gd name="connsiteY44" fmla="*/ 115904 h 784413"/>
                <a:gd name="connsiteX45" fmla="*/ 264284 w 6031505"/>
                <a:gd name="connsiteY45" fmla="*/ 86819 h 784413"/>
                <a:gd name="connsiteX46" fmla="*/ 243951 w 6031505"/>
                <a:gd name="connsiteY46" fmla="*/ 58324 h 784413"/>
                <a:gd name="connsiteX47" fmla="*/ 106008 w 6031505"/>
                <a:gd name="connsiteY47" fmla="*/ 47138 h 784413"/>
                <a:gd name="connsiteX48" fmla="*/ 55176 w 6031505"/>
                <a:gd name="connsiteY48" fmla="*/ 21108 h 784413"/>
                <a:gd name="connsiteX49" fmla="*/ 0 w 6031505"/>
                <a:gd name="connsiteY49" fmla="*/ 7685 h 784413"/>
                <a:gd name="connsiteX50" fmla="*/ 0 w 6031505"/>
                <a:gd name="connsiteY50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126044 w 6031505"/>
                <a:gd name="connsiteY14" fmla="*/ 422377 h 784413"/>
                <a:gd name="connsiteX15" fmla="*/ 2888747 w 6031505"/>
                <a:gd name="connsiteY15" fmla="*/ 516603 h 784413"/>
                <a:gd name="connsiteX16" fmla="*/ 2798419 w 6031505"/>
                <a:gd name="connsiteY16" fmla="*/ 505417 h 784413"/>
                <a:gd name="connsiteX17" fmla="*/ 2610340 w 6031505"/>
                <a:gd name="connsiteY17" fmla="*/ 494363 h 784413"/>
                <a:gd name="connsiteX18" fmla="*/ 2606567 w 6031505"/>
                <a:gd name="connsiteY18" fmla="*/ 476465 h 784413"/>
                <a:gd name="connsiteX19" fmla="*/ 2408324 w 6031505"/>
                <a:gd name="connsiteY19" fmla="*/ 477511 h 784413"/>
                <a:gd name="connsiteX20" fmla="*/ 2404233 w 6031505"/>
                <a:gd name="connsiteY20" fmla="*/ 442511 h 784413"/>
                <a:gd name="connsiteX21" fmla="*/ 2093637 w 6031505"/>
                <a:gd name="connsiteY21" fmla="*/ 439478 h 784413"/>
                <a:gd name="connsiteX22" fmla="*/ 2083471 w 6031505"/>
                <a:gd name="connsiteY22" fmla="*/ 424406 h 784413"/>
                <a:gd name="connsiteX23" fmla="*/ 1753720 w 6031505"/>
                <a:gd name="connsiteY23" fmla="*/ 426643 h 784413"/>
                <a:gd name="connsiteX24" fmla="*/ 1677472 w 6031505"/>
                <a:gd name="connsiteY24" fmla="*/ 404630 h 784413"/>
                <a:gd name="connsiteX25" fmla="*/ 1666097 w 6031505"/>
                <a:gd name="connsiteY25" fmla="*/ 388970 h 784413"/>
                <a:gd name="connsiteX26" fmla="*/ 1550258 w 6031505"/>
                <a:gd name="connsiteY26" fmla="*/ 386580 h 784413"/>
                <a:gd name="connsiteX27" fmla="*/ 1550258 w 6031505"/>
                <a:gd name="connsiteY27" fmla="*/ 375395 h 784413"/>
                <a:gd name="connsiteX28" fmla="*/ 1427186 w 6031505"/>
                <a:gd name="connsiteY28" fmla="*/ 376136 h 784413"/>
                <a:gd name="connsiteX29" fmla="*/ 1297688 w 6031505"/>
                <a:gd name="connsiteY29" fmla="*/ 353764 h 784413"/>
                <a:gd name="connsiteX30" fmla="*/ 1302772 w 6031505"/>
                <a:gd name="connsiteY30" fmla="*/ 323716 h 784413"/>
                <a:gd name="connsiteX31" fmla="*/ 1197335 w 6031505"/>
                <a:gd name="connsiteY31" fmla="*/ 319242 h 784413"/>
                <a:gd name="connsiteX32" fmla="*/ 1156670 w 6031505"/>
                <a:gd name="connsiteY32" fmla="*/ 299467 h 784413"/>
                <a:gd name="connsiteX33" fmla="*/ 1063122 w 6031505"/>
                <a:gd name="connsiteY33" fmla="*/ 281570 h 784413"/>
                <a:gd name="connsiteX34" fmla="*/ 981792 w 6031505"/>
                <a:gd name="connsiteY34" fmla="*/ 253001 h 784413"/>
                <a:gd name="connsiteX35" fmla="*/ 854712 w 6031505"/>
                <a:gd name="connsiteY35" fmla="*/ 253531 h 784413"/>
                <a:gd name="connsiteX36" fmla="*/ 855526 w 6031505"/>
                <a:gd name="connsiteY36" fmla="*/ 244582 h 784413"/>
                <a:gd name="connsiteX37" fmla="*/ 728289 w 6031505"/>
                <a:gd name="connsiteY37" fmla="*/ 228003 h 784413"/>
                <a:gd name="connsiteX38" fmla="*/ 723206 w 6031505"/>
                <a:gd name="connsiteY38" fmla="*/ 200654 h 784413"/>
                <a:gd name="connsiteX39" fmla="*/ 638762 w 6031505"/>
                <a:gd name="connsiteY39" fmla="*/ 198417 h 784413"/>
                <a:gd name="connsiteX40" fmla="*/ 628121 w 6031505"/>
                <a:gd name="connsiteY40" fmla="*/ 166808 h 784413"/>
                <a:gd name="connsiteX41" fmla="*/ 572206 w 6031505"/>
                <a:gd name="connsiteY41" fmla="*/ 163897 h 784413"/>
                <a:gd name="connsiteX42" fmla="*/ 568803 w 6031505"/>
                <a:gd name="connsiteY42" fmla="*/ 148236 h 784413"/>
                <a:gd name="connsiteX43" fmla="*/ 462056 w 6031505"/>
                <a:gd name="connsiteY43" fmla="*/ 127090 h 784413"/>
                <a:gd name="connsiteX44" fmla="*/ 343093 w 6031505"/>
                <a:gd name="connsiteY44" fmla="*/ 115904 h 784413"/>
                <a:gd name="connsiteX45" fmla="*/ 264284 w 6031505"/>
                <a:gd name="connsiteY45" fmla="*/ 86819 h 784413"/>
                <a:gd name="connsiteX46" fmla="*/ 243951 w 6031505"/>
                <a:gd name="connsiteY46" fmla="*/ 58324 h 784413"/>
                <a:gd name="connsiteX47" fmla="*/ 106008 w 6031505"/>
                <a:gd name="connsiteY47" fmla="*/ 47138 h 784413"/>
                <a:gd name="connsiteX48" fmla="*/ 55176 w 6031505"/>
                <a:gd name="connsiteY48" fmla="*/ 21108 h 784413"/>
                <a:gd name="connsiteX49" fmla="*/ 0 w 6031505"/>
                <a:gd name="connsiteY49" fmla="*/ 7685 h 784413"/>
                <a:gd name="connsiteX50" fmla="*/ 0 w 6031505"/>
                <a:gd name="connsiteY50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2912551 w 6031505"/>
                <a:gd name="connsiteY14" fmla="*/ 538713 h 784413"/>
                <a:gd name="connsiteX15" fmla="*/ 2888747 w 6031505"/>
                <a:gd name="connsiteY15" fmla="*/ 516603 h 784413"/>
                <a:gd name="connsiteX16" fmla="*/ 2798419 w 6031505"/>
                <a:gd name="connsiteY16" fmla="*/ 505417 h 784413"/>
                <a:gd name="connsiteX17" fmla="*/ 2610340 w 6031505"/>
                <a:gd name="connsiteY17" fmla="*/ 494363 h 784413"/>
                <a:gd name="connsiteX18" fmla="*/ 2606567 w 6031505"/>
                <a:gd name="connsiteY18" fmla="*/ 476465 h 784413"/>
                <a:gd name="connsiteX19" fmla="*/ 2408324 w 6031505"/>
                <a:gd name="connsiteY19" fmla="*/ 477511 h 784413"/>
                <a:gd name="connsiteX20" fmla="*/ 2404233 w 6031505"/>
                <a:gd name="connsiteY20" fmla="*/ 442511 h 784413"/>
                <a:gd name="connsiteX21" fmla="*/ 2093637 w 6031505"/>
                <a:gd name="connsiteY21" fmla="*/ 439478 h 784413"/>
                <a:gd name="connsiteX22" fmla="*/ 2083471 w 6031505"/>
                <a:gd name="connsiteY22" fmla="*/ 424406 h 784413"/>
                <a:gd name="connsiteX23" fmla="*/ 1753720 w 6031505"/>
                <a:gd name="connsiteY23" fmla="*/ 426643 h 784413"/>
                <a:gd name="connsiteX24" fmla="*/ 1677472 w 6031505"/>
                <a:gd name="connsiteY24" fmla="*/ 404630 h 784413"/>
                <a:gd name="connsiteX25" fmla="*/ 1666097 w 6031505"/>
                <a:gd name="connsiteY25" fmla="*/ 388970 h 784413"/>
                <a:gd name="connsiteX26" fmla="*/ 1550258 w 6031505"/>
                <a:gd name="connsiteY26" fmla="*/ 386580 h 784413"/>
                <a:gd name="connsiteX27" fmla="*/ 1550258 w 6031505"/>
                <a:gd name="connsiteY27" fmla="*/ 375395 h 784413"/>
                <a:gd name="connsiteX28" fmla="*/ 1427186 w 6031505"/>
                <a:gd name="connsiteY28" fmla="*/ 376136 h 784413"/>
                <a:gd name="connsiteX29" fmla="*/ 1297688 w 6031505"/>
                <a:gd name="connsiteY29" fmla="*/ 353764 h 784413"/>
                <a:gd name="connsiteX30" fmla="*/ 1302772 w 6031505"/>
                <a:gd name="connsiteY30" fmla="*/ 323716 h 784413"/>
                <a:gd name="connsiteX31" fmla="*/ 1197335 w 6031505"/>
                <a:gd name="connsiteY31" fmla="*/ 319242 h 784413"/>
                <a:gd name="connsiteX32" fmla="*/ 1156670 w 6031505"/>
                <a:gd name="connsiteY32" fmla="*/ 299467 h 784413"/>
                <a:gd name="connsiteX33" fmla="*/ 1063122 w 6031505"/>
                <a:gd name="connsiteY33" fmla="*/ 281570 h 784413"/>
                <a:gd name="connsiteX34" fmla="*/ 981792 w 6031505"/>
                <a:gd name="connsiteY34" fmla="*/ 253001 h 784413"/>
                <a:gd name="connsiteX35" fmla="*/ 854712 w 6031505"/>
                <a:gd name="connsiteY35" fmla="*/ 253531 h 784413"/>
                <a:gd name="connsiteX36" fmla="*/ 855526 w 6031505"/>
                <a:gd name="connsiteY36" fmla="*/ 244582 h 784413"/>
                <a:gd name="connsiteX37" fmla="*/ 728289 w 6031505"/>
                <a:gd name="connsiteY37" fmla="*/ 228003 h 784413"/>
                <a:gd name="connsiteX38" fmla="*/ 723206 w 6031505"/>
                <a:gd name="connsiteY38" fmla="*/ 200654 h 784413"/>
                <a:gd name="connsiteX39" fmla="*/ 638762 w 6031505"/>
                <a:gd name="connsiteY39" fmla="*/ 198417 h 784413"/>
                <a:gd name="connsiteX40" fmla="*/ 628121 w 6031505"/>
                <a:gd name="connsiteY40" fmla="*/ 166808 h 784413"/>
                <a:gd name="connsiteX41" fmla="*/ 572206 w 6031505"/>
                <a:gd name="connsiteY41" fmla="*/ 163897 h 784413"/>
                <a:gd name="connsiteX42" fmla="*/ 568803 w 6031505"/>
                <a:gd name="connsiteY42" fmla="*/ 148236 h 784413"/>
                <a:gd name="connsiteX43" fmla="*/ 462056 w 6031505"/>
                <a:gd name="connsiteY43" fmla="*/ 127090 h 784413"/>
                <a:gd name="connsiteX44" fmla="*/ 343093 w 6031505"/>
                <a:gd name="connsiteY44" fmla="*/ 115904 h 784413"/>
                <a:gd name="connsiteX45" fmla="*/ 264284 w 6031505"/>
                <a:gd name="connsiteY45" fmla="*/ 86819 h 784413"/>
                <a:gd name="connsiteX46" fmla="*/ 243951 w 6031505"/>
                <a:gd name="connsiteY46" fmla="*/ 58324 h 784413"/>
                <a:gd name="connsiteX47" fmla="*/ 106008 w 6031505"/>
                <a:gd name="connsiteY47" fmla="*/ 47138 h 784413"/>
                <a:gd name="connsiteX48" fmla="*/ 55176 w 6031505"/>
                <a:gd name="connsiteY48" fmla="*/ 21108 h 784413"/>
                <a:gd name="connsiteX49" fmla="*/ 0 w 6031505"/>
                <a:gd name="connsiteY49" fmla="*/ 7685 h 784413"/>
                <a:gd name="connsiteX50" fmla="*/ 0 w 6031505"/>
                <a:gd name="connsiteY50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176876 w 6031505"/>
                <a:gd name="connsiteY14" fmla="*/ 567797 h 784413"/>
                <a:gd name="connsiteX15" fmla="*/ 2912551 w 6031505"/>
                <a:gd name="connsiteY15" fmla="*/ 538713 h 784413"/>
                <a:gd name="connsiteX16" fmla="*/ 2888747 w 6031505"/>
                <a:gd name="connsiteY16" fmla="*/ 516603 h 784413"/>
                <a:gd name="connsiteX17" fmla="*/ 2798419 w 6031505"/>
                <a:gd name="connsiteY17" fmla="*/ 505417 h 784413"/>
                <a:gd name="connsiteX18" fmla="*/ 2610340 w 6031505"/>
                <a:gd name="connsiteY18" fmla="*/ 494363 h 784413"/>
                <a:gd name="connsiteX19" fmla="*/ 2606567 w 6031505"/>
                <a:gd name="connsiteY19" fmla="*/ 476465 h 784413"/>
                <a:gd name="connsiteX20" fmla="*/ 2408324 w 6031505"/>
                <a:gd name="connsiteY20" fmla="*/ 477511 h 784413"/>
                <a:gd name="connsiteX21" fmla="*/ 2404233 w 6031505"/>
                <a:gd name="connsiteY21" fmla="*/ 442511 h 784413"/>
                <a:gd name="connsiteX22" fmla="*/ 2093637 w 6031505"/>
                <a:gd name="connsiteY22" fmla="*/ 439478 h 784413"/>
                <a:gd name="connsiteX23" fmla="*/ 2083471 w 6031505"/>
                <a:gd name="connsiteY23" fmla="*/ 424406 h 784413"/>
                <a:gd name="connsiteX24" fmla="*/ 1753720 w 6031505"/>
                <a:gd name="connsiteY24" fmla="*/ 426643 h 784413"/>
                <a:gd name="connsiteX25" fmla="*/ 1677472 w 6031505"/>
                <a:gd name="connsiteY25" fmla="*/ 404630 h 784413"/>
                <a:gd name="connsiteX26" fmla="*/ 1666097 w 6031505"/>
                <a:gd name="connsiteY26" fmla="*/ 388970 h 784413"/>
                <a:gd name="connsiteX27" fmla="*/ 1550258 w 6031505"/>
                <a:gd name="connsiteY27" fmla="*/ 386580 h 784413"/>
                <a:gd name="connsiteX28" fmla="*/ 1550258 w 6031505"/>
                <a:gd name="connsiteY28" fmla="*/ 375395 h 784413"/>
                <a:gd name="connsiteX29" fmla="*/ 1427186 w 6031505"/>
                <a:gd name="connsiteY29" fmla="*/ 376136 h 784413"/>
                <a:gd name="connsiteX30" fmla="*/ 1297688 w 6031505"/>
                <a:gd name="connsiteY30" fmla="*/ 353764 h 784413"/>
                <a:gd name="connsiteX31" fmla="*/ 1302772 w 6031505"/>
                <a:gd name="connsiteY31" fmla="*/ 323716 h 784413"/>
                <a:gd name="connsiteX32" fmla="*/ 1197335 w 6031505"/>
                <a:gd name="connsiteY32" fmla="*/ 319242 h 784413"/>
                <a:gd name="connsiteX33" fmla="*/ 1156670 w 6031505"/>
                <a:gd name="connsiteY33" fmla="*/ 299467 h 784413"/>
                <a:gd name="connsiteX34" fmla="*/ 1063122 w 6031505"/>
                <a:gd name="connsiteY34" fmla="*/ 281570 h 784413"/>
                <a:gd name="connsiteX35" fmla="*/ 981792 w 6031505"/>
                <a:gd name="connsiteY35" fmla="*/ 253001 h 784413"/>
                <a:gd name="connsiteX36" fmla="*/ 854712 w 6031505"/>
                <a:gd name="connsiteY36" fmla="*/ 253531 h 784413"/>
                <a:gd name="connsiteX37" fmla="*/ 855526 w 6031505"/>
                <a:gd name="connsiteY37" fmla="*/ 244582 h 784413"/>
                <a:gd name="connsiteX38" fmla="*/ 728289 w 6031505"/>
                <a:gd name="connsiteY38" fmla="*/ 228003 h 784413"/>
                <a:gd name="connsiteX39" fmla="*/ 723206 w 6031505"/>
                <a:gd name="connsiteY39" fmla="*/ 200654 h 784413"/>
                <a:gd name="connsiteX40" fmla="*/ 638762 w 6031505"/>
                <a:gd name="connsiteY40" fmla="*/ 198417 h 784413"/>
                <a:gd name="connsiteX41" fmla="*/ 628121 w 6031505"/>
                <a:gd name="connsiteY41" fmla="*/ 166808 h 784413"/>
                <a:gd name="connsiteX42" fmla="*/ 572206 w 6031505"/>
                <a:gd name="connsiteY42" fmla="*/ 163897 h 784413"/>
                <a:gd name="connsiteX43" fmla="*/ 568803 w 6031505"/>
                <a:gd name="connsiteY43" fmla="*/ 148236 h 784413"/>
                <a:gd name="connsiteX44" fmla="*/ 462056 w 6031505"/>
                <a:gd name="connsiteY44" fmla="*/ 127090 h 784413"/>
                <a:gd name="connsiteX45" fmla="*/ 343093 w 6031505"/>
                <a:gd name="connsiteY45" fmla="*/ 115904 h 784413"/>
                <a:gd name="connsiteX46" fmla="*/ 264284 w 6031505"/>
                <a:gd name="connsiteY46" fmla="*/ 86819 h 784413"/>
                <a:gd name="connsiteX47" fmla="*/ 243951 w 6031505"/>
                <a:gd name="connsiteY47" fmla="*/ 58324 h 784413"/>
                <a:gd name="connsiteX48" fmla="*/ 106008 w 6031505"/>
                <a:gd name="connsiteY48" fmla="*/ 47138 h 784413"/>
                <a:gd name="connsiteX49" fmla="*/ 55176 w 6031505"/>
                <a:gd name="connsiteY49" fmla="*/ 21108 h 784413"/>
                <a:gd name="connsiteX50" fmla="*/ 0 w 6031505"/>
                <a:gd name="connsiteY50" fmla="*/ 7685 h 784413"/>
                <a:gd name="connsiteX51" fmla="*/ 0 w 6031505"/>
                <a:gd name="connsiteY51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151460 w 6031505"/>
                <a:gd name="connsiteY14" fmla="*/ 505154 h 784413"/>
                <a:gd name="connsiteX15" fmla="*/ 2912551 w 6031505"/>
                <a:gd name="connsiteY15" fmla="*/ 538713 h 784413"/>
                <a:gd name="connsiteX16" fmla="*/ 2888747 w 6031505"/>
                <a:gd name="connsiteY16" fmla="*/ 516603 h 784413"/>
                <a:gd name="connsiteX17" fmla="*/ 2798419 w 6031505"/>
                <a:gd name="connsiteY17" fmla="*/ 505417 h 784413"/>
                <a:gd name="connsiteX18" fmla="*/ 2610340 w 6031505"/>
                <a:gd name="connsiteY18" fmla="*/ 494363 h 784413"/>
                <a:gd name="connsiteX19" fmla="*/ 2606567 w 6031505"/>
                <a:gd name="connsiteY19" fmla="*/ 476465 h 784413"/>
                <a:gd name="connsiteX20" fmla="*/ 2408324 w 6031505"/>
                <a:gd name="connsiteY20" fmla="*/ 477511 h 784413"/>
                <a:gd name="connsiteX21" fmla="*/ 2404233 w 6031505"/>
                <a:gd name="connsiteY21" fmla="*/ 442511 h 784413"/>
                <a:gd name="connsiteX22" fmla="*/ 2093637 w 6031505"/>
                <a:gd name="connsiteY22" fmla="*/ 439478 h 784413"/>
                <a:gd name="connsiteX23" fmla="*/ 2083471 w 6031505"/>
                <a:gd name="connsiteY23" fmla="*/ 424406 h 784413"/>
                <a:gd name="connsiteX24" fmla="*/ 1753720 w 6031505"/>
                <a:gd name="connsiteY24" fmla="*/ 426643 h 784413"/>
                <a:gd name="connsiteX25" fmla="*/ 1677472 w 6031505"/>
                <a:gd name="connsiteY25" fmla="*/ 404630 h 784413"/>
                <a:gd name="connsiteX26" fmla="*/ 1666097 w 6031505"/>
                <a:gd name="connsiteY26" fmla="*/ 388970 h 784413"/>
                <a:gd name="connsiteX27" fmla="*/ 1550258 w 6031505"/>
                <a:gd name="connsiteY27" fmla="*/ 386580 h 784413"/>
                <a:gd name="connsiteX28" fmla="*/ 1550258 w 6031505"/>
                <a:gd name="connsiteY28" fmla="*/ 375395 h 784413"/>
                <a:gd name="connsiteX29" fmla="*/ 1427186 w 6031505"/>
                <a:gd name="connsiteY29" fmla="*/ 376136 h 784413"/>
                <a:gd name="connsiteX30" fmla="*/ 1297688 w 6031505"/>
                <a:gd name="connsiteY30" fmla="*/ 353764 h 784413"/>
                <a:gd name="connsiteX31" fmla="*/ 1302772 w 6031505"/>
                <a:gd name="connsiteY31" fmla="*/ 323716 h 784413"/>
                <a:gd name="connsiteX32" fmla="*/ 1197335 w 6031505"/>
                <a:gd name="connsiteY32" fmla="*/ 319242 h 784413"/>
                <a:gd name="connsiteX33" fmla="*/ 1156670 w 6031505"/>
                <a:gd name="connsiteY33" fmla="*/ 299467 h 784413"/>
                <a:gd name="connsiteX34" fmla="*/ 1063122 w 6031505"/>
                <a:gd name="connsiteY34" fmla="*/ 281570 h 784413"/>
                <a:gd name="connsiteX35" fmla="*/ 981792 w 6031505"/>
                <a:gd name="connsiteY35" fmla="*/ 253001 h 784413"/>
                <a:gd name="connsiteX36" fmla="*/ 854712 w 6031505"/>
                <a:gd name="connsiteY36" fmla="*/ 253531 h 784413"/>
                <a:gd name="connsiteX37" fmla="*/ 855526 w 6031505"/>
                <a:gd name="connsiteY37" fmla="*/ 244582 h 784413"/>
                <a:gd name="connsiteX38" fmla="*/ 728289 w 6031505"/>
                <a:gd name="connsiteY38" fmla="*/ 228003 h 784413"/>
                <a:gd name="connsiteX39" fmla="*/ 723206 w 6031505"/>
                <a:gd name="connsiteY39" fmla="*/ 200654 h 784413"/>
                <a:gd name="connsiteX40" fmla="*/ 638762 w 6031505"/>
                <a:gd name="connsiteY40" fmla="*/ 198417 h 784413"/>
                <a:gd name="connsiteX41" fmla="*/ 628121 w 6031505"/>
                <a:gd name="connsiteY41" fmla="*/ 166808 h 784413"/>
                <a:gd name="connsiteX42" fmla="*/ 572206 w 6031505"/>
                <a:gd name="connsiteY42" fmla="*/ 163897 h 784413"/>
                <a:gd name="connsiteX43" fmla="*/ 568803 w 6031505"/>
                <a:gd name="connsiteY43" fmla="*/ 148236 h 784413"/>
                <a:gd name="connsiteX44" fmla="*/ 462056 w 6031505"/>
                <a:gd name="connsiteY44" fmla="*/ 127090 h 784413"/>
                <a:gd name="connsiteX45" fmla="*/ 343093 w 6031505"/>
                <a:gd name="connsiteY45" fmla="*/ 115904 h 784413"/>
                <a:gd name="connsiteX46" fmla="*/ 264284 w 6031505"/>
                <a:gd name="connsiteY46" fmla="*/ 86819 h 784413"/>
                <a:gd name="connsiteX47" fmla="*/ 243951 w 6031505"/>
                <a:gd name="connsiteY47" fmla="*/ 58324 h 784413"/>
                <a:gd name="connsiteX48" fmla="*/ 106008 w 6031505"/>
                <a:gd name="connsiteY48" fmla="*/ 47138 h 784413"/>
                <a:gd name="connsiteX49" fmla="*/ 55176 w 6031505"/>
                <a:gd name="connsiteY49" fmla="*/ 21108 h 784413"/>
                <a:gd name="connsiteX50" fmla="*/ 0 w 6031505"/>
                <a:gd name="connsiteY50" fmla="*/ 7685 h 784413"/>
                <a:gd name="connsiteX51" fmla="*/ 0 w 6031505"/>
                <a:gd name="connsiteY51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070130 w 6031505"/>
                <a:gd name="connsiteY14" fmla="*/ 549899 h 784413"/>
                <a:gd name="connsiteX15" fmla="*/ 2912551 w 6031505"/>
                <a:gd name="connsiteY15" fmla="*/ 538713 h 784413"/>
                <a:gd name="connsiteX16" fmla="*/ 2888747 w 6031505"/>
                <a:gd name="connsiteY16" fmla="*/ 516603 h 784413"/>
                <a:gd name="connsiteX17" fmla="*/ 2798419 w 6031505"/>
                <a:gd name="connsiteY17" fmla="*/ 505417 h 784413"/>
                <a:gd name="connsiteX18" fmla="*/ 2610340 w 6031505"/>
                <a:gd name="connsiteY18" fmla="*/ 494363 h 784413"/>
                <a:gd name="connsiteX19" fmla="*/ 2606567 w 6031505"/>
                <a:gd name="connsiteY19" fmla="*/ 476465 h 784413"/>
                <a:gd name="connsiteX20" fmla="*/ 2408324 w 6031505"/>
                <a:gd name="connsiteY20" fmla="*/ 477511 h 784413"/>
                <a:gd name="connsiteX21" fmla="*/ 2404233 w 6031505"/>
                <a:gd name="connsiteY21" fmla="*/ 442511 h 784413"/>
                <a:gd name="connsiteX22" fmla="*/ 2093637 w 6031505"/>
                <a:gd name="connsiteY22" fmla="*/ 439478 h 784413"/>
                <a:gd name="connsiteX23" fmla="*/ 2083471 w 6031505"/>
                <a:gd name="connsiteY23" fmla="*/ 424406 h 784413"/>
                <a:gd name="connsiteX24" fmla="*/ 1753720 w 6031505"/>
                <a:gd name="connsiteY24" fmla="*/ 426643 h 784413"/>
                <a:gd name="connsiteX25" fmla="*/ 1677472 w 6031505"/>
                <a:gd name="connsiteY25" fmla="*/ 404630 h 784413"/>
                <a:gd name="connsiteX26" fmla="*/ 1666097 w 6031505"/>
                <a:gd name="connsiteY26" fmla="*/ 388970 h 784413"/>
                <a:gd name="connsiteX27" fmla="*/ 1550258 w 6031505"/>
                <a:gd name="connsiteY27" fmla="*/ 386580 h 784413"/>
                <a:gd name="connsiteX28" fmla="*/ 1550258 w 6031505"/>
                <a:gd name="connsiteY28" fmla="*/ 375395 h 784413"/>
                <a:gd name="connsiteX29" fmla="*/ 1427186 w 6031505"/>
                <a:gd name="connsiteY29" fmla="*/ 376136 h 784413"/>
                <a:gd name="connsiteX30" fmla="*/ 1297688 w 6031505"/>
                <a:gd name="connsiteY30" fmla="*/ 353764 h 784413"/>
                <a:gd name="connsiteX31" fmla="*/ 1302772 w 6031505"/>
                <a:gd name="connsiteY31" fmla="*/ 323716 h 784413"/>
                <a:gd name="connsiteX32" fmla="*/ 1197335 w 6031505"/>
                <a:gd name="connsiteY32" fmla="*/ 319242 h 784413"/>
                <a:gd name="connsiteX33" fmla="*/ 1156670 w 6031505"/>
                <a:gd name="connsiteY33" fmla="*/ 299467 h 784413"/>
                <a:gd name="connsiteX34" fmla="*/ 1063122 w 6031505"/>
                <a:gd name="connsiteY34" fmla="*/ 281570 h 784413"/>
                <a:gd name="connsiteX35" fmla="*/ 981792 w 6031505"/>
                <a:gd name="connsiteY35" fmla="*/ 253001 h 784413"/>
                <a:gd name="connsiteX36" fmla="*/ 854712 w 6031505"/>
                <a:gd name="connsiteY36" fmla="*/ 253531 h 784413"/>
                <a:gd name="connsiteX37" fmla="*/ 855526 w 6031505"/>
                <a:gd name="connsiteY37" fmla="*/ 244582 h 784413"/>
                <a:gd name="connsiteX38" fmla="*/ 728289 w 6031505"/>
                <a:gd name="connsiteY38" fmla="*/ 228003 h 784413"/>
                <a:gd name="connsiteX39" fmla="*/ 723206 w 6031505"/>
                <a:gd name="connsiteY39" fmla="*/ 200654 h 784413"/>
                <a:gd name="connsiteX40" fmla="*/ 638762 w 6031505"/>
                <a:gd name="connsiteY40" fmla="*/ 198417 h 784413"/>
                <a:gd name="connsiteX41" fmla="*/ 628121 w 6031505"/>
                <a:gd name="connsiteY41" fmla="*/ 166808 h 784413"/>
                <a:gd name="connsiteX42" fmla="*/ 572206 w 6031505"/>
                <a:gd name="connsiteY42" fmla="*/ 163897 h 784413"/>
                <a:gd name="connsiteX43" fmla="*/ 568803 w 6031505"/>
                <a:gd name="connsiteY43" fmla="*/ 148236 h 784413"/>
                <a:gd name="connsiteX44" fmla="*/ 462056 w 6031505"/>
                <a:gd name="connsiteY44" fmla="*/ 127090 h 784413"/>
                <a:gd name="connsiteX45" fmla="*/ 343093 w 6031505"/>
                <a:gd name="connsiteY45" fmla="*/ 115904 h 784413"/>
                <a:gd name="connsiteX46" fmla="*/ 264284 w 6031505"/>
                <a:gd name="connsiteY46" fmla="*/ 86819 h 784413"/>
                <a:gd name="connsiteX47" fmla="*/ 243951 w 6031505"/>
                <a:gd name="connsiteY47" fmla="*/ 58324 h 784413"/>
                <a:gd name="connsiteX48" fmla="*/ 106008 w 6031505"/>
                <a:gd name="connsiteY48" fmla="*/ 47138 h 784413"/>
                <a:gd name="connsiteX49" fmla="*/ 55176 w 6031505"/>
                <a:gd name="connsiteY49" fmla="*/ 21108 h 784413"/>
                <a:gd name="connsiteX50" fmla="*/ 0 w 6031505"/>
                <a:gd name="connsiteY50" fmla="*/ 7685 h 784413"/>
                <a:gd name="connsiteX51" fmla="*/ 0 w 6031505"/>
                <a:gd name="connsiteY51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176876 w 6031505"/>
                <a:gd name="connsiteY14" fmla="*/ 570034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207375 w 6031505"/>
                <a:gd name="connsiteY14" fmla="*/ 502917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589615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36066 w 6031505"/>
                <a:gd name="connsiteY13" fmla="*/ 491177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745140 w 6031505"/>
                <a:gd name="connsiteY12" fmla="*/ 58961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745140 w 6031505"/>
                <a:gd name="connsiteY11" fmla="*/ 624136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865456 w 6031505"/>
                <a:gd name="connsiteY10" fmla="*/ 62413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3865456 w 6031505"/>
                <a:gd name="connsiteY9" fmla="*/ 661123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124697 w 6031505"/>
                <a:gd name="connsiteY9" fmla="*/ 607429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515161 w 6031505"/>
                <a:gd name="connsiteY3" fmla="*/ 784413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028117 w 6031505"/>
                <a:gd name="connsiteY9" fmla="*/ 649937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809986 w 6031505"/>
                <a:gd name="connsiteY3" fmla="*/ 699398 h 784413"/>
                <a:gd name="connsiteX4" fmla="*/ 4515161 w 6031505"/>
                <a:gd name="connsiteY4" fmla="*/ 730166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028117 w 6031505"/>
                <a:gd name="connsiteY9" fmla="*/ 649937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809986 w 6031505"/>
                <a:gd name="connsiteY3" fmla="*/ 699398 h 784413"/>
                <a:gd name="connsiteX4" fmla="*/ 4682907 w 6031505"/>
                <a:gd name="connsiteY4" fmla="*/ 600407 h 784413"/>
                <a:gd name="connsiteX5" fmla="*/ 4418908 w 6031505"/>
                <a:gd name="connsiteY5" fmla="*/ 730166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028117 w 6031505"/>
                <a:gd name="connsiteY9" fmla="*/ 649937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809986 w 6031505"/>
                <a:gd name="connsiteY3" fmla="*/ 699398 h 784413"/>
                <a:gd name="connsiteX4" fmla="*/ 4682907 w 6031505"/>
                <a:gd name="connsiteY4" fmla="*/ 600407 h 784413"/>
                <a:gd name="connsiteX5" fmla="*/ 4596820 w 6031505"/>
                <a:gd name="connsiteY5" fmla="*/ 560137 h 784413"/>
                <a:gd name="connsiteX6" fmla="*/ 4418908 w 6031505"/>
                <a:gd name="connsiteY6" fmla="*/ 688247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028117 w 6031505"/>
                <a:gd name="connsiteY9" fmla="*/ 649937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4809986 w 6031505"/>
                <a:gd name="connsiteY3" fmla="*/ 699398 h 784413"/>
                <a:gd name="connsiteX4" fmla="*/ 4682907 w 6031505"/>
                <a:gd name="connsiteY4" fmla="*/ 600407 h 784413"/>
                <a:gd name="connsiteX5" fmla="*/ 4596820 w 6031505"/>
                <a:gd name="connsiteY5" fmla="*/ 560137 h 784413"/>
                <a:gd name="connsiteX6" fmla="*/ 4378243 w 6031505"/>
                <a:gd name="connsiteY6" fmla="*/ 569673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028117 w 6031505"/>
                <a:gd name="connsiteY9" fmla="*/ 649937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84413"/>
                <a:gd name="connsiteX1" fmla="*/ 6031505 w 6031505"/>
                <a:gd name="connsiteY1" fmla="*/ 0 h 784413"/>
                <a:gd name="connsiteX2" fmla="*/ 6031505 w 6031505"/>
                <a:gd name="connsiteY2" fmla="*/ 784413 h 784413"/>
                <a:gd name="connsiteX3" fmla="*/ 5064145 w 6031505"/>
                <a:gd name="connsiteY3" fmla="*/ 768752 h 784413"/>
                <a:gd name="connsiteX4" fmla="*/ 4682907 w 6031505"/>
                <a:gd name="connsiteY4" fmla="*/ 600407 h 784413"/>
                <a:gd name="connsiteX5" fmla="*/ 4596820 w 6031505"/>
                <a:gd name="connsiteY5" fmla="*/ 560137 h 784413"/>
                <a:gd name="connsiteX6" fmla="*/ 4378243 w 6031505"/>
                <a:gd name="connsiteY6" fmla="*/ 569673 h 784413"/>
                <a:gd name="connsiteX7" fmla="*/ 4130151 w 6031505"/>
                <a:gd name="connsiteY7" fmla="*/ 688247 h 784413"/>
                <a:gd name="connsiteX8" fmla="*/ 4130151 w 6031505"/>
                <a:gd name="connsiteY8" fmla="*/ 661123 h 784413"/>
                <a:gd name="connsiteX9" fmla="*/ 4028117 w 6031505"/>
                <a:gd name="connsiteY9" fmla="*/ 649937 h 784413"/>
                <a:gd name="connsiteX10" fmla="*/ 3794291 w 6031505"/>
                <a:gd name="connsiteY10" fmla="*/ 648746 h 784413"/>
                <a:gd name="connsiteX11" fmla="*/ 3689225 w 6031505"/>
                <a:gd name="connsiteY11" fmla="*/ 639797 h 784413"/>
                <a:gd name="connsiteX12" fmla="*/ 3531646 w 6031505"/>
                <a:gd name="connsiteY12" fmla="*/ 614225 h 784413"/>
                <a:gd name="connsiteX13" fmla="*/ 3300484 w 6031505"/>
                <a:gd name="connsiteY13" fmla="*/ 594090 h 784413"/>
                <a:gd name="connsiteX14" fmla="*/ 3095545 w 6031505"/>
                <a:gd name="connsiteY14" fmla="*/ 565559 h 784413"/>
                <a:gd name="connsiteX15" fmla="*/ 3070130 w 6031505"/>
                <a:gd name="connsiteY15" fmla="*/ 549899 h 784413"/>
                <a:gd name="connsiteX16" fmla="*/ 2912551 w 6031505"/>
                <a:gd name="connsiteY16" fmla="*/ 538713 h 784413"/>
                <a:gd name="connsiteX17" fmla="*/ 2888747 w 6031505"/>
                <a:gd name="connsiteY17" fmla="*/ 516603 h 784413"/>
                <a:gd name="connsiteX18" fmla="*/ 2798419 w 6031505"/>
                <a:gd name="connsiteY18" fmla="*/ 505417 h 784413"/>
                <a:gd name="connsiteX19" fmla="*/ 2610340 w 6031505"/>
                <a:gd name="connsiteY19" fmla="*/ 494363 h 784413"/>
                <a:gd name="connsiteX20" fmla="*/ 2606567 w 6031505"/>
                <a:gd name="connsiteY20" fmla="*/ 476465 h 784413"/>
                <a:gd name="connsiteX21" fmla="*/ 2408324 w 6031505"/>
                <a:gd name="connsiteY21" fmla="*/ 477511 h 784413"/>
                <a:gd name="connsiteX22" fmla="*/ 2404233 w 6031505"/>
                <a:gd name="connsiteY22" fmla="*/ 442511 h 784413"/>
                <a:gd name="connsiteX23" fmla="*/ 2093637 w 6031505"/>
                <a:gd name="connsiteY23" fmla="*/ 439478 h 784413"/>
                <a:gd name="connsiteX24" fmla="*/ 2083471 w 6031505"/>
                <a:gd name="connsiteY24" fmla="*/ 424406 h 784413"/>
                <a:gd name="connsiteX25" fmla="*/ 1753720 w 6031505"/>
                <a:gd name="connsiteY25" fmla="*/ 426643 h 784413"/>
                <a:gd name="connsiteX26" fmla="*/ 1677472 w 6031505"/>
                <a:gd name="connsiteY26" fmla="*/ 404630 h 784413"/>
                <a:gd name="connsiteX27" fmla="*/ 1666097 w 6031505"/>
                <a:gd name="connsiteY27" fmla="*/ 388970 h 784413"/>
                <a:gd name="connsiteX28" fmla="*/ 1550258 w 6031505"/>
                <a:gd name="connsiteY28" fmla="*/ 386580 h 784413"/>
                <a:gd name="connsiteX29" fmla="*/ 1550258 w 6031505"/>
                <a:gd name="connsiteY29" fmla="*/ 375395 h 784413"/>
                <a:gd name="connsiteX30" fmla="*/ 1427186 w 6031505"/>
                <a:gd name="connsiteY30" fmla="*/ 376136 h 784413"/>
                <a:gd name="connsiteX31" fmla="*/ 1297688 w 6031505"/>
                <a:gd name="connsiteY31" fmla="*/ 353764 h 784413"/>
                <a:gd name="connsiteX32" fmla="*/ 1302772 w 6031505"/>
                <a:gd name="connsiteY32" fmla="*/ 323716 h 784413"/>
                <a:gd name="connsiteX33" fmla="*/ 1197335 w 6031505"/>
                <a:gd name="connsiteY33" fmla="*/ 319242 h 784413"/>
                <a:gd name="connsiteX34" fmla="*/ 1156670 w 6031505"/>
                <a:gd name="connsiteY34" fmla="*/ 299467 h 784413"/>
                <a:gd name="connsiteX35" fmla="*/ 1063122 w 6031505"/>
                <a:gd name="connsiteY35" fmla="*/ 281570 h 784413"/>
                <a:gd name="connsiteX36" fmla="*/ 981792 w 6031505"/>
                <a:gd name="connsiteY36" fmla="*/ 253001 h 784413"/>
                <a:gd name="connsiteX37" fmla="*/ 854712 w 6031505"/>
                <a:gd name="connsiteY37" fmla="*/ 253531 h 784413"/>
                <a:gd name="connsiteX38" fmla="*/ 855526 w 6031505"/>
                <a:gd name="connsiteY38" fmla="*/ 244582 h 784413"/>
                <a:gd name="connsiteX39" fmla="*/ 728289 w 6031505"/>
                <a:gd name="connsiteY39" fmla="*/ 228003 h 784413"/>
                <a:gd name="connsiteX40" fmla="*/ 723206 w 6031505"/>
                <a:gd name="connsiteY40" fmla="*/ 200654 h 784413"/>
                <a:gd name="connsiteX41" fmla="*/ 638762 w 6031505"/>
                <a:gd name="connsiteY41" fmla="*/ 198417 h 784413"/>
                <a:gd name="connsiteX42" fmla="*/ 628121 w 6031505"/>
                <a:gd name="connsiteY42" fmla="*/ 166808 h 784413"/>
                <a:gd name="connsiteX43" fmla="*/ 572206 w 6031505"/>
                <a:gd name="connsiteY43" fmla="*/ 163897 h 784413"/>
                <a:gd name="connsiteX44" fmla="*/ 568803 w 6031505"/>
                <a:gd name="connsiteY44" fmla="*/ 148236 h 784413"/>
                <a:gd name="connsiteX45" fmla="*/ 462056 w 6031505"/>
                <a:gd name="connsiteY45" fmla="*/ 127090 h 784413"/>
                <a:gd name="connsiteX46" fmla="*/ 343093 w 6031505"/>
                <a:gd name="connsiteY46" fmla="*/ 115904 h 784413"/>
                <a:gd name="connsiteX47" fmla="*/ 264284 w 6031505"/>
                <a:gd name="connsiteY47" fmla="*/ 86819 h 784413"/>
                <a:gd name="connsiteX48" fmla="*/ 243951 w 6031505"/>
                <a:gd name="connsiteY48" fmla="*/ 58324 h 784413"/>
                <a:gd name="connsiteX49" fmla="*/ 106008 w 6031505"/>
                <a:gd name="connsiteY49" fmla="*/ 47138 h 784413"/>
                <a:gd name="connsiteX50" fmla="*/ 55176 w 6031505"/>
                <a:gd name="connsiteY50" fmla="*/ 21108 h 784413"/>
                <a:gd name="connsiteX51" fmla="*/ 0 w 6031505"/>
                <a:gd name="connsiteY51" fmla="*/ 7685 h 784413"/>
                <a:gd name="connsiteX52" fmla="*/ 0 w 6031505"/>
                <a:gd name="connsiteY52" fmla="*/ 0 h 784413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4682907 w 6031505"/>
                <a:gd name="connsiteY4" fmla="*/ 600407 h 770990"/>
                <a:gd name="connsiteX5" fmla="*/ 4596820 w 6031505"/>
                <a:gd name="connsiteY5" fmla="*/ 560137 h 770990"/>
                <a:gd name="connsiteX6" fmla="*/ 4378243 w 6031505"/>
                <a:gd name="connsiteY6" fmla="*/ 569673 h 770990"/>
                <a:gd name="connsiteX7" fmla="*/ 4130151 w 6031505"/>
                <a:gd name="connsiteY7" fmla="*/ 688247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5201391 w 6031505"/>
                <a:gd name="connsiteY4" fmla="*/ 656338 h 770990"/>
                <a:gd name="connsiteX5" fmla="*/ 4596820 w 6031505"/>
                <a:gd name="connsiteY5" fmla="*/ 560137 h 770990"/>
                <a:gd name="connsiteX6" fmla="*/ 4378243 w 6031505"/>
                <a:gd name="connsiteY6" fmla="*/ 569673 h 770990"/>
                <a:gd name="connsiteX7" fmla="*/ 4130151 w 6031505"/>
                <a:gd name="connsiteY7" fmla="*/ 688247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5038730 w 6031505"/>
                <a:gd name="connsiteY4" fmla="*/ 707794 h 770990"/>
                <a:gd name="connsiteX5" fmla="*/ 4596820 w 6031505"/>
                <a:gd name="connsiteY5" fmla="*/ 560137 h 770990"/>
                <a:gd name="connsiteX6" fmla="*/ 4378243 w 6031505"/>
                <a:gd name="connsiteY6" fmla="*/ 569673 h 770990"/>
                <a:gd name="connsiteX7" fmla="*/ 4130151 w 6031505"/>
                <a:gd name="connsiteY7" fmla="*/ 688247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5038730 w 6031505"/>
                <a:gd name="connsiteY4" fmla="*/ 707794 h 770990"/>
                <a:gd name="connsiteX5" fmla="*/ 4612070 w 6031505"/>
                <a:gd name="connsiteY5" fmla="*/ 703320 h 770990"/>
                <a:gd name="connsiteX6" fmla="*/ 4378243 w 6031505"/>
                <a:gd name="connsiteY6" fmla="*/ 569673 h 770990"/>
                <a:gd name="connsiteX7" fmla="*/ 4130151 w 6031505"/>
                <a:gd name="connsiteY7" fmla="*/ 688247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5038730 w 6031505"/>
                <a:gd name="connsiteY4" fmla="*/ 707794 h 770990"/>
                <a:gd name="connsiteX5" fmla="*/ 4612070 w 6031505"/>
                <a:gd name="connsiteY5" fmla="*/ 703320 h 770990"/>
                <a:gd name="connsiteX6" fmla="*/ 4606987 w 6031505"/>
                <a:gd name="connsiteY6" fmla="*/ 674823 h 770990"/>
                <a:gd name="connsiteX7" fmla="*/ 4130151 w 6031505"/>
                <a:gd name="connsiteY7" fmla="*/ 688247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5038730 w 6031505"/>
                <a:gd name="connsiteY4" fmla="*/ 707794 h 770990"/>
                <a:gd name="connsiteX5" fmla="*/ 4612070 w 6031505"/>
                <a:gd name="connsiteY5" fmla="*/ 703320 h 770990"/>
                <a:gd name="connsiteX6" fmla="*/ 4606987 w 6031505"/>
                <a:gd name="connsiteY6" fmla="*/ 674823 h 770990"/>
                <a:gd name="connsiteX7" fmla="*/ 4343645 w 6031505"/>
                <a:gd name="connsiteY7" fmla="*/ 621130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031505"/>
                <a:gd name="connsiteY0" fmla="*/ 0 h 770990"/>
                <a:gd name="connsiteX1" fmla="*/ 6031505 w 6031505"/>
                <a:gd name="connsiteY1" fmla="*/ 0 h 770990"/>
                <a:gd name="connsiteX2" fmla="*/ 6031505 w 6031505"/>
                <a:gd name="connsiteY2" fmla="*/ 770990 h 770990"/>
                <a:gd name="connsiteX3" fmla="*/ 5064145 w 6031505"/>
                <a:gd name="connsiteY3" fmla="*/ 768752 h 770990"/>
                <a:gd name="connsiteX4" fmla="*/ 5038730 w 6031505"/>
                <a:gd name="connsiteY4" fmla="*/ 707794 h 770990"/>
                <a:gd name="connsiteX5" fmla="*/ 4612070 w 6031505"/>
                <a:gd name="connsiteY5" fmla="*/ 703320 h 770990"/>
                <a:gd name="connsiteX6" fmla="*/ 4606987 w 6031505"/>
                <a:gd name="connsiteY6" fmla="*/ 674823 h 770990"/>
                <a:gd name="connsiteX7" fmla="*/ 4191149 w 6031505"/>
                <a:gd name="connsiteY7" fmla="*/ 672586 h 770990"/>
                <a:gd name="connsiteX8" fmla="*/ 4130151 w 6031505"/>
                <a:gd name="connsiteY8" fmla="*/ 661123 h 770990"/>
                <a:gd name="connsiteX9" fmla="*/ 4028117 w 6031505"/>
                <a:gd name="connsiteY9" fmla="*/ 649937 h 770990"/>
                <a:gd name="connsiteX10" fmla="*/ 3794291 w 6031505"/>
                <a:gd name="connsiteY10" fmla="*/ 648746 h 770990"/>
                <a:gd name="connsiteX11" fmla="*/ 3689225 w 6031505"/>
                <a:gd name="connsiteY11" fmla="*/ 639797 h 770990"/>
                <a:gd name="connsiteX12" fmla="*/ 3531646 w 6031505"/>
                <a:gd name="connsiteY12" fmla="*/ 614225 h 770990"/>
                <a:gd name="connsiteX13" fmla="*/ 3300484 w 6031505"/>
                <a:gd name="connsiteY13" fmla="*/ 594090 h 770990"/>
                <a:gd name="connsiteX14" fmla="*/ 3095545 w 6031505"/>
                <a:gd name="connsiteY14" fmla="*/ 565559 h 770990"/>
                <a:gd name="connsiteX15" fmla="*/ 3070130 w 6031505"/>
                <a:gd name="connsiteY15" fmla="*/ 549899 h 770990"/>
                <a:gd name="connsiteX16" fmla="*/ 2912551 w 6031505"/>
                <a:gd name="connsiteY16" fmla="*/ 538713 h 770990"/>
                <a:gd name="connsiteX17" fmla="*/ 2888747 w 6031505"/>
                <a:gd name="connsiteY17" fmla="*/ 516603 h 770990"/>
                <a:gd name="connsiteX18" fmla="*/ 2798419 w 6031505"/>
                <a:gd name="connsiteY18" fmla="*/ 505417 h 770990"/>
                <a:gd name="connsiteX19" fmla="*/ 2610340 w 6031505"/>
                <a:gd name="connsiteY19" fmla="*/ 494363 h 770990"/>
                <a:gd name="connsiteX20" fmla="*/ 2606567 w 6031505"/>
                <a:gd name="connsiteY20" fmla="*/ 476465 h 770990"/>
                <a:gd name="connsiteX21" fmla="*/ 2408324 w 6031505"/>
                <a:gd name="connsiteY21" fmla="*/ 477511 h 770990"/>
                <a:gd name="connsiteX22" fmla="*/ 2404233 w 6031505"/>
                <a:gd name="connsiteY22" fmla="*/ 442511 h 770990"/>
                <a:gd name="connsiteX23" fmla="*/ 2093637 w 6031505"/>
                <a:gd name="connsiteY23" fmla="*/ 439478 h 770990"/>
                <a:gd name="connsiteX24" fmla="*/ 2083471 w 6031505"/>
                <a:gd name="connsiteY24" fmla="*/ 424406 h 770990"/>
                <a:gd name="connsiteX25" fmla="*/ 1753720 w 6031505"/>
                <a:gd name="connsiteY25" fmla="*/ 426643 h 770990"/>
                <a:gd name="connsiteX26" fmla="*/ 1677472 w 6031505"/>
                <a:gd name="connsiteY26" fmla="*/ 404630 h 770990"/>
                <a:gd name="connsiteX27" fmla="*/ 1666097 w 6031505"/>
                <a:gd name="connsiteY27" fmla="*/ 388970 h 770990"/>
                <a:gd name="connsiteX28" fmla="*/ 1550258 w 6031505"/>
                <a:gd name="connsiteY28" fmla="*/ 386580 h 770990"/>
                <a:gd name="connsiteX29" fmla="*/ 1550258 w 6031505"/>
                <a:gd name="connsiteY29" fmla="*/ 375395 h 770990"/>
                <a:gd name="connsiteX30" fmla="*/ 1427186 w 6031505"/>
                <a:gd name="connsiteY30" fmla="*/ 376136 h 770990"/>
                <a:gd name="connsiteX31" fmla="*/ 1297688 w 6031505"/>
                <a:gd name="connsiteY31" fmla="*/ 353764 h 770990"/>
                <a:gd name="connsiteX32" fmla="*/ 1302772 w 6031505"/>
                <a:gd name="connsiteY32" fmla="*/ 323716 h 770990"/>
                <a:gd name="connsiteX33" fmla="*/ 1197335 w 6031505"/>
                <a:gd name="connsiteY33" fmla="*/ 319242 h 770990"/>
                <a:gd name="connsiteX34" fmla="*/ 1156670 w 6031505"/>
                <a:gd name="connsiteY34" fmla="*/ 299467 h 770990"/>
                <a:gd name="connsiteX35" fmla="*/ 1063122 w 6031505"/>
                <a:gd name="connsiteY35" fmla="*/ 281570 h 770990"/>
                <a:gd name="connsiteX36" fmla="*/ 981792 w 6031505"/>
                <a:gd name="connsiteY36" fmla="*/ 253001 h 770990"/>
                <a:gd name="connsiteX37" fmla="*/ 854712 w 6031505"/>
                <a:gd name="connsiteY37" fmla="*/ 253531 h 770990"/>
                <a:gd name="connsiteX38" fmla="*/ 855526 w 6031505"/>
                <a:gd name="connsiteY38" fmla="*/ 244582 h 770990"/>
                <a:gd name="connsiteX39" fmla="*/ 728289 w 6031505"/>
                <a:gd name="connsiteY39" fmla="*/ 228003 h 770990"/>
                <a:gd name="connsiteX40" fmla="*/ 723206 w 6031505"/>
                <a:gd name="connsiteY40" fmla="*/ 200654 h 770990"/>
                <a:gd name="connsiteX41" fmla="*/ 638762 w 6031505"/>
                <a:gd name="connsiteY41" fmla="*/ 198417 h 770990"/>
                <a:gd name="connsiteX42" fmla="*/ 628121 w 6031505"/>
                <a:gd name="connsiteY42" fmla="*/ 166808 h 770990"/>
                <a:gd name="connsiteX43" fmla="*/ 572206 w 6031505"/>
                <a:gd name="connsiteY43" fmla="*/ 163897 h 770990"/>
                <a:gd name="connsiteX44" fmla="*/ 568803 w 6031505"/>
                <a:gd name="connsiteY44" fmla="*/ 148236 h 770990"/>
                <a:gd name="connsiteX45" fmla="*/ 462056 w 6031505"/>
                <a:gd name="connsiteY45" fmla="*/ 127090 h 770990"/>
                <a:gd name="connsiteX46" fmla="*/ 343093 w 6031505"/>
                <a:gd name="connsiteY46" fmla="*/ 115904 h 770990"/>
                <a:gd name="connsiteX47" fmla="*/ 264284 w 6031505"/>
                <a:gd name="connsiteY47" fmla="*/ 86819 h 770990"/>
                <a:gd name="connsiteX48" fmla="*/ 243951 w 6031505"/>
                <a:gd name="connsiteY48" fmla="*/ 58324 h 770990"/>
                <a:gd name="connsiteX49" fmla="*/ 106008 w 6031505"/>
                <a:gd name="connsiteY49" fmla="*/ 47138 h 770990"/>
                <a:gd name="connsiteX50" fmla="*/ 55176 w 6031505"/>
                <a:gd name="connsiteY50" fmla="*/ 21108 h 770990"/>
                <a:gd name="connsiteX51" fmla="*/ 0 w 6031505"/>
                <a:gd name="connsiteY51" fmla="*/ 7685 h 770990"/>
                <a:gd name="connsiteX52" fmla="*/ 0 w 6031505"/>
                <a:gd name="connsiteY52" fmla="*/ 0 h 770990"/>
                <a:gd name="connsiteX0" fmla="*/ 0 w 6107336"/>
                <a:gd name="connsiteY0" fmla="*/ 0 h 770990"/>
                <a:gd name="connsiteX1" fmla="*/ 6031505 w 6107336"/>
                <a:gd name="connsiteY1" fmla="*/ 0 h 770990"/>
                <a:gd name="connsiteX2" fmla="*/ 6107336 w 6107336"/>
                <a:gd name="connsiteY2" fmla="*/ 770990 h 770990"/>
                <a:gd name="connsiteX3" fmla="*/ 5064145 w 6107336"/>
                <a:gd name="connsiteY3" fmla="*/ 768752 h 770990"/>
                <a:gd name="connsiteX4" fmla="*/ 5038730 w 6107336"/>
                <a:gd name="connsiteY4" fmla="*/ 707794 h 770990"/>
                <a:gd name="connsiteX5" fmla="*/ 4612070 w 6107336"/>
                <a:gd name="connsiteY5" fmla="*/ 703320 h 770990"/>
                <a:gd name="connsiteX6" fmla="*/ 4606987 w 6107336"/>
                <a:gd name="connsiteY6" fmla="*/ 674823 h 770990"/>
                <a:gd name="connsiteX7" fmla="*/ 4191149 w 6107336"/>
                <a:gd name="connsiteY7" fmla="*/ 672586 h 770990"/>
                <a:gd name="connsiteX8" fmla="*/ 4130151 w 6107336"/>
                <a:gd name="connsiteY8" fmla="*/ 661123 h 770990"/>
                <a:gd name="connsiteX9" fmla="*/ 4028117 w 6107336"/>
                <a:gd name="connsiteY9" fmla="*/ 649937 h 770990"/>
                <a:gd name="connsiteX10" fmla="*/ 3794291 w 6107336"/>
                <a:gd name="connsiteY10" fmla="*/ 648746 h 770990"/>
                <a:gd name="connsiteX11" fmla="*/ 3689225 w 6107336"/>
                <a:gd name="connsiteY11" fmla="*/ 639797 h 770990"/>
                <a:gd name="connsiteX12" fmla="*/ 3531646 w 6107336"/>
                <a:gd name="connsiteY12" fmla="*/ 614225 h 770990"/>
                <a:gd name="connsiteX13" fmla="*/ 3300484 w 6107336"/>
                <a:gd name="connsiteY13" fmla="*/ 594090 h 770990"/>
                <a:gd name="connsiteX14" fmla="*/ 3095545 w 6107336"/>
                <a:gd name="connsiteY14" fmla="*/ 565559 h 770990"/>
                <a:gd name="connsiteX15" fmla="*/ 3070130 w 6107336"/>
                <a:gd name="connsiteY15" fmla="*/ 549899 h 770990"/>
                <a:gd name="connsiteX16" fmla="*/ 2912551 w 6107336"/>
                <a:gd name="connsiteY16" fmla="*/ 538713 h 770990"/>
                <a:gd name="connsiteX17" fmla="*/ 2888747 w 6107336"/>
                <a:gd name="connsiteY17" fmla="*/ 516603 h 770990"/>
                <a:gd name="connsiteX18" fmla="*/ 2798419 w 6107336"/>
                <a:gd name="connsiteY18" fmla="*/ 505417 h 770990"/>
                <a:gd name="connsiteX19" fmla="*/ 2610340 w 6107336"/>
                <a:gd name="connsiteY19" fmla="*/ 494363 h 770990"/>
                <a:gd name="connsiteX20" fmla="*/ 2606567 w 6107336"/>
                <a:gd name="connsiteY20" fmla="*/ 476465 h 770990"/>
                <a:gd name="connsiteX21" fmla="*/ 2408324 w 6107336"/>
                <a:gd name="connsiteY21" fmla="*/ 477511 h 770990"/>
                <a:gd name="connsiteX22" fmla="*/ 2404233 w 6107336"/>
                <a:gd name="connsiteY22" fmla="*/ 442511 h 770990"/>
                <a:gd name="connsiteX23" fmla="*/ 2093637 w 6107336"/>
                <a:gd name="connsiteY23" fmla="*/ 439478 h 770990"/>
                <a:gd name="connsiteX24" fmla="*/ 2083471 w 6107336"/>
                <a:gd name="connsiteY24" fmla="*/ 424406 h 770990"/>
                <a:gd name="connsiteX25" fmla="*/ 1753720 w 6107336"/>
                <a:gd name="connsiteY25" fmla="*/ 426643 h 770990"/>
                <a:gd name="connsiteX26" fmla="*/ 1677472 w 6107336"/>
                <a:gd name="connsiteY26" fmla="*/ 404630 h 770990"/>
                <a:gd name="connsiteX27" fmla="*/ 1666097 w 6107336"/>
                <a:gd name="connsiteY27" fmla="*/ 388970 h 770990"/>
                <a:gd name="connsiteX28" fmla="*/ 1550258 w 6107336"/>
                <a:gd name="connsiteY28" fmla="*/ 386580 h 770990"/>
                <a:gd name="connsiteX29" fmla="*/ 1550258 w 6107336"/>
                <a:gd name="connsiteY29" fmla="*/ 375395 h 770990"/>
                <a:gd name="connsiteX30" fmla="*/ 1427186 w 6107336"/>
                <a:gd name="connsiteY30" fmla="*/ 376136 h 770990"/>
                <a:gd name="connsiteX31" fmla="*/ 1297688 w 6107336"/>
                <a:gd name="connsiteY31" fmla="*/ 353764 h 770990"/>
                <a:gd name="connsiteX32" fmla="*/ 1302772 w 6107336"/>
                <a:gd name="connsiteY32" fmla="*/ 323716 h 770990"/>
                <a:gd name="connsiteX33" fmla="*/ 1197335 w 6107336"/>
                <a:gd name="connsiteY33" fmla="*/ 319242 h 770990"/>
                <a:gd name="connsiteX34" fmla="*/ 1156670 w 6107336"/>
                <a:gd name="connsiteY34" fmla="*/ 299467 h 770990"/>
                <a:gd name="connsiteX35" fmla="*/ 1063122 w 6107336"/>
                <a:gd name="connsiteY35" fmla="*/ 281570 h 770990"/>
                <a:gd name="connsiteX36" fmla="*/ 981792 w 6107336"/>
                <a:gd name="connsiteY36" fmla="*/ 253001 h 770990"/>
                <a:gd name="connsiteX37" fmla="*/ 854712 w 6107336"/>
                <a:gd name="connsiteY37" fmla="*/ 253531 h 770990"/>
                <a:gd name="connsiteX38" fmla="*/ 855526 w 6107336"/>
                <a:gd name="connsiteY38" fmla="*/ 244582 h 770990"/>
                <a:gd name="connsiteX39" fmla="*/ 728289 w 6107336"/>
                <a:gd name="connsiteY39" fmla="*/ 228003 h 770990"/>
                <a:gd name="connsiteX40" fmla="*/ 723206 w 6107336"/>
                <a:gd name="connsiteY40" fmla="*/ 200654 h 770990"/>
                <a:gd name="connsiteX41" fmla="*/ 638762 w 6107336"/>
                <a:gd name="connsiteY41" fmla="*/ 198417 h 770990"/>
                <a:gd name="connsiteX42" fmla="*/ 628121 w 6107336"/>
                <a:gd name="connsiteY42" fmla="*/ 166808 h 770990"/>
                <a:gd name="connsiteX43" fmla="*/ 572206 w 6107336"/>
                <a:gd name="connsiteY43" fmla="*/ 163897 h 770990"/>
                <a:gd name="connsiteX44" fmla="*/ 568803 w 6107336"/>
                <a:gd name="connsiteY44" fmla="*/ 148236 h 770990"/>
                <a:gd name="connsiteX45" fmla="*/ 462056 w 6107336"/>
                <a:gd name="connsiteY45" fmla="*/ 127090 h 770990"/>
                <a:gd name="connsiteX46" fmla="*/ 343093 w 6107336"/>
                <a:gd name="connsiteY46" fmla="*/ 115904 h 770990"/>
                <a:gd name="connsiteX47" fmla="*/ 264284 w 6107336"/>
                <a:gd name="connsiteY47" fmla="*/ 86819 h 770990"/>
                <a:gd name="connsiteX48" fmla="*/ 243951 w 6107336"/>
                <a:gd name="connsiteY48" fmla="*/ 58324 h 770990"/>
                <a:gd name="connsiteX49" fmla="*/ 106008 w 6107336"/>
                <a:gd name="connsiteY49" fmla="*/ 47138 h 770990"/>
                <a:gd name="connsiteX50" fmla="*/ 55176 w 6107336"/>
                <a:gd name="connsiteY50" fmla="*/ 21108 h 770990"/>
                <a:gd name="connsiteX51" fmla="*/ 0 w 6107336"/>
                <a:gd name="connsiteY51" fmla="*/ 7685 h 770990"/>
                <a:gd name="connsiteX52" fmla="*/ 0 w 6107336"/>
                <a:gd name="connsiteY52" fmla="*/ 0 h 770990"/>
                <a:gd name="connsiteX0" fmla="*/ 0 w 6114919"/>
                <a:gd name="connsiteY0" fmla="*/ 0 h 770990"/>
                <a:gd name="connsiteX1" fmla="*/ 6114919 w 6114919"/>
                <a:gd name="connsiteY1" fmla="*/ 0 h 770990"/>
                <a:gd name="connsiteX2" fmla="*/ 6107336 w 6114919"/>
                <a:gd name="connsiteY2" fmla="*/ 770990 h 770990"/>
                <a:gd name="connsiteX3" fmla="*/ 5064145 w 6114919"/>
                <a:gd name="connsiteY3" fmla="*/ 768752 h 770990"/>
                <a:gd name="connsiteX4" fmla="*/ 5038730 w 6114919"/>
                <a:gd name="connsiteY4" fmla="*/ 707794 h 770990"/>
                <a:gd name="connsiteX5" fmla="*/ 4612070 w 6114919"/>
                <a:gd name="connsiteY5" fmla="*/ 703320 h 770990"/>
                <a:gd name="connsiteX6" fmla="*/ 4606987 w 6114919"/>
                <a:gd name="connsiteY6" fmla="*/ 674823 h 770990"/>
                <a:gd name="connsiteX7" fmla="*/ 4191149 w 6114919"/>
                <a:gd name="connsiteY7" fmla="*/ 672586 h 770990"/>
                <a:gd name="connsiteX8" fmla="*/ 4130151 w 6114919"/>
                <a:gd name="connsiteY8" fmla="*/ 661123 h 770990"/>
                <a:gd name="connsiteX9" fmla="*/ 4028117 w 6114919"/>
                <a:gd name="connsiteY9" fmla="*/ 649937 h 770990"/>
                <a:gd name="connsiteX10" fmla="*/ 3794291 w 6114919"/>
                <a:gd name="connsiteY10" fmla="*/ 648746 h 770990"/>
                <a:gd name="connsiteX11" fmla="*/ 3689225 w 6114919"/>
                <a:gd name="connsiteY11" fmla="*/ 639797 h 770990"/>
                <a:gd name="connsiteX12" fmla="*/ 3531646 w 6114919"/>
                <a:gd name="connsiteY12" fmla="*/ 614225 h 770990"/>
                <a:gd name="connsiteX13" fmla="*/ 3300484 w 6114919"/>
                <a:gd name="connsiteY13" fmla="*/ 594090 h 770990"/>
                <a:gd name="connsiteX14" fmla="*/ 3095545 w 6114919"/>
                <a:gd name="connsiteY14" fmla="*/ 565559 h 770990"/>
                <a:gd name="connsiteX15" fmla="*/ 3070130 w 6114919"/>
                <a:gd name="connsiteY15" fmla="*/ 549899 h 770990"/>
                <a:gd name="connsiteX16" fmla="*/ 2912551 w 6114919"/>
                <a:gd name="connsiteY16" fmla="*/ 538713 h 770990"/>
                <a:gd name="connsiteX17" fmla="*/ 2888747 w 6114919"/>
                <a:gd name="connsiteY17" fmla="*/ 516603 h 770990"/>
                <a:gd name="connsiteX18" fmla="*/ 2798419 w 6114919"/>
                <a:gd name="connsiteY18" fmla="*/ 505417 h 770990"/>
                <a:gd name="connsiteX19" fmla="*/ 2610340 w 6114919"/>
                <a:gd name="connsiteY19" fmla="*/ 494363 h 770990"/>
                <a:gd name="connsiteX20" fmla="*/ 2606567 w 6114919"/>
                <a:gd name="connsiteY20" fmla="*/ 476465 h 770990"/>
                <a:gd name="connsiteX21" fmla="*/ 2408324 w 6114919"/>
                <a:gd name="connsiteY21" fmla="*/ 477511 h 770990"/>
                <a:gd name="connsiteX22" fmla="*/ 2404233 w 6114919"/>
                <a:gd name="connsiteY22" fmla="*/ 442511 h 770990"/>
                <a:gd name="connsiteX23" fmla="*/ 2093637 w 6114919"/>
                <a:gd name="connsiteY23" fmla="*/ 439478 h 770990"/>
                <a:gd name="connsiteX24" fmla="*/ 2083471 w 6114919"/>
                <a:gd name="connsiteY24" fmla="*/ 424406 h 770990"/>
                <a:gd name="connsiteX25" fmla="*/ 1753720 w 6114919"/>
                <a:gd name="connsiteY25" fmla="*/ 426643 h 770990"/>
                <a:gd name="connsiteX26" fmla="*/ 1677472 w 6114919"/>
                <a:gd name="connsiteY26" fmla="*/ 404630 h 770990"/>
                <a:gd name="connsiteX27" fmla="*/ 1666097 w 6114919"/>
                <a:gd name="connsiteY27" fmla="*/ 388970 h 770990"/>
                <a:gd name="connsiteX28" fmla="*/ 1550258 w 6114919"/>
                <a:gd name="connsiteY28" fmla="*/ 386580 h 770990"/>
                <a:gd name="connsiteX29" fmla="*/ 1550258 w 6114919"/>
                <a:gd name="connsiteY29" fmla="*/ 375395 h 770990"/>
                <a:gd name="connsiteX30" fmla="*/ 1427186 w 6114919"/>
                <a:gd name="connsiteY30" fmla="*/ 376136 h 770990"/>
                <a:gd name="connsiteX31" fmla="*/ 1297688 w 6114919"/>
                <a:gd name="connsiteY31" fmla="*/ 353764 h 770990"/>
                <a:gd name="connsiteX32" fmla="*/ 1302772 w 6114919"/>
                <a:gd name="connsiteY32" fmla="*/ 323716 h 770990"/>
                <a:gd name="connsiteX33" fmla="*/ 1197335 w 6114919"/>
                <a:gd name="connsiteY33" fmla="*/ 319242 h 770990"/>
                <a:gd name="connsiteX34" fmla="*/ 1156670 w 6114919"/>
                <a:gd name="connsiteY34" fmla="*/ 299467 h 770990"/>
                <a:gd name="connsiteX35" fmla="*/ 1063122 w 6114919"/>
                <a:gd name="connsiteY35" fmla="*/ 281570 h 770990"/>
                <a:gd name="connsiteX36" fmla="*/ 981792 w 6114919"/>
                <a:gd name="connsiteY36" fmla="*/ 253001 h 770990"/>
                <a:gd name="connsiteX37" fmla="*/ 854712 w 6114919"/>
                <a:gd name="connsiteY37" fmla="*/ 253531 h 770990"/>
                <a:gd name="connsiteX38" fmla="*/ 855526 w 6114919"/>
                <a:gd name="connsiteY38" fmla="*/ 244582 h 770990"/>
                <a:gd name="connsiteX39" fmla="*/ 728289 w 6114919"/>
                <a:gd name="connsiteY39" fmla="*/ 228003 h 770990"/>
                <a:gd name="connsiteX40" fmla="*/ 723206 w 6114919"/>
                <a:gd name="connsiteY40" fmla="*/ 200654 h 770990"/>
                <a:gd name="connsiteX41" fmla="*/ 638762 w 6114919"/>
                <a:gd name="connsiteY41" fmla="*/ 198417 h 770990"/>
                <a:gd name="connsiteX42" fmla="*/ 628121 w 6114919"/>
                <a:gd name="connsiteY42" fmla="*/ 166808 h 770990"/>
                <a:gd name="connsiteX43" fmla="*/ 572206 w 6114919"/>
                <a:gd name="connsiteY43" fmla="*/ 163897 h 770990"/>
                <a:gd name="connsiteX44" fmla="*/ 568803 w 6114919"/>
                <a:gd name="connsiteY44" fmla="*/ 148236 h 770990"/>
                <a:gd name="connsiteX45" fmla="*/ 462056 w 6114919"/>
                <a:gd name="connsiteY45" fmla="*/ 127090 h 770990"/>
                <a:gd name="connsiteX46" fmla="*/ 343093 w 6114919"/>
                <a:gd name="connsiteY46" fmla="*/ 115904 h 770990"/>
                <a:gd name="connsiteX47" fmla="*/ 264284 w 6114919"/>
                <a:gd name="connsiteY47" fmla="*/ 86819 h 770990"/>
                <a:gd name="connsiteX48" fmla="*/ 243951 w 6114919"/>
                <a:gd name="connsiteY48" fmla="*/ 58324 h 770990"/>
                <a:gd name="connsiteX49" fmla="*/ 106008 w 6114919"/>
                <a:gd name="connsiteY49" fmla="*/ 47138 h 770990"/>
                <a:gd name="connsiteX50" fmla="*/ 55176 w 6114919"/>
                <a:gd name="connsiteY50" fmla="*/ 21108 h 770990"/>
                <a:gd name="connsiteX51" fmla="*/ 0 w 6114919"/>
                <a:gd name="connsiteY51" fmla="*/ 7685 h 770990"/>
                <a:gd name="connsiteX52" fmla="*/ 0 w 6114919"/>
                <a:gd name="connsiteY52" fmla="*/ 0 h 770990"/>
                <a:gd name="connsiteX0" fmla="*/ 0 w 6107379"/>
                <a:gd name="connsiteY0" fmla="*/ 0 h 770990"/>
                <a:gd name="connsiteX1" fmla="*/ 6003560 w 6107379"/>
                <a:gd name="connsiteY1" fmla="*/ 0 h 770990"/>
                <a:gd name="connsiteX2" fmla="*/ 6107336 w 6107379"/>
                <a:gd name="connsiteY2" fmla="*/ 770990 h 770990"/>
                <a:gd name="connsiteX3" fmla="*/ 5064145 w 6107379"/>
                <a:gd name="connsiteY3" fmla="*/ 768752 h 770990"/>
                <a:gd name="connsiteX4" fmla="*/ 5038730 w 6107379"/>
                <a:gd name="connsiteY4" fmla="*/ 707794 h 770990"/>
                <a:gd name="connsiteX5" fmla="*/ 4612070 w 6107379"/>
                <a:gd name="connsiteY5" fmla="*/ 703320 h 770990"/>
                <a:gd name="connsiteX6" fmla="*/ 4606987 w 6107379"/>
                <a:gd name="connsiteY6" fmla="*/ 674823 h 770990"/>
                <a:gd name="connsiteX7" fmla="*/ 4191149 w 6107379"/>
                <a:gd name="connsiteY7" fmla="*/ 672586 h 770990"/>
                <a:gd name="connsiteX8" fmla="*/ 4130151 w 6107379"/>
                <a:gd name="connsiteY8" fmla="*/ 661123 h 770990"/>
                <a:gd name="connsiteX9" fmla="*/ 4028117 w 6107379"/>
                <a:gd name="connsiteY9" fmla="*/ 649937 h 770990"/>
                <a:gd name="connsiteX10" fmla="*/ 3794291 w 6107379"/>
                <a:gd name="connsiteY10" fmla="*/ 648746 h 770990"/>
                <a:gd name="connsiteX11" fmla="*/ 3689225 w 6107379"/>
                <a:gd name="connsiteY11" fmla="*/ 639797 h 770990"/>
                <a:gd name="connsiteX12" fmla="*/ 3531646 w 6107379"/>
                <a:gd name="connsiteY12" fmla="*/ 614225 h 770990"/>
                <a:gd name="connsiteX13" fmla="*/ 3300484 w 6107379"/>
                <a:gd name="connsiteY13" fmla="*/ 594090 h 770990"/>
                <a:gd name="connsiteX14" fmla="*/ 3095545 w 6107379"/>
                <a:gd name="connsiteY14" fmla="*/ 565559 h 770990"/>
                <a:gd name="connsiteX15" fmla="*/ 3070130 w 6107379"/>
                <a:gd name="connsiteY15" fmla="*/ 549899 h 770990"/>
                <a:gd name="connsiteX16" fmla="*/ 2912551 w 6107379"/>
                <a:gd name="connsiteY16" fmla="*/ 538713 h 770990"/>
                <a:gd name="connsiteX17" fmla="*/ 2888747 w 6107379"/>
                <a:gd name="connsiteY17" fmla="*/ 516603 h 770990"/>
                <a:gd name="connsiteX18" fmla="*/ 2798419 w 6107379"/>
                <a:gd name="connsiteY18" fmla="*/ 505417 h 770990"/>
                <a:gd name="connsiteX19" fmla="*/ 2610340 w 6107379"/>
                <a:gd name="connsiteY19" fmla="*/ 494363 h 770990"/>
                <a:gd name="connsiteX20" fmla="*/ 2606567 w 6107379"/>
                <a:gd name="connsiteY20" fmla="*/ 476465 h 770990"/>
                <a:gd name="connsiteX21" fmla="*/ 2408324 w 6107379"/>
                <a:gd name="connsiteY21" fmla="*/ 477511 h 770990"/>
                <a:gd name="connsiteX22" fmla="*/ 2404233 w 6107379"/>
                <a:gd name="connsiteY22" fmla="*/ 442511 h 770990"/>
                <a:gd name="connsiteX23" fmla="*/ 2093637 w 6107379"/>
                <a:gd name="connsiteY23" fmla="*/ 439478 h 770990"/>
                <a:gd name="connsiteX24" fmla="*/ 2083471 w 6107379"/>
                <a:gd name="connsiteY24" fmla="*/ 424406 h 770990"/>
                <a:gd name="connsiteX25" fmla="*/ 1753720 w 6107379"/>
                <a:gd name="connsiteY25" fmla="*/ 426643 h 770990"/>
                <a:gd name="connsiteX26" fmla="*/ 1677472 w 6107379"/>
                <a:gd name="connsiteY26" fmla="*/ 404630 h 770990"/>
                <a:gd name="connsiteX27" fmla="*/ 1666097 w 6107379"/>
                <a:gd name="connsiteY27" fmla="*/ 388970 h 770990"/>
                <a:gd name="connsiteX28" fmla="*/ 1550258 w 6107379"/>
                <a:gd name="connsiteY28" fmla="*/ 386580 h 770990"/>
                <a:gd name="connsiteX29" fmla="*/ 1550258 w 6107379"/>
                <a:gd name="connsiteY29" fmla="*/ 375395 h 770990"/>
                <a:gd name="connsiteX30" fmla="*/ 1427186 w 6107379"/>
                <a:gd name="connsiteY30" fmla="*/ 376136 h 770990"/>
                <a:gd name="connsiteX31" fmla="*/ 1297688 w 6107379"/>
                <a:gd name="connsiteY31" fmla="*/ 353764 h 770990"/>
                <a:gd name="connsiteX32" fmla="*/ 1302772 w 6107379"/>
                <a:gd name="connsiteY32" fmla="*/ 323716 h 770990"/>
                <a:gd name="connsiteX33" fmla="*/ 1197335 w 6107379"/>
                <a:gd name="connsiteY33" fmla="*/ 319242 h 770990"/>
                <a:gd name="connsiteX34" fmla="*/ 1156670 w 6107379"/>
                <a:gd name="connsiteY34" fmla="*/ 299467 h 770990"/>
                <a:gd name="connsiteX35" fmla="*/ 1063122 w 6107379"/>
                <a:gd name="connsiteY35" fmla="*/ 281570 h 770990"/>
                <a:gd name="connsiteX36" fmla="*/ 981792 w 6107379"/>
                <a:gd name="connsiteY36" fmla="*/ 253001 h 770990"/>
                <a:gd name="connsiteX37" fmla="*/ 854712 w 6107379"/>
                <a:gd name="connsiteY37" fmla="*/ 253531 h 770990"/>
                <a:gd name="connsiteX38" fmla="*/ 855526 w 6107379"/>
                <a:gd name="connsiteY38" fmla="*/ 244582 h 770990"/>
                <a:gd name="connsiteX39" fmla="*/ 728289 w 6107379"/>
                <a:gd name="connsiteY39" fmla="*/ 228003 h 770990"/>
                <a:gd name="connsiteX40" fmla="*/ 723206 w 6107379"/>
                <a:gd name="connsiteY40" fmla="*/ 200654 h 770990"/>
                <a:gd name="connsiteX41" fmla="*/ 638762 w 6107379"/>
                <a:gd name="connsiteY41" fmla="*/ 198417 h 770990"/>
                <a:gd name="connsiteX42" fmla="*/ 628121 w 6107379"/>
                <a:gd name="connsiteY42" fmla="*/ 166808 h 770990"/>
                <a:gd name="connsiteX43" fmla="*/ 572206 w 6107379"/>
                <a:gd name="connsiteY43" fmla="*/ 163897 h 770990"/>
                <a:gd name="connsiteX44" fmla="*/ 568803 w 6107379"/>
                <a:gd name="connsiteY44" fmla="*/ 148236 h 770990"/>
                <a:gd name="connsiteX45" fmla="*/ 462056 w 6107379"/>
                <a:gd name="connsiteY45" fmla="*/ 127090 h 770990"/>
                <a:gd name="connsiteX46" fmla="*/ 343093 w 6107379"/>
                <a:gd name="connsiteY46" fmla="*/ 115904 h 770990"/>
                <a:gd name="connsiteX47" fmla="*/ 264284 w 6107379"/>
                <a:gd name="connsiteY47" fmla="*/ 86819 h 770990"/>
                <a:gd name="connsiteX48" fmla="*/ 243951 w 6107379"/>
                <a:gd name="connsiteY48" fmla="*/ 58324 h 770990"/>
                <a:gd name="connsiteX49" fmla="*/ 106008 w 6107379"/>
                <a:gd name="connsiteY49" fmla="*/ 47138 h 770990"/>
                <a:gd name="connsiteX50" fmla="*/ 55176 w 6107379"/>
                <a:gd name="connsiteY50" fmla="*/ 21108 h 770990"/>
                <a:gd name="connsiteX51" fmla="*/ 0 w 6107379"/>
                <a:gd name="connsiteY51" fmla="*/ 7685 h 770990"/>
                <a:gd name="connsiteX52" fmla="*/ 0 w 6107379"/>
                <a:gd name="connsiteY52" fmla="*/ 0 h 770990"/>
                <a:gd name="connsiteX0" fmla="*/ 0 w 6003560"/>
                <a:gd name="connsiteY0" fmla="*/ 0 h 769105"/>
                <a:gd name="connsiteX1" fmla="*/ 6003560 w 6003560"/>
                <a:gd name="connsiteY1" fmla="*/ 0 h 769105"/>
                <a:gd name="connsiteX2" fmla="*/ 5995977 w 6003560"/>
                <a:gd name="connsiteY2" fmla="*/ 769105 h 769105"/>
                <a:gd name="connsiteX3" fmla="*/ 5064145 w 6003560"/>
                <a:gd name="connsiteY3" fmla="*/ 768752 h 769105"/>
                <a:gd name="connsiteX4" fmla="*/ 5038730 w 6003560"/>
                <a:gd name="connsiteY4" fmla="*/ 707794 h 769105"/>
                <a:gd name="connsiteX5" fmla="*/ 4612070 w 6003560"/>
                <a:gd name="connsiteY5" fmla="*/ 703320 h 769105"/>
                <a:gd name="connsiteX6" fmla="*/ 4606987 w 6003560"/>
                <a:gd name="connsiteY6" fmla="*/ 674823 h 769105"/>
                <a:gd name="connsiteX7" fmla="*/ 4191149 w 6003560"/>
                <a:gd name="connsiteY7" fmla="*/ 672586 h 769105"/>
                <a:gd name="connsiteX8" fmla="*/ 4130151 w 6003560"/>
                <a:gd name="connsiteY8" fmla="*/ 661123 h 769105"/>
                <a:gd name="connsiteX9" fmla="*/ 4028117 w 6003560"/>
                <a:gd name="connsiteY9" fmla="*/ 649937 h 769105"/>
                <a:gd name="connsiteX10" fmla="*/ 3794291 w 6003560"/>
                <a:gd name="connsiteY10" fmla="*/ 648746 h 769105"/>
                <a:gd name="connsiteX11" fmla="*/ 3689225 w 6003560"/>
                <a:gd name="connsiteY11" fmla="*/ 639797 h 769105"/>
                <a:gd name="connsiteX12" fmla="*/ 3531646 w 6003560"/>
                <a:gd name="connsiteY12" fmla="*/ 614225 h 769105"/>
                <a:gd name="connsiteX13" fmla="*/ 3300484 w 6003560"/>
                <a:gd name="connsiteY13" fmla="*/ 594090 h 769105"/>
                <a:gd name="connsiteX14" fmla="*/ 3095545 w 6003560"/>
                <a:gd name="connsiteY14" fmla="*/ 565559 h 769105"/>
                <a:gd name="connsiteX15" fmla="*/ 3070130 w 6003560"/>
                <a:gd name="connsiteY15" fmla="*/ 549899 h 769105"/>
                <a:gd name="connsiteX16" fmla="*/ 2912551 w 6003560"/>
                <a:gd name="connsiteY16" fmla="*/ 538713 h 769105"/>
                <a:gd name="connsiteX17" fmla="*/ 2888747 w 6003560"/>
                <a:gd name="connsiteY17" fmla="*/ 516603 h 769105"/>
                <a:gd name="connsiteX18" fmla="*/ 2798419 w 6003560"/>
                <a:gd name="connsiteY18" fmla="*/ 505417 h 769105"/>
                <a:gd name="connsiteX19" fmla="*/ 2610340 w 6003560"/>
                <a:gd name="connsiteY19" fmla="*/ 494363 h 769105"/>
                <a:gd name="connsiteX20" fmla="*/ 2606567 w 6003560"/>
                <a:gd name="connsiteY20" fmla="*/ 476465 h 769105"/>
                <a:gd name="connsiteX21" fmla="*/ 2408324 w 6003560"/>
                <a:gd name="connsiteY21" fmla="*/ 477511 h 769105"/>
                <a:gd name="connsiteX22" fmla="*/ 2404233 w 6003560"/>
                <a:gd name="connsiteY22" fmla="*/ 442511 h 769105"/>
                <a:gd name="connsiteX23" fmla="*/ 2093637 w 6003560"/>
                <a:gd name="connsiteY23" fmla="*/ 439478 h 769105"/>
                <a:gd name="connsiteX24" fmla="*/ 2083471 w 6003560"/>
                <a:gd name="connsiteY24" fmla="*/ 424406 h 769105"/>
                <a:gd name="connsiteX25" fmla="*/ 1753720 w 6003560"/>
                <a:gd name="connsiteY25" fmla="*/ 426643 h 769105"/>
                <a:gd name="connsiteX26" fmla="*/ 1677472 w 6003560"/>
                <a:gd name="connsiteY26" fmla="*/ 404630 h 769105"/>
                <a:gd name="connsiteX27" fmla="*/ 1666097 w 6003560"/>
                <a:gd name="connsiteY27" fmla="*/ 388970 h 769105"/>
                <a:gd name="connsiteX28" fmla="*/ 1550258 w 6003560"/>
                <a:gd name="connsiteY28" fmla="*/ 386580 h 769105"/>
                <a:gd name="connsiteX29" fmla="*/ 1550258 w 6003560"/>
                <a:gd name="connsiteY29" fmla="*/ 375395 h 769105"/>
                <a:gd name="connsiteX30" fmla="*/ 1427186 w 6003560"/>
                <a:gd name="connsiteY30" fmla="*/ 376136 h 769105"/>
                <a:gd name="connsiteX31" fmla="*/ 1297688 w 6003560"/>
                <a:gd name="connsiteY31" fmla="*/ 353764 h 769105"/>
                <a:gd name="connsiteX32" fmla="*/ 1302772 w 6003560"/>
                <a:gd name="connsiteY32" fmla="*/ 323716 h 769105"/>
                <a:gd name="connsiteX33" fmla="*/ 1197335 w 6003560"/>
                <a:gd name="connsiteY33" fmla="*/ 319242 h 769105"/>
                <a:gd name="connsiteX34" fmla="*/ 1156670 w 6003560"/>
                <a:gd name="connsiteY34" fmla="*/ 299467 h 769105"/>
                <a:gd name="connsiteX35" fmla="*/ 1063122 w 6003560"/>
                <a:gd name="connsiteY35" fmla="*/ 281570 h 769105"/>
                <a:gd name="connsiteX36" fmla="*/ 981792 w 6003560"/>
                <a:gd name="connsiteY36" fmla="*/ 253001 h 769105"/>
                <a:gd name="connsiteX37" fmla="*/ 854712 w 6003560"/>
                <a:gd name="connsiteY37" fmla="*/ 253531 h 769105"/>
                <a:gd name="connsiteX38" fmla="*/ 855526 w 6003560"/>
                <a:gd name="connsiteY38" fmla="*/ 244582 h 769105"/>
                <a:gd name="connsiteX39" fmla="*/ 728289 w 6003560"/>
                <a:gd name="connsiteY39" fmla="*/ 228003 h 769105"/>
                <a:gd name="connsiteX40" fmla="*/ 723206 w 6003560"/>
                <a:gd name="connsiteY40" fmla="*/ 200654 h 769105"/>
                <a:gd name="connsiteX41" fmla="*/ 638762 w 6003560"/>
                <a:gd name="connsiteY41" fmla="*/ 198417 h 769105"/>
                <a:gd name="connsiteX42" fmla="*/ 628121 w 6003560"/>
                <a:gd name="connsiteY42" fmla="*/ 166808 h 769105"/>
                <a:gd name="connsiteX43" fmla="*/ 572206 w 6003560"/>
                <a:gd name="connsiteY43" fmla="*/ 163897 h 769105"/>
                <a:gd name="connsiteX44" fmla="*/ 568803 w 6003560"/>
                <a:gd name="connsiteY44" fmla="*/ 148236 h 769105"/>
                <a:gd name="connsiteX45" fmla="*/ 462056 w 6003560"/>
                <a:gd name="connsiteY45" fmla="*/ 127090 h 769105"/>
                <a:gd name="connsiteX46" fmla="*/ 343093 w 6003560"/>
                <a:gd name="connsiteY46" fmla="*/ 115904 h 769105"/>
                <a:gd name="connsiteX47" fmla="*/ 264284 w 6003560"/>
                <a:gd name="connsiteY47" fmla="*/ 86819 h 769105"/>
                <a:gd name="connsiteX48" fmla="*/ 243951 w 6003560"/>
                <a:gd name="connsiteY48" fmla="*/ 58324 h 769105"/>
                <a:gd name="connsiteX49" fmla="*/ 106008 w 6003560"/>
                <a:gd name="connsiteY49" fmla="*/ 47138 h 769105"/>
                <a:gd name="connsiteX50" fmla="*/ 55176 w 6003560"/>
                <a:gd name="connsiteY50" fmla="*/ 21108 h 769105"/>
                <a:gd name="connsiteX51" fmla="*/ 0 w 6003560"/>
                <a:gd name="connsiteY51" fmla="*/ 7685 h 769105"/>
                <a:gd name="connsiteX52" fmla="*/ 0 w 6003560"/>
                <a:gd name="connsiteY52" fmla="*/ 0 h 769105"/>
                <a:gd name="connsiteX0" fmla="*/ 0 w 5999277"/>
                <a:gd name="connsiteY0" fmla="*/ 0 h 769105"/>
                <a:gd name="connsiteX1" fmla="*/ 5999277 w 5999277"/>
                <a:gd name="connsiteY1" fmla="*/ 0 h 769105"/>
                <a:gd name="connsiteX2" fmla="*/ 5995977 w 5999277"/>
                <a:gd name="connsiteY2" fmla="*/ 769105 h 769105"/>
                <a:gd name="connsiteX3" fmla="*/ 5064145 w 5999277"/>
                <a:gd name="connsiteY3" fmla="*/ 768752 h 769105"/>
                <a:gd name="connsiteX4" fmla="*/ 5038730 w 5999277"/>
                <a:gd name="connsiteY4" fmla="*/ 707794 h 769105"/>
                <a:gd name="connsiteX5" fmla="*/ 4612070 w 5999277"/>
                <a:gd name="connsiteY5" fmla="*/ 703320 h 769105"/>
                <a:gd name="connsiteX6" fmla="*/ 4606987 w 5999277"/>
                <a:gd name="connsiteY6" fmla="*/ 674823 h 769105"/>
                <a:gd name="connsiteX7" fmla="*/ 4191149 w 5999277"/>
                <a:gd name="connsiteY7" fmla="*/ 672586 h 769105"/>
                <a:gd name="connsiteX8" fmla="*/ 4130151 w 5999277"/>
                <a:gd name="connsiteY8" fmla="*/ 661123 h 769105"/>
                <a:gd name="connsiteX9" fmla="*/ 4028117 w 5999277"/>
                <a:gd name="connsiteY9" fmla="*/ 649937 h 769105"/>
                <a:gd name="connsiteX10" fmla="*/ 3794291 w 5999277"/>
                <a:gd name="connsiteY10" fmla="*/ 648746 h 769105"/>
                <a:gd name="connsiteX11" fmla="*/ 3689225 w 5999277"/>
                <a:gd name="connsiteY11" fmla="*/ 639797 h 769105"/>
                <a:gd name="connsiteX12" fmla="*/ 3531646 w 5999277"/>
                <a:gd name="connsiteY12" fmla="*/ 614225 h 769105"/>
                <a:gd name="connsiteX13" fmla="*/ 3300484 w 5999277"/>
                <a:gd name="connsiteY13" fmla="*/ 594090 h 769105"/>
                <a:gd name="connsiteX14" fmla="*/ 3095545 w 5999277"/>
                <a:gd name="connsiteY14" fmla="*/ 565559 h 769105"/>
                <a:gd name="connsiteX15" fmla="*/ 3070130 w 5999277"/>
                <a:gd name="connsiteY15" fmla="*/ 549899 h 769105"/>
                <a:gd name="connsiteX16" fmla="*/ 2912551 w 5999277"/>
                <a:gd name="connsiteY16" fmla="*/ 538713 h 769105"/>
                <a:gd name="connsiteX17" fmla="*/ 2888747 w 5999277"/>
                <a:gd name="connsiteY17" fmla="*/ 516603 h 769105"/>
                <a:gd name="connsiteX18" fmla="*/ 2798419 w 5999277"/>
                <a:gd name="connsiteY18" fmla="*/ 505417 h 769105"/>
                <a:gd name="connsiteX19" fmla="*/ 2610340 w 5999277"/>
                <a:gd name="connsiteY19" fmla="*/ 494363 h 769105"/>
                <a:gd name="connsiteX20" fmla="*/ 2606567 w 5999277"/>
                <a:gd name="connsiteY20" fmla="*/ 476465 h 769105"/>
                <a:gd name="connsiteX21" fmla="*/ 2408324 w 5999277"/>
                <a:gd name="connsiteY21" fmla="*/ 477511 h 769105"/>
                <a:gd name="connsiteX22" fmla="*/ 2404233 w 5999277"/>
                <a:gd name="connsiteY22" fmla="*/ 442511 h 769105"/>
                <a:gd name="connsiteX23" fmla="*/ 2093637 w 5999277"/>
                <a:gd name="connsiteY23" fmla="*/ 439478 h 769105"/>
                <a:gd name="connsiteX24" fmla="*/ 2083471 w 5999277"/>
                <a:gd name="connsiteY24" fmla="*/ 424406 h 769105"/>
                <a:gd name="connsiteX25" fmla="*/ 1753720 w 5999277"/>
                <a:gd name="connsiteY25" fmla="*/ 426643 h 769105"/>
                <a:gd name="connsiteX26" fmla="*/ 1677472 w 5999277"/>
                <a:gd name="connsiteY26" fmla="*/ 404630 h 769105"/>
                <a:gd name="connsiteX27" fmla="*/ 1666097 w 5999277"/>
                <a:gd name="connsiteY27" fmla="*/ 388970 h 769105"/>
                <a:gd name="connsiteX28" fmla="*/ 1550258 w 5999277"/>
                <a:gd name="connsiteY28" fmla="*/ 386580 h 769105"/>
                <a:gd name="connsiteX29" fmla="*/ 1550258 w 5999277"/>
                <a:gd name="connsiteY29" fmla="*/ 375395 h 769105"/>
                <a:gd name="connsiteX30" fmla="*/ 1427186 w 5999277"/>
                <a:gd name="connsiteY30" fmla="*/ 376136 h 769105"/>
                <a:gd name="connsiteX31" fmla="*/ 1297688 w 5999277"/>
                <a:gd name="connsiteY31" fmla="*/ 353764 h 769105"/>
                <a:gd name="connsiteX32" fmla="*/ 1302772 w 5999277"/>
                <a:gd name="connsiteY32" fmla="*/ 323716 h 769105"/>
                <a:gd name="connsiteX33" fmla="*/ 1197335 w 5999277"/>
                <a:gd name="connsiteY33" fmla="*/ 319242 h 769105"/>
                <a:gd name="connsiteX34" fmla="*/ 1156670 w 5999277"/>
                <a:gd name="connsiteY34" fmla="*/ 299467 h 769105"/>
                <a:gd name="connsiteX35" fmla="*/ 1063122 w 5999277"/>
                <a:gd name="connsiteY35" fmla="*/ 281570 h 769105"/>
                <a:gd name="connsiteX36" fmla="*/ 981792 w 5999277"/>
                <a:gd name="connsiteY36" fmla="*/ 253001 h 769105"/>
                <a:gd name="connsiteX37" fmla="*/ 854712 w 5999277"/>
                <a:gd name="connsiteY37" fmla="*/ 253531 h 769105"/>
                <a:gd name="connsiteX38" fmla="*/ 855526 w 5999277"/>
                <a:gd name="connsiteY38" fmla="*/ 244582 h 769105"/>
                <a:gd name="connsiteX39" fmla="*/ 728289 w 5999277"/>
                <a:gd name="connsiteY39" fmla="*/ 228003 h 769105"/>
                <a:gd name="connsiteX40" fmla="*/ 723206 w 5999277"/>
                <a:gd name="connsiteY40" fmla="*/ 200654 h 769105"/>
                <a:gd name="connsiteX41" fmla="*/ 638762 w 5999277"/>
                <a:gd name="connsiteY41" fmla="*/ 198417 h 769105"/>
                <a:gd name="connsiteX42" fmla="*/ 628121 w 5999277"/>
                <a:gd name="connsiteY42" fmla="*/ 166808 h 769105"/>
                <a:gd name="connsiteX43" fmla="*/ 572206 w 5999277"/>
                <a:gd name="connsiteY43" fmla="*/ 163897 h 769105"/>
                <a:gd name="connsiteX44" fmla="*/ 568803 w 5999277"/>
                <a:gd name="connsiteY44" fmla="*/ 148236 h 769105"/>
                <a:gd name="connsiteX45" fmla="*/ 462056 w 5999277"/>
                <a:gd name="connsiteY45" fmla="*/ 127090 h 769105"/>
                <a:gd name="connsiteX46" fmla="*/ 343093 w 5999277"/>
                <a:gd name="connsiteY46" fmla="*/ 115904 h 769105"/>
                <a:gd name="connsiteX47" fmla="*/ 264284 w 5999277"/>
                <a:gd name="connsiteY47" fmla="*/ 86819 h 769105"/>
                <a:gd name="connsiteX48" fmla="*/ 243951 w 5999277"/>
                <a:gd name="connsiteY48" fmla="*/ 58324 h 769105"/>
                <a:gd name="connsiteX49" fmla="*/ 106008 w 5999277"/>
                <a:gd name="connsiteY49" fmla="*/ 47138 h 769105"/>
                <a:gd name="connsiteX50" fmla="*/ 55176 w 5999277"/>
                <a:gd name="connsiteY50" fmla="*/ 21108 h 769105"/>
                <a:gd name="connsiteX51" fmla="*/ 0 w 5999277"/>
                <a:gd name="connsiteY51" fmla="*/ 7685 h 769105"/>
                <a:gd name="connsiteX52" fmla="*/ 0 w 5999277"/>
                <a:gd name="connsiteY52" fmla="*/ 0 h 76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999277" h="769105">
                  <a:moveTo>
                    <a:pt x="0" y="0"/>
                  </a:moveTo>
                  <a:lnTo>
                    <a:pt x="5999277" y="0"/>
                  </a:lnTo>
                  <a:cubicBezTo>
                    <a:pt x="5996749" y="256997"/>
                    <a:pt x="5998505" y="512108"/>
                    <a:pt x="5995977" y="769105"/>
                  </a:cubicBezTo>
                  <a:lnTo>
                    <a:pt x="5064145" y="768752"/>
                  </a:lnTo>
                  <a:lnTo>
                    <a:pt x="5038730" y="707794"/>
                  </a:lnTo>
                  <a:lnTo>
                    <a:pt x="4612070" y="703320"/>
                  </a:lnTo>
                  <a:lnTo>
                    <a:pt x="4606987" y="674823"/>
                  </a:lnTo>
                  <a:lnTo>
                    <a:pt x="4191149" y="672586"/>
                  </a:lnTo>
                  <a:lnTo>
                    <a:pt x="4130151" y="661123"/>
                  </a:lnTo>
                  <a:lnTo>
                    <a:pt x="4028117" y="649937"/>
                  </a:lnTo>
                  <a:lnTo>
                    <a:pt x="3794291" y="648746"/>
                  </a:lnTo>
                  <a:lnTo>
                    <a:pt x="3689225" y="639797"/>
                  </a:lnTo>
                  <a:lnTo>
                    <a:pt x="3531646" y="614225"/>
                  </a:lnTo>
                  <a:lnTo>
                    <a:pt x="3300484" y="594090"/>
                  </a:lnTo>
                  <a:lnTo>
                    <a:pt x="3095545" y="565559"/>
                  </a:lnTo>
                  <a:lnTo>
                    <a:pt x="3070130" y="549899"/>
                  </a:lnTo>
                  <a:lnTo>
                    <a:pt x="2912551" y="538713"/>
                  </a:lnTo>
                  <a:lnTo>
                    <a:pt x="2888747" y="516603"/>
                  </a:lnTo>
                  <a:lnTo>
                    <a:pt x="2798419" y="505417"/>
                  </a:lnTo>
                  <a:lnTo>
                    <a:pt x="2610340" y="494363"/>
                  </a:lnTo>
                  <a:lnTo>
                    <a:pt x="2606567" y="476465"/>
                  </a:lnTo>
                  <a:lnTo>
                    <a:pt x="2408324" y="477511"/>
                  </a:lnTo>
                  <a:lnTo>
                    <a:pt x="2404233" y="442511"/>
                  </a:lnTo>
                  <a:lnTo>
                    <a:pt x="2093637" y="439478"/>
                  </a:lnTo>
                  <a:lnTo>
                    <a:pt x="2083471" y="424406"/>
                  </a:lnTo>
                  <a:lnTo>
                    <a:pt x="1753720" y="426643"/>
                  </a:lnTo>
                  <a:lnTo>
                    <a:pt x="1677472" y="404630"/>
                  </a:lnTo>
                  <a:lnTo>
                    <a:pt x="1666097" y="388970"/>
                  </a:lnTo>
                  <a:lnTo>
                    <a:pt x="1550258" y="386580"/>
                  </a:lnTo>
                  <a:lnTo>
                    <a:pt x="1550258" y="375395"/>
                  </a:lnTo>
                  <a:lnTo>
                    <a:pt x="1427186" y="376136"/>
                  </a:lnTo>
                  <a:lnTo>
                    <a:pt x="1297688" y="353764"/>
                  </a:lnTo>
                  <a:lnTo>
                    <a:pt x="1302772" y="323716"/>
                  </a:lnTo>
                  <a:lnTo>
                    <a:pt x="1197335" y="319242"/>
                  </a:lnTo>
                  <a:lnTo>
                    <a:pt x="1156670" y="299467"/>
                  </a:lnTo>
                  <a:lnTo>
                    <a:pt x="1063122" y="281570"/>
                  </a:lnTo>
                  <a:lnTo>
                    <a:pt x="981792" y="253001"/>
                  </a:lnTo>
                  <a:lnTo>
                    <a:pt x="854712" y="253531"/>
                  </a:lnTo>
                  <a:cubicBezTo>
                    <a:pt x="854983" y="250548"/>
                    <a:pt x="855255" y="247565"/>
                    <a:pt x="855526" y="244582"/>
                  </a:cubicBezTo>
                  <a:lnTo>
                    <a:pt x="728289" y="228003"/>
                  </a:lnTo>
                  <a:lnTo>
                    <a:pt x="723206" y="200654"/>
                  </a:lnTo>
                  <a:lnTo>
                    <a:pt x="638762" y="198417"/>
                  </a:lnTo>
                  <a:lnTo>
                    <a:pt x="628121" y="166808"/>
                  </a:lnTo>
                  <a:lnTo>
                    <a:pt x="572206" y="163897"/>
                  </a:lnTo>
                  <a:lnTo>
                    <a:pt x="568803" y="148236"/>
                  </a:lnTo>
                  <a:lnTo>
                    <a:pt x="462056" y="127090"/>
                  </a:lnTo>
                  <a:lnTo>
                    <a:pt x="343093" y="115904"/>
                  </a:lnTo>
                  <a:lnTo>
                    <a:pt x="264284" y="86819"/>
                  </a:lnTo>
                  <a:lnTo>
                    <a:pt x="243951" y="58324"/>
                  </a:lnTo>
                  <a:lnTo>
                    <a:pt x="106008" y="47138"/>
                  </a:lnTo>
                  <a:lnTo>
                    <a:pt x="55176" y="21108"/>
                  </a:lnTo>
                  <a:lnTo>
                    <a:pt x="0" y="7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  <a:ea typeface="ヒラギノ角ゴ ProN W3" pitchFamily="-110" charset="-128"/>
                <a:cs typeface="Arial" panose="020B0604020202020204" pitchFamily="34" charset="0"/>
                <a:sym typeface="Arial" pitchFamily="-110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9825C0F-BA4F-7A45-806F-4575C7157D55}"/>
                </a:ext>
              </a:extLst>
            </p:cNvPr>
            <p:cNvSpPr txBox="1"/>
            <p:nvPr/>
          </p:nvSpPr>
          <p:spPr>
            <a:xfrm rot="16200000">
              <a:off x="1120144" y="2181710"/>
              <a:ext cx="2023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Progression-free survival, %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130D950-A38E-0F46-8EAE-099345779342}"/>
                </a:ext>
              </a:extLst>
            </p:cNvPr>
            <p:cNvSpPr txBox="1"/>
            <p:nvPr/>
          </p:nvSpPr>
          <p:spPr>
            <a:xfrm>
              <a:off x="2372649" y="2813498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0A864D57-DDB8-464C-8EB0-C17437A6B954}"/>
                </a:ext>
              </a:extLst>
            </p:cNvPr>
            <p:cNvSpPr txBox="1"/>
            <p:nvPr/>
          </p:nvSpPr>
          <p:spPr>
            <a:xfrm>
              <a:off x="2372649" y="2427016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1FC0849-D9BD-E447-8E10-03DB93EAE0B2}"/>
                </a:ext>
              </a:extLst>
            </p:cNvPr>
            <p:cNvSpPr txBox="1"/>
            <p:nvPr/>
          </p:nvSpPr>
          <p:spPr>
            <a:xfrm>
              <a:off x="2372649" y="2040534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C706DCA-A3FC-754E-B4D2-12CA95DCBDE6}"/>
                </a:ext>
              </a:extLst>
            </p:cNvPr>
            <p:cNvSpPr txBox="1"/>
            <p:nvPr/>
          </p:nvSpPr>
          <p:spPr>
            <a:xfrm>
              <a:off x="2369959" y="165405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D821C44-1415-4C4E-84BC-29A0B32B2E56}"/>
                </a:ext>
              </a:extLst>
            </p:cNvPr>
            <p:cNvSpPr txBox="1"/>
            <p:nvPr/>
          </p:nvSpPr>
          <p:spPr>
            <a:xfrm>
              <a:off x="2294618" y="1267570"/>
              <a:ext cx="22602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517171D-BE28-EB42-9FC2-D431B3297043}"/>
                </a:ext>
              </a:extLst>
            </p:cNvPr>
            <p:cNvCxnSpPr/>
            <p:nvPr/>
          </p:nvCxnSpPr>
          <p:spPr bwMode="auto">
            <a:xfrm flipH="1" flipV="1">
              <a:off x="2555727" y="2871655"/>
              <a:ext cx="5481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D989A41-D468-8348-8230-9D2BB29C731E}"/>
                </a:ext>
              </a:extLst>
            </p:cNvPr>
            <p:cNvCxnSpPr/>
            <p:nvPr/>
          </p:nvCxnSpPr>
          <p:spPr bwMode="auto">
            <a:xfrm flipH="1" flipV="1">
              <a:off x="2555727" y="2484811"/>
              <a:ext cx="5481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600D8C7-FFF0-664B-A466-6E10D8602310}"/>
                </a:ext>
              </a:extLst>
            </p:cNvPr>
            <p:cNvCxnSpPr/>
            <p:nvPr/>
          </p:nvCxnSpPr>
          <p:spPr bwMode="auto">
            <a:xfrm flipH="1" flipV="1">
              <a:off x="2555727" y="2097966"/>
              <a:ext cx="5481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6DEC6F-7790-1741-9071-E12489652515}"/>
                </a:ext>
              </a:extLst>
            </p:cNvPr>
            <p:cNvCxnSpPr/>
            <p:nvPr/>
          </p:nvCxnSpPr>
          <p:spPr bwMode="auto">
            <a:xfrm flipH="1" flipV="1">
              <a:off x="2553036" y="1711121"/>
              <a:ext cx="5481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133CDE9-C794-9D48-8A3D-77528B3E7D92}"/>
                </a:ext>
              </a:extLst>
            </p:cNvPr>
            <p:cNvCxnSpPr/>
            <p:nvPr/>
          </p:nvCxnSpPr>
          <p:spPr bwMode="auto">
            <a:xfrm flipH="1" flipV="1">
              <a:off x="2553036" y="1324277"/>
              <a:ext cx="5481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1" name="Line 16">
              <a:extLst>
                <a:ext uri="{FF2B5EF4-FFF2-40B4-BE49-F238E27FC236}">
                  <a16:creationId xmlns:a16="http://schemas.microsoft.com/office/drawing/2014/main" id="{F71CB19C-27BC-8746-988D-5CF46258B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4217" y="1287853"/>
              <a:ext cx="0" cy="19689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7A49029-3884-5B44-AA2A-2EF37B9EE9A0}"/>
                </a:ext>
              </a:extLst>
            </p:cNvPr>
            <p:cNvSpPr txBox="1"/>
            <p:nvPr/>
          </p:nvSpPr>
          <p:spPr>
            <a:xfrm>
              <a:off x="1516498" y="3574867"/>
              <a:ext cx="89611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Patients at risk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87B686B-084B-5841-A8AD-DBED6D10EFB0}"/>
                </a:ext>
              </a:extLst>
            </p:cNvPr>
            <p:cNvSpPr txBox="1"/>
            <p:nvPr/>
          </p:nvSpPr>
          <p:spPr>
            <a:xfrm>
              <a:off x="2447990" y="3199981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5BAC0E0-FB9C-C442-B03F-7ABBFE441C05}"/>
                </a:ext>
              </a:extLst>
            </p:cNvPr>
            <p:cNvSpPr txBox="1"/>
            <p:nvPr/>
          </p:nvSpPr>
          <p:spPr>
            <a:xfrm>
              <a:off x="2578648" y="332426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5FA9724-E719-6D48-B0DB-5D7DFD4E002C}"/>
                </a:ext>
              </a:extLst>
            </p:cNvPr>
            <p:cNvSpPr txBox="1"/>
            <p:nvPr/>
          </p:nvSpPr>
          <p:spPr>
            <a:xfrm>
              <a:off x="2804873" y="332426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95E3C42-5A78-E645-9732-12FC802515D9}"/>
                </a:ext>
              </a:extLst>
            </p:cNvPr>
            <p:cNvSpPr txBox="1"/>
            <p:nvPr/>
          </p:nvSpPr>
          <p:spPr>
            <a:xfrm>
              <a:off x="3024342" y="332426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678A8A8-7D27-B546-9D85-56F5533F3788}"/>
                </a:ext>
              </a:extLst>
            </p:cNvPr>
            <p:cNvSpPr txBox="1"/>
            <p:nvPr/>
          </p:nvSpPr>
          <p:spPr>
            <a:xfrm>
              <a:off x="3251294" y="332426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C87658BB-158E-AD4F-A9F3-25E9FB14FD72}"/>
                </a:ext>
              </a:extLst>
            </p:cNvPr>
            <p:cNvSpPr txBox="1"/>
            <p:nvPr/>
          </p:nvSpPr>
          <p:spPr>
            <a:xfrm>
              <a:off x="3438104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E3F7281-68D6-BB45-8BA6-D63AD94B04DC}"/>
                </a:ext>
              </a:extLst>
            </p:cNvPr>
            <p:cNvSpPr txBox="1"/>
            <p:nvPr/>
          </p:nvSpPr>
          <p:spPr>
            <a:xfrm>
              <a:off x="3663057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83C1925-E371-214E-ABCB-172E9706B74F}"/>
                </a:ext>
              </a:extLst>
            </p:cNvPr>
            <p:cNvSpPr txBox="1"/>
            <p:nvPr/>
          </p:nvSpPr>
          <p:spPr>
            <a:xfrm>
              <a:off x="3888008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B603B87-62F4-3549-9341-F52D02162860}"/>
                </a:ext>
              </a:extLst>
            </p:cNvPr>
            <p:cNvSpPr txBox="1"/>
            <p:nvPr/>
          </p:nvSpPr>
          <p:spPr>
            <a:xfrm>
              <a:off x="5684466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7FC971D-1871-3840-A2CC-85094A921066}"/>
                </a:ext>
              </a:extLst>
            </p:cNvPr>
            <p:cNvSpPr txBox="1"/>
            <p:nvPr/>
          </p:nvSpPr>
          <p:spPr>
            <a:xfrm>
              <a:off x="4183299" y="3448042"/>
              <a:ext cx="901000" cy="2369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Months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21BF9FF-F13B-5443-AF2B-84C23DF9FB61}"/>
                </a:ext>
              </a:extLst>
            </p:cNvPr>
            <p:cNvSpPr txBox="1"/>
            <p:nvPr/>
          </p:nvSpPr>
          <p:spPr>
            <a:xfrm>
              <a:off x="4112957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A1BE6B9-A180-E146-AF4A-034B0EFAFED1}"/>
                </a:ext>
              </a:extLst>
            </p:cNvPr>
            <p:cNvSpPr txBox="1"/>
            <p:nvPr/>
          </p:nvSpPr>
          <p:spPr>
            <a:xfrm>
              <a:off x="4562860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4E0E656C-4075-354B-AA32-3E8B90F74410}"/>
                </a:ext>
              </a:extLst>
            </p:cNvPr>
            <p:cNvSpPr txBox="1"/>
            <p:nvPr/>
          </p:nvSpPr>
          <p:spPr>
            <a:xfrm>
              <a:off x="2040716" y="3705535"/>
              <a:ext cx="37189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VMP</a:t>
              </a:r>
            </a:p>
            <a:p>
              <a:pPr algn="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D-VMP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392A03-80B7-0B44-BFAE-0792B6E73634}"/>
                </a:ext>
              </a:extLst>
            </p:cNvPr>
            <p:cNvSpPr txBox="1"/>
            <p:nvPr/>
          </p:nvSpPr>
          <p:spPr>
            <a:xfrm>
              <a:off x="2535566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356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350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1F7C1D99-7D04-2347-A69F-D44BA6FD4116}"/>
                </a:ext>
              </a:extLst>
            </p:cNvPr>
            <p:cNvSpPr txBox="1"/>
            <p:nvPr/>
          </p:nvSpPr>
          <p:spPr>
            <a:xfrm>
              <a:off x="2760100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304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322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6A9F002-6195-7D46-B60D-1CE9FEE6AD4D}"/>
                </a:ext>
              </a:extLst>
            </p:cNvPr>
            <p:cNvSpPr txBox="1"/>
            <p:nvPr/>
          </p:nvSpPr>
          <p:spPr>
            <a:xfrm>
              <a:off x="2984635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278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40FDCB14-1907-2B48-872A-F16E4116D39B}"/>
                </a:ext>
              </a:extLst>
            </p:cNvPr>
            <p:cNvSpPr txBox="1"/>
            <p:nvPr/>
          </p:nvSpPr>
          <p:spPr>
            <a:xfrm>
              <a:off x="3209170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tr-TR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263</a:t>
              </a:r>
            </a:p>
            <a:p>
              <a:pPr algn="ctr"/>
              <a:r>
                <a:rPr lang="tr-TR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298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9B703CA-9510-974A-9B9A-04D23C37F3DC}"/>
                </a:ext>
              </a:extLst>
            </p:cNvPr>
            <p:cNvSpPr txBox="1"/>
            <p:nvPr/>
          </p:nvSpPr>
          <p:spPr>
            <a:xfrm>
              <a:off x="3658239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207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265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3A6B3F8-1DFC-A041-8BFC-FC8F9516B64D}"/>
                </a:ext>
              </a:extLst>
            </p:cNvPr>
            <p:cNvSpPr txBox="1"/>
            <p:nvPr/>
          </p:nvSpPr>
          <p:spPr>
            <a:xfrm>
              <a:off x="4107308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128</a:t>
              </a:r>
            </a:p>
            <a:p>
              <a:pPr algn="ctr"/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220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5D12F8B-C32B-064C-88E9-2B595DEB128A}"/>
                </a:ext>
              </a:extLst>
            </p:cNvPr>
            <p:cNvSpPr txBox="1"/>
            <p:nvPr/>
          </p:nvSpPr>
          <p:spPr>
            <a:xfrm>
              <a:off x="5005446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67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173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E2A14D0-CB6A-BD4C-8900-9FC1DC400DD3}"/>
                </a:ext>
              </a:extLst>
            </p:cNvPr>
            <p:cNvSpPr txBox="1"/>
            <p:nvPr/>
          </p:nvSpPr>
          <p:spPr>
            <a:xfrm>
              <a:off x="5679056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7C13173-432C-CA47-9D15-FB90624733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10119" y="3258384"/>
              <a:ext cx="3965720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8304F29-02D7-BA47-9E86-7DEE197E7038}"/>
                </a:ext>
              </a:extLst>
            </p:cNvPr>
            <p:cNvCxnSpPr/>
            <p:nvPr/>
          </p:nvCxnSpPr>
          <p:spPr bwMode="auto">
            <a:xfrm flipH="1" flipV="1">
              <a:off x="2555727" y="3258501"/>
              <a:ext cx="5481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8B61F64-58D7-F242-9A7C-5EC93DF8DBDF}"/>
                </a:ext>
              </a:extLst>
            </p:cNvPr>
            <p:cNvCxnSpPr/>
            <p:nvPr/>
          </p:nvCxnSpPr>
          <p:spPr bwMode="auto">
            <a:xfrm flipV="1">
              <a:off x="2613732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49AE0E1-6005-B947-907B-BFDF1F920D1A}"/>
                </a:ext>
              </a:extLst>
            </p:cNvPr>
            <p:cNvCxnSpPr/>
            <p:nvPr/>
          </p:nvCxnSpPr>
          <p:spPr bwMode="auto">
            <a:xfrm flipV="1">
              <a:off x="2838329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021D465-30AA-1A40-B307-77834DCC2AAC}"/>
                </a:ext>
              </a:extLst>
            </p:cNvPr>
            <p:cNvCxnSpPr/>
            <p:nvPr/>
          </p:nvCxnSpPr>
          <p:spPr bwMode="auto">
            <a:xfrm flipV="1">
              <a:off x="3062925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85A672B-02B3-A84B-B64F-1A166CDB9F9C}"/>
                </a:ext>
              </a:extLst>
            </p:cNvPr>
            <p:cNvCxnSpPr/>
            <p:nvPr/>
          </p:nvCxnSpPr>
          <p:spPr bwMode="auto">
            <a:xfrm flipV="1">
              <a:off x="3287523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207C37A-2633-7043-898F-C07B01E9F786}"/>
                </a:ext>
              </a:extLst>
            </p:cNvPr>
            <p:cNvCxnSpPr/>
            <p:nvPr/>
          </p:nvCxnSpPr>
          <p:spPr bwMode="auto">
            <a:xfrm flipV="1">
              <a:off x="3512120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1C60291-C02D-944D-862E-6F6AACAB1115}"/>
                </a:ext>
              </a:extLst>
            </p:cNvPr>
            <p:cNvCxnSpPr/>
            <p:nvPr/>
          </p:nvCxnSpPr>
          <p:spPr bwMode="auto">
            <a:xfrm flipV="1">
              <a:off x="3736716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55A5C99-B474-AF40-A0BE-912065025F40}"/>
                </a:ext>
              </a:extLst>
            </p:cNvPr>
            <p:cNvCxnSpPr/>
            <p:nvPr/>
          </p:nvCxnSpPr>
          <p:spPr bwMode="auto">
            <a:xfrm flipV="1">
              <a:off x="3961314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1AC167B-2038-0A42-93CD-D54C0D9E7AD2}"/>
                </a:ext>
              </a:extLst>
            </p:cNvPr>
            <p:cNvCxnSpPr/>
            <p:nvPr/>
          </p:nvCxnSpPr>
          <p:spPr bwMode="auto">
            <a:xfrm flipV="1">
              <a:off x="5759806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8FE95B-D96D-724E-A516-1B4F1A7208C0}"/>
                </a:ext>
              </a:extLst>
            </p:cNvPr>
            <p:cNvCxnSpPr/>
            <p:nvPr/>
          </p:nvCxnSpPr>
          <p:spPr bwMode="auto">
            <a:xfrm flipV="1">
              <a:off x="4635104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133C0F7-AE55-6B4B-AB83-969F93CCD64E}"/>
                </a:ext>
              </a:extLst>
            </p:cNvPr>
            <p:cNvCxnSpPr/>
            <p:nvPr/>
          </p:nvCxnSpPr>
          <p:spPr bwMode="auto">
            <a:xfrm flipV="1">
              <a:off x="4185910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C0CD4B1-87E3-FC41-B89C-B2A7F124748B}"/>
                </a:ext>
              </a:extLst>
            </p:cNvPr>
            <p:cNvSpPr txBox="1"/>
            <p:nvPr/>
          </p:nvSpPr>
          <p:spPr>
            <a:xfrm>
              <a:off x="4337908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20B87EA-4B4B-C14E-A2B8-4FD7EA03A326}"/>
                </a:ext>
              </a:extLst>
            </p:cNvPr>
            <p:cNvSpPr txBox="1"/>
            <p:nvPr/>
          </p:nvSpPr>
          <p:spPr>
            <a:xfrm>
              <a:off x="4787810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89471E24-5B6C-B943-B54B-8C14A2439368}"/>
                </a:ext>
              </a:extLst>
            </p:cNvPr>
            <p:cNvSpPr txBox="1"/>
            <p:nvPr/>
          </p:nvSpPr>
          <p:spPr>
            <a:xfrm>
              <a:off x="5012763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DAF6D60-E9FE-1B4F-8609-DEC535DE2935}"/>
                </a:ext>
              </a:extLst>
            </p:cNvPr>
            <p:cNvSpPr txBox="1"/>
            <p:nvPr/>
          </p:nvSpPr>
          <p:spPr>
            <a:xfrm>
              <a:off x="5237714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84DA57F4-E425-794D-8E69-569C20F1D64F}"/>
                </a:ext>
              </a:extLst>
            </p:cNvPr>
            <p:cNvSpPr txBox="1"/>
            <p:nvPr/>
          </p:nvSpPr>
          <p:spPr>
            <a:xfrm>
              <a:off x="5462666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E01002C-2ED0-C649-84C3-317D4F7E207A}"/>
                </a:ext>
              </a:extLst>
            </p:cNvPr>
            <p:cNvCxnSpPr/>
            <p:nvPr/>
          </p:nvCxnSpPr>
          <p:spPr bwMode="auto">
            <a:xfrm flipV="1">
              <a:off x="4410507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45FA87D-4660-F646-A9C6-EE2B82FBC104}"/>
                </a:ext>
              </a:extLst>
            </p:cNvPr>
            <p:cNvCxnSpPr/>
            <p:nvPr/>
          </p:nvCxnSpPr>
          <p:spPr bwMode="auto">
            <a:xfrm flipV="1">
              <a:off x="4859701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2CC8F3D-7455-3148-9573-78BDDDDCFE92}"/>
                </a:ext>
              </a:extLst>
            </p:cNvPr>
            <p:cNvCxnSpPr/>
            <p:nvPr/>
          </p:nvCxnSpPr>
          <p:spPr bwMode="auto">
            <a:xfrm flipV="1">
              <a:off x="5084298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4445FDD-44BE-E24A-8FD2-6D80B3913AC0}"/>
                </a:ext>
              </a:extLst>
            </p:cNvPr>
            <p:cNvCxnSpPr/>
            <p:nvPr/>
          </p:nvCxnSpPr>
          <p:spPr bwMode="auto">
            <a:xfrm flipV="1">
              <a:off x="5308895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AEDCA0F-0BEF-C54D-B627-2824B6125A65}"/>
                </a:ext>
              </a:extLst>
            </p:cNvPr>
            <p:cNvCxnSpPr/>
            <p:nvPr/>
          </p:nvCxnSpPr>
          <p:spPr bwMode="auto">
            <a:xfrm flipV="1">
              <a:off x="5533491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19DF4160-0356-FD4A-ACE0-EF2498291E8D}"/>
                </a:ext>
              </a:extLst>
            </p:cNvPr>
            <p:cNvSpPr txBox="1"/>
            <p:nvPr/>
          </p:nvSpPr>
          <p:spPr>
            <a:xfrm>
              <a:off x="3433704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tr-TR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246</a:t>
              </a:r>
            </a:p>
            <a:p>
              <a:pPr algn="ctr"/>
              <a:r>
                <a:rPr lang="tr-TR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292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55917F-4EA6-0B48-B6BE-5FCA66ABDB7F}"/>
                </a:ext>
              </a:extLst>
            </p:cNvPr>
            <p:cNvSpPr txBox="1"/>
            <p:nvPr/>
          </p:nvSpPr>
          <p:spPr>
            <a:xfrm>
              <a:off x="3882773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171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243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BFBB7C8-AFAB-AD45-9EC9-7E47ECABD572}"/>
                </a:ext>
              </a:extLst>
            </p:cNvPr>
            <p:cNvSpPr txBox="1"/>
            <p:nvPr/>
          </p:nvSpPr>
          <p:spPr>
            <a:xfrm>
              <a:off x="4780912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78</a:t>
              </a:r>
            </a:p>
            <a:p>
              <a:pPr algn="ctr"/>
              <a:r>
                <a:rPr lang="cs-CZ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188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D792D8F-0865-9942-9CAC-FF6070D00C1D}"/>
                </a:ext>
              </a:extLst>
            </p:cNvPr>
            <p:cNvSpPr txBox="1"/>
            <p:nvPr/>
          </p:nvSpPr>
          <p:spPr>
            <a:xfrm>
              <a:off x="5454515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29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113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7E6BEB0-F676-8643-8844-877A40A0B644}"/>
                </a:ext>
              </a:extLst>
            </p:cNvPr>
            <p:cNvSpPr txBox="1"/>
            <p:nvPr/>
          </p:nvSpPr>
          <p:spPr>
            <a:xfrm>
              <a:off x="4331843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110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207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A72014B3-3895-8D4F-80E1-7058A426E149}"/>
                </a:ext>
              </a:extLst>
            </p:cNvPr>
            <p:cNvSpPr txBox="1"/>
            <p:nvPr/>
          </p:nvSpPr>
          <p:spPr>
            <a:xfrm>
              <a:off x="4556377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93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202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BEF5ADA-4D35-0442-8BF4-AD7C0502EAF4}"/>
                </a:ext>
              </a:extLst>
            </p:cNvPr>
            <p:cNvSpPr txBox="1"/>
            <p:nvPr/>
          </p:nvSpPr>
          <p:spPr>
            <a:xfrm>
              <a:off x="5229981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51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160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230A15F-4EF5-2D4C-8F24-077144A54EAC}"/>
                </a:ext>
              </a:extLst>
            </p:cNvPr>
            <p:cNvSpPr txBox="1"/>
            <p:nvPr/>
          </p:nvSpPr>
          <p:spPr>
            <a:xfrm>
              <a:off x="6356838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BBB8768-CAB1-5949-9C8A-BFB05F78B5DD}"/>
                </a:ext>
              </a:extLst>
            </p:cNvPr>
            <p:cNvSpPr txBox="1"/>
            <p:nvPr/>
          </p:nvSpPr>
          <p:spPr>
            <a:xfrm>
              <a:off x="6351429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B413D33-52D4-7B4E-9F33-38972ACF9EEC}"/>
                </a:ext>
              </a:extLst>
            </p:cNvPr>
            <p:cNvCxnSpPr/>
            <p:nvPr/>
          </p:nvCxnSpPr>
          <p:spPr bwMode="auto">
            <a:xfrm flipV="1">
              <a:off x="6432179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B47CF81-F250-A44C-ACF0-0B8CC77CC0F6}"/>
                </a:ext>
              </a:extLst>
            </p:cNvPr>
            <p:cNvSpPr txBox="1"/>
            <p:nvPr/>
          </p:nvSpPr>
          <p:spPr>
            <a:xfrm>
              <a:off x="5910087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83AD737F-063F-F74F-BF8D-143CC5A27DFD}"/>
                </a:ext>
              </a:extLst>
            </p:cNvPr>
            <p:cNvSpPr txBox="1"/>
            <p:nvPr/>
          </p:nvSpPr>
          <p:spPr>
            <a:xfrm>
              <a:off x="6135037" y="332426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8F65F17-A3AC-E940-8B81-302FF937FDC8}"/>
                </a:ext>
              </a:extLst>
            </p:cNvPr>
            <p:cNvCxnSpPr/>
            <p:nvPr/>
          </p:nvCxnSpPr>
          <p:spPr bwMode="auto">
            <a:xfrm flipV="1">
              <a:off x="5981267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7C72B74-DE67-9245-A4B6-D40558A9A6B2}"/>
                </a:ext>
              </a:extLst>
            </p:cNvPr>
            <p:cNvCxnSpPr/>
            <p:nvPr/>
          </p:nvCxnSpPr>
          <p:spPr bwMode="auto">
            <a:xfrm flipV="1">
              <a:off x="6205864" y="3258058"/>
              <a:ext cx="0" cy="38093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14E1797-4610-804D-BEF7-970D1382D92B}"/>
                </a:ext>
              </a:extLst>
            </p:cNvPr>
            <p:cNvSpPr txBox="1"/>
            <p:nvPr/>
          </p:nvSpPr>
          <p:spPr>
            <a:xfrm>
              <a:off x="6126888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13717C27-9785-3C40-AEC7-0E31489AE0B7}"/>
                </a:ext>
              </a:extLst>
            </p:cNvPr>
            <p:cNvSpPr txBox="1"/>
            <p:nvPr/>
          </p:nvSpPr>
          <p:spPr>
            <a:xfrm>
              <a:off x="5902353" y="3705535"/>
              <a:ext cx="161500" cy="2912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is-I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F39A1939-10C4-FE45-97C0-4F26E41C0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10119" y="2287867"/>
              <a:ext cx="3965720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BAE8394-51B2-5041-A360-F49E8C3D3783}"/>
                </a:ext>
              </a:extLst>
            </p:cNvPr>
            <p:cNvSpPr txBox="1"/>
            <p:nvPr/>
          </p:nvSpPr>
          <p:spPr>
            <a:xfrm>
              <a:off x="6540446" y="2379249"/>
              <a:ext cx="142573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D-VMP: median 36.4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EC1D24-33F4-E04B-B899-2A874144463B}"/>
                </a:ext>
              </a:extLst>
            </p:cNvPr>
            <p:cNvSpPr txBox="1"/>
            <p:nvPr/>
          </p:nvSpPr>
          <p:spPr>
            <a:xfrm>
              <a:off x="6241807" y="2908748"/>
              <a:ext cx="13155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VMP: median 19.3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A9BA4B93-0B86-AC46-94E7-AC83E9765569}"/>
                </a:ext>
              </a:extLst>
            </p:cNvPr>
            <p:cNvSpPr txBox="1"/>
            <p:nvPr/>
          </p:nvSpPr>
          <p:spPr>
            <a:xfrm>
              <a:off x="2693648" y="2927499"/>
              <a:ext cx="195435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hr-HR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HR, 0.42; </a:t>
              </a:r>
              <a:br>
                <a:rPr lang="hr-HR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hr-HR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95% CI, 0.34-0.51; </a:t>
              </a:r>
              <a:r>
                <a:rPr lang="hr-HR" sz="1100" i="1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</a:t>
              </a:r>
              <a:r>
                <a:rPr lang="hr-HR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&lt;0.0001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E4BBF0E-8D68-494E-8FB1-942972CB7B30}"/>
                </a:ext>
              </a:extLst>
            </p:cNvPr>
            <p:cNvCxnSpPr/>
            <p:nvPr/>
          </p:nvCxnSpPr>
          <p:spPr bwMode="auto">
            <a:xfrm flipV="1">
              <a:off x="5758072" y="3230842"/>
              <a:ext cx="0" cy="3720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FFF3089C-96C2-E84D-9DC5-C1C244EEC6D6}"/>
                </a:ext>
              </a:extLst>
            </p:cNvPr>
            <p:cNvCxnSpPr/>
            <p:nvPr/>
          </p:nvCxnSpPr>
          <p:spPr bwMode="auto">
            <a:xfrm flipV="1">
              <a:off x="5758375" y="1463224"/>
              <a:ext cx="0" cy="176166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2CB60982-A03B-C04C-8B54-BDFBC5A250E8}"/>
                </a:ext>
              </a:extLst>
            </p:cNvPr>
            <p:cNvSpPr txBox="1"/>
            <p:nvPr/>
          </p:nvSpPr>
          <p:spPr>
            <a:xfrm>
              <a:off x="4934517" y="1267796"/>
              <a:ext cx="166071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1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Estimated</a:t>
              </a:r>
              <a:r>
                <a: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42-month PFS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93C73060-193E-5747-95CC-E17038DBF698}"/>
                </a:ext>
              </a:extLst>
            </p:cNvPr>
            <p:cNvSpPr txBox="1"/>
            <p:nvPr/>
          </p:nvSpPr>
          <p:spPr>
            <a:xfrm>
              <a:off x="5786130" y="2128441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48%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6742362-B841-8F41-AC4D-3E76494514B6}"/>
                </a:ext>
              </a:extLst>
            </p:cNvPr>
            <p:cNvSpPr txBox="1"/>
            <p:nvPr/>
          </p:nvSpPr>
          <p:spPr>
            <a:xfrm>
              <a:off x="5786130" y="2782078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14%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B16F8384-11A8-0D4B-9AE3-9A3C1A02B56A}"/>
                </a:ext>
              </a:extLst>
            </p:cNvPr>
            <p:cNvSpPr txBox="1"/>
            <p:nvPr/>
          </p:nvSpPr>
          <p:spPr>
            <a:xfrm>
              <a:off x="3837430" y="1645248"/>
              <a:ext cx="180012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Daratumumab monotherapy phase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EA9168BD-031A-2D4B-837F-DA31A201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0319" y="1298434"/>
              <a:ext cx="3887000" cy="1725395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5330C07-0B8F-1B4A-8E5D-FB991C9B54F3}"/>
              </a:ext>
            </a:extLst>
          </p:cNvPr>
          <p:cNvSpPr txBox="1"/>
          <p:nvPr/>
        </p:nvSpPr>
        <p:spPr>
          <a:xfrm>
            <a:off x="350726" y="855669"/>
            <a:ext cx="7676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Median follow-up: 40.1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μήνες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0E34189-7AB1-8D42-B725-690D071D8839}"/>
              </a:ext>
            </a:extLst>
          </p:cNvPr>
          <p:cNvSpPr/>
          <p:nvPr/>
        </p:nvSpPr>
        <p:spPr>
          <a:xfrm>
            <a:off x="350726" y="4079972"/>
            <a:ext cx="8442550" cy="246221"/>
          </a:xfrm>
          <a:prstGeom prst="rect">
            <a:avLst/>
          </a:prstGeom>
          <a:solidFill>
            <a:srgbClr val="225E96"/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D-VMP </a:t>
            </a:r>
            <a:r>
              <a:rPr lang="el-G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συνεχίζει να δείχνει σημαντικό όφελος στο </a:t>
            </a:r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PFS </a:t>
            </a:r>
            <a:r>
              <a:rPr lang="el-G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 το μακροχρόνιο </a:t>
            </a:r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CFC45AC-6BB5-4E44-B980-DD03158E63EA}"/>
              </a:ext>
            </a:extLst>
          </p:cNvPr>
          <p:cNvSpPr/>
          <p:nvPr/>
        </p:nvSpPr>
        <p:spPr>
          <a:xfrm>
            <a:off x="320250" y="4371669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δεδομένων από </a:t>
            </a:r>
            <a:r>
              <a:rPr lang="en-GB" sz="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 (Figure 1B)</a:t>
            </a:r>
          </a:p>
        </p:txBody>
      </p:sp>
    </p:spTree>
    <p:extLst>
      <p:ext uri="{BB962C8B-B14F-4D97-AF65-F5344CB8AC3E}">
        <p14:creationId xmlns:p14="http://schemas.microsoft.com/office/powerpoint/2010/main" val="140967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0163946-9BD3-4852-BB03-A9C61318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6" y="302607"/>
            <a:ext cx="7611473" cy="704663"/>
          </a:xfrm>
        </p:spPr>
        <p:txBody>
          <a:bodyPr/>
          <a:lstStyle/>
          <a:p>
            <a:r>
              <a:rPr lang="el-GR" dirty="0"/>
              <a:t>ΜΕΓΑΛΥΤΕΡΟ ΒΑΘΟΣ </a:t>
            </a:r>
            <a:r>
              <a:rPr lang="el-GR" dirty="0" err="1"/>
              <a:t>ΑΝΤΑΠΟΚΡΙΣΗς</a:t>
            </a:r>
            <a:br>
              <a:rPr lang="en-US" dirty="0"/>
            </a:br>
            <a:r>
              <a:rPr lang="el-GR" sz="1400" dirty="0"/>
              <a:t>ΣΧΕΔΟΝ ΔΙΠΛΑΣΙΑΣΜΟΣ ΤΟΥ ΠΟΣΟΣΤΟΥ ΤΩΝ ΠΛΗΡΩΝ ΑΝΤΑΠΟΚΡΙΣΕΩΝ </a:t>
            </a:r>
            <a:r>
              <a:rPr lang="el-GR" sz="1400" cap="none" dirty="0"/>
              <a:t>Ή</a:t>
            </a:r>
            <a:r>
              <a:rPr lang="el-GR" sz="1400" dirty="0"/>
              <a:t> ΚΑΛΥΤΕΡΑ, </a:t>
            </a:r>
            <a:r>
              <a:rPr lang="en-US" sz="1400" dirty="0"/>
              <a:t>≥CRs</a:t>
            </a:r>
            <a:r>
              <a:rPr lang="el-GR" sz="1400" dirty="0"/>
              <a:t> 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9017C-4BAB-4545-9070-DEFA9524D8AC}"/>
              </a:ext>
            </a:extLst>
          </p:cNvPr>
          <p:cNvGrpSpPr/>
          <p:nvPr/>
        </p:nvGrpSpPr>
        <p:grpSpPr>
          <a:xfrm>
            <a:off x="-613173" y="1124153"/>
            <a:ext cx="9216530" cy="3450633"/>
            <a:chOff x="-613173" y="951621"/>
            <a:chExt cx="9216530" cy="379569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DB177EA-2FAA-1649-A9AA-B31F0660FA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13173" y="1508884"/>
              <a:ext cx="9171180" cy="3238433"/>
              <a:chOff x="2685279" y="1361840"/>
              <a:chExt cx="3424009" cy="2531221"/>
            </a:xfrm>
          </p:grpSpPr>
          <p:graphicFrame>
            <p:nvGraphicFramePr>
              <p:cNvPr id="36" name="Chart 35">
                <a:extLst>
                  <a:ext uri="{FF2B5EF4-FFF2-40B4-BE49-F238E27FC236}">
                    <a16:creationId xmlns:a16="http://schemas.microsoft.com/office/drawing/2014/main" id="{00000000-0008-0000-0100-000002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5236222"/>
                  </p:ext>
                </p:extLst>
              </p:nvPr>
            </p:nvGraphicFramePr>
            <p:xfrm>
              <a:off x="2685279" y="1361840"/>
              <a:ext cx="3424009" cy="25312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0568D9E-47D7-42B8-8321-BF0C0E1181CC}"/>
                  </a:ext>
                </a:extLst>
              </p:cNvPr>
              <p:cNvGrpSpPr/>
              <p:nvPr/>
            </p:nvGrpSpPr>
            <p:grpSpPr>
              <a:xfrm>
                <a:off x="3384119" y="1403940"/>
                <a:ext cx="942283" cy="553384"/>
                <a:chOff x="1980991" y="417755"/>
                <a:chExt cx="1261694" cy="68079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6D6A3B-C643-452B-A92C-5B382C805ECB}"/>
                    </a:ext>
                  </a:extLst>
                </p:cNvPr>
                <p:cNvSpPr txBox="1"/>
                <p:nvPr/>
              </p:nvSpPr>
              <p:spPr>
                <a:xfrm>
                  <a:off x="2773918" y="802599"/>
                  <a:ext cx="468767" cy="295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172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rgbClr val="505050">
                          <a:lumMod val="50000"/>
                        </a:srgbClr>
                      </a:solidFill>
                      <a:latin typeface="+mn-lt"/>
                      <a:ea typeface="Verdana" panose="020B0604030504040204" pitchFamily="34" charset="0"/>
                      <a:cs typeface="Arial" panose="020B0604020202020204" pitchFamily="34" charset="0"/>
                    </a:rPr>
                    <a:t>74% 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42CE35C-7123-42F1-9B40-ACB34F2FEE04}"/>
                    </a:ext>
                  </a:extLst>
                </p:cNvPr>
                <p:cNvSpPr txBox="1"/>
                <p:nvPr/>
              </p:nvSpPr>
              <p:spPr>
                <a:xfrm>
                  <a:off x="1980991" y="417755"/>
                  <a:ext cx="699653" cy="2959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172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rgbClr val="505050">
                          <a:lumMod val="50000"/>
                        </a:srgbClr>
                      </a:solidFill>
                      <a:latin typeface="+mn-lt"/>
                      <a:ea typeface="Verdana" panose="020B0604030504040204" pitchFamily="34" charset="0"/>
                      <a:cs typeface="Arial" panose="020B0604020202020204" pitchFamily="34" charset="0"/>
                    </a:rPr>
                    <a:t>91% </a:t>
                  </a:r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2CE35C-7123-42F1-9B40-ACB34F2FEE04}"/>
                </a:ext>
              </a:extLst>
            </p:cNvPr>
            <p:cNvSpPr txBox="1"/>
            <p:nvPr/>
          </p:nvSpPr>
          <p:spPr>
            <a:xfrm>
              <a:off x="5499874" y="1562747"/>
              <a:ext cx="1399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91%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6D6A3B-C643-452B-A92C-5B382C805ECB}"/>
                </a:ext>
              </a:extLst>
            </p:cNvPr>
            <p:cNvSpPr txBox="1"/>
            <p:nvPr/>
          </p:nvSpPr>
          <p:spPr>
            <a:xfrm>
              <a:off x="6720555" y="1981864"/>
              <a:ext cx="168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74%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932CE0-B84C-4042-8373-FE33D02DD2AD}"/>
                </a:ext>
              </a:extLst>
            </p:cNvPr>
            <p:cNvSpPr txBox="1"/>
            <p:nvPr/>
          </p:nvSpPr>
          <p:spPr>
            <a:xfrm>
              <a:off x="1442119" y="4131734"/>
              <a:ext cx="903667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n = 350</a:t>
              </a:r>
              <a:endParaRPr lang="en-US" sz="1050" kern="0" baseline="30000" dirty="0">
                <a:solidFill>
                  <a:srgbClr val="505050">
                    <a:lumMod val="50000"/>
                  </a:srgb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932CE0-B84C-4042-8373-FE33D02DD2AD}"/>
                </a:ext>
              </a:extLst>
            </p:cNvPr>
            <p:cNvSpPr txBox="1"/>
            <p:nvPr/>
          </p:nvSpPr>
          <p:spPr>
            <a:xfrm>
              <a:off x="2921538" y="4131734"/>
              <a:ext cx="784322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n = 356</a:t>
              </a:r>
              <a:endParaRPr lang="en-US" sz="1050" kern="0" baseline="30000" dirty="0">
                <a:solidFill>
                  <a:srgbClr val="505050">
                    <a:lumMod val="50000"/>
                  </a:srgb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577777" y="2907380"/>
              <a:ext cx="1454207" cy="966340"/>
              <a:chOff x="-353154" y="3243603"/>
              <a:chExt cx="1202037" cy="106174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-353154" y="3989168"/>
                <a:ext cx="1202037" cy="316183"/>
                <a:chOff x="-351716" y="4054520"/>
                <a:chExt cx="1202037" cy="31618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585FDC7-7ABB-1047-9197-64FD64E32333}"/>
                    </a:ext>
                  </a:extLst>
                </p:cNvPr>
                <p:cNvSpPr/>
                <p:nvPr/>
              </p:nvSpPr>
              <p:spPr>
                <a:xfrm>
                  <a:off x="660316" y="4120079"/>
                  <a:ext cx="190005" cy="190005"/>
                </a:xfrm>
                <a:prstGeom prst="rect">
                  <a:avLst/>
                </a:prstGeom>
                <a:solidFill>
                  <a:srgbClr val="E8D6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16D66DA-6153-074A-B6B8-4811F9E55865}"/>
                    </a:ext>
                  </a:extLst>
                </p:cNvPr>
                <p:cNvSpPr txBox="1"/>
                <p:nvPr/>
              </p:nvSpPr>
              <p:spPr>
                <a:xfrm>
                  <a:off x="-351716" y="4054520"/>
                  <a:ext cx="797082" cy="316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172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b="1" kern="0" dirty="0">
                      <a:solidFill>
                        <a:srgbClr val="505050">
                          <a:lumMod val="50000"/>
                        </a:srgbClr>
                      </a:solidFill>
                      <a:latin typeface="+mn-lt"/>
                      <a:ea typeface="Arial" charset="0"/>
                      <a:cs typeface="Arial" panose="020B0604020202020204" pitchFamily="34" charset="0"/>
                    </a:rPr>
                    <a:t>PR</a:t>
                  </a:r>
                  <a:endParaRPr lang="en-US" sz="1100" b="1" kern="0" baseline="30000" dirty="0">
                    <a:solidFill>
                      <a:srgbClr val="505050">
                        <a:lumMod val="50000"/>
                      </a:srgbClr>
                    </a:solidFill>
                    <a:latin typeface="+mn-lt"/>
                    <a:ea typeface="Arial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-327038" y="3742003"/>
                <a:ext cx="1175921" cy="316183"/>
                <a:chOff x="658073" y="4054520"/>
                <a:chExt cx="1175921" cy="316183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308E76E-F7E8-8E44-8CB5-C38127812F45}"/>
                    </a:ext>
                  </a:extLst>
                </p:cNvPr>
                <p:cNvSpPr/>
                <p:nvPr/>
              </p:nvSpPr>
              <p:spPr>
                <a:xfrm>
                  <a:off x="1643989" y="4120079"/>
                  <a:ext cx="190005" cy="190005"/>
                </a:xfrm>
                <a:prstGeom prst="rect">
                  <a:avLst/>
                </a:prstGeom>
                <a:solidFill>
                  <a:srgbClr val="D1AE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4932CE0-B84C-4042-8373-FE33D02DD2AD}"/>
                    </a:ext>
                  </a:extLst>
                </p:cNvPr>
                <p:cNvSpPr txBox="1"/>
                <p:nvPr/>
              </p:nvSpPr>
              <p:spPr>
                <a:xfrm>
                  <a:off x="658073" y="4054520"/>
                  <a:ext cx="770965" cy="316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172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b="1" kern="0" dirty="0">
                      <a:solidFill>
                        <a:srgbClr val="505050">
                          <a:lumMod val="50000"/>
                        </a:srgbClr>
                      </a:solidFill>
                      <a:latin typeface="+mn-lt"/>
                      <a:ea typeface="Arial" charset="0"/>
                      <a:cs typeface="Arial" panose="020B0604020202020204" pitchFamily="34" charset="0"/>
                    </a:rPr>
                    <a:t>VGPR</a:t>
                  </a:r>
                  <a:endParaRPr lang="en-US" sz="1100" b="1" kern="0" baseline="30000" dirty="0">
                    <a:solidFill>
                      <a:srgbClr val="505050">
                        <a:lumMod val="50000"/>
                      </a:srgbClr>
                    </a:solidFill>
                    <a:latin typeface="+mn-lt"/>
                    <a:ea typeface="Arial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-216939" y="3492534"/>
                <a:ext cx="1065822" cy="316183"/>
                <a:chOff x="1682572" y="4054520"/>
                <a:chExt cx="1065822" cy="316183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AAAEA53-9B95-C644-B6FE-719A9DD67688}"/>
                    </a:ext>
                  </a:extLst>
                </p:cNvPr>
                <p:cNvSpPr/>
                <p:nvPr/>
              </p:nvSpPr>
              <p:spPr>
                <a:xfrm>
                  <a:off x="2558389" y="4120079"/>
                  <a:ext cx="190005" cy="190005"/>
                </a:xfrm>
                <a:prstGeom prst="rect">
                  <a:avLst/>
                </a:prstGeom>
                <a:solidFill>
                  <a:srgbClr val="B571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FFC39AC-6297-3946-B9F3-9F34B9E251EF}"/>
                    </a:ext>
                  </a:extLst>
                </p:cNvPr>
                <p:cNvSpPr txBox="1"/>
                <p:nvPr/>
              </p:nvSpPr>
              <p:spPr>
                <a:xfrm>
                  <a:off x="1682572" y="4054520"/>
                  <a:ext cx="660867" cy="316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172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b="1" kern="0" dirty="0">
                      <a:solidFill>
                        <a:srgbClr val="505050">
                          <a:lumMod val="50000"/>
                        </a:srgbClr>
                      </a:solidFill>
                      <a:latin typeface="+mn-lt"/>
                      <a:ea typeface="Arial" charset="0"/>
                      <a:cs typeface="Arial" panose="020B0604020202020204" pitchFamily="34" charset="0"/>
                    </a:rPr>
                    <a:t>CR</a:t>
                  </a:r>
                  <a:endParaRPr lang="en-US" sz="1100" b="1" kern="0" baseline="30000" dirty="0">
                    <a:solidFill>
                      <a:srgbClr val="505050">
                        <a:lumMod val="50000"/>
                      </a:srgbClr>
                    </a:solidFill>
                    <a:latin typeface="+mn-lt"/>
                    <a:ea typeface="Arial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-216939" y="3243603"/>
                <a:ext cx="1065822" cy="316183"/>
                <a:chOff x="2579043" y="4054520"/>
                <a:chExt cx="1065822" cy="316183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45CD2DB-3E48-8842-9DDF-8C0598DAE72F}"/>
                    </a:ext>
                  </a:extLst>
                </p:cNvPr>
                <p:cNvSpPr/>
                <p:nvPr/>
              </p:nvSpPr>
              <p:spPr>
                <a:xfrm>
                  <a:off x="3454860" y="4120079"/>
                  <a:ext cx="190005" cy="190005"/>
                </a:xfrm>
                <a:prstGeom prst="rect">
                  <a:avLst/>
                </a:prstGeom>
                <a:solidFill>
                  <a:srgbClr val="9A37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01B95B3-E0EC-5744-9D2F-1DC3AB7A1B2B}"/>
                    </a:ext>
                  </a:extLst>
                </p:cNvPr>
                <p:cNvSpPr txBox="1"/>
                <p:nvPr/>
              </p:nvSpPr>
              <p:spPr>
                <a:xfrm>
                  <a:off x="2579043" y="4054520"/>
                  <a:ext cx="660867" cy="316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6172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b="1" kern="0" dirty="0">
                      <a:solidFill>
                        <a:srgbClr val="505050">
                          <a:lumMod val="50000"/>
                        </a:srgbClr>
                      </a:solidFill>
                      <a:latin typeface="+mn-lt"/>
                      <a:ea typeface="Arial" charset="0"/>
                      <a:cs typeface="Arial" panose="020B0604020202020204" pitchFamily="34" charset="0"/>
                    </a:rPr>
                    <a:t>sCR</a:t>
                  </a:r>
                  <a:endParaRPr lang="en-US" sz="1100" b="1" kern="0" baseline="30000" dirty="0">
                    <a:solidFill>
                      <a:srgbClr val="505050">
                        <a:lumMod val="50000"/>
                      </a:srgbClr>
                    </a:solidFill>
                    <a:latin typeface="+mn-lt"/>
                    <a:ea typeface="Arial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4932CE0-B84C-4042-8373-FE33D02DD2AD}"/>
                </a:ext>
              </a:extLst>
            </p:cNvPr>
            <p:cNvSpPr txBox="1"/>
            <p:nvPr/>
          </p:nvSpPr>
          <p:spPr>
            <a:xfrm>
              <a:off x="5709296" y="4131734"/>
              <a:ext cx="875790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n = 350</a:t>
              </a:r>
              <a:endParaRPr lang="en-US" sz="1050" kern="0" baseline="30000" dirty="0">
                <a:solidFill>
                  <a:srgbClr val="505050">
                    <a:lumMod val="50000"/>
                  </a:srgb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4932CE0-B84C-4042-8373-FE33D02DD2AD}"/>
                </a:ext>
              </a:extLst>
            </p:cNvPr>
            <p:cNvSpPr txBox="1"/>
            <p:nvPr/>
          </p:nvSpPr>
          <p:spPr>
            <a:xfrm>
              <a:off x="7188183" y="4131734"/>
              <a:ext cx="774016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n = 356</a:t>
              </a:r>
              <a:endParaRPr lang="en-US" sz="1050" kern="0" baseline="30000" dirty="0">
                <a:solidFill>
                  <a:srgbClr val="505050">
                    <a:lumMod val="50000"/>
                  </a:srgb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542330" y="2970735"/>
              <a:ext cx="229863" cy="851501"/>
              <a:chOff x="7813022" y="2716196"/>
              <a:chExt cx="229863" cy="85150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585FDC7-7ABB-1047-9197-64FD64E32333}"/>
                  </a:ext>
                </a:extLst>
              </p:cNvPr>
              <p:cNvSpPr/>
              <p:nvPr/>
            </p:nvSpPr>
            <p:spPr>
              <a:xfrm>
                <a:off x="7813022" y="3394765"/>
                <a:ext cx="229863" cy="172932"/>
              </a:xfrm>
              <a:prstGeom prst="rect">
                <a:avLst/>
              </a:prstGeom>
              <a:solidFill>
                <a:srgbClr val="FEE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308E76E-F7E8-8E44-8CB5-C38127812F45}"/>
                  </a:ext>
                </a:extLst>
              </p:cNvPr>
              <p:cNvSpPr/>
              <p:nvPr/>
            </p:nvSpPr>
            <p:spPr>
              <a:xfrm>
                <a:off x="7813022" y="3169810"/>
                <a:ext cx="229863" cy="172932"/>
              </a:xfrm>
              <a:prstGeom prst="rect">
                <a:avLst/>
              </a:prstGeom>
              <a:solidFill>
                <a:srgbClr val="FBD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AAAEA53-9B95-C644-B6FE-719A9DD67688}"/>
                  </a:ext>
                </a:extLst>
              </p:cNvPr>
              <p:cNvSpPr/>
              <p:nvPr/>
            </p:nvSpPr>
            <p:spPr>
              <a:xfrm>
                <a:off x="7813022" y="2942759"/>
                <a:ext cx="229863" cy="172932"/>
              </a:xfrm>
              <a:prstGeom prst="rect">
                <a:avLst/>
              </a:prstGeom>
              <a:solidFill>
                <a:srgbClr val="F7B1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45CD2DB-3E48-8842-9DDF-8C0598DAE72F}"/>
                  </a:ext>
                </a:extLst>
              </p:cNvPr>
              <p:cNvSpPr/>
              <p:nvPr/>
            </p:nvSpPr>
            <p:spPr>
              <a:xfrm>
                <a:off x="7813022" y="2716196"/>
                <a:ext cx="229863" cy="172932"/>
              </a:xfrm>
              <a:prstGeom prst="rect">
                <a:avLst/>
              </a:prstGeom>
              <a:solidFill>
                <a:srgbClr val="F18C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72DD5AE-C2AD-452E-A202-01AF9FC0C0E2}"/>
                </a:ext>
              </a:extLst>
            </p:cNvPr>
            <p:cNvSpPr txBox="1"/>
            <p:nvPr/>
          </p:nvSpPr>
          <p:spPr>
            <a:xfrm>
              <a:off x="1955994" y="951621"/>
              <a:ext cx="55560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2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Median follow-up</a:t>
              </a:r>
            </a:p>
            <a:p>
              <a:pPr algn="ctr" defTabSz="617220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200" b="1" kern="0" dirty="0" err="1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Primary</a:t>
              </a:r>
              <a:r>
                <a:rPr lang="en-US" sz="1200" b="1" kern="0" baseline="30000" dirty="0" err="1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a</a:t>
              </a:r>
              <a:r>
                <a:rPr lang="en-US" sz="12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16.5 </a:t>
              </a:r>
              <a:r>
                <a:rPr lang="en-US" sz="1200" kern="0" dirty="0" err="1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mo</a:t>
              </a:r>
              <a:r>
                <a:rPr lang="en-US" sz="120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                                              </a:t>
              </a:r>
              <a:r>
                <a:rPr lang="en-US" sz="1200" b="1" kern="0" dirty="0" err="1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Update</a:t>
              </a:r>
              <a:r>
                <a:rPr lang="en-US" sz="1200" b="1" kern="0" baseline="30000" dirty="0" err="1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b</a:t>
              </a:r>
              <a:r>
                <a:rPr lang="en-US" sz="12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 40.1 </a:t>
              </a:r>
              <a:r>
                <a:rPr lang="en-US" sz="1200" kern="0" dirty="0" err="1">
                  <a:solidFill>
                    <a:srgbClr val="505050">
                      <a:lumMod val="50000"/>
                    </a:srgbClr>
                  </a:solidFill>
                  <a:latin typeface="+mn-lt"/>
                  <a:ea typeface="Verdana" panose="020B0604030504040204" pitchFamily="34" charset="0"/>
                  <a:cs typeface="Arial" panose="020B0604020202020204" pitchFamily="34" charset="0"/>
                </a:rPr>
                <a:t>mo</a:t>
              </a:r>
              <a:endParaRPr lang="en-US" sz="1200" kern="0" dirty="0">
                <a:solidFill>
                  <a:srgbClr val="505050">
                    <a:lumMod val="50000"/>
                  </a:srgb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40630" y="1227812"/>
              <a:ext cx="5093208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Brace 44"/>
            <p:cNvSpPr/>
            <p:nvPr/>
          </p:nvSpPr>
          <p:spPr>
            <a:xfrm>
              <a:off x="6646792" y="1866936"/>
              <a:ext cx="45720" cy="1024128"/>
            </a:xfrm>
            <a:prstGeom prst="rightBrace">
              <a:avLst/>
            </a:prstGeom>
            <a:ln w="6350">
              <a:solidFill>
                <a:srgbClr val="732C9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6D66DA-6153-074A-B6B8-4811F9E55865}"/>
                </a:ext>
              </a:extLst>
            </p:cNvPr>
            <p:cNvSpPr txBox="1"/>
            <p:nvPr/>
          </p:nvSpPr>
          <p:spPr>
            <a:xfrm>
              <a:off x="6642900" y="2182387"/>
              <a:ext cx="56568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≥CR:</a:t>
              </a:r>
            </a:p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46%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6D66DA-6153-074A-B6B8-4811F9E55865}"/>
                </a:ext>
              </a:extLst>
            </p:cNvPr>
            <p:cNvSpPr txBox="1"/>
            <p:nvPr/>
          </p:nvSpPr>
          <p:spPr>
            <a:xfrm>
              <a:off x="2413513" y="2108771"/>
              <a:ext cx="56568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≥CR:</a:t>
              </a:r>
            </a:p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43%</a:t>
              </a:r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2408980" y="1847376"/>
              <a:ext cx="59671" cy="944467"/>
            </a:xfrm>
            <a:prstGeom prst="rightBrace">
              <a:avLst/>
            </a:prstGeom>
            <a:ln w="6350">
              <a:solidFill>
                <a:srgbClr val="732C9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6D66DA-6153-074A-B6B8-4811F9E55865}"/>
                </a:ext>
              </a:extLst>
            </p:cNvPr>
            <p:cNvSpPr txBox="1"/>
            <p:nvPr/>
          </p:nvSpPr>
          <p:spPr>
            <a:xfrm>
              <a:off x="3824314" y="2333709"/>
              <a:ext cx="56568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≥CR:</a:t>
              </a:r>
            </a:p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24%</a:t>
              </a:r>
            </a:p>
          </p:txBody>
        </p:sp>
        <p:sp>
          <p:nvSpPr>
            <p:cNvPr id="53" name="Right Brace 52"/>
            <p:cNvSpPr/>
            <p:nvPr/>
          </p:nvSpPr>
          <p:spPr>
            <a:xfrm>
              <a:off x="3820721" y="2273099"/>
              <a:ext cx="68511" cy="534125"/>
            </a:xfrm>
            <a:prstGeom prst="rightBrace">
              <a:avLst/>
            </a:prstGeom>
            <a:ln w="6350">
              <a:solidFill>
                <a:srgbClr val="EF82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6D66DA-6153-074A-B6B8-4811F9E55865}"/>
                </a:ext>
              </a:extLst>
            </p:cNvPr>
            <p:cNvSpPr txBox="1"/>
            <p:nvPr/>
          </p:nvSpPr>
          <p:spPr>
            <a:xfrm>
              <a:off x="8037671" y="2358080"/>
              <a:ext cx="56568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≥CR:</a:t>
              </a:r>
            </a:p>
            <a:p>
              <a:pPr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rgbClr val="505050">
                      <a:lumMod val="50000"/>
                    </a:srgb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57" name="Right Brace 56"/>
            <p:cNvSpPr/>
            <p:nvPr/>
          </p:nvSpPr>
          <p:spPr>
            <a:xfrm>
              <a:off x="8051979" y="2273099"/>
              <a:ext cx="45720" cy="548640"/>
            </a:xfrm>
            <a:prstGeom prst="rightBrace">
              <a:avLst/>
            </a:prstGeom>
            <a:ln w="6350">
              <a:solidFill>
                <a:srgbClr val="EF82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1D0E8560-DCDE-BF48-B029-11A7E1F6D375}"/>
              </a:ext>
            </a:extLst>
          </p:cNvPr>
          <p:cNvSpPr/>
          <p:nvPr/>
        </p:nvSpPr>
        <p:spPr>
          <a:xfrm>
            <a:off x="767752" y="4292201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γραφήματος από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 (Table 1)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074635-8DEF-FF4E-8873-BB58EEF78742}"/>
              </a:ext>
            </a:extLst>
          </p:cNvPr>
          <p:cNvSpPr txBox="1"/>
          <p:nvPr/>
        </p:nvSpPr>
        <p:spPr>
          <a:xfrm>
            <a:off x="350726" y="4391659"/>
            <a:ext cx="8442548" cy="255249"/>
          </a:xfrm>
          <a:prstGeom prst="rect">
            <a:avLst/>
          </a:prstGeom>
          <a:noFill/>
        </p:spPr>
        <p:txBody>
          <a:bodyPr wrap="square" bIns="108000" rtlCol="0" anchor="b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aseline="30000" dirty="0" err="1">
                <a:solidFill>
                  <a:prstClr val="black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</a:t>
            </a:r>
            <a:r>
              <a:rPr lang="en-US" sz="600" dirty="0" err="1">
                <a:solidFill>
                  <a:prstClr val="black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Respnse</a:t>
            </a: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-evaluable population. </a:t>
            </a:r>
            <a:r>
              <a:rPr lang="en-US" sz="600" baseline="30000" dirty="0" err="1">
                <a:solidFill>
                  <a:prstClr val="black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b</a:t>
            </a:r>
            <a:r>
              <a:rPr lang="en-US" sz="600" dirty="0" err="1">
                <a:solidFill>
                  <a:prstClr val="black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ITT</a:t>
            </a: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 population.</a:t>
            </a:r>
          </a:p>
        </p:txBody>
      </p:sp>
    </p:spTree>
    <p:extLst>
      <p:ext uri="{BB962C8B-B14F-4D97-AF65-F5344CB8AC3E}">
        <p14:creationId xmlns:p14="http://schemas.microsoft.com/office/powerpoint/2010/main" val="249419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2">
            <a:extLst>
              <a:ext uri="{FF2B5EF4-FFF2-40B4-BE49-F238E27FC236}">
                <a16:creationId xmlns:a16="http://schemas.microsoft.com/office/drawing/2014/main" id="{086E4EAC-9776-408E-BB2E-7BC1098E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Updated </a:t>
            </a:r>
            <a:r>
              <a:rPr lang="el-GR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ΠΟΣΟΣΤΑ </a:t>
            </a:r>
            <a:r>
              <a:rPr lang="en-US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MRD-</a:t>
            </a:r>
            <a:r>
              <a:rPr lang="el-GR" sz="1800" b="1" cap="all" dirty="0" err="1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ΑΡΝΗΤΙΚΟΤΗΤΑς</a:t>
            </a:r>
            <a:r>
              <a:rPr lang="en-US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 (10</a:t>
            </a:r>
            <a:r>
              <a:rPr lang="en-US" sz="1800" b="1" cap="all" baseline="30000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-5</a:t>
            </a:r>
            <a:r>
              <a:rPr lang="en-US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DD5AE-C2AD-452E-A202-01AF9FC0C0E2}"/>
              </a:ext>
            </a:extLst>
          </p:cNvPr>
          <p:cNvSpPr txBox="1"/>
          <p:nvPr/>
        </p:nvSpPr>
        <p:spPr>
          <a:xfrm>
            <a:off x="895253" y="987076"/>
            <a:ext cx="2867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Median follow-up</a:t>
            </a:r>
          </a:p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Primary: </a:t>
            </a: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16.5 </a:t>
            </a:r>
            <a:r>
              <a:rPr lang="en-US" sz="11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</a:t>
            </a: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11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Update:</a:t>
            </a: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40.1 </a:t>
            </a:r>
            <a:r>
              <a:rPr lang="en-US" sz="1100" kern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</a:t>
            </a:r>
            <a:endParaRPr lang="en-US" sz="1100" kern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533783"/>
              </p:ext>
            </p:extLst>
          </p:nvPr>
        </p:nvGraphicFramePr>
        <p:xfrm>
          <a:off x="261978" y="1354460"/>
          <a:ext cx="3422684" cy="252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932990" y="3526064"/>
            <a:ext cx="63075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350</a:t>
            </a:r>
            <a:endParaRPr lang="en-US" sz="1100" kern="0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1535210" y="3526064"/>
            <a:ext cx="63075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356</a:t>
            </a:r>
            <a:endParaRPr lang="en-US" sz="1100" kern="0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6D6A3B-C643-452B-A92C-5B382C805ECB}"/>
              </a:ext>
            </a:extLst>
          </p:cNvPr>
          <p:cNvSpPr txBox="1"/>
          <p:nvPr/>
        </p:nvSpPr>
        <p:spPr>
          <a:xfrm>
            <a:off x="1566991" y="2618408"/>
            <a:ext cx="465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6%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CE35C-7123-42F1-9B40-ACB34F2FEE04}"/>
              </a:ext>
            </a:extLst>
          </p:cNvPr>
          <p:cNvSpPr txBox="1"/>
          <p:nvPr/>
        </p:nvSpPr>
        <p:spPr>
          <a:xfrm>
            <a:off x="1048886" y="1681530"/>
            <a:ext cx="51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22%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2CE35C-7123-42F1-9B40-ACB34F2FEE04}"/>
              </a:ext>
            </a:extLst>
          </p:cNvPr>
          <p:cNvSpPr txBox="1"/>
          <p:nvPr/>
        </p:nvSpPr>
        <p:spPr>
          <a:xfrm>
            <a:off x="2560997" y="1326483"/>
            <a:ext cx="51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28%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6D6A3B-C643-452B-A92C-5B382C805ECB}"/>
              </a:ext>
            </a:extLst>
          </p:cNvPr>
          <p:cNvSpPr txBox="1"/>
          <p:nvPr/>
        </p:nvSpPr>
        <p:spPr>
          <a:xfrm>
            <a:off x="3066226" y="2560606"/>
            <a:ext cx="5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7%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2DD5AE-C2AD-452E-A202-01AF9FC0C0E2}"/>
              </a:ext>
            </a:extLst>
          </p:cNvPr>
          <p:cNvSpPr txBox="1"/>
          <p:nvPr/>
        </p:nvSpPr>
        <p:spPr>
          <a:xfrm>
            <a:off x="1644977" y="787281"/>
            <a:ext cx="13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MRD</a:t>
            </a:r>
            <a:endParaRPr lang="en-US" sz="1200" kern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2433178" y="3515465"/>
            <a:ext cx="63075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350</a:t>
            </a:r>
            <a:endParaRPr lang="en-US" sz="1100" kern="0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3058937" y="3515465"/>
            <a:ext cx="63075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356</a:t>
            </a:r>
            <a:endParaRPr lang="en-US" sz="1100" kern="0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1332" y="3377943"/>
            <a:ext cx="1064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27435" y="3377943"/>
            <a:ext cx="1062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C3E2A3-01F0-45E5-B424-1727A8EBABEC}"/>
              </a:ext>
            </a:extLst>
          </p:cNvPr>
          <p:cNvSpPr txBox="1"/>
          <p:nvPr/>
        </p:nvSpPr>
        <p:spPr>
          <a:xfrm>
            <a:off x="4320300" y="3189194"/>
            <a:ext cx="58990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dirty="0">
                <a:latin typeface="Arial" panose="020B0604020202020204" pitchFamily="34" charset="0"/>
                <a:cs typeface="Arial" panose="020B0604020202020204" pitchFamily="34" charset="0"/>
              </a:rPr>
              <a:t>Patients at risk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6AE201-7C53-4ADC-8CCC-954BDF730A0E}"/>
              </a:ext>
            </a:extLst>
          </p:cNvPr>
          <p:cNvCxnSpPr/>
          <p:nvPr/>
        </p:nvCxnSpPr>
        <p:spPr bwMode="auto">
          <a:xfrm>
            <a:off x="5066885" y="1117123"/>
            <a:ext cx="0" cy="1717579"/>
          </a:xfrm>
          <a:prstGeom prst="line">
            <a:avLst/>
          </a:prstGeom>
          <a:solidFill>
            <a:srgbClr val="6D2687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65509C-203F-4BAA-8C9A-F3C3C18C138A}"/>
              </a:ext>
            </a:extLst>
          </p:cNvPr>
          <p:cNvCxnSpPr/>
          <p:nvPr/>
        </p:nvCxnSpPr>
        <p:spPr bwMode="auto">
          <a:xfrm>
            <a:off x="5064577" y="2834703"/>
            <a:ext cx="2765431" cy="0"/>
          </a:xfrm>
          <a:prstGeom prst="line">
            <a:avLst/>
          </a:prstGeom>
          <a:solidFill>
            <a:srgbClr val="6D2687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53DD2D-9CEB-4BCD-A5FB-6A50986BEFEB}"/>
              </a:ext>
            </a:extLst>
          </p:cNvPr>
          <p:cNvGrpSpPr/>
          <p:nvPr/>
        </p:nvGrpSpPr>
        <p:grpSpPr>
          <a:xfrm>
            <a:off x="5024625" y="1117123"/>
            <a:ext cx="39949" cy="1717580"/>
            <a:chOff x="7737903" y="614404"/>
            <a:chExt cx="59953" cy="1761047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D74F327-A06F-450C-9F7D-20F4F8B14413}"/>
                </a:ext>
              </a:extLst>
            </p:cNvPr>
            <p:cNvCxnSpPr/>
            <p:nvPr/>
          </p:nvCxnSpPr>
          <p:spPr bwMode="auto">
            <a:xfrm flipH="1" flipV="1">
              <a:off x="7737903" y="2375451"/>
              <a:ext cx="59953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9F59EF0-1EF1-4AA0-9CAD-7AF127FEB0BF}"/>
                </a:ext>
              </a:extLst>
            </p:cNvPr>
            <p:cNvCxnSpPr/>
            <p:nvPr/>
          </p:nvCxnSpPr>
          <p:spPr bwMode="auto">
            <a:xfrm flipH="1" flipV="1">
              <a:off x="7737903" y="2023242"/>
              <a:ext cx="59953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215A236-B774-4DA1-90A8-E336E935EA25}"/>
                </a:ext>
              </a:extLst>
            </p:cNvPr>
            <p:cNvCxnSpPr/>
            <p:nvPr/>
          </p:nvCxnSpPr>
          <p:spPr bwMode="auto">
            <a:xfrm flipH="1" flipV="1">
              <a:off x="7737903" y="1671033"/>
              <a:ext cx="59953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454EF38-1538-46D7-80C8-4FBF7C5CD90A}"/>
                </a:ext>
              </a:extLst>
            </p:cNvPr>
            <p:cNvCxnSpPr/>
            <p:nvPr/>
          </p:nvCxnSpPr>
          <p:spPr bwMode="auto">
            <a:xfrm flipH="1" flipV="1">
              <a:off x="7737903" y="1318823"/>
              <a:ext cx="59953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F9F6D8-DC4C-4B4B-B097-1ED8E33B5B16}"/>
                </a:ext>
              </a:extLst>
            </p:cNvPr>
            <p:cNvCxnSpPr/>
            <p:nvPr/>
          </p:nvCxnSpPr>
          <p:spPr bwMode="auto">
            <a:xfrm flipH="1" flipV="1">
              <a:off x="7737903" y="966614"/>
              <a:ext cx="59953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32486DE-3FC7-4609-9523-F46B4005C4CF}"/>
                </a:ext>
              </a:extLst>
            </p:cNvPr>
            <p:cNvCxnSpPr/>
            <p:nvPr/>
          </p:nvCxnSpPr>
          <p:spPr bwMode="auto">
            <a:xfrm flipH="1" flipV="1">
              <a:off x="7737903" y="614404"/>
              <a:ext cx="59953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0D8F969-7149-4B08-B74D-261A3F747193}"/>
              </a:ext>
            </a:extLst>
          </p:cNvPr>
          <p:cNvCxnSpPr/>
          <p:nvPr/>
        </p:nvCxnSpPr>
        <p:spPr bwMode="auto">
          <a:xfrm flipV="1">
            <a:off x="5066885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5C6636-52E6-4084-B430-0423B6F52119}"/>
              </a:ext>
            </a:extLst>
          </p:cNvPr>
          <p:cNvCxnSpPr/>
          <p:nvPr/>
        </p:nvCxnSpPr>
        <p:spPr bwMode="auto">
          <a:xfrm flipV="1">
            <a:off x="5554650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E570D4-4911-4616-AE55-BFCA27834AC0}"/>
              </a:ext>
            </a:extLst>
          </p:cNvPr>
          <p:cNvCxnSpPr/>
          <p:nvPr/>
        </p:nvCxnSpPr>
        <p:spPr bwMode="auto">
          <a:xfrm flipV="1">
            <a:off x="5879826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3DA3868-950B-429E-BDD1-079C2B3C76FC}"/>
              </a:ext>
            </a:extLst>
          </p:cNvPr>
          <p:cNvCxnSpPr/>
          <p:nvPr/>
        </p:nvCxnSpPr>
        <p:spPr bwMode="auto">
          <a:xfrm flipV="1">
            <a:off x="6367589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FB0D05-85AA-40BA-B1EF-B72BF736FFD2}"/>
              </a:ext>
            </a:extLst>
          </p:cNvPr>
          <p:cNvCxnSpPr/>
          <p:nvPr/>
        </p:nvCxnSpPr>
        <p:spPr bwMode="auto">
          <a:xfrm flipV="1">
            <a:off x="7830877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751F96D-341F-40D7-A1CE-CB6A7B34FD76}"/>
              </a:ext>
            </a:extLst>
          </p:cNvPr>
          <p:cNvSpPr txBox="1"/>
          <p:nvPr/>
        </p:nvSpPr>
        <p:spPr>
          <a:xfrm rot="16200000">
            <a:off x="3592022" y="1883839"/>
            <a:ext cx="20842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latin typeface="Arial" panose="020B0604020202020204" pitchFamily="34" charset="0"/>
                <a:cs typeface="Arial" panose="020B0604020202020204" pitchFamily="34" charset="0"/>
              </a:rPr>
              <a:t>% surviving without progression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AC320A-FAB2-4477-8AE8-FB70F95DEA62}"/>
              </a:ext>
            </a:extLst>
          </p:cNvPr>
          <p:cNvSpPr txBox="1"/>
          <p:nvPr/>
        </p:nvSpPr>
        <p:spPr>
          <a:xfrm>
            <a:off x="4934994" y="277637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422B82-18B7-4C60-B163-9AD797AC511B}"/>
              </a:ext>
            </a:extLst>
          </p:cNvPr>
          <p:cNvSpPr txBox="1"/>
          <p:nvPr/>
        </p:nvSpPr>
        <p:spPr>
          <a:xfrm>
            <a:off x="4870877" y="2433324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903AF8-1D52-4F46-8739-919CEEF90744}"/>
              </a:ext>
            </a:extLst>
          </p:cNvPr>
          <p:cNvSpPr txBox="1"/>
          <p:nvPr/>
        </p:nvSpPr>
        <p:spPr>
          <a:xfrm>
            <a:off x="4870877" y="2090270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244CB9-2658-4D8A-B40C-9533643632B3}"/>
              </a:ext>
            </a:extLst>
          </p:cNvPr>
          <p:cNvSpPr txBox="1"/>
          <p:nvPr/>
        </p:nvSpPr>
        <p:spPr>
          <a:xfrm>
            <a:off x="4870877" y="174721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E8BAD1E-A275-4760-A986-0904BB5D9BD2}"/>
              </a:ext>
            </a:extLst>
          </p:cNvPr>
          <p:cNvSpPr txBox="1"/>
          <p:nvPr/>
        </p:nvSpPr>
        <p:spPr>
          <a:xfrm>
            <a:off x="4870877" y="140416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D6278B-F792-4996-AF12-6C1FDFF3C450}"/>
              </a:ext>
            </a:extLst>
          </p:cNvPr>
          <p:cNvSpPr txBox="1"/>
          <p:nvPr/>
        </p:nvSpPr>
        <p:spPr>
          <a:xfrm>
            <a:off x="4806755" y="1061109"/>
            <a:ext cx="1923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43DDD6-8655-4F69-81D9-C3973E05E71E}"/>
              </a:ext>
            </a:extLst>
          </p:cNvPr>
          <p:cNvSpPr txBox="1"/>
          <p:nvPr/>
        </p:nvSpPr>
        <p:spPr>
          <a:xfrm>
            <a:off x="5033140" y="290146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2B5929-7E4E-48B1-B2AE-7AE217313BB8}"/>
              </a:ext>
            </a:extLst>
          </p:cNvPr>
          <p:cNvSpPr txBox="1"/>
          <p:nvPr/>
        </p:nvSpPr>
        <p:spPr>
          <a:xfrm>
            <a:off x="5202454" y="290146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90F336-F4A5-42E8-BAA1-8E282F963EDE}"/>
              </a:ext>
            </a:extLst>
          </p:cNvPr>
          <p:cNvSpPr txBox="1"/>
          <p:nvPr/>
        </p:nvSpPr>
        <p:spPr>
          <a:xfrm>
            <a:off x="5980836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E1F521-EC3D-42D1-93F7-1BA92AE78E8E}"/>
              </a:ext>
            </a:extLst>
          </p:cNvPr>
          <p:cNvSpPr txBox="1"/>
          <p:nvPr/>
        </p:nvSpPr>
        <p:spPr>
          <a:xfrm>
            <a:off x="6469437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458BDE-9ADF-4585-9A24-6FBC8ADBF222}"/>
              </a:ext>
            </a:extLst>
          </p:cNvPr>
          <p:cNvSpPr txBox="1"/>
          <p:nvPr/>
        </p:nvSpPr>
        <p:spPr>
          <a:xfrm>
            <a:off x="6134744" y="3012228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E1C804E-E439-4080-A549-C56C94701A19}"/>
              </a:ext>
            </a:extLst>
          </p:cNvPr>
          <p:cNvCxnSpPr>
            <a:cxnSpLocks/>
          </p:cNvCxnSpPr>
          <p:nvPr/>
        </p:nvCxnSpPr>
        <p:spPr bwMode="auto">
          <a:xfrm>
            <a:off x="5070834" y="1975911"/>
            <a:ext cx="2759174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0A0C254-8F87-454A-B598-7BF2E281A571}"/>
              </a:ext>
            </a:extLst>
          </p:cNvPr>
          <p:cNvCxnSpPr/>
          <p:nvPr/>
        </p:nvCxnSpPr>
        <p:spPr bwMode="auto">
          <a:xfrm flipV="1">
            <a:off x="6530178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512ADA9-3502-4287-BBE9-E2361CCD9417}"/>
              </a:ext>
            </a:extLst>
          </p:cNvPr>
          <p:cNvCxnSpPr/>
          <p:nvPr/>
        </p:nvCxnSpPr>
        <p:spPr bwMode="auto">
          <a:xfrm flipV="1">
            <a:off x="6205002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F39EBD9-F34F-402F-97BE-1FA2DB823484}"/>
              </a:ext>
            </a:extLst>
          </p:cNvPr>
          <p:cNvCxnSpPr/>
          <p:nvPr/>
        </p:nvCxnSpPr>
        <p:spPr bwMode="auto">
          <a:xfrm flipV="1">
            <a:off x="6042413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DF8655-A1A3-4A4C-9ED2-31143143D1D6}"/>
              </a:ext>
            </a:extLst>
          </p:cNvPr>
          <p:cNvCxnSpPr/>
          <p:nvPr/>
        </p:nvCxnSpPr>
        <p:spPr bwMode="auto">
          <a:xfrm flipV="1">
            <a:off x="5717238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A979D6E-93DD-4C86-9661-A9F03F01EF6C}"/>
              </a:ext>
            </a:extLst>
          </p:cNvPr>
          <p:cNvCxnSpPr/>
          <p:nvPr/>
        </p:nvCxnSpPr>
        <p:spPr bwMode="auto">
          <a:xfrm flipV="1">
            <a:off x="5392061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EEB8E8B-B846-4B8B-8586-C601A97B3E5A}"/>
              </a:ext>
            </a:extLst>
          </p:cNvPr>
          <p:cNvCxnSpPr/>
          <p:nvPr/>
        </p:nvCxnSpPr>
        <p:spPr bwMode="auto">
          <a:xfrm flipV="1">
            <a:off x="5229473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CF89B5D-4A97-45C5-91B4-E5588F8686D3}"/>
              </a:ext>
            </a:extLst>
          </p:cNvPr>
          <p:cNvSpPr txBox="1"/>
          <p:nvPr/>
        </p:nvSpPr>
        <p:spPr>
          <a:xfrm>
            <a:off x="5362753" y="290146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B1B3B1-9E74-4BBF-AAE9-72B42EB453BF}"/>
              </a:ext>
            </a:extLst>
          </p:cNvPr>
          <p:cNvSpPr txBox="1"/>
          <p:nvPr/>
        </p:nvSpPr>
        <p:spPr>
          <a:xfrm>
            <a:off x="5525632" y="290146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A42E68-8EB8-4267-9CDC-90A751B0FEF4}"/>
              </a:ext>
            </a:extLst>
          </p:cNvPr>
          <p:cNvSpPr txBox="1"/>
          <p:nvPr/>
        </p:nvSpPr>
        <p:spPr>
          <a:xfrm>
            <a:off x="5655100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D3D002-454E-40AE-B259-2C3B34E45856}"/>
              </a:ext>
            </a:extLst>
          </p:cNvPr>
          <p:cNvSpPr txBox="1"/>
          <p:nvPr/>
        </p:nvSpPr>
        <p:spPr>
          <a:xfrm>
            <a:off x="5817967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7073DA-C3CC-4538-B795-7F7D52D99F31}"/>
              </a:ext>
            </a:extLst>
          </p:cNvPr>
          <p:cNvSpPr txBox="1"/>
          <p:nvPr/>
        </p:nvSpPr>
        <p:spPr>
          <a:xfrm>
            <a:off x="6143702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3363F9-541F-4190-B8B9-E658E73C59B5}"/>
              </a:ext>
            </a:extLst>
          </p:cNvPr>
          <p:cNvSpPr txBox="1"/>
          <p:nvPr/>
        </p:nvSpPr>
        <p:spPr>
          <a:xfrm>
            <a:off x="6306569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81C048-EBB7-440A-9F92-915E6047F39E}"/>
              </a:ext>
            </a:extLst>
          </p:cNvPr>
          <p:cNvSpPr txBox="1"/>
          <p:nvPr/>
        </p:nvSpPr>
        <p:spPr>
          <a:xfrm>
            <a:off x="7772373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3AC9F7-E4A0-4BA5-96E9-AAEAA4EA71DB}"/>
              </a:ext>
            </a:extLst>
          </p:cNvPr>
          <p:cNvCxnSpPr/>
          <p:nvPr/>
        </p:nvCxnSpPr>
        <p:spPr bwMode="auto">
          <a:xfrm flipV="1">
            <a:off x="7180531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805301F-196A-4EE5-A851-51EA73EA9DA5}"/>
              </a:ext>
            </a:extLst>
          </p:cNvPr>
          <p:cNvSpPr txBox="1"/>
          <p:nvPr/>
        </p:nvSpPr>
        <p:spPr>
          <a:xfrm>
            <a:off x="7120906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4A7C7D5-D5B2-4119-BC95-AAD0AAB2463C}"/>
              </a:ext>
            </a:extLst>
          </p:cNvPr>
          <p:cNvCxnSpPr/>
          <p:nvPr/>
        </p:nvCxnSpPr>
        <p:spPr bwMode="auto">
          <a:xfrm flipV="1">
            <a:off x="7668295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077DEF-D4DE-4EA5-9C99-2E929C1D665B}"/>
              </a:ext>
            </a:extLst>
          </p:cNvPr>
          <p:cNvCxnSpPr/>
          <p:nvPr/>
        </p:nvCxnSpPr>
        <p:spPr bwMode="auto">
          <a:xfrm flipV="1">
            <a:off x="7505707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EBE715C-3E06-4B92-AEFD-DEB627A533C7}"/>
              </a:ext>
            </a:extLst>
          </p:cNvPr>
          <p:cNvCxnSpPr/>
          <p:nvPr/>
        </p:nvCxnSpPr>
        <p:spPr bwMode="auto">
          <a:xfrm flipV="1">
            <a:off x="7343118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838281-7F83-4E5A-A4D6-6179DD76EFF0}"/>
              </a:ext>
            </a:extLst>
          </p:cNvPr>
          <p:cNvCxnSpPr/>
          <p:nvPr/>
        </p:nvCxnSpPr>
        <p:spPr bwMode="auto">
          <a:xfrm flipV="1">
            <a:off x="7017942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4D69F6C-5BC6-4CAF-BA66-D4AFC91A8F2C}"/>
              </a:ext>
            </a:extLst>
          </p:cNvPr>
          <p:cNvCxnSpPr/>
          <p:nvPr/>
        </p:nvCxnSpPr>
        <p:spPr bwMode="auto">
          <a:xfrm flipV="1">
            <a:off x="6855355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983C301-FDA6-40CC-A127-E2B6EFCD41C1}"/>
              </a:ext>
            </a:extLst>
          </p:cNvPr>
          <p:cNvCxnSpPr/>
          <p:nvPr/>
        </p:nvCxnSpPr>
        <p:spPr bwMode="auto">
          <a:xfrm flipV="1">
            <a:off x="6692766" y="2834702"/>
            <a:ext cx="0" cy="5351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90351F0-51BB-4952-B2AA-F161EDE59049}"/>
              </a:ext>
            </a:extLst>
          </p:cNvPr>
          <p:cNvSpPr txBox="1"/>
          <p:nvPr/>
        </p:nvSpPr>
        <p:spPr>
          <a:xfrm>
            <a:off x="7609507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91F30CC-7633-4FCC-8B60-023A151596E4}"/>
              </a:ext>
            </a:extLst>
          </p:cNvPr>
          <p:cNvSpPr txBox="1"/>
          <p:nvPr/>
        </p:nvSpPr>
        <p:spPr>
          <a:xfrm>
            <a:off x="7446641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1AD342-43DA-4CD4-A922-A73DB0F797F6}"/>
              </a:ext>
            </a:extLst>
          </p:cNvPr>
          <p:cNvSpPr txBox="1"/>
          <p:nvPr/>
        </p:nvSpPr>
        <p:spPr>
          <a:xfrm>
            <a:off x="7283772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2857A9-DEDA-4398-BD05-8D1A514661F1}"/>
              </a:ext>
            </a:extLst>
          </p:cNvPr>
          <p:cNvSpPr txBox="1"/>
          <p:nvPr/>
        </p:nvSpPr>
        <p:spPr>
          <a:xfrm>
            <a:off x="6958037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542FC45-8E74-42FB-A9B7-C1C213920511}"/>
              </a:ext>
            </a:extLst>
          </p:cNvPr>
          <p:cNvSpPr txBox="1"/>
          <p:nvPr/>
        </p:nvSpPr>
        <p:spPr>
          <a:xfrm>
            <a:off x="6795170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F7E8DB6-CB1C-4EF7-B738-12CA2ED4B433}"/>
              </a:ext>
            </a:extLst>
          </p:cNvPr>
          <p:cNvSpPr txBox="1"/>
          <p:nvPr/>
        </p:nvSpPr>
        <p:spPr>
          <a:xfrm>
            <a:off x="6632304" y="290146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AB6F577-7378-49B4-A121-220CBACDCE58}"/>
              </a:ext>
            </a:extLst>
          </p:cNvPr>
          <p:cNvSpPr txBox="1"/>
          <p:nvPr/>
        </p:nvSpPr>
        <p:spPr>
          <a:xfrm>
            <a:off x="4030662" y="3278589"/>
            <a:ext cx="88165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VMP MRD negative</a:t>
            </a: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D-VMP MRD negative</a:t>
            </a: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VMP MRD positive</a:t>
            </a: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D-VMP MRD positive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CD8955B-418C-4C48-A73E-E5AAA9A4C2D0}"/>
              </a:ext>
            </a:extLst>
          </p:cNvPr>
          <p:cNvSpPr txBox="1"/>
          <p:nvPr/>
        </p:nvSpPr>
        <p:spPr>
          <a:xfrm>
            <a:off x="4998353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08A912C-461C-4EBC-BC10-F6E795EC3E9A}"/>
              </a:ext>
            </a:extLst>
          </p:cNvPr>
          <p:cNvSpPr txBox="1"/>
          <p:nvPr/>
        </p:nvSpPr>
        <p:spPr>
          <a:xfrm>
            <a:off x="5161477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5095891-35B4-4CB8-9E9F-4C6F0D5CA3CA}"/>
              </a:ext>
            </a:extLst>
          </p:cNvPr>
          <p:cNvSpPr txBox="1"/>
          <p:nvPr/>
        </p:nvSpPr>
        <p:spPr>
          <a:xfrm>
            <a:off x="5977088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182CE9-6D1E-4EFB-9471-3A3FACCCF844}"/>
              </a:ext>
            </a:extLst>
          </p:cNvPr>
          <p:cNvSpPr txBox="1"/>
          <p:nvPr/>
        </p:nvSpPr>
        <p:spPr>
          <a:xfrm>
            <a:off x="6466456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6EF360-76A3-4B75-BFEB-0E954D46E554}"/>
              </a:ext>
            </a:extLst>
          </p:cNvPr>
          <p:cNvSpPr txBox="1"/>
          <p:nvPr/>
        </p:nvSpPr>
        <p:spPr>
          <a:xfrm>
            <a:off x="5324599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3C21CB1-6A1D-4EE7-8CA5-FC551520955C}"/>
              </a:ext>
            </a:extLst>
          </p:cNvPr>
          <p:cNvSpPr txBox="1"/>
          <p:nvPr/>
        </p:nvSpPr>
        <p:spPr>
          <a:xfrm>
            <a:off x="5487721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B4B1967-A22A-4FB0-A367-9EE62E2FB2F7}"/>
              </a:ext>
            </a:extLst>
          </p:cNvPr>
          <p:cNvSpPr txBox="1"/>
          <p:nvPr/>
        </p:nvSpPr>
        <p:spPr>
          <a:xfrm>
            <a:off x="5650844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B3C158E-E9CE-418E-A8AC-B29EB967BFF2}"/>
              </a:ext>
            </a:extLst>
          </p:cNvPr>
          <p:cNvSpPr txBox="1"/>
          <p:nvPr/>
        </p:nvSpPr>
        <p:spPr>
          <a:xfrm>
            <a:off x="5813967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D515DA3-1960-47EC-9B57-ECF361EDFDE2}"/>
              </a:ext>
            </a:extLst>
          </p:cNvPr>
          <p:cNvSpPr txBox="1"/>
          <p:nvPr/>
        </p:nvSpPr>
        <p:spPr>
          <a:xfrm>
            <a:off x="6140213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AE086B0-70BF-43CE-BE00-527C7E106BB4}"/>
              </a:ext>
            </a:extLst>
          </p:cNvPr>
          <p:cNvSpPr txBox="1"/>
          <p:nvPr/>
        </p:nvSpPr>
        <p:spPr>
          <a:xfrm>
            <a:off x="6303333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ED5045-417C-4D1B-8639-96F2F8572068}"/>
              </a:ext>
            </a:extLst>
          </p:cNvPr>
          <p:cNvSpPr txBox="1"/>
          <p:nvPr/>
        </p:nvSpPr>
        <p:spPr>
          <a:xfrm>
            <a:off x="7814210" y="3278589"/>
            <a:ext cx="445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A219AFB-E3F7-44DD-8FC1-513FA8AB5AE3}"/>
              </a:ext>
            </a:extLst>
          </p:cNvPr>
          <p:cNvSpPr txBox="1"/>
          <p:nvPr/>
        </p:nvSpPr>
        <p:spPr>
          <a:xfrm>
            <a:off x="7140459" y="3278589"/>
            <a:ext cx="89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7FAC73B-D02B-4491-B01D-6402D401DA2A}"/>
              </a:ext>
            </a:extLst>
          </p:cNvPr>
          <p:cNvSpPr txBox="1"/>
          <p:nvPr/>
        </p:nvSpPr>
        <p:spPr>
          <a:xfrm>
            <a:off x="7651343" y="3278589"/>
            <a:ext cx="445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ED441CC-7A0C-4252-B513-4C730ED0B806}"/>
              </a:ext>
            </a:extLst>
          </p:cNvPr>
          <p:cNvSpPr txBox="1"/>
          <p:nvPr/>
        </p:nvSpPr>
        <p:spPr>
          <a:xfrm>
            <a:off x="7466194" y="3278589"/>
            <a:ext cx="89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FE92BE-3A21-408C-9E69-D76D0103AAD7}"/>
              </a:ext>
            </a:extLst>
          </p:cNvPr>
          <p:cNvSpPr txBox="1"/>
          <p:nvPr/>
        </p:nvSpPr>
        <p:spPr>
          <a:xfrm>
            <a:off x="7303328" y="3278589"/>
            <a:ext cx="89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A389F34-0B68-4C92-9A3C-F690A58A1DF1}"/>
              </a:ext>
            </a:extLst>
          </p:cNvPr>
          <p:cNvSpPr txBox="1"/>
          <p:nvPr/>
        </p:nvSpPr>
        <p:spPr>
          <a:xfrm>
            <a:off x="6977593" y="3278589"/>
            <a:ext cx="89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42B9F7F-262A-4CA1-B733-E74719A7E925}"/>
              </a:ext>
            </a:extLst>
          </p:cNvPr>
          <p:cNvSpPr txBox="1"/>
          <p:nvPr/>
        </p:nvSpPr>
        <p:spPr>
          <a:xfrm>
            <a:off x="6814724" y="3278589"/>
            <a:ext cx="89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3FBF9EB-97CA-4A29-AB3B-258B0715828D}"/>
              </a:ext>
            </a:extLst>
          </p:cNvPr>
          <p:cNvSpPr txBox="1"/>
          <p:nvPr/>
        </p:nvSpPr>
        <p:spPr>
          <a:xfrm>
            <a:off x="6629578" y="3278589"/>
            <a:ext cx="13369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spc="-40" dirty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endParaRPr kumimoji="0" lang="en-US" sz="700" b="0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FA22C15-DA96-46D6-B767-7DFE7691DDD5}"/>
              </a:ext>
            </a:extLst>
          </p:cNvPr>
          <p:cNvSpPr txBox="1"/>
          <p:nvPr/>
        </p:nvSpPr>
        <p:spPr>
          <a:xfrm>
            <a:off x="7683950" y="1986188"/>
            <a:ext cx="90409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VMP MRD negative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85E56C2-6AFB-467B-B191-63F85B7ABAF7}"/>
              </a:ext>
            </a:extLst>
          </p:cNvPr>
          <p:cNvSpPr txBox="1"/>
          <p:nvPr/>
        </p:nvSpPr>
        <p:spPr>
          <a:xfrm>
            <a:off x="7872367" y="1670802"/>
            <a:ext cx="10114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D-VMP MRD negative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7659B64-AA33-4162-80C9-C2A6BB8DB7C5}"/>
              </a:ext>
            </a:extLst>
          </p:cNvPr>
          <p:cNvSpPr txBox="1"/>
          <p:nvPr/>
        </p:nvSpPr>
        <p:spPr>
          <a:xfrm>
            <a:off x="7681260" y="2597988"/>
            <a:ext cx="862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VMP MRD positive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7DEFD6E-4437-4A8F-8C1D-8B319623E242}"/>
              </a:ext>
            </a:extLst>
          </p:cNvPr>
          <p:cNvSpPr txBox="1"/>
          <p:nvPr/>
        </p:nvSpPr>
        <p:spPr>
          <a:xfrm>
            <a:off x="7823099" y="2228185"/>
            <a:ext cx="96981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D-VMP MRD positive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A0FE275-6E4C-4BD1-B8B2-722DB5C113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21446" y="1079350"/>
            <a:ext cx="2823264" cy="1612740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72DD5AE-C2AD-452E-A202-01AF9FC0C0E2}"/>
              </a:ext>
            </a:extLst>
          </p:cNvPr>
          <p:cNvSpPr txBox="1"/>
          <p:nvPr/>
        </p:nvSpPr>
        <p:spPr>
          <a:xfrm>
            <a:off x="5674201" y="786050"/>
            <a:ext cx="1702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PFS by MRD Status</a:t>
            </a:r>
            <a:endParaRPr lang="en-US" sz="1200" kern="0" baseline="30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123" y="3287400"/>
            <a:ext cx="125908" cy="19158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5593211-49D4-B941-B375-FD273BF77F4C}"/>
              </a:ext>
            </a:extLst>
          </p:cNvPr>
          <p:cNvSpPr/>
          <p:nvPr/>
        </p:nvSpPr>
        <p:spPr>
          <a:xfrm>
            <a:off x="767752" y="3787007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γραφημάτων από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10.1016/S0140-6736(19)32956-3, (Table 1 and  Figure 2)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2B19A48-B58E-BB41-84B2-68FAD329A2A5}"/>
              </a:ext>
            </a:extLst>
          </p:cNvPr>
          <p:cNvSpPr/>
          <p:nvPr/>
        </p:nvSpPr>
        <p:spPr>
          <a:xfrm>
            <a:off x="350726" y="4021742"/>
            <a:ext cx="8442550" cy="530915"/>
          </a:xfrm>
          <a:prstGeom prst="rect">
            <a:avLst/>
          </a:prstGeom>
          <a:solidFill>
            <a:srgbClr val="225E96"/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Μεγαλύτερο βάθος ανταπόκρισης</a:t>
            </a:r>
          </a:p>
          <a:p>
            <a:pPr algn="ctr"/>
            <a:r>
              <a:rPr lang="el-GR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√Τετραπλάσιοι ασθενείς χωρίς Ελάχιστη Υπολειμματική Νόσο, </a:t>
            </a:r>
            <a:r>
              <a:rPr lang="en-GB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MRD</a:t>
            </a:r>
            <a:r>
              <a:rPr lang="el-GR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ctr"/>
            <a:r>
              <a:rPr lang="en-GB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√</a:t>
            </a:r>
            <a:r>
              <a:rPr lang="el-GR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ασθενείς με </a:t>
            </a:r>
            <a:r>
              <a:rPr lang="en-GB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MRD-</a:t>
            </a:r>
            <a:r>
              <a:rPr lang="el-GR" sz="9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αρνητικότητα έχουν καλύτερη έκβαση</a:t>
            </a:r>
          </a:p>
        </p:txBody>
      </p:sp>
    </p:spTree>
    <p:extLst>
      <p:ext uri="{BB962C8B-B14F-4D97-AF65-F5344CB8AC3E}">
        <p14:creationId xmlns:p14="http://schemas.microsoft.com/office/powerpoint/2010/main" val="205003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>
            <a:extLst>
              <a:ext uri="{FF2B5EF4-FFF2-40B4-BE49-F238E27FC236}">
                <a16:creationId xmlns:a16="http://schemas.microsoft.com/office/drawing/2014/main" id="{A3F33F07-54A8-46F8-AF03-0BC5A995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Επιτευξη (εμμενουσασ) </a:t>
            </a:r>
            <a:r>
              <a:rPr lang="nl-BE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sustained MRD-</a:t>
            </a:r>
            <a:r>
              <a:rPr lang="el-GR" sz="1800" b="1" cap="all" dirty="0" err="1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αρνητικοτητας</a:t>
            </a:r>
            <a:r>
              <a:rPr lang="nl-BE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l-GR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  </a:t>
            </a:r>
            <a:r>
              <a:rPr lang="nl-BE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(10</a:t>
            </a:r>
            <a:r>
              <a:rPr lang="nl-BE" sz="1800" b="1" cap="all" baseline="30000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–5</a:t>
            </a:r>
            <a:r>
              <a:rPr lang="nl-BE" sz="1800" b="1" cap="all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)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385615812"/>
              </p:ext>
            </p:extLst>
          </p:nvPr>
        </p:nvGraphicFramePr>
        <p:xfrm>
          <a:off x="334205" y="1507629"/>
          <a:ext cx="3562575" cy="248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812308" y="1327786"/>
            <a:ext cx="1824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≥6 months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2232401" y="1327786"/>
            <a:ext cx="1981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≥12 months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1244960" y="3532831"/>
            <a:ext cx="644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D-VMP</a:t>
            </a:r>
          </a:p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1745601" y="3532831"/>
            <a:ext cx="644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VMP</a:t>
            </a:r>
          </a:p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2574308" y="3532831"/>
            <a:ext cx="644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D-VMP</a:t>
            </a:r>
          </a:p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3079211" y="3532831"/>
            <a:ext cx="644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VMP</a:t>
            </a:r>
          </a:p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356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755477" y="1513897"/>
            <a:ext cx="940231" cy="261610"/>
            <a:chOff x="3375266" y="910460"/>
            <a:chExt cx="1965521" cy="35557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2DD5AE-C2AD-452E-A202-01AF9FC0C0E2}"/>
                </a:ext>
              </a:extLst>
            </p:cNvPr>
            <p:cNvSpPr txBox="1"/>
            <p:nvPr/>
          </p:nvSpPr>
          <p:spPr>
            <a:xfrm>
              <a:off x="3375266" y="910460"/>
              <a:ext cx="1965521" cy="35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i="1" kern="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</a:t>
              </a:r>
              <a:r>
                <a:rPr lang="en-US" sz="1050" b="1" kern="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&lt;0.0001</a:t>
              </a:r>
              <a:endParaRPr lang="en-US" sz="1050" b="1" kern="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375266" y="1201632"/>
              <a:ext cx="1965521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288242" y="1513898"/>
            <a:ext cx="940231" cy="261610"/>
            <a:chOff x="3375266" y="910460"/>
            <a:chExt cx="1965521" cy="29424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2DD5AE-C2AD-452E-A202-01AF9FC0C0E2}"/>
                </a:ext>
              </a:extLst>
            </p:cNvPr>
            <p:cNvSpPr txBox="1"/>
            <p:nvPr/>
          </p:nvSpPr>
          <p:spPr>
            <a:xfrm>
              <a:off x="3375266" y="910460"/>
              <a:ext cx="1965521" cy="29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i="1" kern="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</a:t>
              </a:r>
              <a:r>
                <a:rPr lang="en-US" sz="1050" b="1" kern="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&lt;0.0001</a:t>
              </a:r>
              <a:endParaRPr lang="en-US" sz="1050" b="1" kern="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3375266" y="1149286"/>
              <a:ext cx="1965521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405434" y="1007270"/>
            <a:ext cx="3290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Sustained MRD negativity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3792AE1-AAAF-8A4A-83DE-8C46D6B9B3AD}"/>
              </a:ext>
            </a:extLst>
          </p:cNvPr>
          <p:cNvGrpSpPr/>
          <p:nvPr/>
        </p:nvGrpSpPr>
        <p:grpSpPr>
          <a:xfrm>
            <a:off x="3984345" y="1279996"/>
            <a:ext cx="4985502" cy="2701249"/>
            <a:chOff x="-372461" y="660408"/>
            <a:chExt cx="9765187" cy="356056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3E458C0-3A6B-E94A-AEF6-95E1018D4F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8993" y="1901677"/>
              <a:ext cx="5044378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C5A2B7-CAF5-564B-839D-7D0F9F0F2452}"/>
                </a:ext>
              </a:extLst>
            </p:cNvPr>
            <p:cNvSpPr txBox="1"/>
            <p:nvPr/>
          </p:nvSpPr>
          <p:spPr>
            <a:xfrm rot="16200000">
              <a:off x="368685" y="1675608"/>
              <a:ext cx="2381711" cy="452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% surviving without progression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9BAE69-7231-5245-A8A4-AEAD410A9167}"/>
                </a:ext>
              </a:extLst>
            </p:cNvPr>
            <p:cNvSpPr txBox="1"/>
            <p:nvPr/>
          </p:nvSpPr>
          <p:spPr>
            <a:xfrm>
              <a:off x="2003925" y="2546494"/>
              <a:ext cx="194669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B13BCA-1407-B945-8A2D-B0ABC05BA361}"/>
                </a:ext>
              </a:extLst>
            </p:cNvPr>
            <p:cNvSpPr txBox="1"/>
            <p:nvPr/>
          </p:nvSpPr>
          <p:spPr>
            <a:xfrm>
              <a:off x="2003925" y="2074972"/>
              <a:ext cx="194669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C9A625-D589-9C41-BB59-2CBEA5985136}"/>
                </a:ext>
              </a:extLst>
            </p:cNvPr>
            <p:cNvSpPr txBox="1"/>
            <p:nvPr/>
          </p:nvSpPr>
          <p:spPr>
            <a:xfrm>
              <a:off x="2003925" y="1603454"/>
              <a:ext cx="194669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EABBBC-FCA1-5148-A8BA-5EC2ADFEC570}"/>
                </a:ext>
              </a:extLst>
            </p:cNvPr>
            <p:cNvSpPr txBox="1"/>
            <p:nvPr/>
          </p:nvSpPr>
          <p:spPr>
            <a:xfrm>
              <a:off x="2000509" y="1131930"/>
              <a:ext cx="194669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3CA7EB-35C8-344D-8E63-BFBA571245A4}"/>
                </a:ext>
              </a:extLst>
            </p:cNvPr>
            <p:cNvSpPr txBox="1"/>
            <p:nvPr/>
          </p:nvSpPr>
          <p:spPr>
            <a:xfrm>
              <a:off x="1903173" y="660408"/>
              <a:ext cx="292006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3C75BFD-FA7A-4B45-BEC2-0251B6773F3E}"/>
                </a:ext>
              </a:extLst>
            </p:cNvPr>
            <p:cNvCxnSpPr/>
            <p:nvPr/>
          </p:nvCxnSpPr>
          <p:spPr bwMode="auto">
            <a:xfrm flipH="1" flipV="1">
              <a:off x="2239808" y="2618325"/>
              <a:ext cx="6972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7BB813E-FBB2-1349-AD7A-DF66025A3636}"/>
                </a:ext>
              </a:extLst>
            </p:cNvPr>
            <p:cNvCxnSpPr/>
            <p:nvPr/>
          </p:nvCxnSpPr>
          <p:spPr bwMode="auto">
            <a:xfrm flipH="1" flipV="1">
              <a:off x="2239808" y="2146361"/>
              <a:ext cx="6972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6A00490-5C49-F742-94D5-1CBC411AB1CA}"/>
                </a:ext>
              </a:extLst>
            </p:cNvPr>
            <p:cNvCxnSpPr/>
            <p:nvPr/>
          </p:nvCxnSpPr>
          <p:spPr bwMode="auto">
            <a:xfrm flipH="1" flipV="1">
              <a:off x="2239808" y="1674397"/>
              <a:ext cx="6972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0FDF05B-C44F-A344-B1BC-CB559D9B7059}"/>
                </a:ext>
              </a:extLst>
            </p:cNvPr>
            <p:cNvCxnSpPr/>
            <p:nvPr/>
          </p:nvCxnSpPr>
          <p:spPr bwMode="auto">
            <a:xfrm flipH="1" flipV="1">
              <a:off x="2236385" y="1202432"/>
              <a:ext cx="6972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18EEC2-D13F-8F49-8F7F-6DD457929486}"/>
                </a:ext>
              </a:extLst>
            </p:cNvPr>
            <p:cNvCxnSpPr/>
            <p:nvPr/>
          </p:nvCxnSpPr>
          <p:spPr bwMode="auto">
            <a:xfrm flipH="1" flipV="1">
              <a:off x="2236385" y="730469"/>
              <a:ext cx="6972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EEAEA567-93A5-3C4C-98DA-C30814C18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207" y="686031"/>
              <a:ext cx="0" cy="2402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90A451-1EE1-BC43-AAEB-4DEE845EB30B}"/>
                </a:ext>
              </a:extLst>
            </p:cNvPr>
            <p:cNvSpPr txBox="1"/>
            <p:nvPr/>
          </p:nvSpPr>
          <p:spPr>
            <a:xfrm>
              <a:off x="1027900" y="3388717"/>
              <a:ext cx="1029864" cy="1217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Patients at risk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DE4FDF-A3B3-D340-9227-560909D6043C}"/>
                </a:ext>
              </a:extLst>
            </p:cNvPr>
            <p:cNvSpPr txBox="1"/>
            <p:nvPr/>
          </p:nvSpPr>
          <p:spPr>
            <a:xfrm>
              <a:off x="2101262" y="3018017"/>
              <a:ext cx="97336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E2E80B8-D28D-5A42-92DB-731B97FBBF1F}"/>
                </a:ext>
              </a:extLst>
            </p:cNvPr>
            <p:cNvSpPr txBox="1"/>
            <p:nvPr/>
          </p:nvSpPr>
          <p:spPr>
            <a:xfrm>
              <a:off x="2268211" y="3170520"/>
              <a:ext cx="97336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CA4A1D-7B0A-7343-9C48-04116E2BFF6D}"/>
                </a:ext>
              </a:extLst>
            </p:cNvPr>
            <p:cNvSpPr txBox="1"/>
            <p:nvPr/>
          </p:nvSpPr>
          <p:spPr>
            <a:xfrm>
              <a:off x="2553241" y="3170520"/>
              <a:ext cx="97336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0A0F827-3110-4A4E-ACD5-291DB9C30508}"/>
                </a:ext>
              </a:extLst>
            </p:cNvPr>
            <p:cNvSpPr txBox="1"/>
            <p:nvPr/>
          </p:nvSpPr>
          <p:spPr>
            <a:xfrm>
              <a:off x="2838270" y="3170520"/>
              <a:ext cx="97336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720332-EFAC-964C-A4A4-784487E9BD7D}"/>
                </a:ext>
              </a:extLst>
            </p:cNvPr>
            <p:cNvSpPr txBox="1"/>
            <p:nvPr/>
          </p:nvSpPr>
          <p:spPr>
            <a:xfrm>
              <a:off x="3123299" y="3170520"/>
              <a:ext cx="97336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7FB01D-48BE-4D4B-A77B-56B07FF57C1A}"/>
                </a:ext>
              </a:extLst>
            </p:cNvPr>
            <p:cNvSpPr txBox="1"/>
            <p:nvPr/>
          </p:nvSpPr>
          <p:spPr>
            <a:xfrm>
              <a:off x="3359663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21447A-4BC3-6741-8A4D-589851EAA775}"/>
                </a:ext>
              </a:extLst>
            </p:cNvPr>
            <p:cNvSpPr txBox="1"/>
            <p:nvPr/>
          </p:nvSpPr>
          <p:spPr>
            <a:xfrm>
              <a:off x="3644687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ED4EE73-839B-274F-9A13-05FC7F4464B1}"/>
                </a:ext>
              </a:extLst>
            </p:cNvPr>
            <p:cNvSpPr txBox="1"/>
            <p:nvPr/>
          </p:nvSpPr>
          <p:spPr>
            <a:xfrm>
              <a:off x="3929716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CBEA7FE-679A-E245-9BEF-ECBDBD473CDB}"/>
                </a:ext>
              </a:extLst>
            </p:cNvPr>
            <p:cNvSpPr txBox="1"/>
            <p:nvPr/>
          </p:nvSpPr>
          <p:spPr>
            <a:xfrm>
              <a:off x="6209938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9D407B-77C4-7044-BD9C-29BF18446714}"/>
                </a:ext>
              </a:extLst>
            </p:cNvPr>
            <p:cNvSpPr txBox="1"/>
            <p:nvPr/>
          </p:nvSpPr>
          <p:spPr>
            <a:xfrm>
              <a:off x="4371013" y="3256928"/>
              <a:ext cx="1024213" cy="28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Months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F89E0B-3912-2243-A13B-CAC7333FE4FA}"/>
                </a:ext>
              </a:extLst>
            </p:cNvPr>
            <p:cNvSpPr txBox="1"/>
            <p:nvPr/>
          </p:nvSpPr>
          <p:spPr>
            <a:xfrm>
              <a:off x="4214743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7D4D29A-2606-7548-A6D8-C3B3E0110D74}"/>
                </a:ext>
              </a:extLst>
            </p:cNvPr>
            <p:cNvSpPr txBox="1"/>
            <p:nvPr/>
          </p:nvSpPr>
          <p:spPr>
            <a:xfrm>
              <a:off x="4784800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6A8BCEC-F683-464A-A5CD-CFB3FE15F488}"/>
                </a:ext>
              </a:extLst>
            </p:cNvPr>
            <p:cNvSpPr txBox="1"/>
            <p:nvPr/>
          </p:nvSpPr>
          <p:spPr>
            <a:xfrm>
              <a:off x="-372461" y="3490732"/>
              <a:ext cx="2430227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7030A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D-VMP, &lt;12 months MRD negativity</a:t>
              </a:r>
            </a:p>
            <a:p>
              <a:pPr algn="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7030A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D-VMP, ≥12 months MRD negativity</a:t>
              </a:r>
            </a:p>
            <a:p>
              <a:pPr algn="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7030A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D-VMP, MRD positive</a:t>
              </a:r>
            </a:p>
            <a:p>
              <a:pPr algn="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EF82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VMP, &lt;12 months MRD negativity</a:t>
              </a:r>
            </a:p>
            <a:p>
              <a:pPr algn="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EF82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VMP, ≥12 months MRD negativity</a:t>
              </a:r>
            </a:p>
            <a:p>
              <a:pPr algn="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EF82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VMP, MRD positive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235021-B040-334E-929D-64BD435CA691}"/>
                </a:ext>
              </a:extLst>
            </p:cNvPr>
            <p:cNvSpPr txBox="1"/>
            <p:nvPr/>
          </p:nvSpPr>
          <p:spPr>
            <a:xfrm>
              <a:off x="2189711" y="3490734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251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331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26DEB80-0ACA-7B4E-973C-D7F218E45723}"/>
                </a:ext>
              </a:extLst>
            </p:cNvPr>
            <p:cNvSpPr txBox="1"/>
            <p:nvPr/>
          </p:nvSpPr>
          <p:spPr>
            <a:xfrm>
              <a:off x="2475227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279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1E839E7-3A21-2B46-BB3A-1DEAAE1D0F55}"/>
                </a:ext>
              </a:extLst>
            </p:cNvPr>
            <p:cNvSpPr txBox="1"/>
            <p:nvPr/>
          </p:nvSpPr>
          <p:spPr>
            <a:xfrm>
              <a:off x="2760742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213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253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1286638-7A58-1E4F-A2E4-DC5BA2B50CA8}"/>
                </a:ext>
              </a:extLst>
            </p:cNvPr>
            <p:cNvSpPr txBox="1"/>
            <p:nvPr/>
          </p:nvSpPr>
          <p:spPr>
            <a:xfrm>
              <a:off x="3046256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200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238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1A9B3DB-8E54-1544-8750-8850A5A7CF00}"/>
                </a:ext>
              </a:extLst>
            </p:cNvPr>
            <p:cNvSpPr txBox="1"/>
            <p:nvPr/>
          </p:nvSpPr>
          <p:spPr>
            <a:xfrm>
              <a:off x="3617285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46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170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14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BDD0F5A-8BA5-EF49-BD26-5CB671BD699E}"/>
                </a:ext>
              </a:extLst>
            </p:cNvPr>
            <p:cNvSpPr txBox="1"/>
            <p:nvPr/>
          </p:nvSpPr>
          <p:spPr>
            <a:xfrm>
              <a:off x="4188317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38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50E78AE-7C36-544C-8218-679481561042}"/>
                </a:ext>
              </a:extLst>
            </p:cNvPr>
            <p:cNvSpPr txBox="1"/>
            <p:nvPr/>
          </p:nvSpPr>
          <p:spPr>
            <a:xfrm>
              <a:off x="5372767" y="3490732"/>
              <a:ext cx="169552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28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47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98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7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0319AB7-500F-7F48-92B3-761DF27B5F49}"/>
                </a:ext>
              </a:extLst>
            </p:cNvPr>
            <p:cNvSpPr txBox="1"/>
            <p:nvPr/>
          </p:nvSpPr>
          <p:spPr>
            <a:xfrm>
              <a:off x="6229308" y="3490732"/>
              <a:ext cx="169552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36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C59B104-AF93-024A-9FCB-1B1936B0DA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8993" y="3090147"/>
              <a:ext cx="5044378" cy="0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91FC19-74B5-694E-A7E0-BE12AABE7C78}"/>
                </a:ext>
              </a:extLst>
            </p:cNvPr>
            <p:cNvCxnSpPr/>
            <p:nvPr/>
          </p:nvCxnSpPr>
          <p:spPr bwMode="auto">
            <a:xfrm flipH="1" flipV="1">
              <a:off x="2239808" y="3090290"/>
              <a:ext cx="69728" cy="1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CE1FF20-BBA5-BA4B-B6D9-39F16DBDBBA3}"/>
                </a:ext>
              </a:extLst>
            </p:cNvPr>
            <p:cNvCxnSpPr/>
            <p:nvPr/>
          </p:nvCxnSpPr>
          <p:spPr bwMode="auto">
            <a:xfrm flipV="1">
              <a:off x="2599298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FCD666D-9DA6-0643-B99C-05529442283F}"/>
                </a:ext>
              </a:extLst>
            </p:cNvPr>
            <p:cNvCxnSpPr/>
            <p:nvPr/>
          </p:nvCxnSpPr>
          <p:spPr bwMode="auto">
            <a:xfrm flipV="1">
              <a:off x="2885006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0E99CD3-4CB8-814F-BF3F-A32DC21937AB}"/>
                </a:ext>
              </a:extLst>
            </p:cNvPr>
            <p:cNvCxnSpPr/>
            <p:nvPr/>
          </p:nvCxnSpPr>
          <p:spPr bwMode="auto">
            <a:xfrm flipV="1">
              <a:off x="3170715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D09AFEB-6F2C-0845-B933-098D114770DC}"/>
                </a:ext>
              </a:extLst>
            </p:cNvPr>
            <p:cNvCxnSpPr/>
            <p:nvPr/>
          </p:nvCxnSpPr>
          <p:spPr bwMode="auto">
            <a:xfrm flipV="1">
              <a:off x="3456424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0F41EEB-1236-944C-8A3B-79C5676119D8}"/>
                </a:ext>
              </a:extLst>
            </p:cNvPr>
            <p:cNvCxnSpPr/>
            <p:nvPr/>
          </p:nvCxnSpPr>
          <p:spPr bwMode="auto">
            <a:xfrm flipV="1">
              <a:off x="3742130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D87895D-386D-5F41-92BD-A48942D1D5BA}"/>
                </a:ext>
              </a:extLst>
            </p:cNvPr>
            <p:cNvCxnSpPr/>
            <p:nvPr/>
          </p:nvCxnSpPr>
          <p:spPr bwMode="auto">
            <a:xfrm flipV="1">
              <a:off x="4027839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D491122-E31D-FC4A-B939-9698D360A82C}"/>
                </a:ext>
              </a:extLst>
            </p:cNvPr>
            <p:cNvCxnSpPr/>
            <p:nvPr/>
          </p:nvCxnSpPr>
          <p:spPr bwMode="auto">
            <a:xfrm flipV="1">
              <a:off x="4313547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83F3740-22F3-954B-BB89-24384ADEF200}"/>
                </a:ext>
              </a:extLst>
            </p:cNvPr>
            <p:cNvCxnSpPr/>
            <p:nvPr/>
          </p:nvCxnSpPr>
          <p:spPr bwMode="auto">
            <a:xfrm flipV="1">
              <a:off x="6599214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90D4C75-A41F-1C47-B20F-0F536BF2F9C3}"/>
                </a:ext>
              </a:extLst>
            </p:cNvPr>
            <p:cNvCxnSpPr/>
            <p:nvPr/>
          </p:nvCxnSpPr>
          <p:spPr bwMode="auto">
            <a:xfrm flipV="1">
              <a:off x="5170672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D8D59D3-238D-F543-BFF1-74A7788FD1CB}"/>
                </a:ext>
              </a:extLst>
            </p:cNvPr>
            <p:cNvCxnSpPr/>
            <p:nvPr/>
          </p:nvCxnSpPr>
          <p:spPr bwMode="auto">
            <a:xfrm flipV="1">
              <a:off x="4599257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EAC5117-4514-2A4A-B815-AC6643F00E29}"/>
                </a:ext>
              </a:extLst>
            </p:cNvPr>
            <p:cNvSpPr txBox="1"/>
            <p:nvPr/>
          </p:nvSpPr>
          <p:spPr>
            <a:xfrm>
              <a:off x="4499771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24BF532-0CAB-9A40-AC86-96974935D640}"/>
                </a:ext>
              </a:extLst>
            </p:cNvPr>
            <p:cNvSpPr txBox="1"/>
            <p:nvPr/>
          </p:nvSpPr>
          <p:spPr>
            <a:xfrm>
              <a:off x="5069828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5FF882B-AC48-F24C-9407-2540E5748B6D}"/>
                </a:ext>
              </a:extLst>
            </p:cNvPr>
            <p:cNvSpPr txBox="1"/>
            <p:nvPr/>
          </p:nvSpPr>
          <p:spPr>
            <a:xfrm>
              <a:off x="5354855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EB480DA-7E69-304F-9164-620240DCD94D}"/>
                </a:ext>
              </a:extLst>
            </p:cNvPr>
            <p:cNvSpPr txBox="1"/>
            <p:nvPr/>
          </p:nvSpPr>
          <p:spPr>
            <a:xfrm>
              <a:off x="5639881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F50800-B412-C948-A645-949991F8BA62}"/>
                </a:ext>
              </a:extLst>
            </p:cNvPr>
            <p:cNvSpPr txBox="1"/>
            <p:nvPr/>
          </p:nvSpPr>
          <p:spPr>
            <a:xfrm>
              <a:off x="5924908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B906A42-4624-2949-8FF6-534FFFF04D33}"/>
                </a:ext>
              </a:extLst>
            </p:cNvPr>
            <p:cNvCxnSpPr/>
            <p:nvPr/>
          </p:nvCxnSpPr>
          <p:spPr bwMode="auto">
            <a:xfrm flipV="1">
              <a:off x="4884964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5593789-B555-B24E-B596-2E1E56998CB8}"/>
                </a:ext>
              </a:extLst>
            </p:cNvPr>
            <p:cNvCxnSpPr/>
            <p:nvPr/>
          </p:nvCxnSpPr>
          <p:spPr bwMode="auto">
            <a:xfrm flipV="1">
              <a:off x="5456381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481CBB5-9F87-B049-9429-DAD1865CF014}"/>
                </a:ext>
              </a:extLst>
            </p:cNvPr>
            <p:cNvCxnSpPr/>
            <p:nvPr/>
          </p:nvCxnSpPr>
          <p:spPr bwMode="auto">
            <a:xfrm flipV="1">
              <a:off x="5742089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F3F9808-E7D9-7249-8C8E-52FDBD01FBA7}"/>
                </a:ext>
              </a:extLst>
            </p:cNvPr>
            <p:cNvCxnSpPr/>
            <p:nvPr/>
          </p:nvCxnSpPr>
          <p:spPr bwMode="auto">
            <a:xfrm flipV="1">
              <a:off x="6027797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E6C8C43-F78A-CE45-834E-F319FD6EEF1C}"/>
                </a:ext>
              </a:extLst>
            </p:cNvPr>
            <p:cNvCxnSpPr/>
            <p:nvPr/>
          </p:nvCxnSpPr>
          <p:spPr bwMode="auto">
            <a:xfrm flipV="1">
              <a:off x="6313506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FD07493-78EE-6F4B-A3DA-C023C1049904}"/>
                </a:ext>
              </a:extLst>
            </p:cNvPr>
            <p:cNvSpPr txBox="1"/>
            <p:nvPr/>
          </p:nvSpPr>
          <p:spPr>
            <a:xfrm>
              <a:off x="3331772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47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19</a:t>
              </a: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tr-TR" sz="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tr-TR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D2E779-866F-6043-BF79-86909A5FFD79}"/>
                </a:ext>
              </a:extLst>
            </p:cNvPr>
            <p:cNvSpPr txBox="1"/>
            <p:nvPr/>
          </p:nvSpPr>
          <p:spPr>
            <a:xfrm>
              <a:off x="3902801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151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14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147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ED75087-2689-F84E-8FA9-EC898131ECF2}"/>
                </a:ext>
              </a:extLst>
            </p:cNvPr>
            <p:cNvSpPr txBox="1"/>
            <p:nvPr/>
          </p:nvSpPr>
          <p:spPr>
            <a:xfrm>
              <a:off x="5044862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48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111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cs-CZ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59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C6E0413-8028-2C40-9D25-679B72CEEC84}"/>
                </a:ext>
              </a:extLst>
            </p:cNvPr>
            <p:cNvSpPr txBox="1"/>
            <p:nvPr/>
          </p:nvSpPr>
          <p:spPr>
            <a:xfrm>
              <a:off x="5943796" y="3490732"/>
              <a:ext cx="169552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62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7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7CAAD9E-6371-9548-84C3-56BCDD9EA325}"/>
                </a:ext>
              </a:extLst>
            </p:cNvPr>
            <p:cNvSpPr txBox="1"/>
            <p:nvPr/>
          </p:nvSpPr>
          <p:spPr>
            <a:xfrm>
              <a:off x="4473832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32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126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3D57F00-EBF3-E648-A096-3FEA7FD8F7BD}"/>
                </a:ext>
              </a:extLst>
            </p:cNvPr>
            <p:cNvSpPr txBox="1"/>
            <p:nvPr/>
          </p:nvSpPr>
          <p:spPr>
            <a:xfrm>
              <a:off x="4759346" y="3490732"/>
              <a:ext cx="254328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32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121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4063D4C-033A-CA48-8FF2-29BC03BB345F}"/>
                </a:ext>
              </a:extLst>
            </p:cNvPr>
            <p:cNvSpPr txBox="1"/>
            <p:nvPr/>
          </p:nvSpPr>
          <p:spPr>
            <a:xfrm>
              <a:off x="5658281" y="3490732"/>
              <a:ext cx="169552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27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44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7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107368F-3888-2749-AE46-A57365073FAB}"/>
                </a:ext>
              </a:extLst>
            </p:cNvPr>
            <p:cNvSpPr txBox="1"/>
            <p:nvPr/>
          </p:nvSpPr>
          <p:spPr>
            <a:xfrm>
              <a:off x="6969895" y="3170520"/>
              <a:ext cx="401478" cy="141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3FBCC3-6062-D741-82CA-33CFCC44CE8E}"/>
                </a:ext>
              </a:extLst>
            </p:cNvPr>
            <p:cNvSpPr txBox="1"/>
            <p:nvPr/>
          </p:nvSpPr>
          <p:spPr>
            <a:xfrm>
              <a:off x="7128246" y="3490732"/>
              <a:ext cx="84777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C37F5B8-8C85-154F-949C-633BBFC916A8}"/>
                </a:ext>
              </a:extLst>
            </p:cNvPr>
            <p:cNvCxnSpPr/>
            <p:nvPr/>
          </p:nvCxnSpPr>
          <p:spPr bwMode="auto">
            <a:xfrm flipV="1">
              <a:off x="7170636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9BD7D75-E986-7044-A56F-31E0894FE5C0}"/>
                </a:ext>
              </a:extLst>
            </p:cNvPr>
            <p:cNvSpPr txBox="1"/>
            <p:nvPr/>
          </p:nvSpPr>
          <p:spPr>
            <a:xfrm>
              <a:off x="6494967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CFECC1C-36FE-DE4F-9692-7ACC265E1C3D}"/>
                </a:ext>
              </a:extLst>
            </p:cNvPr>
            <p:cNvSpPr txBox="1"/>
            <p:nvPr/>
          </p:nvSpPr>
          <p:spPr>
            <a:xfrm>
              <a:off x="6779994" y="3170520"/>
              <a:ext cx="194671" cy="1419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4E104A2-87E3-C94A-9856-DBC2931744D6}"/>
                </a:ext>
              </a:extLst>
            </p:cNvPr>
            <p:cNvCxnSpPr/>
            <p:nvPr/>
          </p:nvCxnSpPr>
          <p:spPr bwMode="auto">
            <a:xfrm flipV="1">
              <a:off x="6884923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DE5C9B-E4BF-4C41-B3EC-038C8118B85B}"/>
                </a:ext>
              </a:extLst>
            </p:cNvPr>
            <p:cNvSpPr txBox="1"/>
            <p:nvPr/>
          </p:nvSpPr>
          <p:spPr>
            <a:xfrm>
              <a:off x="6514826" y="3490732"/>
              <a:ext cx="169552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14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is-I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27142CC-3973-F445-AD5D-D9E9906688E3}"/>
                </a:ext>
              </a:extLst>
            </p:cNvPr>
            <p:cNvSpPr txBox="1"/>
            <p:nvPr/>
          </p:nvSpPr>
          <p:spPr>
            <a:xfrm>
              <a:off x="6842727" y="3490732"/>
              <a:ext cx="84777" cy="7302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 defTabSz="730183">
                <a:spcBef>
                  <a:spcPts val="0"/>
                </a:spcBef>
                <a:defRPr/>
              </a:pPr>
              <a:r>
                <a: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8C84151-F390-DB4D-BC45-6CBD56F7EDDB}"/>
                </a:ext>
              </a:extLst>
            </p:cNvPr>
            <p:cNvCxnSpPr/>
            <p:nvPr/>
          </p:nvCxnSpPr>
          <p:spPr bwMode="auto">
            <a:xfrm flipV="1">
              <a:off x="2313589" y="3089748"/>
              <a:ext cx="0" cy="46476"/>
            </a:xfrm>
            <a:prstGeom prst="line">
              <a:avLst/>
            </a:prstGeom>
            <a:solidFill>
              <a:srgbClr val="6D268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78CD1CEB-A97E-294F-8C0F-8C95A895B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2947" y="678358"/>
              <a:ext cx="4953923" cy="2280556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7186EB7-9159-2346-9A3A-6C2AD6DED99A}"/>
                </a:ext>
              </a:extLst>
            </p:cNvPr>
            <p:cNvSpPr txBox="1"/>
            <p:nvPr/>
          </p:nvSpPr>
          <p:spPr>
            <a:xfrm>
              <a:off x="7060353" y="2247085"/>
              <a:ext cx="2332373" cy="26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72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7030A0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D-VMP, MRD positive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9599192-D04D-C146-9872-F6953F55CD60}"/>
                </a:ext>
              </a:extLst>
            </p:cNvPr>
            <p:cNvSpPr txBox="1"/>
            <p:nvPr/>
          </p:nvSpPr>
          <p:spPr>
            <a:xfrm>
              <a:off x="6796688" y="2799671"/>
              <a:ext cx="2071222" cy="26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72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EF8200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VMP, MRD positive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5A7F6F3-F3FC-884C-8E6B-C751BA9B1538}"/>
                </a:ext>
              </a:extLst>
            </p:cNvPr>
            <p:cNvSpPr txBox="1"/>
            <p:nvPr/>
          </p:nvSpPr>
          <p:spPr>
            <a:xfrm>
              <a:off x="6877326" y="1250707"/>
              <a:ext cx="1860842" cy="40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72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EF8200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VMP, ≥12 months MRD negativity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9B93581-E580-3A4A-ACC8-4B8360103994}"/>
                </a:ext>
              </a:extLst>
            </p:cNvPr>
            <p:cNvSpPr txBox="1"/>
            <p:nvPr/>
          </p:nvSpPr>
          <p:spPr>
            <a:xfrm>
              <a:off x="6815962" y="2468424"/>
              <a:ext cx="1922206" cy="40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72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EF8200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VMP, &lt;12 months MRD negativity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D1FA7E6-AB6A-E04E-8A40-A9B7D90044A4}"/>
                </a:ext>
              </a:extLst>
            </p:cNvPr>
            <p:cNvSpPr txBox="1"/>
            <p:nvPr/>
          </p:nvSpPr>
          <p:spPr>
            <a:xfrm>
              <a:off x="7146642" y="924026"/>
              <a:ext cx="2222728" cy="40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72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7030A0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D-VMP, ≥12 months MRD negativity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67629D6-8EE0-824F-B6D8-A200FC89C277}"/>
                </a:ext>
              </a:extLst>
            </p:cNvPr>
            <p:cNvSpPr txBox="1"/>
            <p:nvPr/>
          </p:nvSpPr>
          <p:spPr>
            <a:xfrm>
              <a:off x="7132296" y="1710796"/>
              <a:ext cx="2058547" cy="40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972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rgbClr val="7030A0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D-VMP, &lt;12 months MRD negativity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A4932CE0-B84C-4042-8373-FE33D02DD2AD}"/>
              </a:ext>
            </a:extLst>
          </p:cNvPr>
          <p:cNvSpPr txBox="1"/>
          <p:nvPr/>
        </p:nvSpPr>
        <p:spPr>
          <a:xfrm>
            <a:off x="5415973" y="1007270"/>
            <a:ext cx="27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PFS by sustained MRD negativity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57DC0A4-F265-468B-9BF5-80E93F2B3949}"/>
              </a:ext>
            </a:extLst>
          </p:cNvPr>
          <p:cNvSpPr/>
          <p:nvPr/>
        </p:nvSpPr>
        <p:spPr>
          <a:xfrm>
            <a:off x="350726" y="4079972"/>
            <a:ext cx="8442550" cy="238527"/>
          </a:xfrm>
          <a:prstGeom prst="rect">
            <a:avLst/>
          </a:prstGeom>
          <a:solidFill>
            <a:srgbClr val="225E96"/>
          </a:solidFill>
          <a:ln>
            <a:noFill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Σημαντικά περισσότεροι ασθενείς επιτυγχάνουν </a:t>
            </a:r>
            <a:r>
              <a:rPr lang="en-US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sustained MRD </a:t>
            </a:r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αρνητικότητα </a:t>
            </a:r>
            <a:r>
              <a:rPr lang="en-US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≥6 </a:t>
            </a:r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μήνες</a:t>
            </a:r>
            <a:r>
              <a:rPr lang="en-US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</a:t>
            </a:r>
            <a:r>
              <a:rPr lang="en-US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≥12 </a:t>
            </a:r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μήνες</a:t>
            </a:r>
            <a:r>
              <a:rPr lang="en-US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στην ομάδα του </a:t>
            </a:r>
            <a:r>
              <a:rPr lang="en-US" sz="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D-Rd </a:t>
            </a:r>
            <a:endParaRPr lang="nl-BE" sz="9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2ADD0DC-4EC5-444F-B52F-93ED71BCA64C}"/>
              </a:ext>
            </a:extLst>
          </p:cNvPr>
          <p:cNvSpPr/>
          <p:nvPr/>
        </p:nvSpPr>
        <p:spPr>
          <a:xfrm>
            <a:off x="767752" y="4438173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γραφημάτων από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10.1016/S0140-6736(19)32956-3, (Table 1 and  Figure 2)</a:t>
            </a:r>
          </a:p>
        </p:txBody>
      </p:sp>
    </p:spTree>
    <p:extLst>
      <p:ext uri="{BB962C8B-B14F-4D97-AF65-F5344CB8AC3E}">
        <p14:creationId xmlns:p14="http://schemas.microsoft.com/office/powerpoint/2010/main" val="161837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>
            <a:extLst>
              <a:ext uri="{FF2B5EF4-FFF2-40B4-BE49-F238E27FC236}">
                <a16:creationId xmlns:a16="http://schemas.microsoft.com/office/drawing/2014/main" id="{EEB1FDDF-EF28-468D-8D60-E4B3DC9C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6" y="302607"/>
            <a:ext cx="8442548" cy="369332"/>
          </a:xfrm>
        </p:spPr>
        <p:txBody>
          <a:bodyPr>
            <a:spAutoFit/>
          </a:bodyPr>
          <a:lstStyle/>
          <a:p>
            <a:r>
              <a:rPr lang="en-US" dirty="0"/>
              <a:t>PFS2: PFS </a:t>
            </a:r>
            <a:r>
              <a:rPr lang="el-GR" dirty="0" err="1"/>
              <a:t>μεχρι</a:t>
            </a:r>
            <a:r>
              <a:rPr lang="el-GR" dirty="0"/>
              <a:t> την </a:t>
            </a:r>
            <a:r>
              <a:rPr lang="el-GR" dirty="0" err="1"/>
              <a:t>επομενη</a:t>
            </a:r>
            <a:r>
              <a:rPr lang="el-GR" dirty="0"/>
              <a:t> </a:t>
            </a:r>
            <a:r>
              <a:rPr lang="el-GR" dirty="0" err="1"/>
              <a:t>γραμμη</a:t>
            </a:r>
            <a:r>
              <a:rPr lang="el-GR" dirty="0"/>
              <a:t> </a:t>
            </a:r>
            <a:r>
              <a:rPr lang="el-GR" dirty="0" err="1"/>
              <a:t>θεραπειασ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2D5121-898A-D54E-9ADC-C094B5BA094B}"/>
              </a:ext>
            </a:extLst>
          </p:cNvPr>
          <p:cNvSpPr txBox="1"/>
          <p:nvPr/>
        </p:nvSpPr>
        <p:spPr>
          <a:xfrm>
            <a:off x="2065927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356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B6F2AE-8159-054A-BD13-58B95916D872}"/>
              </a:ext>
            </a:extLst>
          </p:cNvPr>
          <p:cNvSpPr txBox="1"/>
          <p:nvPr/>
        </p:nvSpPr>
        <p:spPr>
          <a:xfrm>
            <a:off x="2328261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325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B07332-A4AF-D747-B2CE-942ED774EAC8}"/>
              </a:ext>
            </a:extLst>
          </p:cNvPr>
          <p:cNvSpPr txBox="1"/>
          <p:nvPr/>
        </p:nvSpPr>
        <p:spPr>
          <a:xfrm>
            <a:off x="2585217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312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CF99F7-38FF-6A44-8F75-A90E5F400CBE}"/>
              </a:ext>
            </a:extLst>
          </p:cNvPr>
          <p:cNvSpPr txBox="1"/>
          <p:nvPr/>
        </p:nvSpPr>
        <p:spPr>
          <a:xfrm>
            <a:off x="2836794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303</a:t>
            </a: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9AE5A-5AA0-A64E-BFAC-B523B8D90D76}"/>
              </a:ext>
            </a:extLst>
          </p:cNvPr>
          <p:cNvSpPr txBox="1"/>
          <p:nvPr/>
        </p:nvSpPr>
        <p:spPr>
          <a:xfrm>
            <a:off x="3361467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277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34CF43-9874-B943-AADD-80A6D850BD2D}"/>
              </a:ext>
            </a:extLst>
          </p:cNvPr>
          <p:cNvSpPr txBox="1"/>
          <p:nvPr/>
        </p:nvSpPr>
        <p:spPr>
          <a:xfrm>
            <a:off x="3880761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245</a:t>
            </a:r>
          </a:p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282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F8D672-ABDC-F746-8800-B05DB7AB9EA2}"/>
              </a:ext>
            </a:extLst>
          </p:cNvPr>
          <p:cNvSpPr txBox="1"/>
          <p:nvPr/>
        </p:nvSpPr>
        <p:spPr>
          <a:xfrm>
            <a:off x="4913967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171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8825A8-3C65-7049-8180-5C03098ACB1E}"/>
              </a:ext>
            </a:extLst>
          </p:cNvPr>
          <p:cNvSpPr txBox="1"/>
          <p:nvPr/>
        </p:nvSpPr>
        <p:spPr>
          <a:xfrm>
            <a:off x="5695602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28F0A5-7BA5-FC4A-850F-2BE2B89A01BD}"/>
              </a:ext>
            </a:extLst>
          </p:cNvPr>
          <p:cNvSpPr txBox="1"/>
          <p:nvPr/>
        </p:nvSpPr>
        <p:spPr>
          <a:xfrm>
            <a:off x="3104512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292</a:t>
            </a: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3FA433-2335-B545-B6DB-40A40C4BD39D}"/>
              </a:ext>
            </a:extLst>
          </p:cNvPr>
          <p:cNvSpPr txBox="1"/>
          <p:nvPr/>
        </p:nvSpPr>
        <p:spPr>
          <a:xfrm>
            <a:off x="3618423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265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293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BECAC6-1268-BF4F-AAF1-CA0CAE62A947}"/>
              </a:ext>
            </a:extLst>
          </p:cNvPr>
          <p:cNvSpPr txBox="1"/>
          <p:nvPr/>
        </p:nvSpPr>
        <p:spPr>
          <a:xfrm>
            <a:off x="4657010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191</a:t>
            </a:r>
          </a:p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D2BAEF-575C-704D-928F-3076BC5D96B9}"/>
              </a:ext>
            </a:extLst>
          </p:cNvPr>
          <p:cNvSpPr txBox="1"/>
          <p:nvPr/>
        </p:nvSpPr>
        <p:spPr>
          <a:xfrm>
            <a:off x="5433260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94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1F4BD6-5E8D-3B42-BEFE-88C6141134FF}"/>
              </a:ext>
            </a:extLst>
          </p:cNvPr>
          <p:cNvSpPr txBox="1"/>
          <p:nvPr/>
        </p:nvSpPr>
        <p:spPr>
          <a:xfrm>
            <a:off x="4143097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232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8646BC-9CFA-EA44-9B89-920F4899A891}"/>
              </a:ext>
            </a:extLst>
          </p:cNvPr>
          <p:cNvSpPr txBox="1"/>
          <p:nvPr/>
        </p:nvSpPr>
        <p:spPr>
          <a:xfrm>
            <a:off x="4400053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209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266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7B670CE-58C6-784C-824E-2EAD994652DF}"/>
              </a:ext>
            </a:extLst>
          </p:cNvPr>
          <p:cNvSpPr txBox="1"/>
          <p:nvPr/>
        </p:nvSpPr>
        <p:spPr>
          <a:xfrm>
            <a:off x="5176303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141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90287C-9B45-A048-96C3-34E9347B5C1D}"/>
              </a:ext>
            </a:extLst>
          </p:cNvPr>
          <p:cNvSpPr txBox="1"/>
          <p:nvPr/>
        </p:nvSpPr>
        <p:spPr>
          <a:xfrm>
            <a:off x="6470326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DBF1E5-4F9C-8A48-AC06-87B83412B799}"/>
              </a:ext>
            </a:extLst>
          </p:cNvPr>
          <p:cNvSpPr txBox="1"/>
          <p:nvPr/>
        </p:nvSpPr>
        <p:spPr>
          <a:xfrm>
            <a:off x="6213362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0BCE58-80DB-8B49-BF78-9F1ED60D5566}"/>
              </a:ext>
            </a:extLst>
          </p:cNvPr>
          <p:cNvSpPr txBox="1"/>
          <p:nvPr/>
        </p:nvSpPr>
        <p:spPr>
          <a:xfrm>
            <a:off x="5951025" y="3979034"/>
            <a:ext cx="200295" cy="397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0CA7E8-6131-B444-9599-A9A38ED6FD9E}"/>
              </a:ext>
            </a:extLst>
          </p:cNvPr>
          <p:cNvCxnSpPr/>
          <p:nvPr/>
        </p:nvCxnSpPr>
        <p:spPr bwMode="auto">
          <a:xfrm flipV="1">
            <a:off x="5789026" y="1306993"/>
            <a:ext cx="0" cy="211500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C994B5-B06C-9B43-915F-77489031843C}"/>
              </a:ext>
            </a:extLst>
          </p:cNvPr>
          <p:cNvCxnSpPr>
            <a:cxnSpLocks/>
          </p:cNvCxnSpPr>
          <p:nvPr/>
        </p:nvCxnSpPr>
        <p:spPr bwMode="auto">
          <a:xfrm>
            <a:off x="2161212" y="2290130"/>
            <a:ext cx="4572032" cy="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09424BC-0016-4B41-814C-8B93DC82A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85" y="1132500"/>
            <a:ext cx="4520735" cy="1320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2E46D6-66A4-4244-97FD-8DBD21BD740F}"/>
              </a:ext>
            </a:extLst>
          </p:cNvPr>
          <p:cNvSpPr txBox="1"/>
          <p:nvPr/>
        </p:nvSpPr>
        <p:spPr>
          <a:xfrm rot="16200000">
            <a:off x="589777" y="2137470"/>
            <a:ext cx="2065613" cy="40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% surviving without progression on 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next subsequent line of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33DF9-1B52-9949-BBD6-931FB77687C8}"/>
              </a:ext>
            </a:extLst>
          </p:cNvPr>
          <p:cNvSpPr txBox="1"/>
          <p:nvPr/>
        </p:nvSpPr>
        <p:spPr>
          <a:xfrm>
            <a:off x="1927044" y="2917261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33278-9E84-2945-8BA1-7B0A5787BD7C}"/>
              </a:ext>
            </a:extLst>
          </p:cNvPr>
          <p:cNvSpPr txBox="1"/>
          <p:nvPr/>
        </p:nvSpPr>
        <p:spPr>
          <a:xfrm>
            <a:off x="1927044" y="2464131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33D9A-32A2-4143-ADFA-03A42E513047}"/>
              </a:ext>
            </a:extLst>
          </p:cNvPr>
          <p:cNvSpPr txBox="1"/>
          <p:nvPr/>
        </p:nvSpPr>
        <p:spPr>
          <a:xfrm>
            <a:off x="1927044" y="2011001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FAC3D-2214-5045-BFFC-17A07F20CA0F}"/>
              </a:ext>
            </a:extLst>
          </p:cNvPr>
          <p:cNvSpPr txBox="1"/>
          <p:nvPr/>
        </p:nvSpPr>
        <p:spPr>
          <a:xfrm>
            <a:off x="1923942" y="1557872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90A92-CDFB-9F41-8D09-5A829DB800F1}"/>
              </a:ext>
            </a:extLst>
          </p:cNvPr>
          <p:cNvSpPr txBox="1"/>
          <p:nvPr/>
        </p:nvSpPr>
        <p:spPr>
          <a:xfrm>
            <a:off x="1856887" y="1119189"/>
            <a:ext cx="201167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E10101-0969-3749-972E-AE79351F8779}"/>
              </a:ext>
            </a:extLst>
          </p:cNvPr>
          <p:cNvCxnSpPr/>
          <p:nvPr/>
        </p:nvCxnSpPr>
        <p:spPr bwMode="auto">
          <a:xfrm flipH="1" flipV="1">
            <a:off x="2098505" y="2976111"/>
            <a:ext cx="63199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6379BE-9421-5748-A5B2-A7B2EEF585A7}"/>
              </a:ext>
            </a:extLst>
          </p:cNvPr>
          <p:cNvCxnSpPr/>
          <p:nvPr/>
        </p:nvCxnSpPr>
        <p:spPr bwMode="auto">
          <a:xfrm flipH="1" flipV="1">
            <a:off x="2098505" y="2522556"/>
            <a:ext cx="63199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0D26D-9A52-6347-8588-E32756C84A0B}"/>
              </a:ext>
            </a:extLst>
          </p:cNvPr>
          <p:cNvCxnSpPr/>
          <p:nvPr/>
        </p:nvCxnSpPr>
        <p:spPr bwMode="auto">
          <a:xfrm flipH="1" flipV="1">
            <a:off x="2098505" y="2069002"/>
            <a:ext cx="63199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712DE1-D360-3842-9594-BEB6D592A0EC}"/>
              </a:ext>
            </a:extLst>
          </p:cNvPr>
          <p:cNvCxnSpPr/>
          <p:nvPr/>
        </p:nvCxnSpPr>
        <p:spPr bwMode="auto">
          <a:xfrm flipH="1" flipV="1">
            <a:off x="2095403" y="1615447"/>
            <a:ext cx="63199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B12D9F-C0F8-E541-AC2A-365B322FDF1C}"/>
              </a:ext>
            </a:extLst>
          </p:cNvPr>
          <p:cNvCxnSpPr/>
          <p:nvPr/>
        </p:nvCxnSpPr>
        <p:spPr bwMode="auto">
          <a:xfrm flipH="1" flipV="1">
            <a:off x="2095403" y="1161892"/>
            <a:ext cx="63199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Line 16">
            <a:extLst>
              <a:ext uri="{FF2B5EF4-FFF2-40B4-BE49-F238E27FC236}">
                <a16:creationId xmlns:a16="http://schemas.microsoft.com/office/drawing/2014/main" id="{19F48C24-0DD3-3742-8A5F-F4A0BA50A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938" y="1119188"/>
            <a:ext cx="0" cy="230845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defTabSz="5715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FFFFFF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3B06E-54C1-1648-A62D-25B9A0B176B6}"/>
              </a:ext>
            </a:extLst>
          </p:cNvPr>
          <p:cNvSpPr txBox="1"/>
          <p:nvPr/>
        </p:nvSpPr>
        <p:spPr>
          <a:xfrm>
            <a:off x="1994099" y="3370389"/>
            <a:ext cx="67056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0D47A-DAF0-1441-87A3-1F45A70ADCCA}"/>
              </a:ext>
            </a:extLst>
          </p:cNvPr>
          <p:cNvSpPr txBox="1"/>
          <p:nvPr/>
        </p:nvSpPr>
        <p:spPr>
          <a:xfrm>
            <a:off x="2134828" y="3506768"/>
            <a:ext cx="67056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048151-DD06-9341-AEE0-50E3250892EF}"/>
              </a:ext>
            </a:extLst>
          </p:cNvPr>
          <p:cNvSpPr txBox="1"/>
          <p:nvPr/>
        </p:nvSpPr>
        <p:spPr>
          <a:xfrm>
            <a:off x="2395643" y="3506768"/>
            <a:ext cx="67056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91C4D-CBD8-AA4A-8BAA-92176404EE83}"/>
              </a:ext>
            </a:extLst>
          </p:cNvPr>
          <p:cNvSpPr txBox="1"/>
          <p:nvPr/>
        </p:nvSpPr>
        <p:spPr>
          <a:xfrm>
            <a:off x="2648669" y="3506768"/>
            <a:ext cx="67056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E8598F-BD5D-0B47-BC71-3479B7C22E8B}"/>
              </a:ext>
            </a:extLst>
          </p:cNvPr>
          <p:cNvSpPr txBox="1"/>
          <p:nvPr/>
        </p:nvSpPr>
        <p:spPr>
          <a:xfrm>
            <a:off x="2910318" y="3506768"/>
            <a:ext cx="67056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84CECC-9EE4-FA48-AD2D-B05943CEEB68}"/>
              </a:ext>
            </a:extLst>
          </p:cNvPr>
          <p:cNvSpPr txBox="1"/>
          <p:nvPr/>
        </p:nvSpPr>
        <p:spPr>
          <a:xfrm>
            <a:off x="3135591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DAD68A-7071-9141-8D14-E49309B5858E}"/>
              </a:ext>
            </a:extLst>
          </p:cNvPr>
          <p:cNvSpPr txBox="1"/>
          <p:nvPr/>
        </p:nvSpPr>
        <p:spPr>
          <a:xfrm>
            <a:off x="3394935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E04BD2-545D-934E-97F2-BCF6DBCC6AAB}"/>
              </a:ext>
            </a:extLst>
          </p:cNvPr>
          <p:cNvSpPr txBox="1"/>
          <p:nvPr/>
        </p:nvSpPr>
        <p:spPr>
          <a:xfrm>
            <a:off x="3654277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8FF55-D61A-B146-97C4-FAF59E9CA3B1}"/>
              </a:ext>
            </a:extLst>
          </p:cNvPr>
          <p:cNvSpPr txBox="1"/>
          <p:nvPr/>
        </p:nvSpPr>
        <p:spPr>
          <a:xfrm>
            <a:off x="5725396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D93229-DA80-3A41-BA22-8E000D30222D}"/>
              </a:ext>
            </a:extLst>
          </p:cNvPr>
          <p:cNvSpPr txBox="1"/>
          <p:nvPr/>
        </p:nvSpPr>
        <p:spPr>
          <a:xfrm>
            <a:off x="3913622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08184-42DB-064A-8AC7-B7FD5C979A38}"/>
              </a:ext>
            </a:extLst>
          </p:cNvPr>
          <p:cNvSpPr txBox="1"/>
          <p:nvPr/>
        </p:nvSpPr>
        <p:spPr>
          <a:xfrm>
            <a:off x="4432307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CE68F1-B32B-5A4D-BB4B-BA4166B63E74}"/>
              </a:ext>
            </a:extLst>
          </p:cNvPr>
          <p:cNvCxnSpPr>
            <a:cxnSpLocks/>
          </p:cNvCxnSpPr>
          <p:nvPr/>
        </p:nvCxnSpPr>
        <p:spPr bwMode="auto">
          <a:xfrm>
            <a:off x="2161212" y="3429530"/>
            <a:ext cx="4572032" cy="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DD665C-3EC5-F049-8E95-BF84453A9D9B}"/>
              </a:ext>
            </a:extLst>
          </p:cNvPr>
          <p:cNvCxnSpPr/>
          <p:nvPr/>
        </p:nvCxnSpPr>
        <p:spPr bwMode="auto">
          <a:xfrm flipH="1" flipV="1">
            <a:off x="2098505" y="3429666"/>
            <a:ext cx="63199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7F85C8-74A3-BE43-BE4F-347E70F5D4D8}"/>
              </a:ext>
            </a:extLst>
          </p:cNvPr>
          <p:cNvCxnSpPr/>
          <p:nvPr/>
        </p:nvCxnSpPr>
        <p:spPr bwMode="auto">
          <a:xfrm flipV="1">
            <a:off x="2165379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BFD603-EB33-0E46-88DC-8E1D67FBE679}"/>
              </a:ext>
            </a:extLst>
          </p:cNvPr>
          <p:cNvCxnSpPr/>
          <p:nvPr/>
        </p:nvCxnSpPr>
        <p:spPr bwMode="auto">
          <a:xfrm flipV="1">
            <a:off x="2424314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FFCD9BF-8A2F-CC47-B2B8-077C8170DC75}"/>
              </a:ext>
            </a:extLst>
          </p:cNvPr>
          <p:cNvCxnSpPr/>
          <p:nvPr/>
        </p:nvCxnSpPr>
        <p:spPr bwMode="auto">
          <a:xfrm flipV="1">
            <a:off x="2683249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1028A5-A4DB-804E-9965-AA6CDC6936C5}"/>
              </a:ext>
            </a:extLst>
          </p:cNvPr>
          <p:cNvCxnSpPr/>
          <p:nvPr/>
        </p:nvCxnSpPr>
        <p:spPr bwMode="auto">
          <a:xfrm flipV="1">
            <a:off x="2942184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FBB32C3-F900-B249-9C5C-2CDE6F7E6CAA}"/>
              </a:ext>
            </a:extLst>
          </p:cNvPr>
          <p:cNvCxnSpPr/>
          <p:nvPr/>
        </p:nvCxnSpPr>
        <p:spPr bwMode="auto">
          <a:xfrm flipV="1">
            <a:off x="3201120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417202-6FD7-C741-97C8-3148EDB79537}"/>
              </a:ext>
            </a:extLst>
          </p:cNvPr>
          <p:cNvCxnSpPr/>
          <p:nvPr/>
        </p:nvCxnSpPr>
        <p:spPr bwMode="auto">
          <a:xfrm flipV="1">
            <a:off x="3460055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80B63C-55F2-3C44-AC58-220421BE26AC}"/>
              </a:ext>
            </a:extLst>
          </p:cNvPr>
          <p:cNvCxnSpPr/>
          <p:nvPr/>
        </p:nvCxnSpPr>
        <p:spPr bwMode="auto">
          <a:xfrm flipV="1">
            <a:off x="3718989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EF8E2C-3861-224E-863E-361F3054545C}"/>
              </a:ext>
            </a:extLst>
          </p:cNvPr>
          <p:cNvCxnSpPr/>
          <p:nvPr/>
        </p:nvCxnSpPr>
        <p:spPr bwMode="auto">
          <a:xfrm flipV="1">
            <a:off x="5792451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EFAD2C-7169-6348-AD6D-9A872D0DDA02}"/>
              </a:ext>
            </a:extLst>
          </p:cNvPr>
          <p:cNvCxnSpPr/>
          <p:nvPr/>
        </p:nvCxnSpPr>
        <p:spPr bwMode="auto">
          <a:xfrm flipV="1">
            <a:off x="4495796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7B4F76-056E-8F4A-A789-E9DC7E416B93}"/>
              </a:ext>
            </a:extLst>
          </p:cNvPr>
          <p:cNvCxnSpPr/>
          <p:nvPr/>
        </p:nvCxnSpPr>
        <p:spPr bwMode="auto">
          <a:xfrm flipV="1">
            <a:off x="3977925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76DA200-7D4A-8046-A748-6CFB2E007D28}"/>
              </a:ext>
            </a:extLst>
          </p:cNvPr>
          <p:cNvSpPr txBox="1"/>
          <p:nvPr/>
        </p:nvSpPr>
        <p:spPr>
          <a:xfrm>
            <a:off x="4172966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335B62-C535-9D43-95F3-1A6512638AC2}"/>
              </a:ext>
            </a:extLst>
          </p:cNvPr>
          <p:cNvSpPr txBox="1"/>
          <p:nvPr/>
        </p:nvSpPr>
        <p:spPr>
          <a:xfrm>
            <a:off x="4691652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C13E17-3F2D-2F49-B75F-8F310A9E9656}"/>
              </a:ext>
            </a:extLst>
          </p:cNvPr>
          <p:cNvSpPr txBox="1"/>
          <p:nvPr/>
        </p:nvSpPr>
        <p:spPr>
          <a:xfrm>
            <a:off x="4950996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480926-905D-4D46-975A-5CB10A8DF7D2}"/>
              </a:ext>
            </a:extLst>
          </p:cNvPr>
          <p:cNvSpPr txBox="1"/>
          <p:nvPr/>
        </p:nvSpPr>
        <p:spPr>
          <a:xfrm>
            <a:off x="5210338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F6144-2D2B-0347-BB0D-2845D5ED2187}"/>
              </a:ext>
            </a:extLst>
          </p:cNvPr>
          <p:cNvSpPr txBox="1"/>
          <p:nvPr/>
        </p:nvSpPr>
        <p:spPr>
          <a:xfrm>
            <a:off x="5469682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39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BCEC69-F779-294D-AFFD-097154507B10}"/>
              </a:ext>
            </a:extLst>
          </p:cNvPr>
          <p:cNvCxnSpPr/>
          <p:nvPr/>
        </p:nvCxnSpPr>
        <p:spPr bwMode="auto">
          <a:xfrm flipV="1">
            <a:off x="4236860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2E27A3-AFB3-E241-B5F4-CE7EE593496A}"/>
              </a:ext>
            </a:extLst>
          </p:cNvPr>
          <p:cNvCxnSpPr/>
          <p:nvPr/>
        </p:nvCxnSpPr>
        <p:spPr bwMode="auto">
          <a:xfrm flipV="1">
            <a:off x="4754731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663CC26-B367-D544-823A-024F7BAC2ABD}"/>
              </a:ext>
            </a:extLst>
          </p:cNvPr>
          <p:cNvCxnSpPr/>
          <p:nvPr/>
        </p:nvCxnSpPr>
        <p:spPr bwMode="auto">
          <a:xfrm flipV="1">
            <a:off x="5013666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92C50B-A484-2A4C-B1F9-B45E8A1D8324}"/>
              </a:ext>
            </a:extLst>
          </p:cNvPr>
          <p:cNvCxnSpPr/>
          <p:nvPr/>
        </p:nvCxnSpPr>
        <p:spPr bwMode="auto">
          <a:xfrm flipV="1">
            <a:off x="5272601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46E5BD-37E5-3947-A422-F45728BB41B0}"/>
              </a:ext>
            </a:extLst>
          </p:cNvPr>
          <p:cNvCxnSpPr/>
          <p:nvPr/>
        </p:nvCxnSpPr>
        <p:spPr bwMode="auto">
          <a:xfrm flipV="1">
            <a:off x="5531537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C77C6E9-37FA-334B-894D-C32B48230DEE}"/>
              </a:ext>
            </a:extLst>
          </p:cNvPr>
          <p:cNvSpPr txBox="1"/>
          <p:nvPr/>
        </p:nvSpPr>
        <p:spPr>
          <a:xfrm>
            <a:off x="2256442" y="2974776"/>
            <a:ext cx="2151134" cy="343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HR, </a:t>
            </a:r>
            <a:r>
              <a:rPr lang="hr-HR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0.55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hr-HR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r-HR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(95% CI, 0.43-0.71)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r>
              <a:rPr lang="hr-HR" sz="1200" i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sz="1200" i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&lt;0.0001</a:t>
            </a:r>
            <a:endParaRPr lang="en-US" sz="12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CBB7E9-C2B6-D64F-8554-97E5CE570207}"/>
              </a:ext>
            </a:extLst>
          </p:cNvPr>
          <p:cNvSpPr txBox="1"/>
          <p:nvPr/>
        </p:nvSpPr>
        <p:spPr>
          <a:xfrm>
            <a:off x="6674574" y="1860280"/>
            <a:ext cx="384453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1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D-VMP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80F89A-9E7D-9C46-ABC6-D0E6094D6641}"/>
              </a:ext>
            </a:extLst>
          </p:cNvPr>
          <p:cNvSpPr txBox="1"/>
          <p:nvPr/>
        </p:nvSpPr>
        <p:spPr>
          <a:xfrm>
            <a:off x="6608954" y="2318648"/>
            <a:ext cx="262263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1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VMP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A69AFD5-68A3-1F46-A5E1-E3B2A3361346}"/>
              </a:ext>
            </a:extLst>
          </p:cNvPr>
          <p:cNvSpPr txBox="1"/>
          <p:nvPr/>
        </p:nvSpPr>
        <p:spPr>
          <a:xfrm>
            <a:off x="6500565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51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53D937-133B-FD45-A886-3DD6DE537EDE}"/>
              </a:ext>
            </a:extLst>
          </p:cNvPr>
          <p:cNvCxnSpPr/>
          <p:nvPr/>
        </p:nvCxnSpPr>
        <p:spPr bwMode="auto">
          <a:xfrm flipV="1">
            <a:off x="6567621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EAC6CD7-9B60-C049-A554-9A53396DA950}"/>
              </a:ext>
            </a:extLst>
          </p:cNvPr>
          <p:cNvSpPr txBox="1"/>
          <p:nvPr/>
        </p:nvSpPr>
        <p:spPr>
          <a:xfrm>
            <a:off x="5985510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02AC41E-47FB-814E-9CA1-35AAA7142931}"/>
              </a:ext>
            </a:extLst>
          </p:cNvPr>
          <p:cNvSpPr txBox="1"/>
          <p:nvPr/>
        </p:nvSpPr>
        <p:spPr>
          <a:xfrm>
            <a:off x="6244854" y="3506768"/>
            <a:ext cx="134111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3BFFC6A-140C-7E41-8D69-47E418AF44F7}"/>
              </a:ext>
            </a:extLst>
          </p:cNvPr>
          <p:cNvCxnSpPr/>
          <p:nvPr/>
        </p:nvCxnSpPr>
        <p:spPr bwMode="auto">
          <a:xfrm flipV="1">
            <a:off x="6047772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3717BDA-E0BB-EB49-B35D-C819A8016AC5}"/>
              </a:ext>
            </a:extLst>
          </p:cNvPr>
          <p:cNvCxnSpPr/>
          <p:nvPr/>
        </p:nvCxnSpPr>
        <p:spPr bwMode="auto">
          <a:xfrm flipV="1">
            <a:off x="6306707" y="3429146"/>
            <a:ext cx="0" cy="44662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879CAAE-D0AC-7942-9067-BDEDC024F2BD}"/>
              </a:ext>
            </a:extLst>
          </p:cNvPr>
          <p:cNvSpPr txBox="1"/>
          <p:nvPr/>
        </p:nvSpPr>
        <p:spPr>
          <a:xfrm>
            <a:off x="5036948" y="1136885"/>
            <a:ext cx="1522493" cy="1587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2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Estimated</a:t>
            </a:r>
            <a:r>
              <a:rPr lang="en-US" sz="12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42-month PFS2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A9B6C8C-16E9-D349-831F-7DC6DAB49C31}"/>
              </a:ext>
            </a:extLst>
          </p:cNvPr>
          <p:cNvSpPr txBox="1"/>
          <p:nvPr/>
        </p:nvSpPr>
        <p:spPr>
          <a:xfrm>
            <a:off x="5841952" y="1695698"/>
            <a:ext cx="227990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68%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E99F3A-EC45-364B-892C-5323BA049DBE}"/>
              </a:ext>
            </a:extLst>
          </p:cNvPr>
          <p:cNvSpPr txBox="1"/>
          <p:nvPr/>
        </p:nvSpPr>
        <p:spPr>
          <a:xfrm>
            <a:off x="5841956" y="2114404"/>
            <a:ext cx="227990" cy="145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1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23F727-91D3-8649-8AEC-1B0A25035C18}"/>
              </a:ext>
            </a:extLst>
          </p:cNvPr>
          <p:cNvSpPr txBox="1"/>
          <p:nvPr/>
        </p:nvSpPr>
        <p:spPr>
          <a:xfrm>
            <a:off x="960967" y="3823164"/>
            <a:ext cx="8871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Patients at risk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5D849F-DA8F-2D42-895B-AC362C778C94}"/>
              </a:ext>
            </a:extLst>
          </p:cNvPr>
          <p:cNvSpPr txBox="1"/>
          <p:nvPr/>
        </p:nvSpPr>
        <p:spPr>
          <a:xfrm>
            <a:off x="4256043" y="3669706"/>
            <a:ext cx="737249" cy="286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Months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E8BCFF-2BBC-AC43-9310-EF5D05A1609A}"/>
              </a:ext>
            </a:extLst>
          </p:cNvPr>
          <p:cNvSpPr txBox="1"/>
          <p:nvPr/>
        </p:nvSpPr>
        <p:spPr>
          <a:xfrm>
            <a:off x="1517914" y="3981273"/>
            <a:ext cx="3302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VMP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D-VMP</a:t>
            </a:r>
          </a:p>
        </p:txBody>
      </p:sp>
      <p:sp>
        <p:nvSpPr>
          <p:cNvPr id="6" name="Oval 5"/>
          <p:cNvSpPr/>
          <p:nvPr/>
        </p:nvSpPr>
        <p:spPr>
          <a:xfrm>
            <a:off x="3843340" y="1589927"/>
            <a:ext cx="113744" cy="61090"/>
          </a:xfrm>
          <a:prstGeom prst="ellipse">
            <a:avLst/>
          </a:prstGeom>
          <a:solidFill>
            <a:srgbClr val="F68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A89A9A7-D8D7-4A4F-A203-F630F7022F7F}"/>
              </a:ext>
            </a:extLst>
          </p:cNvPr>
          <p:cNvSpPr txBox="1"/>
          <p:nvPr/>
        </p:nvSpPr>
        <p:spPr>
          <a:xfrm>
            <a:off x="350726" y="657263"/>
            <a:ext cx="7676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Median follow-up: 40.1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μήνες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808E29-258A-494C-97F7-33EEE80924E1}"/>
              </a:ext>
            </a:extLst>
          </p:cNvPr>
          <p:cNvSpPr/>
          <p:nvPr/>
        </p:nvSpPr>
        <p:spPr>
          <a:xfrm>
            <a:off x="2010506" y="4371669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δεδομένων από </a:t>
            </a:r>
            <a:r>
              <a:rPr lang="en-GB" sz="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 (Figure 1C)</a:t>
            </a:r>
          </a:p>
        </p:txBody>
      </p:sp>
    </p:spTree>
    <p:extLst>
      <p:ext uri="{BB962C8B-B14F-4D97-AF65-F5344CB8AC3E}">
        <p14:creationId xmlns:p14="http://schemas.microsoft.com/office/powerpoint/2010/main" val="328417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E731C0-2AF2-6B47-8441-12E9B6D1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5" y="302607"/>
            <a:ext cx="9084219" cy="704663"/>
          </a:xfrm>
        </p:spPr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br>
              <a:rPr lang="en-US" dirty="0"/>
            </a:br>
            <a:r>
              <a:rPr lang="el-GR" sz="1400" dirty="0"/>
              <a:t>Το 75% των </a:t>
            </a:r>
            <a:r>
              <a:rPr lang="el-GR" sz="1400" dirty="0" err="1"/>
              <a:t>ασθενων</a:t>
            </a:r>
            <a:r>
              <a:rPr lang="el-GR" sz="1400" dirty="0"/>
              <a:t> </a:t>
            </a:r>
            <a:r>
              <a:rPr lang="el-GR" sz="1400" dirty="0" err="1"/>
              <a:t>στ</a:t>
            </a:r>
            <a:r>
              <a:rPr lang="en-US" sz="1400" dirty="0"/>
              <a:t>O </a:t>
            </a:r>
            <a:r>
              <a:rPr lang="en-GB" sz="1400" dirty="0"/>
              <a:t>D-VMP </a:t>
            </a:r>
            <a:r>
              <a:rPr lang="el-GR" sz="1400" dirty="0" err="1"/>
              <a:t>παραμενει</a:t>
            </a:r>
            <a:r>
              <a:rPr lang="el-GR" sz="1400" dirty="0"/>
              <a:t> εν </a:t>
            </a:r>
            <a:r>
              <a:rPr lang="el-GR" sz="1400" dirty="0" err="1"/>
              <a:t>ζωη</a:t>
            </a:r>
            <a:r>
              <a:rPr lang="el-GR" sz="1400" dirty="0"/>
              <a:t> στους 42 </a:t>
            </a:r>
            <a:r>
              <a:rPr lang="el-GR" sz="1400" dirty="0" err="1"/>
              <a:t>μηνες</a:t>
            </a:r>
            <a:r>
              <a:rPr lang="el-GR" sz="1400" dirty="0"/>
              <a:t>                      </a:t>
            </a:r>
            <a:r>
              <a:rPr lang="el-GR" sz="1200" b="0" dirty="0"/>
              <a:t>(</a:t>
            </a:r>
            <a:r>
              <a:rPr lang="el-GR" sz="1200" b="0" dirty="0" err="1"/>
              <a:t>στατιστικα</a:t>
            </a:r>
            <a:r>
              <a:rPr lang="el-GR" sz="1200" b="0" dirty="0"/>
              <a:t> </a:t>
            </a:r>
            <a:r>
              <a:rPr lang="el-GR" sz="1200" b="0" dirty="0" err="1"/>
              <a:t>σημαντικο</a:t>
            </a:r>
            <a:r>
              <a:rPr lang="el-GR" sz="1200" b="0" dirty="0"/>
              <a:t>)</a:t>
            </a:r>
            <a:endParaRPr lang="en-GR" sz="1200" b="0" dirty="0"/>
          </a:p>
        </p:txBody>
      </p:sp>
      <p:sp>
        <p:nvSpPr>
          <p:cNvPr id="412" name="Oval 411"/>
          <p:cNvSpPr/>
          <p:nvPr/>
        </p:nvSpPr>
        <p:spPr>
          <a:xfrm>
            <a:off x="5762441" y="1871754"/>
            <a:ext cx="2151460" cy="2151460"/>
          </a:xfrm>
          <a:prstGeom prst="ellipse">
            <a:avLst/>
          </a:prstGeom>
          <a:solidFill>
            <a:srgbClr val="225E96"/>
          </a:solidFill>
          <a:effectLst/>
        </p:spPr>
        <p:txBody>
          <a:bodyPr wrap="square" anchor="ctr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40% </a:t>
            </a:r>
            <a:b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l-G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</a:t>
            </a:r>
            <a:b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κινδύνου θανάτου </a:t>
            </a:r>
            <a:b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το </a:t>
            </a: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DVMP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350726" y="1158322"/>
            <a:ext cx="7676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Median follow-up: 40.1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μήνες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B0ECA95D-B4A1-0B47-9BAF-0A75D6DF7303}"/>
              </a:ext>
            </a:extLst>
          </p:cNvPr>
          <p:cNvSpPr/>
          <p:nvPr/>
        </p:nvSpPr>
        <p:spPr bwMode="auto">
          <a:xfrm>
            <a:off x="2497323" y="1768557"/>
            <a:ext cx="2590928" cy="386741"/>
          </a:xfrm>
          <a:custGeom>
            <a:avLst/>
            <a:gdLst>
              <a:gd name="connsiteX0" fmla="*/ 0 w 5861384"/>
              <a:gd name="connsiteY0" fmla="*/ 0 h 784413"/>
              <a:gd name="connsiteX1" fmla="*/ 5861384 w 5861384"/>
              <a:gd name="connsiteY1" fmla="*/ 0 h 784413"/>
              <a:gd name="connsiteX2" fmla="*/ 5861384 w 5861384"/>
              <a:gd name="connsiteY2" fmla="*/ 782835 h 784413"/>
              <a:gd name="connsiteX3" fmla="*/ 5861384 w 5861384"/>
              <a:gd name="connsiteY3" fmla="*/ 784413 h 784413"/>
              <a:gd name="connsiteX4" fmla="*/ 4515161 w 5861384"/>
              <a:gd name="connsiteY4" fmla="*/ 784413 h 784413"/>
              <a:gd name="connsiteX5" fmla="*/ 4515161 w 5861384"/>
              <a:gd name="connsiteY5" fmla="*/ 730166 h 784413"/>
              <a:gd name="connsiteX6" fmla="*/ 4418908 w 5861384"/>
              <a:gd name="connsiteY6" fmla="*/ 730166 h 784413"/>
              <a:gd name="connsiteX7" fmla="*/ 4418908 w 5861384"/>
              <a:gd name="connsiteY7" fmla="*/ 688247 h 784413"/>
              <a:gd name="connsiteX8" fmla="*/ 4130151 w 5861384"/>
              <a:gd name="connsiteY8" fmla="*/ 688247 h 784413"/>
              <a:gd name="connsiteX9" fmla="*/ 4130151 w 5861384"/>
              <a:gd name="connsiteY9" fmla="*/ 661123 h 784413"/>
              <a:gd name="connsiteX10" fmla="*/ 3865456 w 5861384"/>
              <a:gd name="connsiteY10" fmla="*/ 661123 h 784413"/>
              <a:gd name="connsiteX11" fmla="*/ 3865456 w 5861384"/>
              <a:gd name="connsiteY11" fmla="*/ 624136 h 784413"/>
              <a:gd name="connsiteX12" fmla="*/ 3745140 w 5861384"/>
              <a:gd name="connsiteY12" fmla="*/ 624136 h 784413"/>
              <a:gd name="connsiteX13" fmla="*/ 3745140 w 5861384"/>
              <a:gd name="connsiteY13" fmla="*/ 589615 h 784413"/>
              <a:gd name="connsiteX14" fmla="*/ 3336066 w 5861384"/>
              <a:gd name="connsiteY14" fmla="*/ 589615 h 784413"/>
              <a:gd name="connsiteX15" fmla="*/ 3336066 w 5861384"/>
              <a:gd name="connsiteY15" fmla="*/ 550162 h 784413"/>
              <a:gd name="connsiteX16" fmla="*/ 3179656 w 5861384"/>
              <a:gd name="connsiteY16" fmla="*/ 550162 h 784413"/>
              <a:gd name="connsiteX17" fmla="*/ 3179656 w 5861384"/>
              <a:gd name="connsiteY17" fmla="*/ 503312 h 784413"/>
              <a:gd name="connsiteX18" fmla="*/ 2794645 w 5861384"/>
              <a:gd name="connsiteY18" fmla="*/ 503312 h 784413"/>
              <a:gd name="connsiteX19" fmla="*/ 2794645 w 5861384"/>
              <a:gd name="connsiteY19" fmla="*/ 466325 h 784413"/>
              <a:gd name="connsiteX20" fmla="*/ 2469793 w 5861384"/>
              <a:gd name="connsiteY20" fmla="*/ 466325 h 784413"/>
              <a:gd name="connsiteX21" fmla="*/ 2469793 w 5861384"/>
              <a:gd name="connsiteY21" fmla="*/ 424406 h 784413"/>
              <a:gd name="connsiteX22" fmla="*/ 2277287 w 5861384"/>
              <a:gd name="connsiteY22" fmla="*/ 424406 h 784413"/>
              <a:gd name="connsiteX23" fmla="*/ 2277287 w 5861384"/>
              <a:gd name="connsiteY23" fmla="*/ 380021 h 784413"/>
              <a:gd name="connsiteX24" fmla="*/ 2072751 w 5861384"/>
              <a:gd name="connsiteY24" fmla="*/ 380021 h 784413"/>
              <a:gd name="connsiteX25" fmla="*/ 2072751 w 5861384"/>
              <a:gd name="connsiteY25" fmla="*/ 338103 h 784413"/>
              <a:gd name="connsiteX26" fmla="*/ 1663677 w 5861384"/>
              <a:gd name="connsiteY26" fmla="*/ 338103 h 784413"/>
              <a:gd name="connsiteX27" fmla="*/ 1663677 w 5861384"/>
              <a:gd name="connsiteY27" fmla="*/ 303581 h 784413"/>
              <a:gd name="connsiteX28" fmla="*/ 1278666 w 5861384"/>
              <a:gd name="connsiteY28" fmla="*/ 303581 h 784413"/>
              <a:gd name="connsiteX29" fmla="*/ 1278666 w 5861384"/>
              <a:gd name="connsiteY29" fmla="*/ 259197 h 784413"/>
              <a:gd name="connsiteX30" fmla="*/ 1134287 w 5861384"/>
              <a:gd name="connsiteY30" fmla="*/ 259197 h 784413"/>
              <a:gd name="connsiteX31" fmla="*/ 1134287 w 5861384"/>
              <a:gd name="connsiteY31" fmla="*/ 223917 h 784413"/>
              <a:gd name="connsiteX32" fmla="*/ 1134287 w 5861384"/>
              <a:gd name="connsiteY32" fmla="*/ 222210 h 784413"/>
              <a:gd name="connsiteX33" fmla="*/ 1119851 w 5861384"/>
              <a:gd name="connsiteY33" fmla="*/ 222210 h 784413"/>
              <a:gd name="connsiteX34" fmla="*/ 941782 w 5861384"/>
              <a:gd name="connsiteY34" fmla="*/ 201156 h 784413"/>
              <a:gd name="connsiteX35" fmla="*/ 941782 w 5861384"/>
              <a:gd name="connsiteY35" fmla="*/ 182757 h 784413"/>
              <a:gd name="connsiteX36" fmla="*/ 786174 w 5861384"/>
              <a:gd name="connsiteY36" fmla="*/ 182757 h 784413"/>
              <a:gd name="connsiteX37" fmla="*/ 689119 w 5861384"/>
              <a:gd name="connsiteY37" fmla="*/ 171282 h 784413"/>
              <a:gd name="connsiteX38" fmla="*/ 689119 w 5861384"/>
              <a:gd name="connsiteY38" fmla="*/ 148236 h 784413"/>
              <a:gd name="connsiteX39" fmla="*/ 568803 w 5861384"/>
              <a:gd name="connsiteY39" fmla="*/ 148236 h 784413"/>
              <a:gd name="connsiteX40" fmla="*/ 568803 w 5861384"/>
              <a:gd name="connsiteY40" fmla="*/ 89057 h 784413"/>
              <a:gd name="connsiteX41" fmla="*/ 424424 w 5861384"/>
              <a:gd name="connsiteY41" fmla="*/ 89057 h 784413"/>
              <a:gd name="connsiteX42" fmla="*/ 243951 w 5861384"/>
              <a:gd name="connsiteY42" fmla="*/ 89057 h 784413"/>
              <a:gd name="connsiteX43" fmla="*/ 243951 w 5861384"/>
              <a:gd name="connsiteY43" fmla="*/ 47138 h 784413"/>
              <a:gd name="connsiteX44" fmla="*/ 75508 w 5861384"/>
              <a:gd name="connsiteY44" fmla="*/ 47138 h 784413"/>
              <a:gd name="connsiteX45" fmla="*/ 75508 w 5861384"/>
              <a:gd name="connsiteY45" fmla="*/ 7685 h 784413"/>
              <a:gd name="connsiteX46" fmla="*/ 0 w 5861384"/>
              <a:gd name="connsiteY46" fmla="*/ 7685 h 784413"/>
              <a:gd name="connsiteX0" fmla="*/ 0 w 6031505"/>
              <a:gd name="connsiteY0" fmla="*/ 0 h 784413"/>
              <a:gd name="connsiteX1" fmla="*/ 6031505 w 6031505"/>
              <a:gd name="connsiteY1" fmla="*/ 0 h 784413"/>
              <a:gd name="connsiteX2" fmla="*/ 5861384 w 6031505"/>
              <a:gd name="connsiteY2" fmla="*/ 782835 h 784413"/>
              <a:gd name="connsiteX3" fmla="*/ 5861384 w 6031505"/>
              <a:gd name="connsiteY3" fmla="*/ 784413 h 784413"/>
              <a:gd name="connsiteX4" fmla="*/ 4515161 w 6031505"/>
              <a:gd name="connsiteY4" fmla="*/ 784413 h 784413"/>
              <a:gd name="connsiteX5" fmla="*/ 4515161 w 6031505"/>
              <a:gd name="connsiteY5" fmla="*/ 730166 h 784413"/>
              <a:gd name="connsiteX6" fmla="*/ 4418908 w 6031505"/>
              <a:gd name="connsiteY6" fmla="*/ 730166 h 784413"/>
              <a:gd name="connsiteX7" fmla="*/ 4418908 w 6031505"/>
              <a:gd name="connsiteY7" fmla="*/ 688247 h 784413"/>
              <a:gd name="connsiteX8" fmla="*/ 4130151 w 6031505"/>
              <a:gd name="connsiteY8" fmla="*/ 688247 h 784413"/>
              <a:gd name="connsiteX9" fmla="*/ 4130151 w 6031505"/>
              <a:gd name="connsiteY9" fmla="*/ 661123 h 784413"/>
              <a:gd name="connsiteX10" fmla="*/ 3865456 w 6031505"/>
              <a:gd name="connsiteY10" fmla="*/ 661123 h 784413"/>
              <a:gd name="connsiteX11" fmla="*/ 3865456 w 6031505"/>
              <a:gd name="connsiteY11" fmla="*/ 624136 h 784413"/>
              <a:gd name="connsiteX12" fmla="*/ 3745140 w 6031505"/>
              <a:gd name="connsiteY12" fmla="*/ 624136 h 784413"/>
              <a:gd name="connsiteX13" fmla="*/ 3745140 w 6031505"/>
              <a:gd name="connsiteY13" fmla="*/ 589615 h 784413"/>
              <a:gd name="connsiteX14" fmla="*/ 3336066 w 6031505"/>
              <a:gd name="connsiteY14" fmla="*/ 589615 h 784413"/>
              <a:gd name="connsiteX15" fmla="*/ 3336066 w 6031505"/>
              <a:gd name="connsiteY15" fmla="*/ 550162 h 784413"/>
              <a:gd name="connsiteX16" fmla="*/ 3179656 w 6031505"/>
              <a:gd name="connsiteY16" fmla="*/ 550162 h 784413"/>
              <a:gd name="connsiteX17" fmla="*/ 3179656 w 6031505"/>
              <a:gd name="connsiteY17" fmla="*/ 503312 h 784413"/>
              <a:gd name="connsiteX18" fmla="*/ 2794645 w 6031505"/>
              <a:gd name="connsiteY18" fmla="*/ 503312 h 784413"/>
              <a:gd name="connsiteX19" fmla="*/ 2794645 w 6031505"/>
              <a:gd name="connsiteY19" fmla="*/ 466325 h 784413"/>
              <a:gd name="connsiteX20" fmla="*/ 2469793 w 6031505"/>
              <a:gd name="connsiteY20" fmla="*/ 466325 h 784413"/>
              <a:gd name="connsiteX21" fmla="*/ 2469793 w 6031505"/>
              <a:gd name="connsiteY21" fmla="*/ 424406 h 784413"/>
              <a:gd name="connsiteX22" fmla="*/ 2277287 w 6031505"/>
              <a:gd name="connsiteY22" fmla="*/ 424406 h 784413"/>
              <a:gd name="connsiteX23" fmla="*/ 2277287 w 6031505"/>
              <a:gd name="connsiteY23" fmla="*/ 380021 h 784413"/>
              <a:gd name="connsiteX24" fmla="*/ 2072751 w 6031505"/>
              <a:gd name="connsiteY24" fmla="*/ 380021 h 784413"/>
              <a:gd name="connsiteX25" fmla="*/ 2072751 w 6031505"/>
              <a:gd name="connsiteY25" fmla="*/ 338103 h 784413"/>
              <a:gd name="connsiteX26" fmla="*/ 1663677 w 6031505"/>
              <a:gd name="connsiteY26" fmla="*/ 338103 h 784413"/>
              <a:gd name="connsiteX27" fmla="*/ 1663677 w 6031505"/>
              <a:gd name="connsiteY27" fmla="*/ 303581 h 784413"/>
              <a:gd name="connsiteX28" fmla="*/ 1278666 w 6031505"/>
              <a:gd name="connsiteY28" fmla="*/ 303581 h 784413"/>
              <a:gd name="connsiteX29" fmla="*/ 1278666 w 6031505"/>
              <a:gd name="connsiteY29" fmla="*/ 259197 h 784413"/>
              <a:gd name="connsiteX30" fmla="*/ 1134287 w 6031505"/>
              <a:gd name="connsiteY30" fmla="*/ 259197 h 784413"/>
              <a:gd name="connsiteX31" fmla="*/ 1134287 w 6031505"/>
              <a:gd name="connsiteY31" fmla="*/ 223917 h 784413"/>
              <a:gd name="connsiteX32" fmla="*/ 1134287 w 6031505"/>
              <a:gd name="connsiteY32" fmla="*/ 222210 h 784413"/>
              <a:gd name="connsiteX33" fmla="*/ 1119851 w 6031505"/>
              <a:gd name="connsiteY33" fmla="*/ 222210 h 784413"/>
              <a:gd name="connsiteX34" fmla="*/ 941782 w 6031505"/>
              <a:gd name="connsiteY34" fmla="*/ 201156 h 784413"/>
              <a:gd name="connsiteX35" fmla="*/ 941782 w 6031505"/>
              <a:gd name="connsiteY35" fmla="*/ 182757 h 784413"/>
              <a:gd name="connsiteX36" fmla="*/ 786174 w 6031505"/>
              <a:gd name="connsiteY36" fmla="*/ 182757 h 784413"/>
              <a:gd name="connsiteX37" fmla="*/ 689119 w 6031505"/>
              <a:gd name="connsiteY37" fmla="*/ 171282 h 784413"/>
              <a:gd name="connsiteX38" fmla="*/ 689119 w 6031505"/>
              <a:gd name="connsiteY38" fmla="*/ 148236 h 784413"/>
              <a:gd name="connsiteX39" fmla="*/ 568803 w 6031505"/>
              <a:gd name="connsiteY39" fmla="*/ 148236 h 784413"/>
              <a:gd name="connsiteX40" fmla="*/ 568803 w 6031505"/>
              <a:gd name="connsiteY40" fmla="*/ 89057 h 784413"/>
              <a:gd name="connsiteX41" fmla="*/ 424424 w 6031505"/>
              <a:gd name="connsiteY41" fmla="*/ 89057 h 784413"/>
              <a:gd name="connsiteX42" fmla="*/ 243951 w 6031505"/>
              <a:gd name="connsiteY42" fmla="*/ 89057 h 784413"/>
              <a:gd name="connsiteX43" fmla="*/ 243951 w 6031505"/>
              <a:gd name="connsiteY43" fmla="*/ 47138 h 784413"/>
              <a:gd name="connsiteX44" fmla="*/ 75508 w 6031505"/>
              <a:gd name="connsiteY44" fmla="*/ 47138 h 784413"/>
              <a:gd name="connsiteX45" fmla="*/ 75508 w 6031505"/>
              <a:gd name="connsiteY45" fmla="*/ 7685 h 784413"/>
              <a:gd name="connsiteX46" fmla="*/ 0 w 6031505"/>
              <a:gd name="connsiteY46" fmla="*/ 7685 h 784413"/>
              <a:gd name="connsiteX47" fmla="*/ 0 w 6031505"/>
              <a:gd name="connsiteY47" fmla="*/ 0 h 784413"/>
              <a:gd name="connsiteX0" fmla="*/ 0 w 6031505"/>
              <a:gd name="connsiteY0" fmla="*/ 0 h 784413"/>
              <a:gd name="connsiteX1" fmla="*/ 6031505 w 6031505"/>
              <a:gd name="connsiteY1" fmla="*/ 0 h 784413"/>
              <a:gd name="connsiteX2" fmla="*/ 5861384 w 6031505"/>
              <a:gd name="connsiteY2" fmla="*/ 782835 h 784413"/>
              <a:gd name="connsiteX3" fmla="*/ 6031505 w 6031505"/>
              <a:gd name="connsiteY3" fmla="*/ 784413 h 784413"/>
              <a:gd name="connsiteX4" fmla="*/ 4515161 w 6031505"/>
              <a:gd name="connsiteY4" fmla="*/ 784413 h 784413"/>
              <a:gd name="connsiteX5" fmla="*/ 4515161 w 6031505"/>
              <a:gd name="connsiteY5" fmla="*/ 730166 h 784413"/>
              <a:gd name="connsiteX6" fmla="*/ 4418908 w 6031505"/>
              <a:gd name="connsiteY6" fmla="*/ 730166 h 784413"/>
              <a:gd name="connsiteX7" fmla="*/ 4418908 w 6031505"/>
              <a:gd name="connsiteY7" fmla="*/ 688247 h 784413"/>
              <a:gd name="connsiteX8" fmla="*/ 4130151 w 6031505"/>
              <a:gd name="connsiteY8" fmla="*/ 688247 h 784413"/>
              <a:gd name="connsiteX9" fmla="*/ 4130151 w 6031505"/>
              <a:gd name="connsiteY9" fmla="*/ 661123 h 784413"/>
              <a:gd name="connsiteX10" fmla="*/ 3865456 w 6031505"/>
              <a:gd name="connsiteY10" fmla="*/ 661123 h 784413"/>
              <a:gd name="connsiteX11" fmla="*/ 3865456 w 6031505"/>
              <a:gd name="connsiteY11" fmla="*/ 624136 h 784413"/>
              <a:gd name="connsiteX12" fmla="*/ 3745140 w 6031505"/>
              <a:gd name="connsiteY12" fmla="*/ 624136 h 784413"/>
              <a:gd name="connsiteX13" fmla="*/ 3745140 w 6031505"/>
              <a:gd name="connsiteY13" fmla="*/ 589615 h 784413"/>
              <a:gd name="connsiteX14" fmla="*/ 3336066 w 6031505"/>
              <a:gd name="connsiteY14" fmla="*/ 589615 h 784413"/>
              <a:gd name="connsiteX15" fmla="*/ 3336066 w 6031505"/>
              <a:gd name="connsiteY15" fmla="*/ 550162 h 784413"/>
              <a:gd name="connsiteX16" fmla="*/ 3179656 w 6031505"/>
              <a:gd name="connsiteY16" fmla="*/ 550162 h 784413"/>
              <a:gd name="connsiteX17" fmla="*/ 3179656 w 6031505"/>
              <a:gd name="connsiteY17" fmla="*/ 503312 h 784413"/>
              <a:gd name="connsiteX18" fmla="*/ 2794645 w 6031505"/>
              <a:gd name="connsiteY18" fmla="*/ 503312 h 784413"/>
              <a:gd name="connsiteX19" fmla="*/ 2794645 w 6031505"/>
              <a:gd name="connsiteY19" fmla="*/ 466325 h 784413"/>
              <a:gd name="connsiteX20" fmla="*/ 2469793 w 6031505"/>
              <a:gd name="connsiteY20" fmla="*/ 466325 h 784413"/>
              <a:gd name="connsiteX21" fmla="*/ 2469793 w 6031505"/>
              <a:gd name="connsiteY21" fmla="*/ 424406 h 784413"/>
              <a:gd name="connsiteX22" fmla="*/ 2277287 w 6031505"/>
              <a:gd name="connsiteY22" fmla="*/ 424406 h 784413"/>
              <a:gd name="connsiteX23" fmla="*/ 2277287 w 6031505"/>
              <a:gd name="connsiteY23" fmla="*/ 380021 h 784413"/>
              <a:gd name="connsiteX24" fmla="*/ 2072751 w 6031505"/>
              <a:gd name="connsiteY24" fmla="*/ 380021 h 784413"/>
              <a:gd name="connsiteX25" fmla="*/ 2072751 w 6031505"/>
              <a:gd name="connsiteY25" fmla="*/ 338103 h 784413"/>
              <a:gd name="connsiteX26" fmla="*/ 1663677 w 6031505"/>
              <a:gd name="connsiteY26" fmla="*/ 338103 h 784413"/>
              <a:gd name="connsiteX27" fmla="*/ 1663677 w 6031505"/>
              <a:gd name="connsiteY27" fmla="*/ 303581 h 784413"/>
              <a:gd name="connsiteX28" fmla="*/ 1278666 w 6031505"/>
              <a:gd name="connsiteY28" fmla="*/ 303581 h 784413"/>
              <a:gd name="connsiteX29" fmla="*/ 1278666 w 6031505"/>
              <a:gd name="connsiteY29" fmla="*/ 259197 h 784413"/>
              <a:gd name="connsiteX30" fmla="*/ 1134287 w 6031505"/>
              <a:gd name="connsiteY30" fmla="*/ 259197 h 784413"/>
              <a:gd name="connsiteX31" fmla="*/ 1134287 w 6031505"/>
              <a:gd name="connsiteY31" fmla="*/ 223917 h 784413"/>
              <a:gd name="connsiteX32" fmla="*/ 1134287 w 6031505"/>
              <a:gd name="connsiteY32" fmla="*/ 222210 h 784413"/>
              <a:gd name="connsiteX33" fmla="*/ 1119851 w 6031505"/>
              <a:gd name="connsiteY33" fmla="*/ 222210 h 784413"/>
              <a:gd name="connsiteX34" fmla="*/ 941782 w 6031505"/>
              <a:gd name="connsiteY34" fmla="*/ 201156 h 784413"/>
              <a:gd name="connsiteX35" fmla="*/ 941782 w 6031505"/>
              <a:gd name="connsiteY35" fmla="*/ 182757 h 784413"/>
              <a:gd name="connsiteX36" fmla="*/ 786174 w 6031505"/>
              <a:gd name="connsiteY36" fmla="*/ 182757 h 784413"/>
              <a:gd name="connsiteX37" fmla="*/ 689119 w 6031505"/>
              <a:gd name="connsiteY37" fmla="*/ 171282 h 784413"/>
              <a:gd name="connsiteX38" fmla="*/ 689119 w 6031505"/>
              <a:gd name="connsiteY38" fmla="*/ 148236 h 784413"/>
              <a:gd name="connsiteX39" fmla="*/ 568803 w 6031505"/>
              <a:gd name="connsiteY39" fmla="*/ 148236 h 784413"/>
              <a:gd name="connsiteX40" fmla="*/ 568803 w 6031505"/>
              <a:gd name="connsiteY40" fmla="*/ 89057 h 784413"/>
              <a:gd name="connsiteX41" fmla="*/ 424424 w 6031505"/>
              <a:gd name="connsiteY41" fmla="*/ 89057 h 784413"/>
              <a:gd name="connsiteX42" fmla="*/ 243951 w 6031505"/>
              <a:gd name="connsiteY42" fmla="*/ 89057 h 784413"/>
              <a:gd name="connsiteX43" fmla="*/ 243951 w 6031505"/>
              <a:gd name="connsiteY43" fmla="*/ 47138 h 784413"/>
              <a:gd name="connsiteX44" fmla="*/ 75508 w 6031505"/>
              <a:gd name="connsiteY44" fmla="*/ 47138 h 784413"/>
              <a:gd name="connsiteX45" fmla="*/ 75508 w 6031505"/>
              <a:gd name="connsiteY45" fmla="*/ 7685 h 784413"/>
              <a:gd name="connsiteX46" fmla="*/ 0 w 6031505"/>
              <a:gd name="connsiteY46" fmla="*/ 7685 h 784413"/>
              <a:gd name="connsiteX47" fmla="*/ 0 w 6031505"/>
              <a:gd name="connsiteY47" fmla="*/ 0 h 784413"/>
              <a:gd name="connsiteX0" fmla="*/ 0 w 6180360"/>
              <a:gd name="connsiteY0" fmla="*/ 0 h 784413"/>
              <a:gd name="connsiteX1" fmla="*/ 6031505 w 6180360"/>
              <a:gd name="connsiteY1" fmla="*/ 0 h 784413"/>
              <a:gd name="connsiteX2" fmla="*/ 6180360 w 6180360"/>
              <a:gd name="connsiteY2" fmla="*/ 570184 h 784413"/>
              <a:gd name="connsiteX3" fmla="*/ 6031505 w 6180360"/>
              <a:gd name="connsiteY3" fmla="*/ 784413 h 784413"/>
              <a:gd name="connsiteX4" fmla="*/ 4515161 w 6180360"/>
              <a:gd name="connsiteY4" fmla="*/ 784413 h 784413"/>
              <a:gd name="connsiteX5" fmla="*/ 4515161 w 6180360"/>
              <a:gd name="connsiteY5" fmla="*/ 730166 h 784413"/>
              <a:gd name="connsiteX6" fmla="*/ 4418908 w 6180360"/>
              <a:gd name="connsiteY6" fmla="*/ 730166 h 784413"/>
              <a:gd name="connsiteX7" fmla="*/ 4418908 w 6180360"/>
              <a:gd name="connsiteY7" fmla="*/ 688247 h 784413"/>
              <a:gd name="connsiteX8" fmla="*/ 4130151 w 6180360"/>
              <a:gd name="connsiteY8" fmla="*/ 688247 h 784413"/>
              <a:gd name="connsiteX9" fmla="*/ 4130151 w 6180360"/>
              <a:gd name="connsiteY9" fmla="*/ 661123 h 784413"/>
              <a:gd name="connsiteX10" fmla="*/ 3865456 w 6180360"/>
              <a:gd name="connsiteY10" fmla="*/ 661123 h 784413"/>
              <a:gd name="connsiteX11" fmla="*/ 3865456 w 6180360"/>
              <a:gd name="connsiteY11" fmla="*/ 624136 h 784413"/>
              <a:gd name="connsiteX12" fmla="*/ 3745140 w 6180360"/>
              <a:gd name="connsiteY12" fmla="*/ 624136 h 784413"/>
              <a:gd name="connsiteX13" fmla="*/ 3745140 w 6180360"/>
              <a:gd name="connsiteY13" fmla="*/ 589615 h 784413"/>
              <a:gd name="connsiteX14" fmla="*/ 3336066 w 6180360"/>
              <a:gd name="connsiteY14" fmla="*/ 589615 h 784413"/>
              <a:gd name="connsiteX15" fmla="*/ 3336066 w 6180360"/>
              <a:gd name="connsiteY15" fmla="*/ 550162 h 784413"/>
              <a:gd name="connsiteX16" fmla="*/ 3179656 w 6180360"/>
              <a:gd name="connsiteY16" fmla="*/ 550162 h 784413"/>
              <a:gd name="connsiteX17" fmla="*/ 3179656 w 6180360"/>
              <a:gd name="connsiteY17" fmla="*/ 503312 h 784413"/>
              <a:gd name="connsiteX18" fmla="*/ 2794645 w 6180360"/>
              <a:gd name="connsiteY18" fmla="*/ 503312 h 784413"/>
              <a:gd name="connsiteX19" fmla="*/ 2794645 w 6180360"/>
              <a:gd name="connsiteY19" fmla="*/ 466325 h 784413"/>
              <a:gd name="connsiteX20" fmla="*/ 2469793 w 6180360"/>
              <a:gd name="connsiteY20" fmla="*/ 466325 h 784413"/>
              <a:gd name="connsiteX21" fmla="*/ 2469793 w 6180360"/>
              <a:gd name="connsiteY21" fmla="*/ 424406 h 784413"/>
              <a:gd name="connsiteX22" fmla="*/ 2277287 w 6180360"/>
              <a:gd name="connsiteY22" fmla="*/ 424406 h 784413"/>
              <a:gd name="connsiteX23" fmla="*/ 2277287 w 6180360"/>
              <a:gd name="connsiteY23" fmla="*/ 380021 h 784413"/>
              <a:gd name="connsiteX24" fmla="*/ 2072751 w 6180360"/>
              <a:gd name="connsiteY24" fmla="*/ 380021 h 784413"/>
              <a:gd name="connsiteX25" fmla="*/ 2072751 w 6180360"/>
              <a:gd name="connsiteY25" fmla="*/ 338103 h 784413"/>
              <a:gd name="connsiteX26" fmla="*/ 1663677 w 6180360"/>
              <a:gd name="connsiteY26" fmla="*/ 338103 h 784413"/>
              <a:gd name="connsiteX27" fmla="*/ 1663677 w 6180360"/>
              <a:gd name="connsiteY27" fmla="*/ 303581 h 784413"/>
              <a:gd name="connsiteX28" fmla="*/ 1278666 w 6180360"/>
              <a:gd name="connsiteY28" fmla="*/ 303581 h 784413"/>
              <a:gd name="connsiteX29" fmla="*/ 1278666 w 6180360"/>
              <a:gd name="connsiteY29" fmla="*/ 259197 h 784413"/>
              <a:gd name="connsiteX30" fmla="*/ 1134287 w 6180360"/>
              <a:gd name="connsiteY30" fmla="*/ 259197 h 784413"/>
              <a:gd name="connsiteX31" fmla="*/ 1134287 w 6180360"/>
              <a:gd name="connsiteY31" fmla="*/ 223917 h 784413"/>
              <a:gd name="connsiteX32" fmla="*/ 1134287 w 6180360"/>
              <a:gd name="connsiteY32" fmla="*/ 222210 h 784413"/>
              <a:gd name="connsiteX33" fmla="*/ 1119851 w 6180360"/>
              <a:gd name="connsiteY33" fmla="*/ 222210 h 784413"/>
              <a:gd name="connsiteX34" fmla="*/ 941782 w 6180360"/>
              <a:gd name="connsiteY34" fmla="*/ 201156 h 784413"/>
              <a:gd name="connsiteX35" fmla="*/ 941782 w 6180360"/>
              <a:gd name="connsiteY35" fmla="*/ 182757 h 784413"/>
              <a:gd name="connsiteX36" fmla="*/ 786174 w 6180360"/>
              <a:gd name="connsiteY36" fmla="*/ 182757 h 784413"/>
              <a:gd name="connsiteX37" fmla="*/ 689119 w 6180360"/>
              <a:gd name="connsiteY37" fmla="*/ 171282 h 784413"/>
              <a:gd name="connsiteX38" fmla="*/ 689119 w 6180360"/>
              <a:gd name="connsiteY38" fmla="*/ 148236 h 784413"/>
              <a:gd name="connsiteX39" fmla="*/ 568803 w 6180360"/>
              <a:gd name="connsiteY39" fmla="*/ 148236 h 784413"/>
              <a:gd name="connsiteX40" fmla="*/ 568803 w 6180360"/>
              <a:gd name="connsiteY40" fmla="*/ 89057 h 784413"/>
              <a:gd name="connsiteX41" fmla="*/ 424424 w 6180360"/>
              <a:gd name="connsiteY41" fmla="*/ 89057 h 784413"/>
              <a:gd name="connsiteX42" fmla="*/ 243951 w 6180360"/>
              <a:gd name="connsiteY42" fmla="*/ 89057 h 784413"/>
              <a:gd name="connsiteX43" fmla="*/ 243951 w 6180360"/>
              <a:gd name="connsiteY43" fmla="*/ 47138 h 784413"/>
              <a:gd name="connsiteX44" fmla="*/ 75508 w 6180360"/>
              <a:gd name="connsiteY44" fmla="*/ 47138 h 784413"/>
              <a:gd name="connsiteX45" fmla="*/ 75508 w 6180360"/>
              <a:gd name="connsiteY45" fmla="*/ 7685 h 784413"/>
              <a:gd name="connsiteX46" fmla="*/ 0 w 6180360"/>
              <a:gd name="connsiteY46" fmla="*/ 7685 h 784413"/>
              <a:gd name="connsiteX47" fmla="*/ 0 w 6180360"/>
              <a:gd name="connsiteY47" fmla="*/ 0 h 784413"/>
              <a:gd name="connsiteX0" fmla="*/ 0 w 6031505"/>
              <a:gd name="connsiteY0" fmla="*/ 0 h 784413"/>
              <a:gd name="connsiteX1" fmla="*/ 6031505 w 6031505"/>
              <a:gd name="connsiteY1" fmla="*/ 0 h 784413"/>
              <a:gd name="connsiteX2" fmla="*/ 6031505 w 6031505"/>
              <a:gd name="connsiteY2" fmla="*/ 784413 h 784413"/>
              <a:gd name="connsiteX3" fmla="*/ 4515161 w 6031505"/>
              <a:gd name="connsiteY3" fmla="*/ 784413 h 784413"/>
              <a:gd name="connsiteX4" fmla="*/ 4515161 w 6031505"/>
              <a:gd name="connsiteY4" fmla="*/ 730166 h 784413"/>
              <a:gd name="connsiteX5" fmla="*/ 4418908 w 6031505"/>
              <a:gd name="connsiteY5" fmla="*/ 730166 h 784413"/>
              <a:gd name="connsiteX6" fmla="*/ 4418908 w 6031505"/>
              <a:gd name="connsiteY6" fmla="*/ 688247 h 784413"/>
              <a:gd name="connsiteX7" fmla="*/ 4130151 w 6031505"/>
              <a:gd name="connsiteY7" fmla="*/ 688247 h 784413"/>
              <a:gd name="connsiteX8" fmla="*/ 4130151 w 6031505"/>
              <a:gd name="connsiteY8" fmla="*/ 661123 h 784413"/>
              <a:gd name="connsiteX9" fmla="*/ 3865456 w 6031505"/>
              <a:gd name="connsiteY9" fmla="*/ 661123 h 784413"/>
              <a:gd name="connsiteX10" fmla="*/ 3865456 w 6031505"/>
              <a:gd name="connsiteY10" fmla="*/ 624136 h 784413"/>
              <a:gd name="connsiteX11" fmla="*/ 3745140 w 6031505"/>
              <a:gd name="connsiteY11" fmla="*/ 624136 h 784413"/>
              <a:gd name="connsiteX12" fmla="*/ 3745140 w 6031505"/>
              <a:gd name="connsiteY12" fmla="*/ 589615 h 784413"/>
              <a:gd name="connsiteX13" fmla="*/ 3336066 w 6031505"/>
              <a:gd name="connsiteY13" fmla="*/ 589615 h 784413"/>
              <a:gd name="connsiteX14" fmla="*/ 3336066 w 6031505"/>
              <a:gd name="connsiteY14" fmla="*/ 550162 h 784413"/>
              <a:gd name="connsiteX15" fmla="*/ 3179656 w 6031505"/>
              <a:gd name="connsiteY15" fmla="*/ 550162 h 784413"/>
              <a:gd name="connsiteX16" fmla="*/ 3179656 w 6031505"/>
              <a:gd name="connsiteY16" fmla="*/ 503312 h 784413"/>
              <a:gd name="connsiteX17" fmla="*/ 2794645 w 6031505"/>
              <a:gd name="connsiteY17" fmla="*/ 503312 h 784413"/>
              <a:gd name="connsiteX18" fmla="*/ 2794645 w 6031505"/>
              <a:gd name="connsiteY18" fmla="*/ 466325 h 784413"/>
              <a:gd name="connsiteX19" fmla="*/ 2469793 w 6031505"/>
              <a:gd name="connsiteY19" fmla="*/ 466325 h 784413"/>
              <a:gd name="connsiteX20" fmla="*/ 2469793 w 6031505"/>
              <a:gd name="connsiteY20" fmla="*/ 424406 h 784413"/>
              <a:gd name="connsiteX21" fmla="*/ 2277287 w 6031505"/>
              <a:gd name="connsiteY21" fmla="*/ 424406 h 784413"/>
              <a:gd name="connsiteX22" fmla="*/ 2277287 w 6031505"/>
              <a:gd name="connsiteY22" fmla="*/ 380021 h 784413"/>
              <a:gd name="connsiteX23" fmla="*/ 2072751 w 6031505"/>
              <a:gd name="connsiteY23" fmla="*/ 380021 h 784413"/>
              <a:gd name="connsiteX24" fmla="*/ 2072751 w 6031505"/>
              <a:gd name="connsiteY24" fmla="*/ 338103 h 784413"/>
              <a:gd name="connsiteX25" fmla="*/ 1663677 w 6031505"/>
              <a:gd name="connsiteY25" fmla="*/ 338103 h 784413"/>
              <a:gd name="connsiteX26" fmla="*/ 1663677 w 6031505"/>
              <a:gd name="connsiteY26" fmla="*/ 303581 h 784413"/>
              <a:gd name="connsiteX27" fmla="*/ 1278666 w 6031505"/>
              <a:gd name="connsiteY27" fmla="*/ 303581 h 784413"/>
              <a:gd name="connsiteX28" fmla="*/ 1278666 w 6031505"/>
              <a:gd name="connsiteY28" fmla="*/ 259197 h 784413"/>
              <a:gd name="connsiteX29" fmla="*/ 1134287 w 6031505"/>
              <a:gd name="connsiteY29" fmla="*/ 259197 h 784413"/>
              <a:gd name="connsiteX30" fmla="*/ 1134287 w 6031505"/>
              <a:gd name="connsiteY30" fmla="*/ 223917 h 784413"/>
              <a:gd name="connsiteX31" fmla="*/ 1134287 w 6031505"/>
              <a:gd name="connsiteY31" fmla="*/ 222210 h 784413"/>
              <a:gd name="connsiteX32" fmla="*/ 1119851 w 6031505"/>
              <a:gd name="connsiteY32" fmla="*/ 222210 h 784413"/>
              <a:gd name="connsiteX33" fmla="*/ 941782 w 6031505"/>
              <a:gd name="connsiteY33" fmla="*/ 201156 h 784413"/>
              <a:gd name="connsiteX34" fmla="*/ 941782 w 6031505"/>
              <a:gd name="connsiteY34" fmla="*/ 182757 h 784413"/>
              <a:gd name="connsiteX35" fmla="*/ 786174 w 6031505"/>
              <a:gd name="connsiteY35" fmla="*/ 182757 h 784413"/>
              <a:gd name="connsiteX36" fmla="*/ 689119 w 6031505"/>
              <a:gd name="connsiteY36" fmla="*/ 171282 h 784413"/>
              <a:gd name="connsiteX37" fmla="*/ 689119 w 6031505"/>
              <a:gd name="connsiteY37" fmla="*/ 148236 h 784413"/>
              <a:gd name="connsiteX38" fmla="*/ 568803 w 6031505"/>
              <a:gd name="connsiteY38" fmla="*/ 148236 h 784413"/>
              <a:gd name="connsiteX39" fmla="*/ 568803 w 6031505"/>
              <a:gd name="connsiteY39" fmla="*/ 89057 h 784413"/>
              <a:gd name="connsiteX40" fmla="*/ 424424 w 6031505"/>
              <a:gd name="connsiteY40" fmla="*/ 89057 h 784413"/>
              <a:gd name="connsiteX41" fmla="*/ 243951 w 6031505"/>
              <a:gd name="connsiteY41" fmla="*/ 89057 h 784413"/>
              <a:gd name="connsiteX42" fmla="*/ 243951 w 6031505"/>
              <a:gd name="connsiteY42" fmla="*/ 47138 h 784413"/>
              <a:gd name="connsiteX43" fmla="*/ 75508 w 6031505"/>
              <a:gd name="connsiteY43" fmla="*/ 47138 h 784413"/>
              <a:gd name="connsiteX44" fmla="*/ 75508 w 6031505"/>
              <a:gd name="connsiteY44" fmla="*/ 7685 h 784413"/>
              <a:gd name="connsiteX45" fmla="*/ 0 w 6031505"/>
              <a:gd name="connsiteY45" fmla="*/ 7685 h 784413"/>
              <a:gd name="connsiteX46" fmla="*/ 0 w 6031505"/>
              <a:gd name="connsiteY46" fmla="*/ 0 h 784413"/>
              <a:gd name="connsiteX0" fmla="*/ 0 w 6031505"/>
              <a:gd name="connsiteY0" fmla="*/ 0 h 784413"/>
              <a:gd name="connsiteX1" fmla="*/ 6031505 w 6031505"/>
              <a:gd name="connsiteY1" fmla="*/ 0 h 784413"/>
              <a:gd name="connsiteX2" fmla="*/ 5664246 w 6031505"/>
              <a:gd name="connsiteY2" fmla="*/ 784413 h 784413"/>
              <a:gd name="connsiteX3" fmla="*/ 4515161 w 6031505"/>
              <a:gd name="connsiteY3" fmla="*/ 784413 h 784413"/>
              <a:gd name="connsiteX4" fmla="*/ 4515161 w 6031505"/>
              <a:gd name="connsiteY4" fmla="*/ 730166 h 784413"/>
              <a:gd name="connsiteX5" fmla="*/ 4418908 w 6031505"/>
              <a:gd name="connsiteY5" fmla="*/ 730166 h 784413"/>
              <a:gd name="connsiteX6" fmla="*/ 4418908 w 6031505"/>
              <a:gd name="connsiteY6" fmla="*/ 688247 h 784413"/>
              <a:gd name="connsiteX7" fmla="*/ 4130151 w 6031505"/>
              <a:gd name="connsiteY7" fmla="*/ 688247 h 784413"/>
              <a:gd name="connsiteX8" fmla="*/ 4130151 w 6031505"/>
              <a:gd name="connsiteY8" fmla="*/ 661123 h 784413"/>
              <a:gd name="connsiteX9" fmla="*/ 3865456 w 6031505"/>
              <a:gd name="connsiteY9" fmla="*/ 661123 h 784413"/>
              <a:gd name="connsiteX10" fmla="*/ 3865456 w 6031505"/>
              <a:gd name="connsiteY10" fmla="*/ 624136 h 784413"/>
              <a:gd name="connsiteX11" fmla="*/ 3745140 w 6031505"/>
              <a:gd name="connsiteY11" fmla="*/ 624136 h 784413"/>
              <a:gd name="connsiteX12" fmla="*/ 3745140 w 6031505"/>
              <a:gd name="connsiteY12" fmla="*/ 589615 h 784413"/>
              <a:gd name="connsiteX13" fmla="*/ 3336066 w 6031505"/>
              <a:gd name="connsiteY13" fmla="*/ 589615 h 784413"/>
              <a:gd name="connsiteX14" fmla="*/ 3336066 w 6031505"/>
              <a:gd name="connsiteY14" fmla="*/ 550162 h 784413"/>
              <a:gd name="connsiteX15" fmla="*/ 3179656 w 6031505"/>
              <a:gd name="connsiteY15" fmla="*/ 550162 h 784413"/>
              <a:gd name="connsiteX16" fmla="*/ 3179656 w 6031505"/>
              <a:gd name="connsiteY16" fmla="*/ 503312 h 784413"/>
              <a:gd name="connsiteX17" fmla="*/ 2794645 w 6031505"/>
              <a:gd name="connsiteY17" fmla="*/ 503312 h 784413"/>
              <a:gd name="connsiteX18" fmla="*/ 2794645 w 6031505"/>
              <a:gd name="connsiteY18" fmla="*/ 466325 h 784413"/>
              <a:gd name="connsiteX19" fmla="*/ 2469793 w 6031505"/>
              <a:gd name="connsiteY19" fmla="*/ 466325 h 784413"/>
              <a:gd name="connsiteX20" fmla="*/ 2469793 w 6031505"/>
              <a:gd name="connsiteY20" fmla="*/ 424406 h 784413"/>
              <a:gd name="connsiteX21" fmla="*/ 2277287 w 6031505"/>
              <a:gd name="connsiteY21" fmla="*/ 424406 h 784413"/>
              <a:gd name="connsiteX22" fmla="*/ 2277287 w 6031505"/>
              <a:gd name="connsiteY22" fmla="*/ 380021 h 784413"/>
              <a:gd name="connsiteX23" fmla="*/ 2072751 w 6031505"/>
              <a:gd name="connsiteY23" fmla="*/ 380021 h 784413"/>
              <a:gd name="connsiteX24" fmla="*/ 2072751 w 6031505"/>
              <a:gd name="connsiteY24" fmla="*/ 338103 h 784413"/>
              <a:gd name="connsiteX25" fmla="*/ 1663677 w 6031505"/>
              <a:gd name="connsiteY25" fmla="*/ 338103 h 784413"/>
              <a:gd name="connsiteX26" fmla="*/ 1663677 w 6031505"/>
              <a:gd name="connsiteY26" fmla="*/ 303581 h 784413"/>
              <a:gd name="connsiteX27" fmla="*/ 1278666 w 6031505"/>
              <a:gd name="connsiteY27" fmla="*/ 303581 h 784413"/>
              <a:gd name="connsiteX28" fmla="*/ 1278666 w 6031505"/>
              <a:gd name="connsiteY28" fmla="*/ 259197 h 784413"/>
              <a:gd name="connsiteX29" fmla="*/ 1134287 w 6031505"/>
              <a:gd name="connsiteY29" fmla="*/ 259197 h 784413"/>
              <a:gd name="connsiteX30" fmla="*/ 1134287 w 6031505"/>
              <a:gd name="connsiteY30" fmla="*/ 223917 h 784413"/>
              <a:gd name="connsiteX31" fmla="*/ 1134287 w 6031505"/>
              <a:gd name="connsiteY31" fmla="*/ 222210 h 784413"/>
              <a:gd name="connsiteX32" fmla="*/ 1119851 w 6031505"/>
              <a:gd name="connsiteY32" fmla="*/ 222210 h 784413"/>
              <a:gd name="connsiteX33" fmla="*/ 941782 w 6031505"/>
              <a:gd name="connsiteY33" fmla="*/ 201156 h 784413"/>
              <a:gd name="connsiteX34" fmla="*/ 941782 w 6031505"/>
              <a:gd name="connsiteY34" fmla="*/ 182757 h 784413"/>
              <a:gd name="connsiteX35" fmla="*/ 786174 w 6031505"/>
              <a:gd name="connsiteY35" fmla="*/ 182757 h 784413"/>
              <a:gd name="connsiteX36" fmla="*/ 689119 w 6031505"/>
              <a:gd name="connsiteY36" fmla="*/ 171282 h 784413"/>
              <a:gd name="connsiteX37" fmla="*/ 689119 w 6031505"/>
              <a:gd name="connsiteY37" fmla="*/ 148236 h 784413"/>
              <a:gd name="connsiteX38" fmla="*/ 568803 w 6031505"/>
              <a:gd name="connsiteY38" fmla="*/ 148236 h 784413"/>
              <a:gd name="connsiteX39" fmla="*/ 568803 w 6031505"/>
              <a:gd name="connsiteY39" fmla="*/ 89057 h 784413"/>
              <a:gd name="connsiteX40" fmla="*/ 424424 w 6031505"/>
              <a:gd name="connsiteY40" fmla="*/ 89057 h 784413"/>
              <a:gd name="connsiteX41" fmla="*/ 243951 w 6031505"/>
              <a:gd name="connsiteY41" fmla="*/ 89057 h 784413"/>
              <a:gd name="connsiteX42" fmla="*/ 243951 w 6031505"/>
              <a:gd name="connsiteY42" fmla="*/ 47138 h 784413"/>
              <a:gd name="connsiteX43" fmla="*/ 75508 w 6031505"/>
              <a:gd name="connsiteY43" fmla="*/ 47138 h 784413"/>
              <a:gd name="connsiteX44" fmla="*/ 75508 w 6031505"/>
              <a:gd name="connsiteY44" fmla="*/ 7685 h 784413"/>
              <a:gd name="connsiteX45" fmla="*/ 0 w 6031505"/>
              <a:gd name="connsiteY45" fmla="*/ 7685 h 784413"/>
              <a:gd name="connsiteX46" fmla="*/ 0 w 6031505"/>
              <a:gd name="connsiteY46" fmla="*/ 0 h 784413"/>
              <a:gd name="connsiteX0" fmla="*/ 0 w 5664246"/>
              <a:gd name="connsiteY0" fmla="*/ 0 h 784413"/>
              <a:gd name="connsiteX1" fmla="*/ 5656751 w 5664246"/>
              <a:gd name="connsiteY1" fmla="*/ 0 h 784413"/>
              <a:gd name="connsiteX2" fmla="*/ 5664246 w 5664246"/>
              <a:gd name="connsiteY2" fmla="*/ 784413 h 784413"/>
              <a:gd name="connsiteX3" fmla="*/ 4515161 w 5664246"/>
              <a:gd name="connsiteY3" fmla="*/ 784413 h 784413"/>
              <a:gd name="connsiteX4" fmla="*/ 4515161 w 5664246"/>
              <a:gd name="connsiteY4" fmla="*/ 730166 h 784413"/>
              <a:gd name="connsiteX5" fmla="*/ 4418908 w 5664246"/>
              <a:gd name="connsiteY5" fmla="*/ 730166 h 784413"/>
              <a:gd name="connsiteX6" fmla="*/ 4418908 w 5664246"/>
              <a:gd name="connsiteY6" fmla="*/ 688247 h 784413"/>
              <a:gd name="connsiteX7" fmla="*/ 4130151 w 5664246"/>
              <a:gd name="connsiteY7" fmla="*/ 688247 h 784413"/>
              <a:gd name="connsiteX8" fmla="*/ 4130151 w 5664246"/>
              <a:gd name="connsiteY8" fmla="*/ 661123 h 784413"/>
              <a:gd name="connsiteX9" fmla="*/ 3865456 w 5664246"/>
              <a:gd name="connsiteY9" fmla="*/ 661123 h 784413"/>
              <a:gd name="connsiteX10" fmla="*/ 3865456 w 5664246"/>
              <a:gd name="connsiteY10" fmla="*/ 624136 h 784413"/>
              <a:gd name="connsiteX11" fmla="*/ 3745140 w 5664246"/>
              <a:gd name="connsiteY11" fmla="*/ 624136 h 784413"/>
              <a:gd name="connsiteX12" fmla="*/ 3745140 w 5664246"/>
              <a:gd name="connsiteY12" fmla="*/ 589615 h 784413"/>
              <a:gd name="connsiteX13" fmla="*/ 3336066 w 5664246"/>
              <a:gd name="connsiteY13" fmla="*/ 589615 h 784413"/>
              <a:gd name="connsiteX14" fmla="*/ 3336066 w 5664246"/>
              <a:gd name="connsiteY14" fmla="*/ 550162 h 784413"/>
              <a:gd name="connsiteX15" fmla="*/ 3179656 w 5664246"/>
              <a:gd name="connsiteY15" fmla="*/ 550162 h 784413"/>
              <a:gd name="connsiteX16" fmla="*/ 3179656 w 5664246"/>
              <a:gd name="connsiteY16" fmla="*/ 503312 h 784413"/>
              <a:gd name="connsiteX17" fmla="*/ 2794645 w 5664246"/>
              <a:gd name="connsiteY17" fmla="*/ 503312 h 784413"/>
              <a:gd name="connsiteX18" fmla="*/ 2794645 w 5664246"/>
              <a:gd name="connsiteY18" fmla="*/ 466325 h 784413"/>
              <a:gd name="connsiteX19" fmla="*/ 2469793 w 5664246"/>
              <a:gd name="connsiteY19" fmla="*/ 466325 h 784413"/>
              <a:gd name="connsiteX20" fmla="*/ 2469793 w 5664246"/>
              <a:gd name="connsiteY20" fmla="*/ 424406 h 784413"/>
              <a:gd name="connsiteX21" fmla="*/ 2277287 w 5664246"/>
              <a:gd name="connsiteY21" fmla="*/ 424406 h 784413"/>
              <a:gd name="connsiteX22" fmla="*/ 2277287 w 5664246"/>
              <a:gd name="connsiteY22" fmla="*/ 380021 h 784413"/>
              <a:gd name="connsiteX23" fmla="*/ 2072751 w 5664246"/>
              <a:gd name="connsiteY23" fmla="*/ 380021 h 784413"/>
              <a:gd name="connsiteX24" fmla="*/ 2072751 w 5664246"/>
              <a:gd name="connsiteY24" fmla="*/ 338103 h 784413"/>
              <a:gd name="connsiteX25" fmla="*/ 1663677 w 5664246"/>
              <a:gd name="connsiteY25" fmla="*/ 338103 h 784413"/>
              <a:gd name="connsiteX26" fmla="*/ 1663677 w 5664246"/>
              <a:gd name="connsiteY26" fmla="*/ 303581 h 784413"/>
              <a:gd name="connsiteX27" fmla="*/ 1278666 w 5664246"/>
              <a:gd name="connsiteY27" fmla="*/ 303581 h 784413"/>
              <a:gd name="connsiteX28" fmla="*/ 1278666 w 5664246"/>
              <a:gd name="connsiteY28" fmla="*/ 259197 h 784413"/>
              <a:gd name="connsiteX29" fmla="*/ 1134287 w 5664246"/>
              <a:gd name="connsiteY29" fmla="*/ 259197 h 784413"/>
              <a:gd name="connsiteX30" fmla="*/ 1134287 w 5664246"/>
              <a:gd name="connsiteY30" fmla="*/ 223917 h 784413"/>
              <a:gd name="connsiteX31" fmla="*/ 1134287 w 5664246"/>
              <a:gd name="connsiteY31" fmla="*/ 222210 h 784413"/>
              <a:gd name="connsiteX32" fmla="*/ 1119851 w 5664246"/>
              <a:gd name="connsiteY32" fmla="*/ 222210 h 784413"/>
              <a:gd name="connsiteX33" fmla="*/ 941782 w 5664246"/>
              <a:gd name="connsiteY33" fmla="*/ 201156 h 784413"/>
              <a:gd name="connsiteX34" fmla="*/ 941782 w 5664246"/>
              <a:gd name="connsiteY34" fmla="*/ 182757 h 784413"/>
              <a:gd name="connsiteX35" fmla="*/ 786174 w 5664246"/>
              <a:gd name="connsiteY35" fmla="*/ 182757 h 784413"/>
              <a:gd name="connsiteX36" fmla="*/ 689119 w 5664246"/>
              <a:gd name="connsiteY36" fmla="*/ 171282 h 784413"/>
              <a:gd name="connsiteX37" fmla="*/ 689119 w 5664246"/>
              <a:gd name="connsiteY37" fmla="*/ 148236 h 784413"/>
              <a:gd name="connsiteX38" fmla="*/ 568803 w 5664246"/>
              <a:gd name="connsiteY38" fmla="*/ 148236 h 784413"/>
              <a:gd name="connsiteX39" fmla="*/ 568803 w 5664246"/>
              <a:gd name="connsiteY39" fmla="*/ 89057 h 784413"/>
              <a:gd name="connsiteX40" fmla="*/ 424424 w 5664246"/>
              <a:gd name="connsiteY40" fmla="*/ 89057 h 784413"/>
              <a:gd name="connsiteX41" fmla="*/ 243951 w 5664246"/>
              <a:gd name="connsiteY41" fmla="*/ 89057 h 784413"/>
              <a:gd name="connsiteX42" fmla="*/ 243951 w 5664246"/>
              <a:gd name="connsiteY42" fmla="*/ 47138 h 784413"/>
              <a:gd name="connsiteX43" fmla="*/ 75508 w 5664246"/>
              <a:gd name="connsiteY43" fmla="*/ 47138 h 784413"/>
              <a:gd name="connsiteX44" fmla="*/ 75508 w 5664246"/>
              <a:gd name="connsiteY44" fmla="*/ 7685 h 784413"/>
              <a:gd name="connsiteX45" fmla="*/ 0 w 5664246"/>
              <a:gd name="connsiteY45" fmla="*/ 7685 h 784413"/>
              <a:gd name="connsiteX46" fmla="*/ 0 w 5664246"/>
              <a:gd name="connsiteY46" fmla="*/ 0 h 78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64246" h="784413">
                <a:moveTo>
                  <a:pt x="0" y="0"/>
                </a:moveTo>
                <a:lnTo>
                  <a:pt x="5656751" y="0"/>
                </a:lnTo>
                <a:cubicBezTo>
                  <a:pt x="5659249" y="261471"/>
                  <a:pt x="5661748" y="522942"/>
                  <a:pt x="5664246" y="784413"/>
                </a:cubicBezTo>
                <a:lnTo>
                  <a:pt x="4515161" y="784413"/>
                </a:lnTo>
                <a:lnTo>
                  <a:pt x="4515161" y="730166"/>
                </a:lnTo>
                <a:lnTo>
                  <a:pt x="4418908" y="730166"/>
                </a:lnTo>
                <a:lnTo>
                  <a:pt x="4418908" y="688247"/>
                </a:lnTo>
                <a:lnTo>
                  <a:pt x="4130151" y="688247"/>
                </a:lnTo>
                <a:lnTo>
                  <a:pt x="4130151" y="661123"/>
                </a:lnTo>
                <a:lnTo>
                  <a:pt x="3865456" y="661123"/>
                </a:lnTo>
                <a:lnTo>
                  <a:pt x="3865456" y="624136"/>
                </a:lnTo>
                <a:lnTo>
                  <a:pt x="3745140" y="624136"/>
                </a:lnTo>
                <a:lnTo>
                  <a:pt x="3745140" y="589615"/>
                </a:lnTo>
                <a:lnTo>
                  <a:pt x="3336066" y="589615"/>
                </a:lnTo>
                <a:lnTo>
                  <a:pt x="3336066" y="550162"/>
                </a:lnTo>
                <a:lnTo>
                  <a:pt x="3179656" y="550162"/>
                </a:lnTo>
                <a:lnTo>
                  <a:pt x="3179656" y="503312"/>
                </a:lnTo>
                <a:lnTo>
                  <a:pt x="2794645" y="503312"/>
                </a:lnTo>
                <a:lnTo>
                  <a:pt x="2794645" y="466325"/>
                </a:lnTo>
                <a:lnTo>
                  <a:pt x="2469793" y="466325"/>
                </a:lnTo>
                <a:lnTo>
                  <a:pt x="2469793" y="424406"/>
                </a:lnTo>
                <a:lnTo>
                  <a:pt x="2277287" y="424406"/>
                </a:lnTo>
                <a:lnTo>
                  <a:pt x="2277287" y="380021"/>
                </a:lnTo>
                <a:lnTo>
                  <a:pt x="2072751" y="380021"/>
                </a:lnTo>
                <a:lnTo>
                  <a:pt x="2072751" y="338103"/>
                </a:lnTo>
                <a:lnTo>
                  <a:pt x="1663677" y="338103"/>
                </a:lnTo>
                <a:lnTo>
                  <a:pt x="1663677" y="303581"/>
                </a:lnTo>
                <a:lnTo>
                  <a:pt x="1278666" y="303581"/>
                </a:lnTo>
                <a:lnTo>
                  <a:pt x="1278666" y="259197"/>
                </a:lnTo>
                <a:lnTo>
                  <a:pt x="1134287" y="259197"/>
                </a:lnTo>
                <a:lnTo>
                  <a:pt x="1134287" y="223917"/>
                </a:lnTo>
                <a:lnTo>
                  <a:pt x="1134287" y="222210"/>
                </a:lnTo>
                <a:lnTo>
                  <a:pt x="1119851" y="222210"/>
                </a:lnTo>
                <a:lnTo>
                  <a:pt x="941782" y="201156"/>
                </a:lnTo>
                <a:lnTo>
                  <a:pt x="941782" y="182757"/>
                </a:lnTo>
                <a:lnTo>
                  <a:pt x="786174" y="182757"/>
                </a:lnTo>
                <a:lnTo>
                  <a:pt x="689119" y="171282"/>
                </a:lnTo>
                <a:lnTo>
                  <a:pt x="689119" y="148236"/>
                </a:lnTo>
                <a:lnTo>
                  <a:pt x="568803" y="148236"/>
                </a:lnTo>
                <a:lnTo>
                  <a:pt x="568803" y="89057"/>
                </a:lnTo>
                <a:lnTo>
                  <a:pt x="424424" y="89057"/>
                </a:lnTo>
                <a:lnTo>
                  <a:pt x="243951" y="89057"/>
                </a:lnTo>
                <a:lnTo>
                  <a:pt x="243951" y="47138"/>
                </a:lnTo>
                <a:lnTo>
                  <a:pt x="75508" y="47138"/>
                </a:lnTo>
                <a:lnTo>
                  <a:pt x="75508" y="7685"/>
                </a:lnTo>
                <a:lnTo>
                  <a:pt x="0" y="76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64">
              <a:spcBef>
                <a:spcPct val="0"/>
              </a:spcBef>
            </a:pPr>
            <a:endParaRPr lang="en-US" sz="900">
              <a:solidFill>
                <a:srgbClr val="777777"/>
              </a:solidFill>
              <a:ea typeface="ヒラギノ角ゴ ProN W3" pitchFamily="-110" charset="-128"/>
              <a:cs typeface="Arial" panose="020B0604020202020204" pitchFamily="34" charset="0"/>
              <a:sym typeface="Arial" pitchFamily="-110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302B85D-9ED7-5C4E-BC60-94080C2A951D}"/>
              </a:ext>
            </a:extLst>
          </p:cNvPr>
          <p:cNvSpPr txBox="1"/>
          <p:nvPr/>
        </p:nvSpPr>
        <p:spPr>
          <a:xfrm>
            <a:off x="3192629" y="3638124"/>
            <a:ext cx="550152" cy="248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Months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F9A2A40-6F62-FE40-B4A5-A4BA9A5C021B}"/>
              </a:ext>
            </a:extLst>
          </p:cNvPr>
          <p:cNvCxnSpPr>
            <a:cxnSpLocks/>
          </p:cNvCxnSpPr>
          <p:nvPr/>
        </p:nvCxnSpPr>
        <p:spPr bwMode="auto">
          <a:xfrm>
            <a:off x="1677140" y="2557507"/>
            <a:ext cx="3590011" cy="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966B10A-5736-574C-A769-2B015F8282E4}"/>
              </a:ext>
            </a:extLst>
          </p:cNvPr>
          <p:cNvSpPr txBox="1"/>
          <p:nvPr/>
        </p:nvSpPr>
        <p:spPr>
          <a:xfrm>
            <a:off x="5048265" y="2074736"/>
            <a:ext cx="338234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30183">
              <a:spcAft>
                <a:spcPts val="800"/>
              </a:spcAft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D-VMP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E519A4-AA1B-8B40-8C16-B6491547C082}"/>
              </a:ext>
            </a:extLst>
          </p:cNvPr>
          <p:cNvSpPr txBox="1"/>
          <p:nvPr/>
        </p:nvSpPr>
        <p:spPr>
          <a:xfrm>
            <a:off x="5164057" y="2406020"/>
            <a:ext cx="230832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30183">
              <a:spcAft>
                <a:spcPts val="800"/>
              </a:spcAft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VMP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7B84A7-DA5A-3841-9CFA-30CADF95ED25}"/>
              </a:ext>
            </a:extLst>
          </p:cNvPr>
          <p:cNvSpPr txBox="1"/>
          <p:nvPr/>
        </p:nvSpPr>
        <p:spPr>
          <a:xfrm>
            <a:off x="4441379" y="1926086"/>
            <a:ext cx="197170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30183">
              <a:spcAft>
                <a:spcPts val="800"/>
              </a:spcAft>
            </a:pPr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67CF75-40BF-5D4C-B18C-74ABBEE1C849}"/>
              </a:ext>
            </a:extLst>
          </p:cNvPr>
          <p:cNvSpPr txBox="1"/>
          <p:nvPr/>
        </p:nvSpPr>
        <p:spPr>
          <a:xfrm>
            <a:off x="4455355" y="2195613"/>
            <a:ext cx="197170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30183">
              <a:spcAft>
                <a:spcPts val="800"/>
              </a:spcAft>
            </a:pPr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2A56A9-6BAE-CA41-AB5A-8DAF0BF623AA}"/>
              </a:ext>
            </a:extLst>
          </p:cNvPr>
          <p:cNvSpPr txBox="1"/>
          <p:nvPr/>
        </p:nvSpPr>
        <p:spPr>
          <a:xfrm rot="16200000">
            <a:off x="910563" y="2434409"/>
            <a:ext cx="7671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% surviving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C3C7EC5-4E48-1A48-B85F-5B894BC5EB63}"/>
              </a:ext>
            </a:extLst>
          </p:cNvPr>
          <p:cNvSpPr txBox="1"/>
          <p:nvPr/>
        </p:nvSpPr>
        <p:spPr>
          <a:xfrm>
            <a:off x="1486229" y="3071686"/>
            <a:ext cx="115417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0725A40-543F-8746-B9B3-6C15F067E4C6}"/>
              </a:ext>
            </a:extLst>
          </p:cNvPr>
          <p:cNvSpPr txBox="1"/>
          <p:nvPr/>
        </p:nvSpPr>
        <p:spPr>
          <a:xfrm>
            <a:off x="1486229" y="2698853"/>
            <a:ext cx="115417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6186953-15E6-1747-8182-9B942D3101D2}"/>
              </a:ext>
            </a:extLst>
          </p:cNvPr>
          <p:cNvSpPr txBox="1"/>
          <p:nvPr/>
        </p:nvSpPr>
        <p:spPr>
          <a:xfrm>
            <a:off x="1486229" y="2326018"/>
            <a:ext cx="115417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64E012-0335-F44B-B04C-E2FF7E634161}"/>
              </a:ext>
            </a:extLst>
          </p:cNvPr>
          <p:cNvSpPr txBox="1"/>
          <p:nvPr/>
        </p:nvSpPr>
        <p:spPr>
          <a:xfrm>
            <a:off x="1483889" y="1953184"/>
            <a:ext cx="115417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ED7DD79-E689-1C40-A8C6-50D2959AC78C}"/>
              </a:ext>
            </a:extLst>
          </p:cNvPr>
          <p:cNvSpPr txBox="1"/>
          <p:nvPr/>
        </p:nvSpPr>
        <p:spPr>
          <a:xfrm>
            <a:off x="1426187" y="1580350"/>
            <a:ext cx="173124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B44B228-86D4-4F4E-8AB3-EC475633CAFC}"/>
              </a:ext>
            </a:extLst>
          </p:cNvPr>
          <p:cNvCxnSpPr/>
          <p:nvPr/>
        </p:nvCxnSpPr>
        <p:spPr bwMode="auto">
          <a:xfrm flipH="1" flipV="1">
            <a:off x="1629828" y="3121480"/>
            <a:ext cx="47683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0804922-163F-8A41-9FF0-CD14D593C6BB}"/>
              </a:ext>
            </a:extLst>
          </p:cNvPr>
          <p:cNvCxnSpPr/>
          <p:nvPr/>
        </p:nvCxnSpPr>
        <p:spPr bwMode="auto">
          <a:xfrm flipH="1" flipV="1">
            <a:off x="1629828" y="2748297"/>
            <a:ext cx="47683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7BA050-F469-5346-9517-E176621B7077}"/>
              </a:ext>
            </a:extLst>
          </p:cNvPr>
          <p:cNvCxnSpPr/>
          <p:nvPr/>
        </p:nvCxnSpPr>
        <p:spPr bwMode="auto">
          <a:xfrm flipH="1" flipV="1">
            <a:off x="1629828" y="2375113"/>
            <a:ext cx="47683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576F3D0-EA93-134C-9FFD-23082786E314}"/>
              </a:ext>
            </a:extLst>
          </p:cNvPr>
          <p:cNvCxnSpPr/>
          <p:nvPr/>
        </p:nvCxnSpPr>
        <p:spPr bwMode="auto">
          <a:xfrm flipH="1" flipV="1">
            <a:off x="1627488" y="2001930"/>
            <a:ext cx="47683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125970E-3093-BF4F-B827-44F73C334200}"/>
              </a:ext>
            </a:extLst>
          </p:cNvPr>
          <p:cNvCxnSpPr/>
          <p:nvPr/>
        </p:nvCxnSpPr>
        <p:spPr bwMode="auto">
          <a:xfrm flipH="1" flipV="1">
            <a:off x="1627488" y="1628746"/>
            <a:ext cx="47683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Line 16">
            <a:extLst>
              <a:ext uri="{FF2B5EF4-FFF2-40B4-BE49-F238E27FC236}">
                <a16:creationId xmlns:a16="http://schemas.microsoft.com/office/drawing/2014/main" id="{CA3C982D-5AE9-AD44-BAD2-15736F69C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705" y="1593610"/>
            <a:ext cx="0" cy="18993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US" sz="900" kern="0">
              <a:solidFill>
                <a:srgbClr val="FFFFFF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838A2D3-C286-8640-AD21-705BE2C406F2}"/>
              </a:ext>
            </a:extLst>
          </p:cNvPr>
          <p:cNvSpPr txBox="1"/>
          <p:nvPr/>
        </p:nvSpPr>
        <p:spPr>
          <a:xfrm>
            <a:off x="1543941" y="3444521"/>
            <a:ext cx="57709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61059A7-4FD2-1E4C-8D86-E30DCB1A41ED}"/>
              </a:ext>
            </a:extLst>
          </p:cNvPr>
          <p:cNvSpPr txBox="1"/>
          <p:nvPr/>
        </p:nvSpPr>
        <p:spPr>
          <a:xfrm>
            <a:off x="1653676" y="3558104"/>
            <a:ext cx="57709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8A750F2-5AD9-2D46-89DD-CE96EFBDC75E}"/>
              </a:ext>
            </a:extLst>
          </p:cNvPr>
          <p:cNvSpPr txBox="1"/>
          <p:nvPr/>
        </p:nvSpPr>
        <p:spPr>
          <a:xfrm>
            <a:off x="1850455" y="3558104"/>
            <a:ext cx="57709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8CB7535-FF8A-284A-BD1E-643E1B25E310}"/>
              </a:ext>
            </a:extLst>
          </p:cNvPr>
          <p:cNvSpPr txBox="1"/>
          <p:nvPr/>
        </p:nvSpPr>
        <p:spPr>
          <a:xfrm>
            <a:off x="2041359" y="3558104"/>
            <a:ext cx="57709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BED916-08F0-F142-A908-462046BE0576}"/>
              </a:ext>
            </a:extLst>
          </p:cNvPr>
          <p:cNvSpPr txBox="1"/>
          <p:nvPr/>
        </p:nvSpPr>
        <p:spPr>
          <a:xfrm>
            <a:off x="2238771" y="3558104"/>
            <a:ext cx="57709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3B483A-5CE7-464A-A96B-6D74ECBF8EC9}"/>
              </a:ext>
            </a:extLst>
          </p:cNvPr>
          <p:cNvSpPr txBox="1"/>
          <p:nvPr/>
        </p:nvSpPr>
        <p:spPr>
          <a:xfrm>
            <a:off x="2405179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6F745F7-99B3-044A-B66F-F10046CA3734}"/>
              </a:ext>
            </a:extLst>
          </p:cNvPr>
          <p:cNvSpPr txBox="1"/>
          <p:nvPr/>
        </p:nvSpPr>
        <p:spPr>
          <a:xfrm>
            <a:off x="2600850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8C4489A-5A65-8141-AE11-C6EE41BEB32E}"/>
              </a:ext>
            </a:extLst>
          </p:cNvPr>
          <p:cNvSpPr txBox="1"/>
          <p:nvPr/>
        </p:nvSpPr>
        <p:spPr>
          <a:xfrm>
            <a:off x="2796519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21544F7-F172-EF47-98FF-EDFDFB3B8647}"/>
              </a:ext>
            </a:extLst>
          </p:cNvPr>
          <p:cNvSpPr txBox="1"/>
          <p:nvPr/>
        </p:nvSpPr>
        <p:spPr>
          <a:xfrm>
            <a:off x="4359148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64733FE-8AC0-A045-B82B-F1824DC10283}"/>
              </a:ext>
            </a:extLst>
          </p:cNvPr>
          <p:cNvSpPr txBox="1"/>
          <p:nvPr/>
        </p:nvSpPr>
        <p:spPr>
          <a:xfrm>
            <a:off x="2992191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F869A0-8FAF-F64A-9AB6-95175F27A057}"/>
              </a:ext>
            </a:extLst>
          </p:cNvPr>
          <p:cNvSpPr txBox="1"/>
          <p:nvPr/>
        </p:nvSpPr>
        <p:spPr>
          <a:xfrm>
            <a:off x="3383533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4289AD7-486E-8347-BFA8-CC4760EAAA9B}"/>
              </a:ext>
            </a:extLst>
          </p:cNvPr>
          <p:cNvCxnSpPr>
            <a:cxnSpLocks/>
          </p:cNvCxnSpPr>
          <p:nvPr/>
        </p:nvCxnSpPr>
        <p:spPr bwMode="auto">
          <a:xfrm>
            <a:off x="1677140" y="3494553"/>
            <a:ext cx="3590011" cy="0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CF52579-9FA7-8546-A986-8F165C3C56AD}"/>
              </a:ext>
            </a:extLst>
          </p:cNvPr>
          <p:cNvCxnSpPr/>
          <p:nvPr/>
        </p:nvCxnSpPr>
        <p:spPr bwMode="auto">
          <a:xfrm flipH="1" flipV="1">
            <a:off x="1629828" y="3494665"/>
            <a:ext cx="47683" cy="1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CED591F-1A3B-0A46-8D09-B632BA5E3637}"/>
              </a:ext>
            </a:extLst>
          </p:cNvPr>
          <p:cNvCxnSpPr/>
          <p:nvPr/>
        </p:nvCxnSpPr>
        <p:spPr bwMode="auto">
          <a:xfrm flipV="1">
            <a:off x="1680283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D9991DA-F212-DA41-8A5A-E08BB6B0E966}"/>
              </a:ext>
            </a:extLst>
          </p:cNvPr>
          <p:cNvCxnSpPr/>
          <p:nvPr/>
        </p:nvCxnSpPr>
        <p:spPr bwMode="auto">
          <a:xfrm flipV="1">
            <a:off x="1875645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4C2BE0E-B5A0-0D46-9451-9B3E70C0CADA}"/>
              </a:ext>
            </a:extLst>
          </p:cNvPr>
          <p:cNvCxnSpPr/>
          <p:nvPr/>
        </p:nvCxnSpPr>
        <p:spPr bwMode="auto">
          <a:xfrm flipV="1">
            <a:off x="2071008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16D0F29-3598-5947-B0B9-CC0F034F5E88}"/>
              </a:ext>
            </a:extLst>
          </p:cNvPr>
          <p:cNvCxnSpPr/>
          <p:nvPr/>
        </p:nvCxnSpPr>
        <p:spPr bwMode="auto">
          <a:xfrm flipV="1">
            <a:off x="2266371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D6E718F-4995-BF42-9E29-D98F3A1EAE39}"/>
              </a:ext>
            </a:extLst>
          </p:cNvPr>
          <p:cNvCxnSpPr/>
          <p:nvPr/>
        </p:nvCxnSpPr>
        <p:spPr bwMode="auto">
          <a:xfrm flipV="1">
            <a:off x="2461734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D009B24-E430-4146-8A3A-797440B8CF01}"/>
              </a:ext>
            </a:extLst>
          </p:cNvPr>
          <p:cNvCxnSpPr/>
          <p:nvPr/>
        </p:nvCxnSpPr>
        <p:spPr bwMode="auto">
          <a:xfrm flipV="1">
            <a:off x="2657097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2BCD52F-CB96-444D-A0C9-16CBF90CC83A}"/>
              </a:ext>
            </a:extLst>
          </p:cNvPr>
          <p:cNvCxnSpPr/>
          <p:nvPr/>
        </p:nvCxnSpPr>
        <p:spPr bwMode="auto">
          <a:xfrm flipV="1">
            <a:off x="2852460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DAC6F3F-69F0-7F48-8873-579CD9930CF1}"/>
              </a:ext>
            </a:extLst>
          </p:cNvPr>
          <p:cNvCxnSpPr/>
          <p:nvPr/>
        </p:nvCxnSpPr>
        <p:spPr bwMode="auto">
          <a:xfrm flipV="1">
            <a:off x="4416857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DC2BCB5-AF8E-824E-A8E1-116E5AE8E0A4}"/>
              </a:ext>
            </a:extLst>
          </p:cNvPr>
          <p:cNvCxnSpPr/>
          <p:nvPr/>
        </p:nvCxnSpPr>
        <p:spPr bwMode="auto">
          <a:xfrm flipV="1">
            <a:off x="3438549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41A94-E304-2849-994D-9DE0A349D88F}"/>
              </a:ext>
            </a:extLst>
          </p:cNvPr>
          <p:cNvCxnSpPr/>
          <p:nvPr/>
        </p:nvCxnSpPr>
        <p:spPr bwMode="auto">
          <a:xfrm flipV="1">
            <a:off x="3047823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7B207B9B-1109-1846-BDEE-97000B804D31}"/>
              </a:ext>
            </a:extLst>
          </p:cNvPr>
          <p:cNvSpPr txBox="1"/>
          <p:nvPr/>
        </p:nvSpPr>
        <p:spPr>
          <a:xfrm>
            <a:off x="3187864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BB282A5-6C73-FE43-ADA6-E8037B3BD575}"/>
              </a:ext>
            </a:extLst>
          </p:cNvPr>
          <p:cNvSpPr txBox="1"/>
          <p:nvPr/>
        </p:nvSpPr>
        <p:spPr>
          <a:xfrm>
            <a:off x="3579204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FBB83A7-FD8B-E144-A5E9-DD16B624ED30}"/>
              </a:ext>
            </a:extLst>
          </p:cNvPr>
          <p:cNvSpPr txBox="1"/>
          <p:nvPr/>
        </p:nvSpPr>
        <p:spPr>
          <a:xfrm>
            <a:off x="3774874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852565E-9FF7-D54A-B9E8-081E07753AF8}"/>
              </a:ext>
            </a:extLst>
          </p:cNvPr>
          <p:cNvSpPr txBox="1"/>
          <p:nvPr/>
        </p:nvSpPr>
        <p:spPr>
          <a:xfrm>
            <a:off x="3970546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57F0963-85BE-E342-B77E-0A6304BB3C44}"/>
              </a:ext>
            </a:extLst>
          </p:cNvPr>
          <p:cNvSpPr txBox="1"/>
          <p:nvPr/>
        </p:nvSpPr>
        <p:spPr>
          <a:xfrm>
            <a:off x="4166217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39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1110F41-108F-A34C-A85A-C3714DBAE08E}"/>
              </a:ext>
            </a:extLst>
          </p:cNvPr>
          <p:cNvCxnSpPr/>
          <p:nvPr/>
        </p:nvCxnSpPr>
        <p:spPr bwMode="auto">
          <a:xfrm flipV="1">
            <a:off x="3243186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8BDFF25-670C-304D-9F46-4ED076E9627B}"/>
              </a:ext>
            </a:extLst>
          </p:cNvPr>
          <p:cNvCxnSpPr/>
          <p:nvPr/>
        </p:nvCxnSpPr>
        <p:spPr bwMode="auto">
          <a:xfrm flipV="1">
            <a:off x="3633911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2FF2B20-E039-0A44-A5A0-3E4F65CDABA3}"/>
              </a:ext>
            </a:extLst>
          </p:cNvPr>
          <p:cNvCxnSpPr/>
          <p:nvPr/>
        </p:nvCxnSpPr>
        <p:spPr bwMode="auto">
          <a:xfrm flipV="1">
            <a:off x="3829274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AB541E7-3BF2-954B-9802-5B70376DAE2B}"/>
              </a:ext>
            </a:extLst>
          </p:cNvPr>
          <p:cNvCxnSpPr/>
          <p:nvPr/>
        </p:nvCxnSpPr>
        <p:spPr bwMode="auto">
          <a:xfrm flipV="1">
            <a:off x="4024637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3BEB64B-4188-0048-81A0-0464D48AE7E2}"/>
              </a:ext>
            </a:extLst>
          </p:cNvPr>
          <p:cNvCxnSpPr/>
          <p:nvPr/>
        </p:nvCxnSpPr>
        <p:spPr bwMode="auto">
          <a:xfrm flipV="1">
            <a:off x="4220000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EE0A69B1-F9B7-3B49-95F6-DB3FB21F28D5}"/>
              </a:ext>
            </a:extLst>
          </p:cNvPr>
          <p:cNvSpPr txBox="1"/>
          <p:nvPr/>
        </p:nvSpPr>
        <p:spPr>
          <a:xfrm>
            <a:off x="1753878" y="3153775"/>
            <a:ext cx="2545037" cy="298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30183">
              <a:spcAft>
                <a:spcPts val="800"/>
              </a:spcAft>
            </a:pPr>
            <a:r>
              <a:rPr lang="hr-H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HR, 0.60; </a:t>
            </a:r>
            <a:br>
              <a:rPr lang="hr-H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r-H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95% CI, 0.46-0.80; </a:t>
            </a:r>
            <a:r>
              <a:rPr lang="hr-HR" sz="900" i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hr-H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= 0.0003</a:t>
            </a:r>
            <a:endParaRPr lang="en-US" sz="9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B7C1703-E4FA-9941-BE14-ECCB1C9143DD}"/>
              </a:ext>
            </a:extLst>
          </p:cNvPr>
          <p:cNvSpPr txBox="1"/>
          <p:nvPr/>
        </p:nvSpPr>
        <p:spPr>
          <a:xfrm>
            <a:off x="4944004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51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E0B0CE4-4DC5-1B47-B20C-E90CEC241836}"/>
              </a:ext>
            </a:extLst>
          </p:cNvPr>
          <p:cNvCxnSpPr/>
          <p:nvPr/>
        </p:nvCxnSpPr>
        <p:spPr bwMode="auto">
          <a:xfrm flipV="1">
            <a:off x="5001712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453629C1-985E-8C46-AADA-11E0B770DBCD}"/>
              </a:ext>
            </a:extLst>
          </p:cNvPr>
          <p:cNvSpPr txBox="1"/>
          <p:nvPr/>
        </p:nvSpPr>
        <p:spPr>
          <a:xfrm>
            <a:off x="4555400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0575275-7782-8344-8972-979E1D52B5CE}"/>
              </a:ext>
            </a:extLst>
          </p:cNvPr>
          <p:cNvSpPr txBox="1"/>
          <p:nvPr/>
        </p:nvSpPr>
        <p:spPr>
          <a:xfrm>
            <a:off x="4751074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6357CDB-5EBE-784E-8619-2735CD0129E0}"/>
              </a:ext>
            </a:extLst>
          </p:cNvPr>
          <p:cNvCxnSpPr/>
          <p:nvPr/>
        </p:nvCxnSpPr>
        <p:spPr bwMode="auto">
          <a:xfrm flipV="1">
            <a:off x="4609492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2484636-B428-0C4F-A782-3B02D5277727}"/>
              </a:ext>
            </a:extLst>
          </p:cNvPr>
          <p:cNvCxnSpPr/>
          <p:nvPr/>
        </p:nvCxnSpPr>
        <p:spPr bwMode="auto">
          <a:xfrm flipV="1">
            <a:off x="4804854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150CF57F-2473-2F41-A936-4E089725C0F2}"/>
              </a:ext>
            </a:extLst>
          </p:cNvPr>
          <p:cNvSpPr txBox="1"/>
          <p:nvPr/>
        </p:nvSpPr>
        <p:spPr>
          <a:xfrm>
            <a:off x="5139204" y="3558104"/>
            <a:ext cx="115416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0E26F2-4947-CF4D-91A7-C62685515CE8}"/>
              </a:ext>
            </a:extLst>
          </p:cNvPr>
          <p:cNvCxnSpPr/>
          <p:nvPr/>
        </p:nvCxnSpPr>
        <p:spPr bwMode="auto">
          <a:xfrm flipV="1">
            <a:off x="5196912" y="3494238"/>
            <a:ext cx="0" cy="3674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223E1B15-C8AD-774C-828A-B54B2C2A599F}"/>
              </a:ext>
            </a:extLst>
          </p:cNvPr>
          <p:cNvCxnSpPr/>
          <p:nvPr/>
        </p:nvCxnSpPr>
        <p:spPr bwMode="auto">
          <a:xfrm flipV="1">
            <a:off x="4416912" y="1755520"/>
            <a:ext cx="0" cy="1740218"/>
          </a:xfrm>
          <a:prstGeom prst="line">
            <a:avLst/>
          </a:prstGeom>
          <a:solidFill>
            <a:srgbClr val="6D2687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Freeform 181">
            <a:extLst>
              <a:ext uri="{FF2B5EF4-FFF2-40B4-BE49-F238E27FC236}">
                <a16:creationId xmlns:a16="http://schemas.microsoft.com/office/drawing/2014/main" id="{46754AAC-9731-E74C-912A-A724709A6805}"/>
              </a:ext>
            </a:extLst>
          </p:cNvPr>
          <p:cNvSpPr/>
          <p:nvPr/>
        </p:nvSpPr>
        <p:spPr bwMode="auto">
          <a:xfrm>
            <a:off x="5182510" y="2154520"/>
            <a:ext cx="6104" cy="778"/>
          </a:xfrm>
          <a:custGeom>
            <a:avLst/>
            <a:gdLst>
              <a:gd name="connsiteX0" fmla="*/ 0 w 13346"/>
              <a:gd name="connsiteY0" fmla="*/ 0 h 1578"/>
              <a:gd name="connsiteX1" fmla="*/ 13346 w 13346"/>
              <a:gd name="connsiteY1" fmla="*/ 1578 h 1578"/>
              <a:gd name="connsiteX2" fmla="*/ 0 w 13346"/>
              <a:gd name="connsiteY2" fmla="*/ 1578 h 1578"/>
              <a:gd name="connsiteX3" fmla="*/ 0 w 13346"/>
              <a:gd name="connsiteY3" fmla="*/ 0 h 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6" h="1578">
                <a:moveTo>
                  <a:pt x="0" y="0"/>
                </a:moveTo>
                <a:lnTo>
                  <a:pt x="13346" y="1578"/>
                </a:lnTo>
                <a:lnTo>
                  <a:pt x="0" y="157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64">
              <a:spcBef>
                <a:spcPct val="0"/>
              </a:spcBef>
            </a:pPr>
            <a:endParaRPr lang="en-US" sz="900">
              <a:solidFill>
                <a:srgbClr val="777777"/>
              </a:solidFill>
              <a:ea typeface="ヒラギノ角ゴ ProN W3" pitchFamily="-110" charset="-128"/>
              <a:cs typeface="Arial" panose="020B0604020202020204" pitchFamily="34" charset="0"/>
              <a:sym typeface="Arial" pitchFamily="-110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A850AE2-0F4A-5D41-9633-A5AD862641B9}"/>
              </a:ext>
            </a:extLst>
          </p:cNvPr>
          <p:cNvSpPr txBox="1"/>
          <p:nvPr/>
        </p:nvSpPr>
        <p:spPr>
          <a:xfrm>
            <a:off x="3841276" y="1584064"/>
            <a:ext cx="1141339" cy="148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730183">
              <a:spcAft>
                <a:spcPts val="800"/>
              </a:spcAft>
            </a:pPr>
            <a:r>
              <a:rPr lang="en-US" sz="90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Estimated</a:t>
            </a:r>
            <a:r>
              <a:rPr lang="en-US" sz="9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42-month OS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BA87FB5-EACE-5541-B5FA-62FCAE06E65D}"/>
              </a:ext>
            </a:extLst>
          </p:cNvPr>
          <p:cNvSpPr txBox="1"/>
          <p:nvPr/>
        </p:nvSpPr>
        <p:spPr>
          <a:xfrm>
            <a:off x="1597925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356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3CED5A3-091E-1045-8C8B-7010CF1233BB}"/>
              </a:ext>
            </a:extLst>
          </p:cNvPr>
          <p:cNvSpPr txBox="1"/>
          <p:nvPr/>
        </p:nvSpPr>
        <p:spPr>
          <a:xfrm>
            <a:off x="1795020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331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330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E807FD-F7AB-734C-9472-BC315BB3F63D}"/>
              </a:ext>
            </a:extLst>
          </p:cNvPr>
          <p:cNvSpPr txBox="1"/>
          <p:nvPr/>
        </p:nvSpPr>
        <p:spPr>
          <a:xfrm>
            <a:off x="1988075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325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327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53F867C-8104-7046-A79A-9129D3D86C1B}"/>
              </a:ext>
            </a:extLst>
          </p:cNvPr>
          <p:cNvSpPr txBox="1"/>
          <p:nvPr/>
        </p:nvSpPr>
        <p:spPr>
          <a:xfrm>
            <a:off x="2177089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322</a:t>
            </a: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322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D3B0000-A0FB-1B4F-9BAB-94D388313DDE}"/>
              </a:ext>
            </a:extLst>
          </p:cNvPr>
          <p:cNvSpPr txBox="1"/>
          <p:nvPr/>
        </p:nvSpPr>
        <p:spPr>
          <a:xfrm>
            <a:off x="2575349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302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309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C2C0B71-2D1B-A546-9AF3-1C92752BDB36}"/>
              </a:ext>
            </a:extLst>
          </p:cNvPr>
          <p:cNvSpPr txBox="1"/>
          <p:nvPr/>
        </p:nvSpPr>
        <p:spPr>
          <a:xfrm>
            <a:off x="2969567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278</a:t>
            </a:r>
          </a:p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292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2E270CB-A792-F647-86C2-1323643F6358}"/>
              </a:ext>
            </a:extLst>
          </p:cNvPr>
          <p:cNvSpPr txBox="1"/>
          <p:nvPr/>
        </p:nvSpPr>
        <p:spPr>
          <a:xfrm>
            <a:off x="3758026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226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270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A31AA123-94FA-BF47-8588-BA29BF769FBC}"/>
              </a:ext>
            </a:extLst>
          </p:cNvPr>
          <p:cNvSpPr txBox="1"/>
          <p:nvPr/>
        </p:nvSpPr>
        <p:spPr>
          <a:xfrm>
            <a:off x="4341215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73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E8E128B-CC9B-244C-916E-CD5C368F6E29}"/>
              </a:ext>
            </a:extLst>
          </p:cNvPr>
          <p:cNvSpPr txBox="1"/>
          <p:nvPr/>
        </p:nvSpPr>
        <p:spPr>
          <a:xfrm>
            <a:off x="2378229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312</a:t>
            </a:r>
          </a:p>
          <a:p>
            <a:pPr algn="ctr"/>
            <a:r>
              <a:rPr lang="tr-TR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318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0E5001E-A900-8E41-AD3B-8DFF512F9240}"/>
              </a:ext>
            </a:extLst>
          </p:cNvPr>
          <p:cNvSpPr txBox="1"/>
          <p:nvPr/>
        </p:nvSpPr>
        <p:spPr>
          <a:xfrm>
            <a:off x="2772469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292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301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F49A53F-32B8-6742-BA17-63E02B58612C}"/>
              </a:ext>
            </a:extLst>
          </p:cNvPr>
          <p:cNvSpPr txBox="1"/>
          <p:nvPr/>
        </p:nvSpPr>
        <p:spPr>
          <a:xfrm>
            <a:off x="3560905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242</a:t>
            </a:r>
          </a:p>
          <a:p>
            <a:pPr algn="ctr"/>
            <a:r>
              <a:rPr lang="cs-CZ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F6D9E7A-AE98-2F41-9F7F-8FFEA883EB5C}"/>
              </a:ext>
            </a:extLst>
          </p:cNvPr>
          <p:cNvSpPr txBox="1"/>
          <p:nvPr/>
        </p:nvSpPr>
        <p:spPr>
          <a:xfrm>
            <a:off x="4148179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132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171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8167731-325A-5E4A-91C9-D7F5C4112434}"/>
              </a:ext>
            </a:extLst>
          </p:cNvPr>
          <p:cNvSpPr txBox="1"/>
          <p:nvPr/>
        </p:nvSpPr>
        <p:spPr>
          <a:xfrm>
            <a:off x="3166664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269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288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806A5DE4-8695-E041-8104-BA663846210C}"/>
              </a:ext>
            </a:extLst>
          </p:cNvPr>
          <p:cNvSpPr txBox="1"/>
          <p:nvPr/>
        </p:nvSpPr>
        <p:spPr>
          <a:xfrm>
            <a:off x="3363784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257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283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165E946-7214-3540-AF65-0731AD0F21D1}"/>
              </a:ext>
            </a:extLst>
          </p:cNvPr>
          <p:cNvSpPr txBox="1"/>
          <p:nvPr/>
        </p:nvSpPr>
        <p:spPr>
          <a:xfrm>
            <a:off x="3951058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198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248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B2019BD-5E9F-6345-99C0-DBAEB2C33947}"/>
              </a:ext>
            </a:extLst>
          </p:cNvPr>
          <p:cNvSpPr txBox="1"/>
          <p:nvPr/>
        </p:nvSpPr>
        <p:spPr>
          <a:xfrm>
            <a:off x="4923277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EDC5291-A0F9-C142-87EE-46B89E264490}"/>
              </a:ext>
            </a:extLst>
          </p:cNvPr>
          <p:cNvSpPr txBox="1"/>
          <p:nvPr/>
        </p:nvSpPr>
        <p:spPr>
          <a:xfrm>
            <a:off x="4731570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2EA64E0-CDA2-A345-855E-C320F2F3EF7E}"/>
              </a:ext>
            </a:extLst>
          </p:cNvPr>
          <p:cNvSpPr txBox="1"/>
          <p:nvPr/>
        </p:nvSpPr>
        <p:spPr>
          <a:xfrm>
            <a:off x="4537183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is-I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11ED041-99B2-874A-8FDE-D3C65B2DDB52}"/>
              </a:ext>
            </a:extLst>
          </p:cNvPr>
          <p:cNvSpPr txBox="1"/>
          <p:nvPr/>
        </p:nvSpPr>
        <p:spPr>
          <a:xfrm>
            <a:off x="721994" y="3668768"/>
            <a:ext cx="712294" cy="148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Patients at risk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5F01198-1A9A-B144-8E77-8D9D51705308}"/>
              </a:ext>
            </a:extLst>
          </p:cNvPr>
          <p:cNvSpPr txBox="1"/>
          <p:nvPr/>
        </p:nvSpPr>
        <p:spPr>
          <a:xfrm>
            <a:off x="1104074" y="3796465"/>
            <a:ext cx="330219" cy="297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VMP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D-VMP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AFFCE8AF-0312-D444-8841-156DEF8DC52A}"/>
              </a:ext>
            </a:extLst>
          </p:cNvPr>
          <p:cNvSpPr txBox="1"/>
          <p:nvPr/>
        </p:nvSpPr>
        <p:spPr>
          <a:xfrm>
            <a:off x="5127208" y="3794656"/>
            <a:ext cx="150485" cy="3209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8EAFB29-59C8-1F44-8E22-9AE24020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73" y="1607090"/>
            <a:ext cx="3487988" cy="93567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61B07D4-3A73-CA45-9425-08E0F9098AAE}"/>
              </a:ext>
            </a:extLst>
          </p:cNvPr>
          <p:cNvSpPr txBox="1"/>
          <p:nvPr/>
        </p:nvSpPr>
        <p:spPr>
          <a:xfrm>
            <a:off x="2907092" y="1788786"/>
            <a:ext cx="17018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30183">
              <a:spcAft>
                <a:spcPts val="800"/>
              </a:spcAft>
            </a:pPr>
            <a:r>
              <a:rPr lang="en-US" sz="7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Daratumumab monotherapy phase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203547B-FCD2-4166-A042-5A9F11D77366}"/>
              </a:ext>
            </a:extLst>
          </p:cNvPr>
          <p:cNvSpPr/>
          <p:nvPr/>
        </p:nvSpPr>
        <p:spPr>
          <a:xfrm>
            <a:off x="1539450" y="4350888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δεδομένων από </a:t>
            </a:r>
            <a:r>
              <a:rPr lang="en-GB" sz="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 (Figure 1A)</a:t>
            </a:r>
          </a:p>
        </p:txBody>
      </p:sp>
    </p:spTree>
    <p:extLst>
      <p:ext uri="{BB962C8B-B14F-4D97-AF65-F5344CB8AC3E}">
        <p14:creationId xmlns:p14="http://schemas.microsoft.com/office/powerpoint/2010/main" val="60674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3079" y="3679877"/>
            <a:ext cx="401282" cy="269029"/>
          </a:xfrm>
        </p:spPr>
        <p:txBody>
          <a:bodyPr/>
          <a:lstStyle/>
          <a:p>
            <a:fld id="{02941447-81A8-E34A-8E29-11F044513D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385" y="367840"/>
            <a:ext cx="8229600" cy="5351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Updated </a:t>
            </a:r>
            <a:r>
              <a:rPr lang="el-GR" dirty="0" err="1">
                <a:solidFill>
                  <a:schemeClr val="accent1"/>
                </a:solidFill>
              </a:rPr>
              <a:t>δεδομενα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 err="1">
                <a:solidFill>
                  <a:schemeClr val="accent1"/>
                </a:solidFill>
              </a:rPr>
              <a:t>ασφαλειασ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68823A6-DBFC-5C44-9689-0792FB16AD0F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82139" y="1134644"/>
          <a:ext cx="8229600" cy="24187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797">
                  <a:extLst>
                    <a:ext uri="{9D8B030D-6E8A-4147-A177-3AD203B41FA5}">
                      <a16:colId xmlns:a16="http://schemas.microsoft.com/office/drawing/2014/main" val="3222384151"/>
                    </a:ext>
                  </a:extLst>
                </a:gridCol>
                <a:gridCol w="2218033">
                  <a:extLst>
                    <a:ext uri="{9D8B030D-6E8A-4147-A177-3AD203B41FA5}">
                      <a16:colId xmlns:a16="http://schemas.microsoft.com/office/drawing/2014/main" val="1757596974"/>
                    </a:ext>
                  </a:extLst>
                </a:gridCol>
                <a:gridCol w="1896770">
                  <a:extLst>
                    <a:ext uri="{9D8B030D-6E8A-4147-A177-3AD203B41FA5}">
                      <a16:colId xmlns:a16="http://schemas.microsoft.com/office/drawing/2014/main" val="2937901556"/>
                    </a:ext>
                  </a:extLst>
                </a:gridCol>
              </a:tblGrid>
              <a:tr h="3287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Grade 3 or 4 A</a:t>
                      </a:r>
                      <a:r>
                        <a:rPr lang="el-G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≥3% </a:t>
                      </a:r>
                      <a:r>
                        <a:rPr lang="el-G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των ασθενών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E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D-VMP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346)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VMP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354)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83256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Hematologic, n (%)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93628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Neutropenia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(40.2)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(39.0)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4351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Thrombocytopenia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(34.7)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(37.9)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43661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Anemia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(17.3)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(19.8)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83879"/>
                  </a:ext>
                </a:extLst>
              </a:tr>
              <a:tr h="171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Leukopenia</a:t>
                      </a: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(8.1)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(8.5)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02177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Lymphopenia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(7.8)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(6.2)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32661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Nonhematologic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65792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Pneumonia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(13.0)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(4.2)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964432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Hypertension</a:t>
                      </a: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(5.5)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61253"/>
                  </a:ext>
                </a:extLst>
              </a:tr>
              <a:tr h="171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Fatigue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(3.5)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(2.5)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2324"/>
                  </a:ext>
                </a:extLst>
              </a:tr>
              <a:tr h="263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Hyperglycemia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Diarrhea</a:t>
                      </a:r>
                    </a:p>
                  </a:txBody>
                  <a:tcPr marL="48456" marR="4845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(3.2)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(2.6)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(2.3)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(3.1)</a:t>
                      </a:r>
                    </a:p>
                  </a:txBody>
                  <a:tcPr marL="48456" marR="484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84825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761035-BBA5-0842-AEE7-99FC491A6A73}"/>
              </a:ext>
            </a:extLst>
          </p:cNvPr>
          <p:cNvSpPr txBox="1">
            <a:spLocks/>
          </p:cNvSpPr>
          <p:nvPr/>
        </p:nvSpPr>
        <p:spPr>
          <a:xfrm>
            <a:off x="490452" y="3226576"/>
            <a:ext cx="8229600" cy="347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CE9559-98C5-4C29-9D3A-2C3EBA2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23" y="3681447"/>
            <a:ext cx="8229600" cy="704152"/>
          </a:xfrm>
        </p:spPr>
        <p:txBody>
          <a:bodyPr>
            <a:noAutofit/>
          </a:bodyPr>
          <a:lstStyle/>
          <a:p>
            <a:pPr marL="171450" indent="-1714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Παρόμοια ποσοστά διακοπής θεραπείας λόγω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TEAEs: 6.9% D-VMP vs 9.3% VMP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Εμφάνιση </a:t>
            </a:r>
            <a:r>
              <a:rPr lang="el-GR" sz="1000" dirty="0" err="1">
                <a:latin typeface="Arial" panose="020B0604020202020204" pitchFamily="34" charset="0"/>
                <a:cs typeface="Arial" panose="020B0604020202020204" pitchFamily="34" charset="0"/>
              </a:rPr>
              <a:t>δευτερης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 πρωτοπαθούς κακοήθειας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4.9% D-VMP vs 4.5% VMP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Grade 5 TEAEs: 6.9% D-VMP vs 5.6% VMP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8896A-A8C3-4967-9F09-4B0F3778DC98}"/>
              </a:ext>
            </a:extLst>
          </p:cNvPr>
          <p:cNvSpPr/>
          <p:nvPr/>
        </p:nvSpPr>
        <p:spPr>
          <a:xfrm>
            <a:off x="385779" y="765622"/>
            <a:ext cx="3800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Aft>
                <a:spcPts val="300"/>
              </a:spcAft>
              <a:buNone/>
              <a:defRPr/>
            </a:pP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Προβλέψιμο και </a:t>
            </a:r>
            <a:r>
              <a:rPr lang="el-G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διαχειρίσιμο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 προφίλ ασφάλειας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3FDAA-73BA-49A0-82C0-24B813775D4F}"/>
              </a:ext>
            </a:extLst>
          </p:cNvPr>
          <p:cNvSpPr/>
          <p:nvPr/>
        </p:nvSpPr>
        <p:spPr>
          <a:xfrm>
            <a:off x="476806" y="4435402"/>
            <a:ext cx="76084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δεδομένων  από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Mateos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MV, et al. Lancet. 2019, </a:t>
            </a:r>
            <a:r>
              <a:rPr lang="en-GB" sz="6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10.1016/S0140-6736(19)32956-3. </a:t>
            </a:r>
          </a:p>
        </p:txBody>
      </p:sp>
    </p:spTree>
    <p:extLst>
      <p:ext uri="{BB962C8B-B14F-4D97-AF65-F5344CB8AC3E}">
        <p14:creationId xmlns:p14="http://schemas.microsoft.com/office/powerpoint/2010/main" val="1928683072"/>
      </p:ext>
    </p:extLst>
  </p:cSld>
  <p:clrMapOvr>
    <a:masterClrMapping/>
  </p:clrMapOvr>
</p:sld>
</file>

<file path=ppt/theme/theme1.xml><?xml version="1.0" encoding="utf-8"?>
<a:theme xmlns:a="http://schemas.openxmlformats.org/drawingml/2006/main" name="6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2">
    <a:dk1>
      <a:srgbClr val="000000"/>
    </a:dk1>
    <a:lt1>
      <a:srgbClr val="FFFFFF"/>
    </a:lt1>
    <a:dk2>
      <a:srgbClr val="1F497D"/>
    </a:dk2>
    <a:lt2>
      <a:srgbClr val="EEECE1"/>
    </a:lt2>
    <a:accent1>
      <a:srgbClr val="00A59D"/>
    </a:accent1>
    <a:accent2>
      <a:srgbClr val="733B8F"/>
    </a:accent2>
    <a:accent3>
      <a:srgbClr val="7F7F7F"/>
    </a:accent3>
    <a:accent4>
      <a:srgbClr val="1F497D"/>
    </a:accent4>
    <a:accent5>
      <a:srgbClr val="00A0DF"/>
    </a:accent5>
    <a:accent6>
      <a:srgbClr val="E1AD40"/>
    </a:accent6>
    <a:hlink>
      <a:srgbClr val="0000FF"/>
    </a:hlink>
    <a:folHlink>
      <a:srgbClr val="800080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2">
    <a:dk1>
      <a:srgbClr val="000000"/>
    </a:dk1>
    <a:lt1>
      <a:srgbClr val="FFFFFF"/>
    </a:lt1>
    <a:dk2>
      <a:srgbClr val="1F497D"/>
    </a:dk2>
    <a:lt2>
      <a:srgbClr val="EEECE1"/>
    </a:lt2>
    <a:accent1>
      <a:srgbClr val="00A59D"/>
    </a:accent1>
    <a:accent2>
      <a:srgbClr val="733B8F"/>
    </a:accent2>
    <a:accent3>
      <a:srgbClr val="7F7F7F"/>
    </a:accent3>
    <a:accent4>
      <a:srgbClr val="1F497D"/>
    </a:accent4>
    <a:accent5>
      <a:srgbClr val="00A0DF"/>
    </a:accent5>
    <a:accent6>
      <a:srgbClr val="E1AD40"/>
    </a:accent6>
    <a:hlink>
      <a:srgbClr val="0000FF"/>
    </a:hlink>
    <a:folHlink>
      <a:srgbClr val="800080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29893066851B47A55E18D3BA828031" ma:contentTypeVersion="10" ma:contentTypeDescription="Create a new document." ma:contentTypeScope="" ma:versionID="bc8af0a8c99cc2ed25ad8deaeaf80b55">
  <xsd:schema xmlns:xsd="http://www.w3.org/2001/XMLSchema" xmlns:xs="http://www.w3.org/2001/XMLSchema" xmlns:p="http://schemas.microsoft.com/office/2006/metadata/properties" xmlns:ns2="fe75473b-dcf9-4c2b-9bc3-a06e369dbf4c" xmlns:ns3="d107f981-a9bc-45ed-8c28-75d5ff11ff8c" targetNamespace="http://schemas.microsoft.com/office/2006/metadata/properties" ma:root="true" ma:fieldsID="1a3905e5d70b768721ad7414a38e1ac7" ns2:_="" ns3:_="">
    <xsd:import namespace="fe75473b-dcf9-4c2b-9bc3-a06e369dbf4c"/>
    <xsd:import namespace="d107f981-a9bc-45ed-8c28-75d5ff11f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5473b-dcf9-4c2b-9bc3-a06e369dbf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7f981-a9bc-45ed-8c28-75d5ff11f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59A963-171C-4767-8A37-E03DABD6F879}">
  <ds:schemaRefs>
    <ds:schemaRef ds:uri="http://schemas.microsoft.com/office/2006/documentManagement/types"/>
    <ds:schemaRef ds:uri="d107f981-a9bc-45ed-8c28-75d5ff11ff8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e75473b-dcf9-4c2b-9bc3-a06e369dbf4c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1C25AC-3FB1-475B-BD94-4649E221E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5473b-dcf9-4c2b-9bc3-a06e369dbf4c"/>
    <ds:schemaRef ds:uri="d107f981-a9bc-45ed-8c28-75d5ff11f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3C8DB-A527-42F4-B97C-A7CC51A7CD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64949</TotalTime>
  <Words>2000</Words>
  <Application>Microsoft Office PowerPoint</Application>
  <PresentationFormat>On-screen Show (16:9)</PresentationFormat>
  <Paragraphs>739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6_Content slide – cool palette</vt:lpstr>
      <vt:lpstr>7_Content slide – cool palette</vt:lpstr>
      <vt:lpstr>Daratumumab Plus Bortezomib, Melphalan, and Prednisone Versus Bortezomib, Melphalan, and Prednisone in Patients With Transplant-ineligible Newly Diagnosed Multiple Myeloma: Overall Survival in ALCYONE</vt:lpstr>
      <vt:lpstr>ALCYONE σχεδιασμοσ μελετησ (ITT: 706 ασθενεισ)</vt:lpstr>
      <vt:lpstr>Pfs ΣΧΕΔΟΝ ΟΙ ΜΙΣΟΙ ΑΣΘΕΝΕΙς ΠΑΡΑΜΕΝΟΥΝ ΧΩΡΙΣ ΠΡΟΟΔΟ Της ΝΟΣΟΥ &gt;3 ΕΤΗ </vt:lpstr>
      <vt:lpstr>ΜΕΓΑΛΥΤΕΡΟ ΒΑΘΟΣ ΑΝΤΑΠΟΚΡΙΣΗς ΣΧΕΔΟΝ ΔΙΠΛΑΣΙΑΣΜΟΣ ΤΟΥ ΠΟΣΟΣΤΟΥ ΤΩΝ ΠΛΗΡΩΝ ΑΝΤΑΠΟΚΡΙΣΕΩΝ Ή ΚΑΛΥΤΕΡΑ, ≥CRs </vt:lpstr>
      <vt:lpstr>Updated ΠΟΣΟΣΤΑ MRD-ΑΡΝΗΤΙΚΟΤΗΤΑς (10-5)</vt:lpstr>
      <vt:lpstr>Επιτευξη (εμμενουσασ) sustained MRD-αρνητικοτητας   (10–5)</vt:lpstr>
      <vt:lpstr>PFS2: PFS μεχρι την επομενη γραμμη θεραπειασ</vt:lpstr>
      <vt:lpstr>Os  Το 75% των ασθενων στO D-VMP παραμενει εν ζωη στους 42 μηνες                      (στατιστικα σημαντικο)</vt:lpstr>
      <vt:lpstr>Updated δεδομενα ασφαλειασ</vt:lpstr>
      <vt:lpstr>ΔΕΔΟΜΕΝΑ ΑΣΦΑΛΕΙΑΣ ΚΑΤΆ ΤΗΝ ΧΟΡΗΓΗΣΗ ΤΟΥ Darzalex ΩΣ ΜΟΝΟΘΕΡΑΠΕΙΑ (Cycle 10+)</vt:lpstr>
      <vt:lpstr>3-ΕΤΕΣ FOLLOW UP ALCYONE – Συμπερασματα1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Ketchum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Building the Janssen Brand</dc:title>
  <dc:creator>Ketchum</dc:creator>
  <cp:lastModifiedBy>Pateli, Maria [JACGR]</cp:lastModifiedBy>
  <cp:revision>2670</cp:revision>
  <cp:lastPrinted>2018-09-24T10:36:47Z</cp:lastPrinted>
  <dcterms:created xsi:type="dcterms:W3CDTF">2013-01-15T18:13:18Z</dcterms:created>
  <dcterms:modified xsi:type="dcterms:W3CDTF">2020-09-29T09:36:41Z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0x0101000A29893066851B47A55E18D3BA828031</vt:lpwstr>
  </property>
</Properties>
</file>