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22"/>
  </p:notesMasterIdLst>
  <p:handoutMasterIdLst>
    <p:handoutMasterId r:id="rId23"/>
  </p:handoutMasterIdLst>
  <p:sldIdLst>
    <p:sldId id="268" r:id="rId4"/>
    <p:sldId id="316" r:id="rId5"/>
    <p:sldId id="293" r:id="rId6"/>
    <p:sldId id="300" r:id="rId7"/>
    <p:sldId id="259" r:id="rId8"/>
    <p:sldId id="258" r:id="rId9"/>
    <p:sldId id="275" r:id="rId10"/>
    <p:sldId id="306" r:id="rId11"/>
    <p:sldId id="309" r:id="rId12"/>
    <p:sldId id="295" r:id="rId13"/>
    <p:sldId id="288" r:id="rId14"/>
    <p:sldId id="308" r:id="rId15"/>
    <p:sldId id="317" r:id="rId16"/>
    <p:sldId id="298" r:id="rId17"/>
    <p:sldId id="269" r:id="rId18"/>
    <p:sldId id="315" r:id="rId19"/>
    <p:sldId id="273" r:id="rId20"/>
    <p:sldId id="267" r:id="rId2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BC70A0-6D61-4A9B-9F9E-E6D579E82BB4}" v="36" dt="2025-06-12T16:38:19.5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76190" autoAdjust="0"/>
  </p:normalViewPr>
  <p:slideViewPr>
    <p:cSldViewPr snapToGrid="0">
      <p:cViewPr varScale="1">
        <p:scale>
          <a:sx n="49" d="100"/>
          <a:sy n="49" d="100"/>
        </p:scale>
        <p:origin x="1680" y="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doughnutChart>
        <c:varyColors val="1"/>
        <c:dLbls>
          <c:showLegendKey val="0"/>
          <c:showVal val="0"/>
          <c:showCatName val="0"/>
          <c:showSerName val="0"/>
          <c:showPercent val="0"/>
          <c:showBubbleSize val="0"/>
          <c:showLeaderLines val="0"/>
        </c:dLbls>
        <c:firstSliceAng val="0"/>
        <c:holeSize val="50"/>
      </c:doughnutChart>
      <c:spPr>
        <a:noFill/>
        <a:ln w="25388">
          <a:noFill/>
        </a:ln>
      </c:spPr>
    </c:plotArea>
    <c:legend>
      <c:legendPos val="r"/>
      <c:layout>
        <c:manualLayout>
          <c:xMode val="edge"/>
          <c:yMode val="edge"/>
          <c:x val="0.4887459807073955"/>
          <c:y val="0.97360703812316718"/>
          <c:w val="0"/>
          <c:h val="2.932551319648094E-2"/>
        </c:manualLayout>
      </c:layout>
      <c:overlay val="0"/>
      <c:spPr>
        <a:noFill/>
        <a:ln w="25388">
          <a:noFill/>
        </a:ln>
      </c:spPr>
      <c:txPr>
        <a:bodyPr/>
        <a:lstStyle/>
        <a:p>
          <a:pPr>
            <a:defRPr sz="1654" b="0" i="0" u="none" strike="noStrike" baseline="0">
              <a:solidFill>
                <a:srgbClr val="333333"/>
              </a:solidFill>
              <a:latin typeface="Calibri"/>
              <a:ea typeface="Calibri"/>
              <a:cs typeface="Calibri"/>
            </a:defRPr>
          </a:pPr>
          <a:endParaRPr lang="en-US"/>
        </a:p>
      </c:txPr>
    </c:legend>
    <c:plotVisOnly val="1"/>
    <c:dispBlanksAs val="gap"/>
    <c:showDLblsOverMax val="0"/>
  </c:chart>
  <c:spPr>
    <a:noFill/>
    <a:ln>
      <a:noFill/>
    </a:ln>
  </c:spPr>
  <c:txPr>
    <a:bodyPr/>
    <a:lstStyle/>
    <a:p>
      <a:pPr>
        <a:defRPr sz="1799"/>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doughnutChart>
        <c:varyColors val="1"/>
        <c:ser>
          <c:idx val="0"/>
          <c:order val="0"/>
          <c:tx>
            <c:strRef>
              <c:f>Sheet1!$B$1</c:f>
              <c:strCache>
                <c:ptCount val="1"/>
                <c:pt idx="0">
                  <c:v>Sales</c:v>
                </c:pt>
              </c:strCache>
            </c:strRef>
          </c:tx>
          <c:spPr>
            <a:solidFill>
              <a:srgbClr val="0099FF"/>
            </a:solidFill>
            <a:ln w="6347">
              <a:noFill/>
            </a:ln>
          </c:spPr>
          <c:dPt>
            <c:idx val="0"/>
            <c:bubble3D val="0"/>
            <c:extLst>
              <c:ext xmlns:c16="http://schemas.microsoft.com/office/drawing/2014/chart" uri="{C3380CC4-5D6E-409C-BE32-E72D297353CC}">
                <c16:uniqueId val="{00000000-FF8A-4DB7-A398-09889CA330A7}"/>
              </c:ext>
            </c:extLst>
          </c:dPt>
          <c:dPt>
            <c:idx val="1"/>
            <c:bubble3D val="0"/>
            <c:spPr>
              <a:solidFill>
                <a:srgbClr val="F2238A"/>
              </a:solidFill>
              <a:ln w="6347">
                <a:noFill/>
              </a:ln>
            </c:spPr>
            <c:extLst>
              <c:ext xmlns:c16="http://schemas.microsoft.com/office/drawing/2014/chart" uri="{C3380CC4-5D6E-409C-BE32-E72D297353CC}">
                <c16:uniqueId val="{00000001-FF8A-4DB7-A398-09889CA330A7}"/>
              </c:ext>
            </c:extLst>
          </c:dPt>
          <c:dPt>
            <c:idx val="2"/>
            <c:bubble3D val="0"/>
            <c:spPr>
              <a:solidFill>
                <a:srgbClr val="00B299"/>
              </a:solidFill>
              <a:ln w="6347">
                <a:noFill/>
              </a:ln>
            </c:spPr>
            <c:extLst>
              <c:ext xmlns:c16="http://schemas.microsoft.com/office/drawing/2014/chart" uri="{C3380CC4-5D6E-409C-BE32-E72D297353CC}">
                <c16:uniqueId val="{00000002-FF8A-4DB7-A398-09889CA330A7}"/>
              </c:ext>
            </c:extLst>
          </c:dPt>
          <c:dPt>
            <c:idx val="3"/>
            <c:bubble3D val="0"/>
            <c:spPr>
              <a:solidFill>
                <a:srgbClr val="E96419"/>
              </a:solidFill>
              <a:ln w="6347">
                <a:noFill/>
              </a:ln>
            </c:spPr>
            <c:extLst>
              <c:ext xmlns:c16="http://schemas.microsoft.com/office/drawing/2014/chart" uri="{C3380CC4-5D6E-409C-BE32-E72D297353CC}">
                <c16:uniqueId val="{00000003-FF8A-4DB7-A398-09889CA330A7}"/>
              </c:ext>
            </c:extLst>
          </c:dPt>
          <c:cat>
            <c:strRef>
              <c:f>Sheet1!$A$2:$A$5</c:f>
              <c:strCache>
                <c:ptCount val="4"/>
                <c:pt idx="0">
                  <c:v>1st Stat</c:v>
                </c:pt>
                <c:pt idx="1">
                  <c:v>2nd Stat</c:v>
                </c:pt>
                <c:pt idx="2">
                  <c:v>3rd Stat</c:v>
                </c:pt>
                <c:pt idx="3">
                  <c:v>4th Stat</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4-FF8A-4DB7-A398-09889CA330A7}"/>
            </c:ext>
          </c:extLst>
        </c:ser>
        <c:dLbls>
          <c:showLegendKey val="0"/>
          <c:showVal val="0"/>
          <c:showCatName val="0"/>
          <c:showSerName val="0"/>
          <c:showPercent val="0"/>
          <c:showBubbleSize val="0"/>
          <c:showLeaderLines val="1"/>
        </c:dLbls>
        <c:firstSliceAng val="0"/>
        <c:holeSize val="50"/>
      </c:doughnutChart>
      <c:spPr>
        <a:noFill/>
        <a:ln w="25388">
          <a:noFill/>
        </a:ln>
      </c:spPr>
    </c:plotArea>
    <c:legend>
      <c:legendPos val="r"/>
      <c:layout>
        <c:manualLayout>
          <c:xMode val="edge"/>
          <c:yMode val="edge"/>
          <c:x val="0.11414790996784566"/>
          <c:y val="0.90909090909090906"/>
          <c:w val="0.75723472668810288"/>
          <c:h val="9.3841642228739003E-2"/>
        </c:manualLayout>
      </c:layout>
      <c:overlay val="0"/>
      <c:spPr>
        <a:noFill/>
        <a:ln w="25388">
          <a:noFill/>
        </a:ln>
      </c:spPr>
      <c:txPr>
        <a:bodyPr/>
        <a:lstStyle/>
        <a:p>
          <a:pPr>
            <a:defRPr sz="1284" b="0" i="0" u="none" strike="noStrike" baseline="0">
              <a:solidFill>
                <a:srgbClr val="333333"/>
              </a:solidFill>
              <a:latin typeface="Verdana"/>
              <a:ea typeface="Verdana"/>
              <a:cs typeface="Verdana"/>
            </a:defRPr>
          </a:pPr>
          <a:endParaRPr lang="en-US"/>
        </a:p>
      </c:txPr>
    </c:legend>
    <c:plotVisOnly val="1"/>
    <c:dispBlanksAs val="gap"/>
    <c:showDLblsOverMax val="0"/>
  </c:chart>
  <c:spPr>
    <a:solidFill>
      <a:srgbClr val="FFFFFF"/>
    </a:solidFill>
    <a:ln w="3174">
      <a:solidFill>
        <a:srgbClr val="969696"/>
      </a:solidFill>
      <a:prstDash val="solid"/>
    </a:ln>
  </c:spPr>
  <c:txPr>
    <a:bodyPr/>
    <a:lstStyle/>
    <a:p>
      <a:pPr>
        <a:defRPr sz="1799"/>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150B7B-8858-4BF4-89AF-D1835355BB9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Verdana"/>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C1D114CE-D88B-4C3B-9F03-E4F90ACDC05C}"/>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Verdana" panose="020B0604030504040204" pitchFamily="34" charset="0"/>
              </a:defRPr>
            </a:lvl1pPr>
          </a:lstStyle>
          <a:p>
            <a:fld id="{526A4B42-C9C3-4989-B0FD-44ED4229E1E8}" type="datetimeFigureOut">
              <a:rPr lang="en-US" altLang="en-US"/>
              <a:pPr/>
              <a:t>6/20/2025</a:t>
            </a:fld>
            <a:endParaRPr lang="en-US" altLang="en-US"/>
          </a:p>
        </p:txBody>
      </p:sp>
      <p:sp>
        <p:nvSpPr>
          <p:cNvPr id="4" name="Footer Placeholder 3">
            <a:extLst>
              <a:ext uri="{FF2B5EF4-FFF2-40B4-BE49-F238E27FC236}">
                <a16:creationId xmlns:a16="http://schemas.microsoft.com/office/drawing/2014/main" id="{9BAC4CA5-DD24-4C3E-866D-5C492AE3778B}"/>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Verdana"/>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BE5F1E94-16A4-466D-B67B-BB01D3479851}"/>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Verdana" panose="020B0604030504040204" pitchFamily="34" charset="0"/>
              </a:defRPr>
            </a:lvl1pPr>
          </a:lstStyle>
          <a:p>
            <a:fld id="{E0CFBCFC-6B1A-4562-BFB0-68C8E0776582}"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E42514-F4D2-43EC-AC44-A6369C697DF1}" type="datetimeFigureOut">
              <a:rPr lang="en-GB" smtClean="0"/>
              <a:t>20/06/2025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52E318-79EE-444C-AB30-C7A8FA19FEC3}" type="slidenum">
              <a:rPr lang="en-GB" smtClean="0"/>
              <a:t>‹#›</a:t>
            </a:fld>
            <a:endParaRPr lang="en-GB"/>
          </a:p>
        </p:txBody>
      </p:sp>
    </p:spTree>
    <p:extLst>
      <p:ext uri="{BB962C8B-B14F-4D97-AF65-F5344CB8AC3E}">
        <p14:creationId xmlns:p14="http://schemas.microsoft.com/office/powerpoint/2010/main" val="558132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This presentation is designed to help you to introduce Arts Award to senior leaders, colleagues, parents or young people. Feel free to adapt it to tailor it to your centre’s approach and priorities.</a:t>
            </a:r>
          </a:p>
          <a:p>
            <a:endParaRPr lang="en-GB" dirty="0"/>
          </a:p>
        </p:txBody>
      </p:sp>
      <p:sp>
        <p:nvSpPr>
          <p:cNvPr id="4" name="Slide Number Placeholder 3"/>
          <p:cNvSpPr>
            <a:spLocks noGrp="1"/>
          </p:cNvSpPr>
          <p:nvPr>
            <p:ph type="sldNum" sz="quarter" idx="5"/>
          </p:nvPr>
        </p:nvSpPr>
        <p:spPr/>
        <p:txBody>
          <a:bodyPr/>
          <a:lstStyle/>
          <a:p>
            <a:fld id="{0252E318-79EE-444C-AB30-C7A8FA19FEC3}" type="slidenum">
              <a:rPr lang="en-GB" smtClean="0"/>
              <a:t>1</a:t>
            </a:fld>
            <a:endParaRPr lang="en-GB"/>
          </a:p>
        </p:txBody>
      </p:sp>
    </p:spTree>
    <p:extLst>
      <p:ext uri="{BB962C8B-B14F-4D97-AF65-F5344CB8AC3E}">
        <p14:creationId xmlns:p14="http://schemas.microsoft.com/office/powerpoint/2010/main" val="2262693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8610F10C-A786-47EA-BAA4-06D3B2A5E1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2CC372F9-6070-4D7D-960D-0710363824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b="1" dirty="0"/>
              <a:t>Arts Award in Schools &amp; Colleges: slide is focused on this sector only. Delete or jump ahead if they don’t apply to your organisation</a:t>
            </a:r>
          </a:p>
          <a:p>
            <a:pPr eaLnBrk="1" hangingPunct="1">
              <a:spcBef>
                <a:spcPct val="0"/>
              </a:spcBef>
            </a:pPr>
            <a:r>
              <a:rPr lang="en-GB" altLang="en-US" dirty="0"/>
              <a:t>Arts Award and Schools https://www.artsaward.org.uk/site/?id=1989</a:t>
            </a:r>
          </a:p>
        </p:txBody>
      </p:sp>
      <p:sp>
        <p:nvSpPr>
          <p:cNvPr id="44036" name="Slide Number Placeholder 3">
            <a:extLst>
              <a:ext uri="{FF2B5EF4-FFF2-40B4-BE49-F238E27FC236}">
                <a16:creationId xmlns:a16="http://schemas.microsoft.com/office/drawing/2014/main" id="{513933CD-E036-4423-AE4D-18DEA4D0BA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69C17F8-148F-4B6E-B598-EA4F0DF45EC9}" type="slidenum">
              <a:rPr lang="en-GB" altLang="en-US" smtClean="0"/>
              <a:pPr/>
              <a:t>11</a:t>
            </a:fld>
            <a:endParaRPr lang="en-GB" altLang="en-US"/>
          </a:p>
        </p:txBody>
      </p:sp>
    </p:spTree>
    <p:extLst>
      <p:ext uri="{BB962C8B-B14F-4D97-AF65-F5344CB8AC3E}">
        <p14:creationId xmlns:p14="http://schemas.microsoft.com/office/powerpoint/2010/main" val="3325684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a:t>Arts Award in Arts and Cultural Organisations: slide is focused on this sector only. Delete or jump ahead if it doesn’t apply to your organisation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0" dirty="0"/>
              <a:t>Arts Award and arts and cultural organisations https://www.artsaward.org.uk/site/?id=1980</a:t>
            </a:r>
          </a:p>
          <a:p>
            <a:endParaRPr lang="en-GB" dirty="0"/>
          </a:p>
        </p:txBody>
      </p:sp>
      <p:sp>
        <p:nvSpPr>
          <p:cNvPr id="4" name="Slide Number Placeholder 3"/>
          <p:cNvSpPr>
            <a:spLocks noGrp="1"/>
          </p:cNvSpPr>
          <p:nvPr>
            <p:ph type="sldNum" sz="quarter" idx="5"/>
          </p:nvPr>
        </p:nvSpPr>
        <p:spPr/>
        <p:txBody>
          <a:bodyPr/>
          <a:lstStyle/>
          <a:p>
            <a:fld id="{0252E318-79EE-444C-AB30-C7A8FA19FEC3}" type="slidenum">
              <a:rPr lang="en-GB" smtClean="0"/>
              <a:t>12</a:t>
            </a:fld>
            <a:endParaRPr lang="en-GB"/>
          </a:p>
        </p:txBody>
      </p:sp>
    </p:spTree>
    <p:extLst>
      <p:ext uri="{BB962C8B-B14F-4D97-AF65-F5344CB8AC3E}">
        <p14:creationId xmlns:p14="http://schemas.microsoft.com/office/powerpoint/2010/main" val="3982924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FA359-55EE-C9D9-DF4B-E9637F1792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49A91-D0DF-0C22-D66A-F76F7F6A0C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D680C3-BF92-7921-8B90-0276223A9395}"/>
              </a:ext>
            </a:extLst>
          </p:cNvPr>
          <p:cNvSpPr>
            <a:spLocks noGrp="1"/>
          </p:cNvSpPr>
          <p:nvPr>
            <p:ph type="body" idx="1"/>
          </p:nvPr>
        </p:nvSpPr>
        <p:spPr/>
        <p:txBody>
          <a:bodyPr/>
          <a:lstStyle/>
          <a:p>
            <a:pPr eaLnBrk="1" hangingPunct="1">
              <a:spcBef>
                <a:spcPct val="0"/>
              </a:spcBef>
            </a:pPr>
            <a:r>
              <a:rPr lang="en-GB" altLang="en-US" b="1" dirty="0"/>
              <a:t>Arts Award in Youth &amp; Community Organisations: slide is focused on this sector only. Delete or jump ahead if it doesn’t apply to your organisation</a:t>
            </a:r>
          </a:p>
          <a:p>
            <a:r>
              <a:rPr lang="en-GB" dirty="0"/>
              <a:t>Arts Award and Youth and Community Organisations https://www.artsaward.org.uk/site/?id=1982</a:t>
            </a:r>
          </a:p>
          <a:p>
            <a:endParaRPr lang="en-GB" dirty="0"/>
          </a:p>
        </p:txBody>
      </p:sp>
      <p:sp>
        <p:nvSpPr>
          <p:cNvPr id="4" name="Slide Number Placeholder 3">
            <a:extLst>
              <a:ext uri="{FF2B5EF4-FFF2-40B4-BE49-F238E27FC236}">
                <a16:creationId xmlns:a16="http://schemas.microsoft.com/office/drawing/2014/main" id="{44AAECF7-1865-4EC5-8032-F012BE8ADADF}"/>
              </a:ext>
            </a:extLst>
          </p:cNvPr>
          <p:cNvSpPr>
            <a:spLocks noGrp="1"/>
          </p:cNvSpPr>
          <p:nvPr>
            <p:ph type="sldNum" sz="quarter" idx="5"/>
          </p:nvPr>
        </p:nvSpPr>
        <p:spPr/>
        <p:txBody>
          <a:bodyPr/>
          <a:lstStyle/>
          <a:p>
            <a:fld id="{0252E318-79EE-444C-AB30-C7A8FA19FEC3}" type="slidenum">
              <a:rPr lang="en-GB" smtClean="0"/>
              <a:t>13</a:t>
            </a:fld>
            <a:endParaRPr lang="en-GB"/>
          </a:p>
        </p:txBody>
      </p:sp>
    </p:spTree>
    <p:extLst>
      <p:ext uri="{BB962C8B-B14F-4D97-AF65-F5344CB8AC3E}">
        <p14:creationId xmlns:p14="http://schemas.microsoft.com/office/powerpoint/2010/main" val="1731248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35602CEF-59F7-6796-1CBE-0191E39187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E4ACFE4E-5CC8-E168-89FA-CCA9EA758D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A full list of Arts Award partnerships can be found at www.artsaward.org.uk/partnerships</a:t>
            </a:r>
          </a:p>
          <a:p>
            <a:endParaRPr lang="en-GB" altLang="en-US"/>
          </a:p>
        </p:txBody>
      </p:sp>
      <p:sp>
        <p:nvSpPr>
          <p:cNvPr id="32772" name="Slide Number Placeholder 3">
            <a:extLst>
              <a:ext uri="{FF2B5EF4-FFF2-40B4-BE49-F238E27FC236}">
                <a16:creationId xmlns:a16="http://schemas.microsoft.com/office/drawing/2014/main" id="{3BF4F4D9-8A7C-65C6-8E71-5DB3E04DD5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C973E36-4C80-4C0E-B58B-4D1DA41273A5}" type="slidenum">
              <a:rPr lang="en-GB" altLang="en-US"/>
              <a:pPr/>
              <a:t>14</a:t>
            </a:fld>
            <a:endParaRPr lang="en-GB"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9D06409A-ED40-C1D0-75B1-9BD8D1D747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EA4D73E8-17BB-4144-9507-F8733B0974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These are just some of the positive comments from Arts Award centres and achievers which we hope will inspire you and your colleagues to deliver Arts Award and highlight the impact doing the awards can have for young people, and the organisation.</a:t>
            </a:r>
          </a:p>
        </p:txBody>
      </p:sp>
      <p:sp>
        <p:nvSpPr>
          <p:cNvPr id="30724" name="Slide Number Placeholder 3">
            <a:extLst>
              <a:ext uri="{FF2B5EF4-FFF2-40B4-BE49-F238E27FC236}">
                <a16:creationId xmlns:a16="http://schemas.microsoft.com/office/drawing/2014/main" id="{439F450B-CC9B-6385-A269-A2D530C93B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B8E5790-0768-4BD2-B168-9D0955A95C1E}" type="slidenum">
              <a:rPr lang="en-GB" altLang="en-US"/>
              <a:pPr/>
              <a:t>15</a:t>
            </a:fld>
            <a:endParaRPr lang="en-GB"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dirty="0">
                <a:latin typeface="Verdana" panose="020B0604030504040204" pitchFamily="34" charset="0"/>
              </a:rPr>
              <a:t>Discover &amp; Explore training is a half day</a:t>
            </a:r>
          </a:p>
          <a:p>
            <a:pPr eaLnBrk="1" hangingPunct="1">
              <a:spcBef>
                <a:spcPct val="0"/>
              </a:spcBef>
            </a:pPr>
            <a:r>
              <a:rPr lang="en-GB" altLang="en-US" dirty="0">
                <a:latin typeface="Verdana" panose="020B0604030504040204" pitchFamily="34" charset="0"/>
              </a:rPr>
              <a:t>Bronze &amp; Silver training is a longer half day</a:t>
            </a:r>
          </a:p>
          <a:p>
            <a:pPr eaLnBrk="1" hangingPunct="1">
              <a:spcBef>
                <a:spcPct val="0"/>
              </a:spcBef>
            </a:pPr>
            <a:r>
              <a:rPr lang="en-GB" altLang="en-US" dirty="0">
                <a:latin typeface="Verdana" panose="020B0604030504040204" pitchFamily="34" charset="0"/>
              </a:rPr>
              <a:t>Gold training is a half day</a:t>
            </a:r>
          </a:p>
          <a:p>
            <a:pPr eaLnBrk="1" hangingPunct="1">
              <a:spcBef>
                <a:spcPct val="0"/>
              </a:spcBef>
            </a:pPr>
            <a:r>
              <a:rPr lang="en-US" altLang="en-US" dirty="0">
                <a:latin typeface="Verdana" panose="020B0604030504040204" pitchFamily="34" charset="0"/>
              </a:rPr>
              <a:t>All courses are delivered online.</a:t>
            </a:r>
          </a:p>
          <a:p>
            <a:pPr eaLnBrk="1" hangingPunct="1">
              <a:spcBef>
                <a:spcPct val="0"/>
              </a:spcBef>
            </a:pPr>
            <a:r>
              <a:rPr lang="en-US" altLang="en-US" dirty="0">
                <a:latin typeface="Verdana" panose="020B0604030504040204" pitchFamily="34" charset="0"/>
              </a:rPr>
              <a:t>There are group training discounts available, as well as a made to measure course offer. Visit the training pages of the website for more information.</a:t>
            </a:r>
            <a:endParaRPr lang="en-GB" altLang="en-US" dirty="0"/>
          </a:p>
          <a:p>
            <a:endParaRPr lang="en-GB" dirty="0"/>
          </a:p>
        </p:txBody>
      </p:sp>
      <p:sp>
        <p:nvSpPr>
          <p:cNvPr id="4" name="Slide Number Placeholder 3"/>
          <p:cNvSpPr>
            <a:spLocks noGrp="1"/>
          </p:cNvSpPr>
          <p:nvPr>
            <p:ph type="sldNum" sz="quarter" idx="10"/>
          </p:nvPr>
        </p:nvSpPr>
        <p:spPr/>
        <p:txBody>
          <a:bodyPr/>
          <a:lstStyle/>
          <a:p>
            <a:fld id="{0252E318-79EE-444C-AB30-C7A8FA19FEC3}" type="slidenum">
              <a:rPr lang="en-GB" smtClean="0"/>
              <a:t>16</a:t>
            </a:fld>
            <a:endParaRPr lang="en-GB"/>
          </a:p>
        </p:txBody>
      </p:sp>
    </p:spTree>
    <p:extLst>
      <p:ext uri="{BB962C8B-B14F-4D97-AF65-F5344CB8AC3E}">
        <p14:creationId xmlns:p14="http://schemas.microsoft.com/office/powerpoint/2010/main" val="313985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646D093E-B4CD-7CE5-5121-934D3050EB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3E51E0D9-B087-4F2F-BD71-7B154CC5FB66}"/>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fontAlgn="auto" hangingPunct="1">
              <a:spcBef>
                <a:spcPts val="0"/>
              </a:spcBef>
              <a:spcAft>
                <a:spcPts val="0"/>
              </a:spcAft>
              <a:defRPr/>
            </a:pPr>
            <a:r>
              <a:rPr lang="en-US" dirty="0">
                <a:latin typeface="Verdana" pitchFamily="34" charset="0"/>
                <a:ea typeface="Verdana" pitchFamily="34" charset="0"/>
                <a:cs typeface="Verdana" pitchFamily="34" charset="0"/>
              </a:rPr>
              <a:t>This slide introduces the basics of what Arts Award is: a set of unique qualifications, a flexible framework which supports young people’s development, which assesses their creative, communication and leadership skills.</a:t>
            </a:r>
          </a:p>
          <a:p>
            <a:pPr marL="228600" indent="-228600" eaLnBrk="1" fontAlgn="auto" hangingPunct="1">
              <a:spcBef>
                <a:spcPts val="0"/>
              </a:spcBef>
              <a:spcAft>
                <a:spcPts val="0"/>
              </a:spcAft>
              <a:defRPr/>
            </a:pPr>
            <a:endParaRPr lang="en-US" dirty="0">
              <a:latin typeface="Verdana" pitchFamily="34" charset="0"/>
              <a:ea typeface="Verdana" pitchFamily="34" charset="0"/>
              <a:cs typeface="Verdana" pitchFamily="34" charset="0"/>
            </a:endParaRPr>
          </a:p>
          <a:p>
            <a:pPr marL="228600" indent="-228600" eaLnBrk="1" fontAlgn="auto" hangingPunct="1">
              <a:spcBef>
                <a:spcPts val="0"/>
              </a:spcBef>
              <a:spcAft>
                <a:spcPts val="0"/>
              </a:spcAft>
              <a:defRPr/>
            </a:pPr>
            <a:r>
              <a:rPr lang="en-US" dirty="0">
                <a:latin typeface="Verdana" pitchFamily="34" charset="0"/>
                <a:ea typeface="Verdana" pitchFamily="34" charset="0"/>
                <a:cs typeface="Verdana" pitchFamily="34" charset="0"/>
              </a:rPr>
              <a:t>More detail about what young people do is included later in the presentation.</a:t>
            </a:r>
          </a:p>
          <a:p>
            <a:pPr eaLnBrk="1" hangingPunct="1">
              <a:spcBef>
                <a:spcPct val="0"/>
              </a:spcBef>
              <a:defRPr/>
            </a:pPr>
            <a:endParaRPr lang="en-GB" altLang="en-US" dirty="0"/>
          </a:p>
        </p:txBody>
      </p:sp>
      <p:sp>
        <p:nvSpPr>
          <p:cNvPr id="15364" name="Slide Number Placeholder 3">
            <a:extLst>
              <a:ext uri="{FF2B5EF4-FFF2-40B4-BE49-F238E27FC236}">
                <a16:creationId xmlns:a16="http://schemas.microsoft.com/office/drawing/2014/main" id="{0E4CC22E-5637-C3BC-BCC2-9CD4A4B3A0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2E2FEFB-BE87-49DA-8FAC-7EA1BA7E2FEF}" type="slidenum">
              <a:rPr lang="en-GB" altLang="en-US"/>
              <a:pPr/>
              <a:t>2</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41784962-7E60-42E0-AC2E-2B5DD255B3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D5C1AF9-B4D8-4FF6-A5DD-DCF5ABB7B011}"/>
              </a:ext>
            </a:extLst>
          </p:cNvPr>
          <p:cNvSpPr>
            <a:spLocks noGrp="1"/>
          </p:cNvSpPr>
          <p:nvPr>
            <p:ph type="body" idx="1"/>
          </p:nvPr>
        </p:nvSpPr>
        <p:spPr/>
        <p:txBody>
          <a:bodyPr/>
          <a:lstStyle/>
          <a:p>
            <a:pPr eaLnBrk="1" hangingPunct="1">
              <a:spcBef>
                <a:spcPct val="0"/>
              </a:spcBef>
            </a:pPr>
            <a:r>
              <a:rPr lang="en-US" altLang="en-US" dirty="0"/>
              <a:t>A qualification factsheet with more information is available to download at artsaward.org.uk/qualification. You can see how the awards compare in size to other qualifications at http://www.artsaward.org.uk/site/?id=2056</a:t>
            </a:r>
          </a:p>
          <a:p>
            <a:pPr eaLnBrk="1" hangingPunct="1">
              <a:spcBef>
                <a:spcPct val="0"/>
              </a:spcBef>
            </a:pPr>
            <a:endParaRPr lang="en-US" altLang="en-US" dirty="0"/>
          </a:p>
          <a:p>
            <a:pPr eaLnBrk="1" fontAlgn="auto" hangingPunct="1">
              <a:spcBef>
                <a:spcPts val="0"/>
              </a:spcBef>
              <a:spcAft>
                <a:spcPts val="0"/>
              </a:spcAft>
              <a:buFont typeface="Arial" panose="020B0604020202020204" pitchFamily="34" charset="0"/>
              <a:buNone/>
              <a:defRPr/>
            </a:pPr>
            <a:endParaRPr lang="en-US" dirty="0"/>
          </a:p>
        </p:txBody>
      </p:sp>
      <p:sp>
        <p:nvSpPr>
          <p:cNvPr id="27652" name="Slide Number Placeholder 3">
            <a:extLst>
              <a:ext uri="{FF2B5EF4-FFF2-40B4-BE49-F238E27FC236}">
                <a16:creationId xmlns:a16="http://schemas.microsoft.com/office/drawing/2014/main" id="{50175F97-ED45-42CF-A47E-58182336F2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ED4F39CA-227E-41A2-AE59-CE2C255CDB78}" type="slidenum">
              <a:rPr lang="en-GB" altLang="en-US" smtClean="0"/>
              <a:pPr/>
              <a:t>4</a:t>
            </a:fld>
            <a:endParaRPr lang="en-GB" altLang="en-US"/>
          </a:p>
        </p:txBody>
      </p:sp>
    </p:spTree>
    <p:extLst>
      <p:ext uri="{BB962C8B-B14F-4D97-AF65-F5344CB8AC3E}">
        <p14:creationId xmlns:p14="http://schemas.microsoft.com/office/powerpoint/2010/main" val="3113248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fontAlgn="auto" hangingPunct="1">
              <a:spcBef>
                <a:spcPts val="0"/>
              </a:spcBef>
              <a:spcAft>
                <a:spcPts val="0"/>
              </a:spcAft>
              <a:defRPr/>
            </a:pPr>
            <a:r>
              <a:rPr lang="en-US" dirty="0">
                <a:latin typeface="Verdana" pitchFamily="34" charset="0"/>
                <a:ea typeface="Verdana" pitchFamily="34" charset="0"/>
                <a:cs typeface="Verdana" pitchFamily="34" charset="0"/>
              </a:rPr>
              <a:t>Explain what’s involved in achieving an Award, and that young people collect and present evidence of their progress as they go along.</a:t>
            </a:r>
          </a:p>
          <a:p>
            <a:pPr marL="228600" indent="-228600" eaLnBrk="1" fontAlgn="auto" hangingPunct="1">
              <a:spcBef>
                <a:spcPts val="0"/>
              </a:spcBef>
              <a:spcAft>
                <a:spcPts val="0"/>
              </a:spcAft>
              <a:defRPr/>
            </a:pPr>
            <a:endParaRPr lang="en-US" dirty="0">
              <a:latin typeface="Verdana" pitchFamily="34" charset="0"/>
              <a:ea typeface="Verdana" pitchFamily="34" charset="0"/>
              <a:cs typeface="Verdana" pitchFamily="34" charset="0"/>
            </a:endParaRPr>
          </a:p>
          <a:p>
            <a:pPr marL="228600" indent="-228600" eaLnBrk="1" fontAlgn="auto" hangingPunct="1">
              <a:spcBef>
                <a:spcPts val="0"/>
              </a:spcBef>
              <a:spcAft>
                <a:spcPts val="0"/>
              </a:spcAft>
              <a:defRPr/>
            </a:pPr>
            <a:r>
              <a:rPr lang="en-US" dirty="0" err="1">
                <a:latin typeface="Verdana" pitchFamily="34" charset="0"/>
                <a:ea typeface="Verdana" pitchFamily="34" charset="0"/>
                <a:cs typeface="Verdana" pitchFamily="34" charset="0"/>
              </a:rPr>
              <a:t>Emphasise</a:t>
            </a:r>
            <a:r>
              <a:rPr lang="en-US" dirty="0">
                <a:latin typeface="Verdana" pitchFamily="34" charset="0"/>
                <a:ea typeface="Verdana" pitchFamily="34" charset="0"/>
                <a:cs typeface="Verdana" pitchFamily="34" charset="0"/>
              </a:rPr>
              <a:t> that Arts Award is a personalised qualification which recognises individual development and reflection – the young people will not be assessed on how good they are at their art form, but on their own progress and commitment to developing their arts skills, knowledge and understanding. </a:t>
            </a:r>
          </a:p>
          <a:p>
            <a:pPr marL="228600" indent="-228600" eaLnBrk="1" fontAlgn="auto" hangingPunct="1">
              <a:spcBef>
                <a:spcPts val="0"/>
              </a:spcBef>
              <a:spcAft>
                <a:spcPts val="0"/>
              </a:spcAft>
              <a:defRPr/>
            </a:pPr>
            <a:endParaRPr lang="en-US" dirty="0">
              <a:latin typeface="Verdana" pitchFamily="34" charset="0"/>
              <a:ea typeface="Verdana" pitchFamily="34" charset="0"/>
              <a:cs typeface="Verdana" pitchFamily="34" charset="0"/>
            </a:endParaRPr>
          </a:p>
          <a:p>
            <a:pPr marL="228600" indent="-228600" eaLnBrk="1" fontAlgn="auto" hangingPunct="1">
              <a:spcBef>
                <a:spcPts val="0"/>
              </a:spcBef>
              <a:spcAft>
                <a:spcPts val="0"/>
              </a:spcAft>
              <a:defRPr/>
            </a:pPr>
            <a:r>
              <a:rPr lang="en-US" dirty="0">
                <a:latin typeface="Verdana" pitchFamily="34" charset="0"/>
                <a:ea typeface="Verdana" pitchFamily="34" charset="0"/>
                <a:cs typeface="Verdana" pitchFamily="34" charset="0"/>
              </a:rPr>
              <a:t>Achieving an Arts Award says a lot about a young person: that they are committed, independent, interested in developing new skills and willing to take on challenges.</a:t>
            </a:r>
          </a:p>
          <a:p>
            <a:endParaRPr lang="en-GB" dirty="0"/>
          </a:p>
        </p:txBody>
      </p:sp>
      <p:sp>
        <p:nvSpPr>
          <p:cNvPr id="4" name="Slide Number Placeholder 3"/>
          <p:cNvSpPr>
            <a:spLocks noGrp="1"/>
          </p:cNvSpPr>
          <p:nvPr>
            <p:ph type="sldNum" sz="quarter" idx="10"/>
          </p:nvPr>
        </p:nvSpPr>
        <p:spPr/>
        <p:txBody>
          <a:bodyPr/>
          <a:lstStyle/>
          <a:p>
            <a:fld id="{0252E318-79EE-444C-AB30-C7A8FA19FEC3}" type="slidenum">
              <a:rPr lang="en-GB" smtClean="0"/>
              <a:t>5</a:t>
            </a:fld>
            <a:endParaRPr lang="en-GB"/>
          </a:p>
        </p:txBody>
      </p:sp>
    </p:spTree>
    <p:extLst>
      <p:ext uri="{BB962C8B-B14F-4D97-AF65-F5344CB8AC3E}">
        <p14:creationId xmlns:p14="http://schemas.microsoft.com/office/powerpoint/2010/main" val="1756094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dirty="0"/>
              <a:t>Schools report that Arts Award has a positive impact on students’ literacy, engagement and attendance, as well as the key aspects outlined on the slide.</a:t>
            </a:r>
          </a:p>
          <a:p>
            <a:pPr eaLnBrk="1" hangingPunct="1">
              <a:spcBef>
                <a:spcPct val="0"/>
              </a:spcBef>
            </a:pPr>
            <a:endParaRPr lang="en-GB" altLang="en-US" dirty="0"/>
          </a:p>
          <a:p>
            <a:pPr eaLnBrk="1" hangingPunct="1">
              <a:spcBef>
                <a:spcPct val="0"/>
              </a:spcBef>
            </a:pPr>
            <a:r>
              <a:rPr lang="en-GB" altLang="en-US" dirty="0"/>
              <a:t>You can read more about the impact of Arts Award in the initial findings of the Arts Award Impact Study: http://www.artsaward.org.uk/resource/?id=4294</a:t>
            </a:r>
          </a:p>
          <a:p>
            <a:pPr eaLnBrk="1" hangingPunct="1">
              <a:spcBef>
                <a:spcPct val="0"/>
              </a:spcBef>
            </a:pPr>
            <a:endParaRPr lang="en-GB" altLang="en-US" dirty="0"/>
          </a:p>
          <a:p>
            <a:pPr eaLnBrk="1" hangingPunct="1">
              <a:spcBef>
                <a:spcPct val="0"/>
              </a:spcBef>
            </a:pPr>
            <a:r>
              <a:rPr lang="en-GB" altLang="en-US" dirty="0"/>
              <a:t>Case studies are available at https://blog.artsaward.org.uk/</a:t>
            </a:r>
            <a:endParaRPr lang="en-GB" dirty="0"/>
          </a:p>
        </p:txBody>
      </p:sp>
      <p:sp>
        <p:nvSpPr>
          <p:cNvPr id="4" name="Slide Number Placeholder 3"/>
          <p:cNvSpPr>
            <a:spLocks noGrp="1"/>
          </p:cNvSpPr>
          <p:nvPr>
            <p:ph type="sldNum" sz="quarter" idx="5"/>
          </p:nvPr>
        </p:nvSpPr>
        <p:spPr/>
        <p:txBody>
          <a:bodyPr/>
          <a:lstStyle/>
          <a:p>
            <a:fld id="{0252E318-79EE-444C-AB30-C7A8FA19FEC3}" type="slidenum">
              <a:rPr lang="en-GB" smtClean="0"/>
              <a:t>6</a:t>
            </a:fld>
            <a:endParaRPr lang="en-GB"/>
          </a:p>
        </p:txBody>
      </p:sp>
    </p:spTree>
    <p:extLst>
      <p:ext uri="{BB962C8B-B14F-4D97-AF65-F5344CB8AC3E}">
        <p14:creationId xmlns:p14="http://schemas.microsoft.com/office/powerpoint/2010/main" val="1019961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DB8FE267-E9AA-7286-F5CF-5ED0E57EFC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44952799-EF68-14B1-071E-4972B5DBC9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1200" noProof="0" dirty="0">
                <a:latin typeface="+mn-lt"/>
              </a:rPr>
              <a:t>Ready made log books can be bought from our online shop https://shop.trinitycollege.com/pages/arts-award-explore</a:t>
            </a:r>
          </a:p>
          <a:p>
            <a:pPr marL="0" marR="0" lvl="0" indent="0" algn="l" defTabSz="914400" rtl="0" eaLnBrk="1" fontAlgn="auto" latinLnBrk="0" hangingPunct="1">
              <a:lnSpc>
                <a:spcPct val="100000"/>
              </a:lnSpc>
              <a:spcBef>
                <a:spcPct val="0"/>
              </a:spcBef>
              <a:spcAft>
                <a:spcPts val="0"/>
              </a:spcAft>
              <a:buClrTx/>
              <a:buSzTx/>
              <a:buFontTx/>
              <a:buNone/>
              <a:tabLst/>
              <a:defRPr/>
            </a:pPr>
            <a:r>
              <a:rPr lang="en-GB" sz="1200" noProof="0" dirty="0">
                <a:latin typeface="+mn-lt"/>
              </a:rPr>
              <a:t>Free portfolio building templates can be downloaded from our resource library.</a:t>
            </a:r>
          </a:p>
          <a:p>
            <a:pPr eaLnBrk="1" hangingPunct="1">
              <a:spcBef>
                <a:spcPct val="0"/>
              </a:spcBef>
            </a:pPr>
            <a:endParaRPr lang="en-GB" altLang="en-US" dirty="0"/>
          </a:p>
          <a:p>
            <a:pPr eaLnBrk="1" hangingPunct="1">
              <a:spcBef>
                <a:spcPct val="0"/>
              </a:spcBef>
            </a:pPr>
            <a:r>
              <a:rPr lang="en-GB" altLang="en-US" dirty="0"/>
              <a:t>You can view more examples of young people’s portfolios at https://portfolios.voicemag.uk/</a:t>
            </a:r>
          </a:p>
          <a:p>
            <a:pPr eaLnBrk="1" hangingPunct="1">
              <a:spcBef>
                <a:spcPct val="0"/>
              </a:spcBef>
            </a:pPr>
            <a:endParaRPr lang="en-GB" altLang="en-US" dirty="0"/>
          </a:p>
        </p:txBody>
      </p:sp>
      <p:sp>
        <p:nvSpPr>
          <p:cNvPr id="35844" name="Slide Number Placeholder 3">
            <a:extLst>
              <a:ext uri="{FF2B5EF4-FFF2-40B4-BE49-F238E27FC236}">
                <a16:creationId xmlns:a16="http://schemas.microsoft.com/office/drawing/2014/main" id="{62889AD0-12F8-39E2-F7E1-2F9A9B2900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43FBE02-F160-4171-BF58-5F9C013B0A00}" type="slidenum">
              <a:rPr lang="en-GB" altLang="en-US"/>
              <a:pPr/>
              <a:t>7</a:t>
            </a:fld>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Arts Award can help to demonstrate certain Ofsted criteria download the Arts Award and the Ofsted framework resource from our resource library. </a:t>
            </a:r>
          </a:p>
          <a:p>
            <a:endParaRPr lang="en-GB" altLang="en-US" dirty="0"/>
          </a:p>
          <a:p>
            <a:r>
              <a:rPr lang="en-GB" altLang="en-US" dirty="0"/>
              <a:t>Findings from the Arts Award Impact Study show that the award supports students’ meta-cognition – especially in the areas of self-reflection and leadership. More information in the summary of findings: https://www.artsaward.org.uk/site/?id=2544</a:t>
            </a:r>
          </a:p>
          <a:p>
            <a:endParaRPr lang="en-GB" altLang="en-US" dirty="0"/>
          </a:p>
          <a:p>
            <a:r>
              <a:rPr lang="en-GB" altLang="en-US" dirty="0"/>
              <a:t>Arts Award can be integrated into the curriculum across subject areas where the arts can be linked to subject matter. We have a number of resources exploring Arts Award’s links with English, Drama, Music, History and Art and Design and PSHE on our resource library.</a:t>
            </a:r>
          </a:p>
          <a:p>
            <a:endParaRPr lang="en-GB" dirty="0"/>
          </a:p>
        </p:txBody>
      </p:sp>
      <p:sp>
        <p:nvSpPr>
          <p:cNvPr id="4" name="Slide Number Placeholder 3"/>
          <p:cNvSpPr>
            <a:spLocks noGrp="1"/>
          </p:cNvSpPr>
          <p:nvPr>
            <p:ph type="sldNum" sz="quarter" idx="5"/>
          </p:nvPr>
        </p:nvSpPr>
        <p:spPr/>
        <p:txBody>
          <a:bodyPr/>
          <a:lstStyle/>
          <a:p>
            <a:fld id="{0252E318-79EE-444C-AB30-C7A8FA19FEC3}" type="slidenum">
              <a:rPr lang="en-GB" smtClean="0"/>
              <a:t>8</a:t>
            </a:fld>
            <a:endParaRPr lang="en-GB"/>
          </a:p>
        </p:txBody>
      </p:sp>
    </p:spTree>
    <p:extLst>
      <p:ext uri="{BB962C8B-B14F-4D97-AF65-F5344CB8AC3E}">
        <p14:creationId xmlns:p14="http://schemas.microsoft.com/office/powerpoint/2010/main" val="2900924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dirty="0"/>
              <a:t>You can read more about how Arts Award supports employability skills at our blog: https://blog.artsaward.org.uk/2015/10/05/employability-what-does-arts-award-have-to-offer</a:t>
            </a:r>
          </a:p>
          <a:p>
            <a:pPr eaLnBrk="1" hangingPunct="1">
              <a:spcBef>
                <a:spcPct val="0"/>
              </a:spcBef>
            </a:pPr>
            <a:endParaRPr lang="en-GB" altLang="en-US" dirty="0"/>
          </a:p>
          <a:p>
            <a:pPr eaLnBrk="1" hangingPunct="1">
              <a:spcBef>
                <a:spcPct val="0"/>
              </a:spcBef>
            </a:pPr>
            <a:r>
              <a:rPr lang="en-GB" altLang="en-US" dirty="0"/>
              <a:t>Arts Award has been delivered to young people of all abilities at a range of different settings, not only within formal education. It is a flexible award which focuses on how young people develop throughout. Arts Award measures each young person’s individual journey rather than the final outcome.</a:t>
            </a:r>
          </a:p>
          <a:p>
            <a:endParaRPr lang="en-GB" dirty="0"/>
          </a:p>
        </p:txBody>
      </p:sp>
      <p:sp>
        <p:nvSpPr>
          <p:cNvPr id="4" name="Slide Number Placeholder 3"/>
          <p:cNvSpPr>
            <a:spLocks noGrp="1"/>
          </p:cNvSpPr>
          <p:nvPr>
            <p:ph type="sldNum" sz="quarter" idx="5"/>
          </p:nvPr>
        </p:nvSpPr>
        <p:spPr/>
        <p:txBody>
          <a:bodyPr/>
          <a:lstStyle/>
          <a:p>
            <a:fld id="{0252E318-79EE-444C-AB30-C7A8FA19FEC3}" type="slidenum">
              <a:rPr lang="en-GB" smtClean="0"/>
              <a:t>9</a:t>
            </a:fld>
            <a:endParaRPr lang="en-GB"/>
          </a:p>
        </p:txBody>
      </p:sp>
    </p:spTree>
    <p:extLst>
      <p:ext uri="{BB962C8B-B14F-4D97-AF65-F5344CB8AC3E}">
        <p14:creationId xmlns:p14="http://schemas.microsoft.com/office/powerpoint/2010/main" val="1216870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Results from the Arts Award impact study</a:t>
            </a:r>
          </a:p>
        </p:txBody>
      </p:sp>
      <p:sp>
        <p:nvSpPr>
          <p:cNvPr id="4" name="Slide Number Placeholder 3"/>
          <p:cNvSpPr>
            <a:spLocks noGrp="1"/>
          </p:cNvSpPr>
          <p:nvPr>
            <p:ph type="sldNum" sz="quarter" idx="5"/>
          </p:nvPr>
        </p:nvSpPr>
        <p:spPr/>
        <p:txBody>
          <a:bodyPr/>
          <a:lstStyle/>
          <a:p>
            <a:fld id="{0252E318-79EE-444C-AB30-C7A8FA19FEC3}" type="slidenum">
              <a:rPr lang="en-GB" smtClean="0"/>
              <a:t>10</a:t>
            </a:fld>
            <a:endParaRPr lang="en-GB"/>
          </a:p>
        </p:txBody>
      </p:sp>
    </p:spTree>
    <p:extLst>
      <p:ext uri="{BB962C8B-B14F-4D97-AF65-F5344CB8AC3E}">
        <p14:creationId xmlns:p14="http://schemas.microsoft.com/office/powerpoint/2010/main" val="1682841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7294" y="0"/>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2989267"/>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151E3D5-0B91-416E-A795-3A4E73071380}"/>
              </a:ext>
            </a:extLst>
          </p:cNvPr>
          <p:cNvSpPr>
            <a:spLocks noGrp="1"/>
          </p:cNvSpPr>
          <p:nvPr>
            <p:ph type="dt" sz="half" idx="10"/>
          </p:nvPr>
        </p:nvSpPr>
        <p:spPr/>
        <p:txBody>
          <a:bodyPr/>
          <a:lstStyle>
            <a:lvl1pPr>
              <a:defRPr/>
            </a:lvl1pPr>
          </a:lstStyle>
          <a:p>
            <a:fld id="{B164BF89-9376-48E5-9FE2-06747A2D060B}" type="datetimeFigureOut">
              <a:rPr lang="en-US" altLang="en-US"/>
              <a:pPr/>
              <a:t>6/20/2025</a:t>
            </a:fld>
            <a:endParaRPr lang="en-US" altLang="en-US"/>
          </a:p>
        </p:txBody>
      </p:sp>
      <p:sp>
        <p:nvSpPr>
          <p:cNvPr id="5" name="Footer Placeholder 4">
            <a:extLst>
              <a:ext uri="{FF2B5EF4-FFF2-40B4-BE49-F238E27FC236}">
                <a16:creationId xmlns:a16="http://schemas.microsoft.com/office/drawing/2014/main" id="{3D0C390E-AA0A-43CC-BCC4-1648960CB69D}"/>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052623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D97FAC2-F276-40B6-88A0-CD487BC9D770}"/>
              </a:ext>
            </a:extLst>
          </p:cNvPr>
          <p:cNvSpPr>
            <a:spLocks noGrp="1"/>
          </p:cNvSpPr>
          <p:nvPr>
            <p:ph type="dt" sz="half" idx="10"/>
          </p:nvPr>
        </p:nvSpPr>
        <p:spPr/>
        <p:txBody>
          <a:bodyPr/>
          <a:lstStyle>
            <a:lvl1pPr>
              <a:defRPr/>
            </a:lvl1pPr>
          </a:lstStyle>
          <a:p>
            <a:fld id="{01EB9A2B-886F-434E-9CF7-78456837E287}" type="datetimeFigureOut">
              <a:rPr lang="en-US" altLang="en-US"/>
              <a:pPr/>
              <a:t>6/20/2025</a:t>
            </a:fld>
            <a:endParaRPr lang="en-US" altLang="en-US"/>
          </a:p>
        </p:txBody>
      </p:sp>
      <p:sp>
        <p:nvSpPr>
          <p:cNvPr id="5" name="Footer Placeholder 4">
            <a:extLst>
              <a:ext uri="{FF2B5EF4-FFF2-40B4-BE49-F238E27FC236}">
                <a16:creationId xmlns:a16="http://schemas.microsoft.com/office/drawing/2014/main" id="{FEBB203A-94CA-4AE7-9401-133BA718AFC1}"/>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020146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7785BAB-F5A4-4DBA-9392-1D56E8A7224C}"/>
              </a:ext>
            </a:extLst>
          </p:cNvPr>
          <p:cNvSpPr>
            <a:spLocks noGrp="1"/>
          </p:cNvSpPr>
          <p:nvPr>
            <p:ph type="dt" sz="half" idx="10"/>
          </p:nvPr>
        </p:nvSpPr>
        <p:spPr/>
        <p:txBody>
          <a:bodyPr/>
          <a:lstStyle>
            <a:lvl1pPr>
              <a:defRPr/>
            </a:lvl1pPr>
          </a:lstStyle>
          <a:p>
            <a:fld id="{A6F913A0-B0E1-43F6-966B-970D866FEFB1}" type="datetimeFigureOut">
              <a:rPr lang="en-US" altLang="en-US"/>
              <a:pPr/>
              <a:t>6/20/2025</a:t>
            </a:fld>
            <a:endParaRPr lang="en-US" altLang="en-US"/>
          </a:p>
        </p:txBody>
      </p:sp>
      <p:sp>
        <p:nvSpPr>
          <p:cNvPr id="5" name="Footer Placeholder 4">
            <a:extLst>
              <a:ext uri="{FF2B5EF4-FFF2-40B4-BE49-F238E27FC236}">
                <a16:creationId xmlns:a16="http://schemas.microsoft.com/office/drawing/2014/main" id="{B59B1EFC-6F74-476C-9F19-4DD3242ECF8A}"/>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416934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ayout 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AE9A2F-8F87-960A-EF69-6103100651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CBEBF238-B758-E046-4C79-73FC3B437D52}"/>
              </a:ext>
            </a:extLst>
          </p:cNvPr>
          <p:cNvSpPr txBox="1">
            <a:spLocks/>
          </p:cNvSpPr>
          <p:nvPr userDrawn="1"/>
        </p:nvSpPr>
        <p:spPr>
          <a:xfrm>
            <a:off x="5213350" y="-887413"/>
            <a:ext cx="4289425" cy="723900"/>
          </a:xfrm>
          <a:prstGeom prst="rect">
            <a:avLst/>
          </a:prstGeom>
          <a:solidFill>
            <a:srgbClr val="139EEC"/>
          </a:solidFill>
          <a:ln>
            <a:noFill/>
          </a:ln>
        </p:spPr>
        <p:txBody>
          <a:bodyPr/>
          <a:lstStyle>
            <a:lvl1pPr algn="l" defTabSz="457200" rtl="0" eaLnBrk="1" latinLnBrk="0" hangingPunct="1">
              <a:lnSpc>
                <a:spcPct val="90000"/>
              </a:lnSpc>
              <a:spcBef>
                <a:spcPct val="0"/>
              </a:spcBef>
              <a:buNone/>
              <a:defRPr sz="4400" kern="1200" baseline="0">
                <a:solidFill>
                  <a:schemeClr val="bg1"/>
                </a:solidFill>
                <a:latin typeface="Calibri"/>
                <a:ea typeface="+mj-ea"/>
                <a:cs typeface="Calibri"/>
              </a:defRPr>
            </a:lvl1pPr>
          </a:lstStyle>
          <a:p>
            <a:pPr fontAlgn="auto">
              <a:spcAft>
                <a:spcPts val="0"/>
              </a:spcAft>
              <a:defRPr/>
            </a:pPr>
            <a:r>
              <a:rPr lang="en-US" dirty="0">
                <a:solidFill>
                  <a:srgbClr val="139EEC"/>
                </a:solidFill>
              </a:rPr>
              <a:t> Primary Title</a:t>
            </a:r>
          </a:p>
        </p:txBody>
      </p:sp>
      <p:sp>
        <p:nvSpPr>
          <p:cNvPr id="12" name="Text Placeholder 5"/>
          <p:cNvSpPr>
            <a:spLocks noGrp="1"/>
          </p:cNvSpPr>
          <p:nvPr>
            <p:ph type="body" sz="quarter" idx="13"/>
          </p:nvPr>
        </p:nvSpPr>
        <p:spPr>
          <a:xfrm>
            <a:off x="501649" y="1493652"/>
            <a:ext cx="3910200" cy="662075"/>
          </a:xfrm>
          <a:prstGeom prst="rect">
            <a:avLst/>
          </a:prstGeom>
        </p:spPr>
        <p:txBody>
          <a:bodyPr/>
          <a:lstStyle>
            <a:lvl1pPr marL="0" indent="0">
              <a:buNone/>
              <a:defRPr sz="3600" baseline="0">
                <a:solidFill>
                  <a:schemeClr val="bg1"/>
                </a:solidFill>
              </a:defRPr>
            </a:lvl1pPr>
            <a:lvl2pPr marL="457200" indent="0">
              <a:buNone/>
              <a:defRPr/>
            </a:lvl2pPr>
          </a:lstStyle>
          <a:p>
            <a:pPr lvl="0"/>
            <a:r>
              <a:rPr lang="en-US"/>
              <a:t>Click to edit Master text styles</a:t>
            </a:r>
          </a:p>
        </p:txBody>
      </p:sp>
      <p:sp>
        <p:nvSpPr>
          <p:cNvPr id="13" name="Text Placeholder 8"/>
          <p:cNvSpPr>
            <a:spLocks noGrp="1"/>
          </p:cNvSpPr>
          <p:nvPr>
            <p:ph type="body" sz="quarter" idx="14"/>
          </p:nvPr>
        </p:nvSpPr>
        <p:spPr>
          <a:xfrm>
            <a:off x="501649" y="2182408"/>
            <a:ext cx="7903782" cy="3759643"/>
          </a:xfrm>
          <a:prstGeom prst="rect">
            <a:avLst/>
          </a:prstGeom>
        </p:spPr>
        <p:txBody>
          <a:bodyPr/>
          <a:lstStyle>
            <a:lvl1pPr marL="0" marR="0" indent="0" algn="l" defTabSz="457200" rtl="0" eaLnBrk="1" fontAlgn="auto" latinLnBrk="0" hangingPunct="1">
              <a:lnSpc>
                <a:spcPct val="90000"/>
              </a:lnSpc>
              <a:spcBef>
                <a:spcPct val="20000"/>
              </a:spcBef>
              <a:spcAft>
                <a:spcPts val="0"/>
              </a:spcAft>
              <a:buClrTx/>
              <a:buSzTx/>
              <a:buFont typeface="Wingdings" charset="0"/>
              <a:buNone/>
              <a:tabLst/>
              <a:defRPr sz="2000">
                <a:solidFill>
                  <a:srgbClr val="FFFFFF"/>
                </a:solidFill>
                <a:latin typeface="Verdana"/>
                <a:cs typeface="Verdana"/>
              </a:defRPr>
            </a:lvl1pPr>
            <a:lvl2pPr marL="457200" indent="0">
              <a:buNone/>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6"/>
          <p:cNvSpPr>
            <a:spLocks noGrp="1"/>
          </p:cNvSpPr>
          <p:nvPr>
            <p:ph type="body" sz="quarter" idx="23"/>
          </p:nvPr>
        </p:nvSpPr>
        <p:spPr>
          <a:xfrm>
            <a:off x="368300" y="489531"/>
            <a:ext cx="4289425" cy="723900"/>
          </a:xfrm>
          <a:prstGeom prst="rect">
            <a:avLst/>
          </a:prstGeom>
          <a:solidFill>
            <a:srgbClr val="139EEC"/>
          </a:solidFill>
        </p:spPr>
        <p:txBody>
          <a:bodyPr/>
          <a:lstStyle>
            <a:lvl1pPr marL="0" indent="0">
              <a:buNone/>
              <a:defRPr sz="4000">
                <a:solidFill>
                  <a:srgbClr val="139EEC"/>
                </a:solidFill>
                <a:latin typeface="Ariel"/>
                <a:cs typeface="Ariel"/>
              </a:defRPr>
            </a:lvl1pPr>
          </a:lstStyle>
          <a:p>
            <a:endParaRPr lang="en-US" dirty="0"/>
          </a:p>
        </p:txBody>
      </p:sp>
    </p:spTree>
    <p:extLst>
      <p:ext uri="{BB962C8B-B14F-4D97-AF65-F5344CB8AC3E}">
        <p14:creationId xmlns:p14="http://schemas.microsoft.com/office/powerpoint/2010/main" val="3056562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E83F647-DBB1-4D83-B30D-9145DFD06100}"/>
              </a:ext>
            </a:extLst>
          </p:cNvPr>
          <p:cNvSpPr>
            <a:spLocks noGrp="1"/>
          </p:cNvSpPr>
          <p:nvPr>
            <p:ph type="dt" sz="half" idx="10"/>
          </p:nvPr>
        </p:nvSpPr>
        <p:spPr/>
        <p:txBody>
          <a:bodyPr/>
          <a:lstStyle>
            <a:lvl1pPr>
              <a:defRPr/>
            </a:lvl1pPr>
          </a:lstStyle>
          <a:p>
            <a:fld id="{45B5DB4F-267E-423A-8092-0534EBF82EA4}" type="datetimeFigureOut">
              <a:rPr lang="en-US" altLang="en-US"/>
              <a:pPr/>
              <a:t>6/20/2025</a:t>
            </a:fld>
            <a:endParaRPr lang="en-US" altLang="en-US"/>
          </a:p>
        </p:txBody>
      </p:sp>
      <p:sp>
        <p:nvSpPr>
          <p:cNvPr id="5" name="Footer Placeholder 4">
            <a:extLst>
              <a:ext uri="{FF2B5EF4-FFF2-40B4-BE49-F238E27FC236}">
                <a16:creationId xmlns:a16="http://schemas.microsoft.com/office/drawing/2014/main" id="{76CE09A3-4A2E-40A2-8AFF-315A2E3E26E5}"/>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618891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C347890-321E-4126-AA18-FD39EDA66116}"/>
              </a:ext>
            </a:extLst>
          </p:cNvPr>
          <p:cNvSpPr>
            <a:spLocks noGrp="1"/>
          </p:cNvSpPr>
          <p:nvPr>
            <p:ph type="dt" sz="half" idx="10"/>
          </p:nvPr>
        </p:nvSpPr>
        <p:spPr/>
        <p:txBody>
          <a:bodyPr/>
          <a:lstStyle>
            <a:lvl1pPr>
              <a:defRPr/>
            </a:lvl1pPr>
          </a:lstStyle>
          <a:p>
            <a:fld id="{3015BF81-8B1A-4FFF-8919-71DEEBE9E2E6}" type="datetimeFigureOut">
              <a:rPr lang="en-US" altLang="en-US"/>
              <a:pPr/>
              <a:t>6/20/2025</a:t>
            </a:fld>
            <a:endParaRPr lang="en-US" altLang="en-US"/>
          </a:p>
        </p:txBody>
      </p:sp>
      <p:sp>
        <p:nvSpPr>
          <p:cNvPr id="5" name="Footer Placeholder 4">
            <a:extLst>
              <a:ext uri="{FF2B5EF4-FFF2-40B4-BE49-F238E27FC236}">
                <a16:creationId xmlns:a16="http://schemas.microsoft.com/office/drawing/2014/main" id="{FBDDE674-3E5E-42BD-B081-8107E7B34844}"/>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636847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E4FAD0E-4803-460C-BDA4-06A4471ADBAB}"/>
              </a:ext>
            </a:extLst>
          </p:cNvPr>
          <p:cNvSpPr>
            <a:spLocks noGrp="1"/>
          </p:cNvSpPr>
          <p:nvPr>
            <p:ph type="dt" sz="half" idx="10"/>
          </p:nvPr>
        </p:nvSpPr>
        <p:spPr/>
        <p:txBody>
          <a:bodyPr/>
          <a:lstStyle>
            <a:lvl1pPr>
              <a:defRPr/>
            </a:lvl1pPr>
          </a:lstStyle>
          <a:p>
            <a:fld id="{CD666A72-5B35-484F-B3ED-D06E0452A13D}" type="datetimeFigureOut">
              <a:rPr lang="en-US" altLang="en-US"/>
              <a:pPr/>
              <a:t>6/20/2025</a:t>
            </a:fld>
            <a:endParaRPr lang="en-US" altLang="en-US"/>
          </a:p>
        </p:txBody>
      </p:sp>
      <p:sp>
        <p:nvSpPr>
          <p:cNvPr id="6" name="Footer Placeholder 5">
            <a:extLst>
              <a:ext uri="{FF2B5EF4-FFF2-40B4-BE49-F238E27FC236}">
                <a16:creationId xmlns:a16="http://schemas.microsoft.com/office/drawing/2014/main" id="{7D8BB8E8-9308-432F-9553-9B995FF844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944C4737-D652-4B61-904D-72BE08F02BEA}"/>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Verdana" panose="020B0604030504040204" pitchFamily="34" charset="0"/>
              </a:defRPr>
            </a:lvl1pPr>
          </a:lstStyle>
          <a:p>
            <a:fld id="{EA82F9D4-167B-44EE-B187-33FE509A5F5A}" type="slidenum">
              <a:rPr lang="en-US" altLang="en-US"/>
              <a:pPr/>
              <a:t>‹#›</a:t>
            </a:fld>
            <a:endParaRPr lang="en-US" altLang="en-US"/>
          </a:p>
        </p:txBody>
      </p:sp>
    </p:spTree>
    <p:extLst>
      <p:ext uri="{BB962C8B-B14F-4D97-AF65-F5344CB8AC3E}">
        <p14:creationId xmlns:p14="http://schemas.microsoft.com/office/powerpoint/2010/main" val="42897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7" descr="Shape 1.emf">
            <a:extLst>
              <a:ext uri="{FF2B5EF4-FFF2-40B4-BE49-F238E27FC236}">
                <a16:creationId xmlns:a16="http://schemas.microsoft.com/office/drawing/2014/main" id="{27F3E22D-A70A-4710-9192-B17712EAE3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274638"/>
            <a:ext cx="7037388"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5713506" cy="1048412"/>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Date Placeholder 6">
            <a:extLst>
              <a:ext uri="{FF2B5EF4-FFF2-40B4-BE49-F238E27FC236}">
                <a16:creationId xmlns:a16="http://schemas.microsoft.com/office/drawing/2014/main" id="{7E0AE50D-6153-42BB-8F26-456C64391EB4}"/>
              </a:ext>
            </a:extLst>
          </p:cNvPr>
          <p:cNvSpPr>
            <a:spLocks noGrp="1"/>
          </p:cNvSpPr>
          <p:nvPr>
            <p:ph type="dt" sz="half" idx="10"/>
          </p:nvPr>
        </p:nvSpPr>
        <p:spPr/>
        <p:txBody>
          <a:bodyPr/>
          <a:lstStyle>
            <a:lvl1pPr>
              <a:defRPr/>
            </a:lvl1pPr>
          </a:lstStyle>
          <a:p>
            <a:fld id="{9CE110CA-E257-4F56-955B-9C601318A13E}" type="datetimeFigureOut">
              <a:rPr lang="en-US" altLang="en-US"/>
              <a:pPr/>
              <a:t>6/20/2025</a:t>
            </a:fld>
            <a:endParaRPr lang="en-US" altLang="en-US"/>
          </a:p>
        </p:txBody>
      </p:sp>
      <p:sp>
        <p:nvSpPr>
          <p:cNvPr id="9" name="Footer Placeholder 7">
            <a:extLst>
              <a:ext uri="{FF2B5EF4-FFF2-40B4-BE49-F238E27FC236}">
                <a16:creationId xmlns:a16="http://schemas.microsoft.com/office/drawing/2014/main" id="{B37568DE-CD29-44CC-A88E-F0D936A4983D}"/>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C540C006-9C78-4069-91BF-C42C54A5B51E}"/>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Verdana" panose="020B0604030504040204" pitchFamily="34" charset="0"/>
              </a:defRPr>
            </a:lvl1pPr>
          </a:lstStyle>
          <a:p>
            <a:fld id="{A9AAE0AB-CCC7-4110-A23A-275FDB743DE1}" type="slidenum">
              <a:rPr lang="en-US" altLang="en-US"/>
              <a:pPr/>
              <a:t>‹#›</a:t>
            </a:fld>
            <a:endParaRPr lang="en-US" altLang="en-US"/>
          </a:p>
        </p:txBody>
      </p:sp>
    </p:spTree>
    <p:extLst>
      <p:ext uri="{BB962C8B-B14F-4D97-AF65-F5344CB8AC3E}">
        <p14:creationId xmlns:p14="http://schemas.microsoft.com/office/powerpoint/2010/main" val="1786167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7" name="Chart 7">
            <a:extLst>
              <a:ext uri="{FF2B5EF4-FFF2-40B4-BE49-F238E27FC236}">
                <a16:creationId xmlns:a16="http://schemas.microsoft.com/office/drawing/2014/main" id="{4739F500-7C34-48E2-9153-FAC90D798C47}"/>
              </a:ext>
            </a:extLst>
          </p:cNvPr>
          <p:cNvGraphicFramePr>
            <a:graphicFrameLocks/>
          </p:cNvGraphicFramePr>
          <p:nvPr/>
        </p:nvGraphicFramePr>
        <p:xfrm>
          <a:off x="1454150" y="1628775"/>
          <a:ext cx="5911850" cy="367982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GB"/>
              <a:t>Click to edit Master title style</a:t>
            </a:r>
            <a:endParaRPr lang="en-US"/>
          </a:p>
        </p:txBody>
      </p:sp>
      <p:sp>
        <p:nvSpPr>
          <p:cNvPr id="4" name="Date Placeholder 2">
            <a:extLst>
              <a:ext uri="{FF2B5EF4-FFF2-40B4-BE49-F238E27FC236}">
                <a16:creationId xmlns:a16="http://schemas.microsoft.com/office/drawing/2014/main" id="{92A9A844-F473-4630-8EA5-1EABFE9D87EC}"/>
              </a:ext>
            </a:extLst>
          </p:cNvPr>
          <p:cNvSpPr>
            <a:spLocks noGrp="1"/>
          </p:cNvSpPr>
          <p:nvPr>
            <p:ph type="dt" sz="half" idx="10"/>
          </p:nvPr>
        </p:nvSpPr>
        <p:spPr/>
        <p:txBody>
          <a:bodyPr/>
          <a:lstStyle>
            <a:lvl1pPr>
              <a:defRPr/>
            </a:lvl1pPr>
          </a:lstStyle>
          <a:p>
            <a:fld id="{ED65484F-170A-40D8-BBD6-E047B23B4951}" type="datetimeFigureOut">
              <a:rPr lang="en-US" altLang="en-US"/>
              <a:pPr/>
              <a:t>6/20/2025</a:t>
            </a:fld>
            <a:endParaRPr lang="en-US" altLang="en-US"/>
          </a:p>
        </p:txBody>
      </p:sp>
      <p:sp>
        <p:nvSpPr>
          <p:cNvPr id="5" name="Footer Placeholder 3">
            <a:extLst>
              <a:ext uri="{FF2B5EF4-FFF2-40B4-BE49-F238E27FC236}">
                <a16:creationId xmlns:a16="http://schemas.microsoft.com/office/drawing/2014/main" id="{3A2CFFA4-1FE4-4590-8A2A-7C7E11640C5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222EEB36-A390-498E-84A7-046A373B8E1D}"/>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Verdana" panose="020B0604030504040204" pitchFamily="34" charset="0"/>
              </a:defRPr>
            </a:lvl1pPr>
          </a:lstStyle>
          <a:p>
            <a:fld id="{C9C11B3F-5E58-4223-BDB4-FB3C1194D0DE}" type="slidenum">
              <a:rPr lang="en-US" altLang="en-US"/>
              <a:pPr/>
              <a:t>‹#›</a:t>
            </a:fld>
            <a:endParaRPr lang="en-US" altLang="en-US"/>
          </a:p>
        </p:txBody>
      </p:sp>
    </p:spTree>
    <p:extLst>
      <p:ext uri="{BB962C8B-B14F-4D97-AF65-F5344CB8AC3E}">
        <p14:creationId xmlns:p14="http://schemas.microsoft.com/office/powerpoint/2010/main" val="1018105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5" name="Chart 7">
            <a:extLst>
              <a:ext uri="{FF2B5EF4-FFF2-40B4-BE49-F238E27FC236}">
                <a16:creationId xmlns:a16="http://schemas.microsoft.com/office/drawing/2014/main" id="{1CCBAED4-E42C-4575-B176-E4B08A24993E}"/>
              </a:ext>
            </a:extLst>
          </p:cNvPr>
          <p:cNvGraphicFramePr>
            <a:graphicFrameLocks/>
          </p:cNvGraphicFramePr>
          <p:nvPr/>
        </p:nvGraphicFramePr>
        <p:xfrm>
          <a:off x="1454150" y="1628775"/>
          <a:ext cx="5911850" cy="3679825"/>
        </p:xfrm>
        <a:graphic>
          <a:graphicData uri="http://schemas.openxmlformats.org/drawingml/2006/chart">
            <c:chart xmlns:c="http://schemas.openxmlformats.org/drawingml/2006/chart" xmlns:r="http://schemas.openxmlformats.org/officeDocument/2006/relationships" r:id="rId2"/>
          </a:graphicData>
        </a:graphic>
      </p:graphicFrame>
      <p:sp>
        <p:nvSpPr>
          <p:cNvPr id="3" name="Date Placeholder 1">
            <a:extLst>
              <a:ext uri="{FF2B5EF4-FFF2-40B4-BE49-F238E27FC236}">
                <a16:creationId xmlns:a16="http://schemas.microsoft.com/office/drawing/2014/main" id="{B2F26260-0702-475D-BC63-2AAE967FC884}"/>
              </a:ext>
            </a:extLst>
          </p:cNvPr>
          <p:cNvSpPr>
            <a:spLocks noGrp="1"/>
          </p:cNvSpPr>
          <p:nvPr>
            <p:ph type="dt" sz="half" idx="10"/>
          </p:nvPr>
        </p:nvSpPr>
        <p:spPr/>
        <p:txBody>
          <a:bodyPr/>
          <a:lstStyle>
            <a:lvl1pPr>
              <a:defRPr/>
            </a:lvl1pPr>
          </a:lstStyle>
          <a:p>
            <a:fld id="{681C8509-5E73-405E-AC14-BA0D9B6772D0}" type="datetimeFigureOut">
              <a:rPr lang="en-US" altLang="en-US"/>
              <a:pPr/>
              <a:t>6/20/2025</a:t>
            </a:fld>
            <a:endParaRPr lang="en-US" altLang="en-US"/>
          </a:p>
        </p:txBody>
      </p:sp>
      <p:sp>
        <p:nvSpPr>
          <p:cNvPr id="4" name="Footer Placeholder 2">
            <a:extLst>
              <a:ext uri="{FF2B5EF4-FFF2-40B4-BE49-F238E27FC236}">
                <a16:creationId xmlns:a16="http://schemas.microsoft.com/office/drawing/2014/main" id="{47C41F4C-6FA7-4AEE-B311-698DC0B7BDB7}"/>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880891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3A4EDDE5-086A-4123-A1D6-80B5956CD0C3}"/>
              </a:ext>
            </a:extLst>
          </p:cNvPr>
          <p:cNvSpPr>
            <a:spLocks noGrp="1"/>
          </p:cNvSpPr>
          <p:nvPr>
            <p:ph type="dt" sz="half" idx="10"/>
          </p:nvPr>
        </p:nvSpPr>
        <p:spPr/>
        <p:txBody>
          <a:bodyPr/>
          <a:lstStyle>
            <a:lvl1pPr>
              <a:defRPr/>
            </a:lvl1pPr>
          </a:lstStyle>
          <a:p>
            <a:fld id="{0D2F4A3B-5ADD-46EB-B352-D588B09B2429}" type="datetimeFigureOut">
              <a:rPr lang="en-US" altLang="en-US"/>
              <a:pPr/>
              <a:t>6/20/2025</a:t>
            </a:fld>
            <a:endParaRPr lang="en-US" altLang="en-US"/>
          </a:p>
        </p:txBody>
      </p:sp>
      <p:sp>
        <p:nvSpPr>
          <p:cNvPr id="6" name="Footer Placeholder 4">
            <a:extLst>
              <a:ext uri="{FF2B5EF4-FFF2-40B4-BE49-F238E27FC236}">
                <a16:creationId xmlns:a16="http://schemas.microsoft.com/office/drawing/2014/main" id="{F6C1CE14-D307-4A47-A7B1-B8352D1CB1DD}"/>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4238249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97034BC1-CB88-411C-ABC8-7765229C0361}"/>
              </a:ext>
            </a:extLst>
          </p:cNvPr>
          <p:cNvSpPr>
            <a:spLocks noGrp="1"/>
          </p:cNvSpPr>
          <p:nvPr>
            <p:ph type="dt" sz="half" idx="10"/>
          </p:nvPr>
        </p:nvSpPr>
        <p:spPr/>
        <p:txBody>
          <a:bodyPr/>
          <a:lstStyle>
            <a:lvl1pPr>
              <a:defRPr/>
            </a:lvl1pPr>
          </a:lstStyle>
          <a:p>
            <a:fld id="{F847B0FF-FFE0-4A2C-9C4A-BC728FB75E44}" type="datetimeFigureOut">
              <a:rPr lang="en-US" altLang="en-US"/>
              <a:pPr/>
              <a:t>6/20/2025</a:t>
            </a:fld>
            <a:endParaRPr lang="en-US" altLang="en-US"/>
          </a:p>
        </p:txBody>
      </p:sp>
      <p:sp>
        <p:nvSpPr>
          <p:cNvPr id="6" name="Footer Placeholder 4">
            <a:extLst>
              <a:ext uri="{FF2B5EF4-FFF2-40B4-BE49-F238E27FC236}">
                <a16:creationId xmlns:a16="http://schemas.microsoft.com/office/drawing/2014/main" id="{D534D039-9A10-4457-A0E0-FBEF64C58F3A}"/>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264433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16FBDA4-3DF9-498F-A3F2-06382B617BA9}"/>
              </a:ext>
            </a:extLst>
          </p:cNvPr>
          <p:cNvSpPr>
            <a:spLocks noGrp="1"/>
          </p:cNvSpPr>
          <p:nvPr>
            <p:ph type="title"/>
          </p:nvPr>
        </p:nvSpPr>
        <p:spPr bwMode="auto">
          <a:xfrm>
            <a:off x="457200" y="274638"/>
            <a:ext cx="82296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BDC9E17F-E01F-4BA7-AFC8-EDD7E2928A5E}"/>
              </a:ext>
            </a:extLst>
          </p:cNvPr>
          <p:cNvSpPr>
            <a:spLocks noGrp="1"/>
          </p:cNvSpPr>
          <p:nvPr>
            <p:ph type="body" idx="1"/>
          </p:nvPr>
        </p:nvSpPr>
        <p:spPr bwMode="auto">
          <a:xfrm>
            <a:off x="457200" y="1600200"/>
            <a:ext cx="8229600" cy="426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C229CA17-0A22-4325-A7EB-54E5B0F8B45E}"/>
              </a:ext>
            </a:extLst>
          </p:cNvPr>
          <p:cNvSpPr>
            <a:spLocks noGrp="1"/>
          </p:cNvSpPr>
          <p:nvPr>
            <p:ph type="dt" sz="half" idx="2"/>
          </p:nvPr>
        </p:nvSpPr>
        <p:spPr>
          <a:xfrm>
            <a:off x="457200" y="60515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F8F8F"/>
                </a:solidFill>
                <a:latin typeface="Verdana" panose="020B0604030504040204" pitchFamily="34" charset="0"/>
              </a:defRPr>
            </a:lvl1pPr>
          </a:lstStyle>
          <a:p>
            <a:fld id="{60BC8120-2BFA-4E96-8605-84948E81B549}" type="datetimeFigureOut">
              <a:rPr lang="en-US" altLang="en-US"/>
              <a:pPr/>
              <a:t>6/20/2025</a:t>
            </a:fld>
            <a:endParaRPr lang="en-US" altLang="en-US"/>
          </a:p>
        </p:txBody>
      </p:sp>
      <p:sp>
        <p:nvSpPr>
          <p:cNvPr id="5" name="Footer Placeholder 4">
            <a:extLst>
              <a:ext uri="{FF2B5EF4-FFF2-40B4-BE49-F238E27FC236}">
                <a16:creationId xmlns:a16="http://schemas.microsoft.com/office/drawing/2014/main" id="{D8DA09C7-4909-44A7-9A82-C92A8B69D366}"/>
              </a:ext>
            </a:extLst>
          </p:cNvPr>
          <p:cNvSpPr>
            <a:spLocks noGrp="1"/>
          </p:cNvSpPr>
          <p:nvPr>
            <p:ph type="ftr" sz="quarter" idx="3"/>
          </p:nvPr>
        </p:nvSpPr>
        <p:spPr>
          <a:xfrm>
            <a:off x="3124200" y="60515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Verdana"/>
                <a:ea typeface="+mn-ea"/>
                <a:cs typeface="+mn-cs"/>
              </a:defRPr>
            </a:lvl1pPr>
          </a:lstStyle>
          <a:p>
            <a:pPr>
              <a:defRPr/>
            </a:pPr>
            <a:endParaRPr lang="en-US"/>
          </a:p>
        </p:txBody>
      </p:sp>
      <p:pic>
        <p:nvPicPr>
          <p:cNvPr id="1030" name="Picture 6" descr="corner logo White on Blue.pdf">
            <a:extLst>
              <a:ext uri="{FF2B5EF4-FFF2-40B4-BE49-F238E27FC236}">
                <a16:creationId xmlns:a16="http://schemas.microsoft.com/office/drawing/2014/main" id="{B9FF0960-37B9-4E75-BBD2-F3FE597EA0B9}"/>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385050" y="5868988"/>
            <a:ext cx="1771650"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0" r:id="rId1"/>
    <p:sldLayoutId id="2147483701" r:id="rId2"/>
    <p:sldLayoutId id="2147483705" r:id="rId3"/>
    <p:sldLayoutId id="2147483706" r:id="rId4"/>
    <p:sldLayoutId id="2147483707" r:id="rId5"/>
    <p:sldLayoutId id="2147483708" r:id="rId6"/>
    <p:sldLayoutId id="2147483709" r:id="rId7"/>
    <p:sldLayoutId id="2147483702" r:id="rId8"/>
    <p:sldLayoutId id="2147483703" r:id="rId9"/>
    <p:sldLayoutId id="2147483704" r:id="rId10"/>
    <p:sldLayoutId id="2147483710" r:id="rId11"/>
    <p:sldLayoutId id="2147483711" r:id="rId12"/>
  </p:sldLayoutIdLst>
  <p:txStyles>
    <p:titleStyle>
      <a:lvl1pPr algn="l" defTabSz="457200" rtl="0" eaLnBrk="0" fontAlgn="base" hangingPunct="0">
        <a:spcBef>
          <a:spcPct val="0"/>
        </a:spcBef>
        <a:spcAft>
          <a:spcPct val="0"/>
        </a:spcAft>
        <a:defRPr sz="2800" kern="1200">
          <a:solidFill>
            <a:schemeClr val="bg1"/>
          </a:solidFill>
          <a:latin typeface="Verdana"/>
          <a:ea typeface="MS PGothic" panose="020B0600070205080204" pitchFamily="34" charset="-128"/>
          <a:cs typeface="Verdana"/>
        </a:defRPr>
      </a:lvl1pPr>
      <a:lvl2pPr algn="l" defTabSz="457200" rtl="0" eaLnBrk="0" fontAlgn="base" hangingPunct="0">
        <a:spcBef>
          <a:spcPct val="0"/>
        </a:spcBef>
        <a:spcAft>
          <a:spcPct val="0"/>
        </a:spcAft>
        <a:defRPr sz="2800">
          <a:solidFill>
            <a:schemeClr val="bg1"/>
          </a:solidFill>
          <a:latin typeface="Verdana" charset="0"/>
          <a:ea typeface="MS PGothic" panose="020B0600070205080204" pitchFamily="34" charset="-128"/>
        </a:defRPr>
      </a:lvl2pPr>
      <a:lvl3pPr algn="l" defTabSz="457200" rtl="0" eaLnBrk="0" fontAlgn="base" hangingPunct="0">
        <a:spcBef>
          <a:spcPct val="0"/>
        </a:spcBef>
        <a:spcAft>
          <a:spcPct val="0"/>
        </a:spcAft>
        <a:defRPr sz="2800">
          <a:solidFill>
            <a:schemeClr val="bg1"/>
          </a:solidFill>
          <a:latin typeface="Verdana" charset="0"/>
          <a:ea typeface="MS PGothic" panose="020B0600070205080204" pitchFamily="34" charset="-128"/>
        </a:defRPr>
      </a:lvl3pPr>
      <a:lvl4pPr algn="l" defTabSz="457200" rtl="0" eaLnBrk="0" fontAlgn="base" hangingPunct="0">
        <a:spcBef>
          <a:spcPct val="0"/>
        </a:spcBef>
        <a:spcAft>
          <a:spcPct val="0"/>
        </a:spcAft>
        <a:defRPr sz="2800">
          <a:solidFill>
            <a:schemeClr val="bg1"/>
          </a:solidFill>
          <a:latin typeface="Verdana" charset="0"/>
          <a:ea typeface="MS PGothic" panose="020B0600070205080204" pitchFamily="34" charset="-128"/>
        </a:defRPr>
      </a:lvl4pPr>
      <a:lvl5pPr algn="l" defTabSz="457200" rtl="0" eaLnBrk="0" fontAlgn="base" hangingPunct="0">
        <a:spcBef>
          <a:spcPct val="0"/>
        </a:spcBef>
        <a:spcAft>
          <a:spcPct val="0"/>
        </a:spcAft>
        <a:defRPr sz="2800">
          <a:solidFill>
            <a:schemeClr val="bg1"/>
          </a:solidFill>
          <a:latin typeface="Verdana" charset="0"/>
          <a:ea typeface="MS PGothic" panose="020B0600070205080204" pitchFamily="34" charset="-128"/>
        </a:defRPr>
      </a:lvl5pPr>
      <a:lvl6pPr marL="457200" algn="l" defTabSz="457200" rtl="0" fontAlgn="base">
        <a:spcBef>
          <a:spcPct val="0"/>
        </a:spcBef>
        <a:spcAft>
          <a:spcPct val="0"/>
        </a:spcAft>
        <a:defRPr sz="2800">
          <a:solidFill>
            <a:schemeClr val="bg1"/>
          </a:solidFill>
          <a:latin typeface="Verdana" charset="0"/>
          <a:ea typeface="ＭＳ Ｐゴシック" charset="0"/>
        </a:defRPr>
      </a:lvl6pPr>
      <a:lvl7pPr marL="914400" algn="l" defTabSz="457200" rtl="0" fontAlgn="base">
        <a:spcBef>
          <a:spcPct val="0"/>
        </a:spcBef>
        <a:spcAft>
          <a:spcPct val="0"/>
        </a:spcAft>
        <a:defRPr sz="2800">
          <a:solidFill>
            <a:schemeClr val="bg1"/>
          </a:solidFill>
          <a:latin typeface="Verdana" charset="0"/>
          <a:ea typeface="ＭＳ Ｐゴシック" charset="0"/>
        </a:defRPr>
      </a:lvl7pPr>
      <a:lvl8pPr marL="1371600" algn="l" defTabSz="457200" rtl="0" fontAlgn="base">
        <a:spcBef>
          <a:spcPct val="0"/>
        </a:spcBef>
        <a:spcAft>
          <a:spcPct val="0"/>
        </a:spcAft>
        <a:defRPr sz="2800">
          <a:solidFill>
            <a:schemeClr val="bg1"/>
          </a:solidFill>
          <a:latin typeface="Verdana" charset="0"/>
          <a:ea typeface="ＭＳ Ｐゴシック" charset="0"/>
        </a:defRPr>
      </a:lvl8pPr>
      <a:lvl9pPr marL="1828800" algn="l" defTabSz="457200" rtl="0" fontAlgn="base">
        <a:spcBef>
          <a:spcPct val="0"/>
        </a:spcBef>
        <a:spcAft>
          <a:spcPct val="0"/>
        </a:spcAft>
        <a:defRPr sz="2800">
          <a:solidFill>
            <a:schemeClr val="bg1"/>
          </a:solidFill>
          <a:latin typeface="Verdana" charset="0"/>
          <a:ea typeface="ＭＳ Ｐゴシック" charset="0"/>
        </a:defRPr>
      </a:lvl9pPr>
    </p:titleStyle>
    <p:bodyStyle>
      <a:lvl1pPr marL="342900" indent="-342900" algn="l" defTabSz="457200" rtl="0" eaLnBrk="0" fontAlgn="base" hangingPunct="0">
        <a:spcBef>
          <a:spcPct val="20000"/>
        </a:spcBef>
        <a:spcAft>
          <a:spcPct val="0"/>
        </a:spcAft>
        <a:buClr>
          <a:srgbClr val="2299FF"/>
        </a:buClr>
        <a:buFont typeface="Wingdings" panose="05000000000000000000" pitchFamily="2" charset="2"/>
        <a:buChar char="§"/>
        <a:defRPr sz="2400" kern="1200">
          <a:solidFill>
            <a:srgbClr val="474747"/>
          </a:solidFill>
          <a:latin typeface="Verdana"/>
          <a:ea typeface="MS PGothic" panose="020B0600070205080204" pitchFamily="34" charset="-128"/>
          <a:cs typeface="Verdana"/>
        </a:defRPr>
      </a:lvl1pPr>
      <a:lvl2pPr marL="742950" indent="-285750" algn="l" defTabSz="457200" rtl="0" eaLnBrk="0" fontAlgn="base" hangingPunct="0">
        <a:spcBef>
          <a:spcPct val="20000"/>
        </a:spcBef>
        <a:spcAft>
          <a:spcPct val="0"/>
        </a:spcAft>
        <a:buClr>
          <a:srgbClr val="2299FF"/>
        </a:buClr>
        <a:buFont typeface="Wingdings" panose="05000000000000000000" pitchFamily="2" charset="2"/>
        <a:buChar char="§"/>
        <a:defRPr sz="2400" kern="1200">
          <a:solidFill>
            <a:srgbClr val="474747"/>
          </a:solidFill>
          <a:latin typeface="Verdana"/>
          <a:ea typeface="MS PGothic" panose="020B0600070205080204" pitchFamily="34" charset="-128"/>
          <a:cs typeface="Verdana"/>
        </a:defRPr>
      </a:lvl2pPr>
      <a:lvl3pPr marL="1143000" indent="-228600" algn="l" defTabSz="457200" rtl="0" eaLnBrk="0" fontAlgn="base" hangingPunct="0">
        <a:spcBef>
          <a:spcPct val="20000"/>
        </a:spcBef>
        <a:spcAft>
          <a:spcPct val="0"/>
        </a:spcAft>
        <a:buClr>
          <a:srgbClr val="2299FF"/>
        </a:buClr>
        <a:buFont typeface="Wingdings" panose="05000000000000000000" pitchFamily="2" charset="2"/>
        <a:buChar char="§"/>
        <a:defRPr sz="2400" kern="1200">
          <a:solidFill>
            <a:srgbClr val="474747"/>
          </a:solidFill>
          <a:latin typeface="Verdana"/>
          <a:ea typeface="MS PGothic" panose="020B0600070205080204" pitchFamily="34" charset="-128"/>
          <a:cs typeface="Verdana"/>
        </a:defRPr>
      </a:lvl3pPr>
      <a:lvl4pPr marL="1600200" indent="-228600" algn="l" defTabSz="457200" rtl="0" eaLnBrk="0" fontAlgn="base" hangingPunct="0">
        <a:spcBef>
          <a:spcPct val="20000"/>
        </a:spcBef>
        <a:spcAft>
          <a:spcPct val="0"/>
        </a:spcAft>
        <a:buClr>
          <a:srgbClr val="2299FF"/>
        </a:buClr>
        <a:buFont typeface="Wingdings" panose="05000000000000000000" pitchFamily="2" charset="2"/>
        <a:buChar char="§"/>
        <a:defRPr sz="2400" kern="1200">
          <a:solidFill>
            <a:srgbClr val="474747"/>
          </a:solidFill>
          <a:latin typeface="Verdana"/>
          <a:ea typeface="MS PGothic" panose="020B0600070205080204" pitchFamily="34" charset="-128"/>
          <a:cs typeface="Verdana"/>
        </a:defRPr>
      </a:lvl4pPr>
      <a:lvl5pPr marL="2057400" indent="-228600" algn="l" defTabSz="457200" rtl="0" eaLnBrk="0" fontAlgn="base" hangingPunct="0">
        <a:spcBef>
          <a:spcPct val="20000"/>
        </a:spcBef>
        <a:spcAft>
          <a:spcPct val="0"/>
        </a:spcAft>
        <a:buClr>
          <a:srgbClr val="2299FF"/>
        </a:buClr>
        <a:buFont typeface="Wingdings" panose="05000000000000000000" pitchFamily="2" charset="2"/>
        <a:buChar char="§"/>
        <a:defRPr sz="2400" kern="1200">
          <a:solidFill>
            <a:srgbClr val="474747"/>
          </a:solidFill>
          <a:latin typeface="Verdana"/>
          <a:ea typeface="MS PGothic" panose="020B0600070205080204" pitchFamily="34" charset="-128"/>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6.emf"/><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9.emf"/></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1" name="Picture 4">
            <a:extLst>
              <a:ext uri="{FF2B5EF4-FFF2-40B4-BE49-F238E27FC236}">
                <a16:creationId xmlns:a16="http://schemas.microsoft.com/office/drawing/2014/main" id="{55C2D774-161F-4D56-94C1-24346AAE729C}"/>
              </a:ext>
            </a:extLst>
          </p:cNvPr>
          <p:cNvPicPr>
            <a:picLocks noChangeAspect="1"/>
          </p:cNvPicPr>
          <p:nvPr/>
        </p:nvPicPr>
        <p:blipFill rotWithShape="1">
          <a:blip r:embed="rId3"/>
          <a:srcRect l="4283" r="6893"/>
          <a:stretch/>
        </p:blipFill>
        <p:spPr bwMode="auto">
          <a:xfrm>
            <a:off x="8879" y="0"/>
            <a:ext cx="9237032" cy="6933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7">
            <a:extLst>
              <a:ext uri="{FF2B5EF4-FFF2-40B4-BE49-F238E27FC236}">
                <a16:creationId xmlns:a16="http://schemas.microsoft.com/office/drawing/2014/main" id="{A2E553C6-8CC6-49D2-BF20-810318472A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381000"/>
            <a:ext cx="20478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SHAPE 2 White.emf">
            <a:extLst>
              <a:ext uri="{FF2B5EF4-FFF2-40B4-BE49-F238E27FC236}">
                <a16:creationId xmlns:a16="http://schemas.microsoft.com/office/drawing/2014/main" id="{66225C4A-C10C-4833-A3B9-59ADDFCCF36E}"/>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8880" y="5704114"/>
            <a:ext cx="4632242" cy="1102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48AA8334-17B8-4C0C-A39D-02046684E8F8}"/>
              </a:ext>
            </a:extLst>
          </p:cNvPr>
          <p:cNvSpPr txBox="1">
            <a:spLocks/>
          </p:cNvSpPr>
          <p:nvPr/>
        </p:nvSpPr>
        <p:spPr bwMode="auto">
          <a:xfrm>
            <a:off x="336102" y="5487722"/>
            <a:ext cx="3963755" cy="133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GB" b="1" noProof="0" dirty="0">
                <a:solidFill>
                  <a:srgbClr val="2299FF"/>
                </a:solidFill>
                <a:latin typeface="Verdana" panose="020B0604030504040204" pitchFamily="34" charset="0"/>
              </a:rPr>
              <a:t>Presentation</a:t>
            </a:r>
          </a:p>
        </p:txBody>
      </p:sp>
      <p:pic>
        <p:nvPicPr>
          <p:cNvPr id="10" name="Picture 3" descr="Shape 1.emf">
            <a:extLst>
              <a:ext uri="{FF2B5EF4-FFF2-40B4-BE49-F238E27FC236}">
                <a16:creationId xmlns:a16="http://schemas.microsoft.com/office/drawing/2014/main" id="{652FB409-3358-4807-BDBF-6499CE9E5C9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80" y="4674181"/>
            <a:ext cx="4743210" cy="118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D4735F9F-4D13-4686-98CF-A787DD7CE75F}"/>
              </a:ext>
            </a:extLst>
          </p:cNvPr>
          <p:cNvSpPr txBox="1">
            <a:spLocks/>
          </p:cNvSpPr>
          <p:nvPr/>
        </p:nvSpPr>
        <p:spPr bwMode="auto">
          <a:xfrm>
            <a:off x="308843" y="4974771"/>
            <a:ext cx="4318552" cy="87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GB" b="1" noProof="0" dirty="0">
                <a:solidFill>
                  <a:schemeClr val="bg1"/>
                </a:solidFill>
                <a:latin typeface="Verdana" panose="020B0604030504040204" pitchFamily="34" charset="0"/>
              </a:rPr>
              <a:t>Arts Award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C7DC-F6D6-40E0-9BBE-5EAB68EEF06C}"/>
              </a:ext>
            </a:extLst>
          </p:cNvPr>
          <p:cNvSpPr>
            <a:spLocks noGrp="1"/>
          </p:cNvSpPr>
          <p:nvPr>
            <p:ph type="title"/>
          </p:nvPr>
        </p:nvSpPr>
        <p:spPr/>
        <p:txBody>
          <a:bodyPr/>
          <a:lstStyle/>
          <a:p>
            <a:r>
              <a:rPr lang="en-GB" dirty="0"/>
              <a:t>The Impact of Arts Award</a:t>
            </a:r>
          </a:p>
        </p:txBody>
      </p:sp>
      <p:pic>
        <p:nvPicPr>
          <p:cNvPr id="7" name="Picture 6">
            <a:extLst>
              <a:ext uri="{FF2B5EF4-FFF2-40B4-BE49-F238E27FC236}">
                <a16:creationId xmlns:a16="http://schemas.microsoft.com/office/drawing/2014/main" id="{26052AC9-67C2-4B96-91E0-26FC8604A071}"/>
              </a:ext>
            </a:extLst>
          </p:cNvPr>
          <p:cNvPicPr>
            <a:picLocks noChangeAspect="1"/>
          </p:cNvPicPr>
          <p:nvPr/>
        </p:nvPicPr>
        <p:blipFill rotWithShape="1">
          <a:blip r:embed="rId3"/>
          <a:srcRect l="35754" t="15830" r="34546" b="19982"/>
          <a:stretch/>
        </p:blipFill>
        <p:spPr>
          <a:xfrm>
            <a:off x="250722" y="1450869"/>
            <a:ext cx="4114800" cy="5002385"/>
          </a:xfrm>
          <a:prstGeom prst="rect">
            <a:avLst/>
          </a:prstGeom>
        </p:spPr>
      </p:pic>
      <p:pic>
        <p:nvPicPr>
          <p:cNvPr id="8" name="Picture 3">
            <a:extLst>
              <a:ext uri="{FF2B5EF4-FFF2-40B4-BE49-F238E27FC236}">
                <a16:creationId xmlns:a16="http://schemas.microsoft.com/office/drawing/2014/main" id="{4DB9C483-4A29-468E-B977-5ABB9839A53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67086" y="1450869"/>
            <a:ext cx="4326192" cy="216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095B0140-6178-4EE8-8986-40B9855F3E9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67086" y="3613965"/>
            <a:ext cx="4649438" cy="232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445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C054DC14-5E6C-446E-A734-9AB62C52B421}"/>
              </a:ext>
            </a:extLst>
          </p:cNvPr>
          <p:cNvPicPr>
            <a:picLocks noChangeAspect="1" noChangeArrowheads="1"/>
          </p:cNvPicPr>
          <p:nvPr/>
        </p:nvPicPr>
        <p:blipFill>
          <a:blip r:embed="rId3"/>
          <a:srcRect/>
          <a:stretch/>
        </p:blipFill>
        <p:spPr bwMode="auto">
          <a:xfrm>
            <a:off x="4599524" y="0"/>
            <a:ext cx="456457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6" descr="Artboard 1 copy 2.pdf">
            <a:extLst>
              <a:ext uri="{FF2B5EF4-FFF2-40B4-BE49-F238E27FC236}">
                <a16:creationId xmlns:a16="http://schemas.microsoft.com/office/drawing/2014/main" id="{98DEE6D5-2882-4330-AF17-9557174E136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30" y="-153948"/>
            <a:ext cx="615632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itle 1">
            <a:extLst>
              <a:ext uri="{FF2B5EF4-FFF2-40B4-BE49-F238E27FC236}">
                <a16:creationId xmlns:a16="http://schemas.microsoft.com/office/drawing/2014/main" id="{7D7AA073-8E24-4760-9498-82BA1E7462B0}"/>
              </a:ext>
            </a:extLst>
          </p:cNvPr>
          <p:cNvSpPr>
            <a:spLocks noGrp="1"/>
          </p:cNvSpPr>
          <p:nvPr>
            <p:ph type="title"/>
          </p:nvPr>
        </p:nvSpPr>
        <p:spPr>
          <a:xfrm>
            <a:off x="457200" y="117269"/>
            <a:ext cx="4114800" cy="1047750"/>
          </a:xfrm>
        </p:spPr>
        <p:txBody>
          <a:bodyPr/>
          <a:lstStyle/>
          <a:p>
            <a:pPr eaLnBrk="1" hangingPunct="1"/>
            <a:r>
              <a:rPr lang="en-GB" noProof="0" dirty="0">
                <a:latin typeface="Verdana" panose="020B0604030504040204" pitchFamily="34" charset="0"/>
                <a:cs typeface="Verdana" panose="020B0604030504040204" pitchFamily="34" charset="0"/>
              </a:rPr>
              <a:t>Arts Award in schools and colleges</a:t>
            </a:r>
          </a:p>
        </p:txBody>
      </p:sp>
      <p:pic>
        <p:nvPicPr>
          <p:cNvPr id="43013" name="Picture 10" descr="corner logo Blue on White.pdf">
            <a:extLst>
              <a:ext uri="{FF2B5EF4-FFF2-40B4-BE49-F238E27FC236}">
                <a16:creationId xmlns:a16="http://schemas.microsoft.com/office/drawing/2014/main" id="{F18F49A9-E871-41A3-8289-91782D09B31C}"/>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381875" y="5868988"/>
            <a:ext cx="178593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Placeholder 2">
            <a:extLst>
              <a:ext uri="{FF2B5EF4-FFF2-40B4-BE49-F238E27FC236}">
                <a16:creationId xmlns:a16="http://schemas.microsoft.com/office/drawing/2014/main" id="{45A46F5F-A98E-4A2B-95B6-56C86240DFB7}"/>
              </a:ext>
            </a:extLst>
          </p:cNvPr>
          <p:cNvSpPr txBox="1">
            <a:spLocks/>
          </p:cNvSpPr>
          <p:nvPr/>
        </p:nvSpPr>
        <p:spPr bwMode="auto">
          <a:xfrm>
            <a:off x="293914" y="1322388"/>
            <a:ext cx="4114799" cy="5089298"/>
          </a:xfrm>
          <a:prstGeom prst="rect">
            <a:avLst/>
          </a:prstGeom>
          <a:noFill/>
          <a:ln>
            <a:noFill/>
          </a:ln>
        </p:spPr>
        <p:txBody>
          <a:bodyPr lIns="91440" tIns="45720" rIns="91440" bIns="45720" anchor="t"/>
          <a:lstStyle>
            <a:lvl1pPr marL="342900" indent="-342900"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indent="0">
              <a:buClr>
                <a:srgbClr val="139EEC"/>
              </a:buClr>
              <a:defRPr/>
            </a:pPr>
            <a:endParaRPr lang="en-GB" sz="2000" noProof="0" dirty="0">
              <a:ea typeface="Calibri" panose="020F0502020204030204" pitchFamily="34" charset="0"/>
            </a:endParaRPr>
          </a:p>
          <a:p>
            <a:pPr marL="0" indent="0">
              <a:buClr>
                <a:srgbClr val="139EEC"/>
              </a:buClr>
              <a:defRPr/>
            </a:pPr>
            <a:r>
              <a:rPr lang="en-US" sz="2000" noProof="0" dirty="0">
                <a:effectLst/>
                <a:latin typeface="Calibri"/>
                <a:ea typeface="Calibri" panose="020F0502020204030204" pitchFamily="34" charset="0"/>
                <a:cs typeface="Calibri"/>
              </a:rPr>
              <a:t>‘From the moment I heard about Arts Award I knew it was the way arts should be taught. Being involved in Arts Award has been one of the most rewarding experiences of my teaching career.’</a:t>
            </a:r>
          </a:p>
          <a:p>
            <a:pPr marL="0" indent="0">
              <a:buClr>
                <a:srgbClr val="139EEC"/>
              </a:buClr>
              <a:defRPr/>
            </a:pPr>
            <a:endParaRPr lang="en-US" sz="2000" noProof="0" dirty="0">
              <a:effectLst/>
              <a:latin typeface="Calibri"/>
              <a:ea typeface="Calibri" panose="020F0502020204030204" pitchFamily="34" charset="0"/>
              <a:cs typeface="Calibri"/>
            </a:endParaRPr>
          </a:p>
          <a:p>
            <a:pPr marL="0" indent="0">
              <a:buClr>
                <a:srgbClr val="139EEC"/>
              </a:buClr>
              <a:defRPr/>
            </a:pPr>
            <a:r>
              <a:rPr lang="en-US" sz="2000" noProof="0" dirty="0">
                <a:effectLst/>
                <a:latin typeface="Calibri"/>
                <a:ea typeface="Calibri" panose="020F0502020204030204" pitchFamily="34" charset="0"/>
                <a:cs typeface="Calibri"/>
              </a:rPr>
              <a:t>Christine Pearson, Arts Design &amp; Technology Teacher, Thomas Estley Community College</a:t>
            </a:r>
            <a:endParaRPr lang="en-GB" sz="1800" kern="0" noProof="0" dirty="0">
              <a:solidFill>
                <a:schemeClr val="tx1">
                  <a:lumMod val="95000"/>
                  <a:lumOff val="5000"/>
                </a:schemeClr>
              </a:solidFill>
              <a:latin typeface="Verdana" pitchFamily="34" charset="0"/>
              <a:ea typeface="Verdana" pitchFamily="34" charset="0"/>
              <a:cs typeface="Verdana" pitchFamily="34" charset="0"/>
            </a:endParaRPr>
          </a:p>
          <a:p>
            <a:pPr>
              <a:buClr>
                <a:srgbClr val="139EEC"/>
              </a:buClr>
              <a:buFont typeface="Wingdings 2" pitchFamily="18" charset="2"/>
              <a:buChar char="»"/>
              <a:defRPr/>
            </a:pPr>
            <a:endParaRPr lang="en-GB" sz="1800" kern="0" noProof="0" dirty="0">
              <a:solidFill>
                <a:schemeClr val="tx1">
                  <a:lumMod val="95000"/>
                  <a:lumOff val="5000"/>
                </a:schemeClr>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13734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a:extLst>
              <a:ext uri="{FF2B5EF4-FFF2-40B4-BE49-F238E27FC236}">
                <a16:creationId xmlns:a16="http://schemas.microsoft.com/office/drawing/2014/main" id="{C00A809C-010D-4E56-B634-58408EF86540}"/>
              </a:ext>
            </a:extLst>
          </p:cNvPr>
          <p:cNvPicPr>
            <a:picLocks noChangeAspect="1"/>
          </p:cNvPicPr>
          <p:nvPr/>
        </p:nvPicPr>
        <p:blipFill>
          <a:blip r:embed="rId3"/>
          <a:srcRect l="21355" r="21355"/>
          <a:stretch/>
        </p:blipFill>
        <p:spPr bwMode="auto">
          <a:xfrm>
            <a:off x="0" y="0"/>
            <a:ext cx="430567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6" descr="Artboard 1 copy 2.pdf">
            <a:extLst>
              <a:ext uri="{FF2B5EF4-FFF2-40B4-BE49-F238E27FC236}">
                <a16:creationId xmlns:a16="http://schemas.microsoft.com/office/drawing/2014/main" id="{A5516619-51E9-4753-96F5-80132B4947F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90500"/>
            <a:ext cx="8229600"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1">
            <a:extLst>
              <a:ext uri="{FF2B5EF4-FFF2-40B4-BE49-F238E27FC236}">
                <a16:creationId xmlns:a16="http://schemas.microsoft.com/office/drawing/2014/main" id="{2A50B30B-0079-4F2E-B0D9-B54C22750959}"/>
              </a:ext>
            </a:extLst>
          </p:cNvPr>
          <p:cNvSpPr>
            <a:spLocks noGrp="1"/>
          </p:cNvSpPr>
          <p:nvPr>
            <p:ph type="title"/>
          </p:nvPr>
        </p:nvSpPr>
        <p:spPr>
          <a:xfrm>
            <a:off x="352425" y="42069"/>
            <a:ext cx="8229600" cy="1047750"/>
          </a:xfrm>
        </p:spPr>
        <p:txBody>
          <a:bodyPr/>
          <a:lstStyle/>
          <a:p>
            <a:pPr eaLnBrk="1" hangingPunct="1"/>
            <a:r>
              <a:rPr lang="en-GB" noProof="0" dirty="0">
                <a:latin typeface="Verdana" panose="020B0604030504040204" pitchFamily="34" charset="0"/>
                <a:cs typeface="Verdana" panose="020B0604030504040204" pitchFamily="34" charset="0"/>
              </a:rPr>
              <a:t>Arts Award in arts and </a:t>
            </a:r>
            <a:br>
              <a:rPr lang="en-GB" noProof="0" dirty="0">
                <a:latin typeface="Verdana" panose="020B0604030504040204" pitchFamily="34" charset="0"/>
                <a:cs typeface="Verdana" panose="020B0604030504040204" pitchFamily="34" charset="0"/>
              </a:rPr>
            </a:br>
            <a:r>
              <a:rPr lang="en-GB" noProof="0" dirty="0">
                <a:latin typeface="Verdana" panose="020B0604030504040204" pitchFamily="34" charset="0"/>
                <a:cs typeface="Verdana" panose="020B0604030504040204" pitchFamily="34" charset="0"/>
              </a:rPr>
              <a:t>cultural organisations</a:t>
            </a:r>
            <a:endParaRPr lang="en-GB" noProof="0" dirty="0">
              <a:latin typeface="Verdana" panose="020B0604030504040204" pitchFamily="34" charset="0"/>
            </a:endParaRPr>
          </a:p>
        </p:txBody>
      </p:sp>
      <p:sp>
        <p:nvSpPr>
          <p:cNvPr id="6" name="Text Placeholder 2">
            <a:extLst>
              <a:ext uri="{FF2B5EF4-FFF2-40B4-BE49-F238E27FC236}">
                <a16:creationId xmlns:a16="http://schemas.microsoft.com/office/drawing/2014/main" id="{ED61D173-3959-4B71-BD76-5CACD4738B2B}"/>
              </a:ext>
            </a:extLst>
          </p:cNvPr>
          <p:cNvSpPr txBox="1">
            <a:spLocks/>
          </p:cNvSpPr>
          <p:nvPr/>
        </p:nvSpPr>
        <p:spPr>
          <a:xfrm>
            <a:off x="4472608" y="1322387"/>
            <a:ext cx="4305669" cy="4819996"/>
          </a:xfrm>
          <a:prstGeom prst="rect">
            <a:avLst/>
          </a:prstGeom>
        </p:spPr>
        <p:txBody>
          <a:bodyPr lIns="91440" tIns="45720" rIns="91440" bIns="45720" anchor="t">
            <a:normAutofit/>
          </a:bodyPr>
          <a:lstStyle>
            <a:lvl1pPr marL="342900" indent="-342900" algn="l" defTabSz="457200" rtl="0" eaLnBrk="1" latinLnBrk="0" hangingPunct="1">
              <a:spcBef>
                <a:spcPct val="20000"/>
              </a:spcBef>
              <a:buClr>
                <a:srgbClr val="2299FF"/>
              </a:buClr>
              <a:buFont typeface="Wingdings" charset="2"/>
              <a:buChar char="§"/>
              <a:defRPr sz="2400" kern="1200">
                <a:solidFill>
                  <a:schemeClr val="tx1">
                    <a:lumMod val="90000"/>
                    <a:lumOff val="10000"/>
                  </a:schemeClr>
                </a:solidFill>
                <a:latin typeface="Verdana"/>
                <a:ea typeface="+mn-ea"/>
                <a:cs typeface="Verdana"/>
              </a:defRPr>
            </a:lvl1pPr>
            <a:lvl2pPr marL="742950" indent="-285750" algn="l" defTabSz="457200" rtl="0" eaLnBrk="1" latinLnBrk="0" hangingPunct="1">
              <a:spcBef>
                <a:spcPct val="20000"/>
              </a:spcBef>
              <a:buClr>
                <a:srgbClr val="2299FF"/>
              </a:buClr>
              <a:buFont typeface="Wingdings" charset="2"/>
              <a:buChar char="§"/>
              <a:defRPr sz="2400" kern="1200">
                <a:solidFill>
                  <a:schemeClr val="tx1">
                    <a:lumMod val="90000"/>
                    <a:lumOff val="10000"/>
                  </a:schemeClr>
                </a:solidFill>
                <a:latin typeface="Verdana"/>
                <a:ea typeface="+mn-ea"/>
                <a:cs typeface="Verdana"/>
              </a:defRPr>
            </a:lvl2pPr>
            <a:lvl3pPr marL="1143000" indent="-228600" algn="l" defTabSz="457200" rtl="0" eaLnBrk="1" latinLnBrk="0" hangingPunct="1">
              <a:spcBef>
                <a:spcPct val="20000"/>
              </a:spcBef>
              <a:buClr>
                <a:srgbClr val="2299FF"/>
              </a:buClr>
              <a:buFont typeface="Wingdings" charset="2"/>
              <a:buChar char="§"/>
              <a:defRPr sz="2400" kern="1200">
                <a:solidFill>
                  <a:schemeClr val="tx1">
                    <a:lumMod val="90000"/>
                    <a:lumOff val="10000"/>
                  </a:schemeClr>
                </a:solidFill>
                <a:latin typeface="Verdana"/>
                <a:ea typeface="+mn-ea"/>
                <a:cs typeface="Verdana"/>
              </a:defRPr>
            </a:lvl3pPr>
            <a:lvl4pPr marL="1600200" indent="-228600" algn="l" defTabSz="457200" rtl="0" eaLnBrk="1" latinLnBrk="0" hangingPunct="1">
              <a:spcBef>
                <a:spcPct val="20000"/>
              </a:spcBef>
              <a:buClr>
                <a:srgbClr val="2299FF"/>
              </a:buClr>
              <a:buFont typeface="Wingdings" charset="2"/>
              <a:buChar char="§"/>
              <a:defRPr sz="2400" kern="1200">
                <a:solidFill>
                  <a:schemeClr val="tx1">
                    <a:lumMod val="90000"/>
                    <a:lumOff val="10000"/>
                  </a:schemeClr>
                </a:solidFill>
                <a:latin typeface="Verdana"/>
                <a:ea typeface="+mn-ea"/>
                <a:cs typeface="Verdana"/>
              </a:defRPr>
            </a:lvl4pPr>
            <a:lvl5pPr marL="2057400" indent="-228600" algn="l" defTabSz="457200" rtl="0" eaLnBrk="1" latinLnBrk="0" hangingPunct="1">
              <a:spcBef>
                <a:spcPct val="20000"/>
              </a:spcBef>
              <a:buClr>
                <a:srgbClr val="2299FF"/>
              </a:buClr>
              <a:buFont typeface="Wingdings" charset="2"/>
              <a:buChar char="§"/>
              <a:defRPr sz="2400" kern="1200">
                <a:solidFill>
                  <a:schemeClr val="tx1">
                    <a:lumMod val="90000"/>
                    <a:lumOff val="10000"/>
                  </a:schemeClr>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GB" noProof="0" dirty="0"/>
          </a:p>
          <a:p>
            <a:pPr>
              <a:buFont typeface="Wingdings" panose="05000000000000000000" pitchFamily="2" charset="2"/>
              <a:buNone/>
            </a:pPr>
            <a:r>
              <a:rPr lang="en-GB" sz="1800" dirty="0">
                <a:solidFill>
                  <a:schemeClr val="tx1"/>
                </a:solidFill>
                <a:latin typeface="+mn-lt"/>
              </a:rPr>
              <a:t>	</a:t>
            </a:r>
            <a:r>
              <a:rPr lang="en-US" sz="2000" dirty="0">
                <a:solidFill>
                  <a:schemeClr val="tx1"/>
                </a:solidFill>
                <a:latin typeface="+mn-lt"/>
              </a:rPr>
              <a:t>‘Arts Award provides a fantastic framework for young people to discover and explore the arts, to develop leadership skills and investigate and enjoy the cultural landscape of their local area.’</a:t>
            </a:r>
          </a:p>
          <a:p>
            <a:pPr>
              <a:buFont typeface="Wingdings" panose="05000000000000000000" pitchFamily="2" charset="2"/>
              <a:buNone/>
            </a:pPr>
            <a:endParaRPr lang="en-US" sz="2000" dirty="0">
              <a:solidFill>
                <a:schemeClr val="tx1"/>
              </a:solidFill>
              <a:latin typeface="+mn-lt"/>
            </a:endParaRPr>
          </a:p>
          <a:p>
            <a:pPr>
              <a:buFont typeface="Wingdings" panose="05000000000000000000" pitchFamily="2" charset="2"/>
              <a:buNone/>
            </a:pPr>
            <a:r>
              <a:rPr lang="en-US" sz="2000" dirty="0">
                <a:solidFill>
                  <a:schemeClr val="tx1"/>
                </a:solidFill>
                <a:latin typeface="+mn-lt"/>
              </a:rPr>
              <a:t>	Owen McNeir, Development &amp; Marketing Director, Bath Festivals</a:t>
            </a:r>
            <a:endParaRPr lang="en-GB" noProof="0" dirty="0"/>
          </a:p>
        </p:txBody>
      </p:sp>
    </p:spTree>
    <p:extLst>
      <p:ext uri="{BB962C8B-B14F-4D97-AF65-F5344CB8AC3E}">
        <p14:creationId xmlns:p14="http://schemas.microsoft.com/office/powerpoint/2010/main" val="2148171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E57A2-4FE9-B7D9-6227-92475B645268}"/>
            </a:ext>
          </a:extLst>
        </p:cNvPr>
        <p:cNvGrpSpPr/>
        <p:nvPr/>
      </p:nvGrpSpPr>
      <p:grpSpPr>
        <a:xfrm>
          <a:off x="0" y="0"/>
          <a:ext cx="0" cy="0"/>
          <a:chOff x="0" y="0"/>
          <a:chExt cx="0" cy="0"/>
        </a:xfrm>
      </p:grpSpPr>
      <p:pic>
        <p:nvPicPr>
          <p:cNvPr id="17409" name="Picture 3">
            <a:extLst>
              <a:ext uri="{FF2B5EF4-FFF2-40B4-BE49-F238E27FC236}">
                <a16:creationId xmlns:a16="http://schemas.microsoft.com/office/drawing/2014/main" id="{34ED7BB4-E4B7-128F-7C62-F0B40095EACA}"/>
              </a:ext>
            </a:extLst>
          </p:cNvPr>
          <p:cNvPicPr>
            <a:picLocks noChangeAspect="1"/>
          </p:cNvPicPr>
          <p:nvPr/>
        </p:nvPicPr>
        <p:blipFill>
          <a:blip r:embed="rId3"/>
          <a:srcRect l="2913" r="2913"/>
          <a:stretch/>
        </p:blipFill>
        <p:spPr bwMode="auto">
          <a:xfrm>
            <a:off x="0" y="0"/>
            <a:ext cx="430567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6" descr="Artboard 1 copy 2.pdf">
            <a:extLst>
              <a:ext uri="{FF2B5EF4-FFF2-40B4-BE49-F238E27FC236}">
                <a16:creationId xmlns:a16="http://schemas.microsoft.com/office/drawing/2014/main" id="{B23D9F0A-4D9B-6CA3-698F-BA063B2C180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90500"/>
            <a:ext cx="8229600"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1">
            <a:extLst>
              <a:ext uri="{FF2B5EF4-FFF2-40B4-BE49-F238E27FC236}">
                <a16:creationId xmlns:a16="http://schemas.microsoft.com/office/drawing/2014/main" id="{A4C7C5A3-9A9B-869C-1F49-9558879CDE38}"/>
              </a:ext>
            </a:extLst>
          </p:cNvPr>
          <p:cNvSpPr>
            <a:spLocks noGrp="1"/>
          </p:cNvSpPr>
          <p:nvPr>
            <p:ph type="title"/>
          </p:nvPr>
        </p:nvSpPr>
        <p:spPr>
          <a:xfrm>
            <a:off x="352425" y="42069"/>
            <a:ext cx="8229600" cy="1047750"/>
          </a:xfrm>
        </p:spPr>
        <p:txBody>
          <a:bodyPr/>
          <a:lstStyle/>
          <a:p>
            <a:pPr eaLnBrk="1" hangingPunct="1"/>
            <a:r>
              <a:rPr lang="en-GB" noProof="0" dirty="0">
                <a:latin typeface="Verdana" panose="020B0604030504040204" pitchFamily="34" charset="0"/>
                <a:cs typeface="Verdana" panose="020B0604030504040204" pitchFamily="34" charset="0"/>
              </a:rPr>
              <a:t>Arts Award in Youth and Community organisations</a:t>
            </a:r>
            <a:endParaRPr lang="en-GB" noProof="0" dirty="0">
              <a:latin typeface="Verdana" panose="020B0604030504040204" pitchFamily="34" charset="0"/>
            </a:endParaRPr>
          </a:p>
        </p:txBody>
      </p:sp>
      <p:sp>
        <p:nvSpPr>
          <p:cNvPr id="6" name="Text Placeholder 2">
            <a:extLst>
              <a:ext uri="{FF2B5EF4-FFF2-40B4-BE49-F238E27FC236}">
                <a16:creationId xmlns:a16="http://schemas.microsoft.com/office/drawing/2014/main" id="{4451189E-4F58-C1E4-8109-E31C9823141F}"/>
              </a:ext>
            </a:extLst>
          </p:cNvPr>
          <p:cNvSpPr txBox="1">
            <a:spLocks/>
          </p:cNvSpPr>
          <p:nvPr/>
        </p:nvSpPr>
        <p:spPr>
          <a:xfrm>
            <a:off x="4472608" y="1322387"/>
            <a:ext cx="4305669" cy="4819996"/>
          </a:xfrm>
          <a:prstGeom prst="rect">
            <a:avLst/>
          </a:prstGeom>
        </p:spPr>
        <p:txBody>
          <a:bodyPr lIns="91440" tIns="45720" rIns="91440" bIns="45720" anchor="t">
            <a:normAutofit/>
          </a:bodyPr>
          <a:lstStyle>
            <a:lvl1pPr marL="342900" indent="-342900" algn="l" defTabSz="457200" rtl="0" eaLnBrk="1" latinLnBrk="0" hangingPunct="1">
              <a:spcBef>
                <a:spcPct val="20000"/>
              </a:spcBef>
              <a:buClr>
                <a:srgbClr val="2299FF"/>
              </a:buClr>
              <a:buFont typeface="Wingdings" charset="2"/>
              <a:buChar char="§"/>
              <a:defRPr sz="2400" kern="1200">
                <a:solidFill>
                  <a:schemeClr val="tx1">
                    <a:lumMod val="90000"/>
                    <a:lumOff val="10000"/>
                  </a:schemeClr>
                </a:solidFill>
                <a:latin typeface="Verdana"/>
                <a:ea typeface="+mn-ea"/>
                <a:cs typeface="Verdana"/>
              </a:defRPr>
            </a:lvl1pPr>
            <a:lvl2pPr marL="742950" indent="-285750" algn="l" defTabSz="457200" rtl="0" eaLnBrk="1" latinLnBrk="0" hangingPunct="1">
              <a:spcBef>
                <a:spcPct val="20000"/>
              </a:spcBef>
              <a:buClr>
                <a:srgbClr val="2299FF"/>
              </a:buClr>
              <a:buFont typeface="Wingdings" charset="2"/>
              <a:buChar char="§"/>
              <a:defRPr sz="2400" kern="1200">
                <a:solidFill>
                  <a:schemeClr val="tx1">
                    <a:lumMod val="90000"/>
                    <a:lumOff val="10000"/>
                  </a:schemeClr>
                </a:solidFill>
                <a:latin typeface="Verdana"/>
                <a:ea typeface="+mn-ea"/>
                <a:cs typeface="Verdana"/>
              </a:defRPr>
            </a:lvl2pPr>
            <a:lvl3pPr marL="1143000" indent="-228600" algn="l" defTabSz="457200" rtl="0" eaLnBrk="1" latinLnBrk="0" hangingPunct="1">
              <a:spcBef>
                <a:spcPct val="20000"/>
              </a:spcBef>
              <a:buClr>
                <a:srgbClr val="2299FF"/>
              </a:buClr>
              <a:buFont typeface="Wingdings" charset="2"/>
              <a:buChar char="§"/>
              <a:defRPr sz="2400" kern="1200">
                <a:solidFill>
                  <a:schemeClr val="tx1">
                    <a:lumMod val="90000"/>
                    <a:lumOff val="10000"/>
                  </a:schemeClr>
                </a:solidFill>
                <a:latin typeface="Verdana"/>
                <a:ea typeface="+mn-ea"/>
                <a:cs typeface="Verdana"/>
              </a:defRPr>
            </a:lvl3pPr>
            <a:lvl4pPr marL="1600200" indent="-228600" algn="l" defTabSz="457200" rtl="0" eaLnBrk="1" latinLnBrk="0" hangingPunct="1">
              <a:spcBef>
                <a:spcPct val="20000"/>
              </a:spcBef>
              <a:buClr>
                <a:srgbClr val="2299FF"/>
              </a:buClr>
              <a:buFont typeface="Wingdings" charset="2"/>
              <a:buChar char="§"/>
              <a:defRPr sz="2400" kern="1200">
                <a:solidFill>
                  <a:schemeClr val="tx1">
                    <a:lumMod val="90000"/>
                    <a:lumOff val="10000"/>
                  </a:schemeClr>
                </a:solidFill>
                <a:latin typeface="Verdana"/>
                <a:ea typeface="+mn-ea"/>
                <a:cs typeface="Verdana"/>
              </a:defRPr>
            </a:lvl4pPr>
            <a:lvl5pPr marL="2057400" indent="-228600" algn="l" defTabSz="457200" rtl="0" eaLnBrk="1" latinLnBrk="0" hangingPunct="1">
              <a:spcBef>
                <a:spcPct val="20000"/>
              </a:spcBef>
              <a:buClr>
                <a:srgbClr val="2299FF"/>
              </a:buClr>
              <a:buFont typeface="Wingdings" charset="2"/>
              <a:buChar char="§"/>
              <a:defRPr sz="2400" kern="1200">
                <a:solidFill>
                  <a:schemeClr val="tx1">
                    <a:lumMod val="90000"/>
                    <a:lumOff val="10000"/>
                  </a:schemeClr>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GB" noProof="0" dirty="0"/>
          </a:p>
          <a:p>
            <a:pPr>
              <a:buFont typeface="Wingdings" panose="05000000000000000000" pitchFamily="2" charset="2"/>
              <a:buNone/>
            </a:pPr>
            <a:r>
              <a:rPr lang="en-GB" sz="1800" dirty="0">
                <a:solidFill>
                  <a:schemeClr val="tx1"/>
                </a:solidFill>
                <a:latin typeface="+mn-lt"/>
              </a:rPr>
              <a:t>	</a:t>
            </a:r>
            <a:r>
              <a:rPr lang="en-US" sz="2000" dirty="0">
                <a:solidFill>
                  <a:schemeClr val="tx1"/>
                </a:solidFill>
                <a:latin typeface="+mn-lt"/>
              </a:rPr>
              <a:t>‘Arts Award gives us the flexibility to work through young people’s strengths. It provides a framework and validation for young people that contributes hugely to the work we do.’</a:t>
            </a:r>
          </a:p>
          <a:p>
            <a:pPr>
              <a:buFont typeface="Wingdings" panose="05000000000000000000" pitchFamily="2" charset="2"/>
              <a:buNone/>
            </a:pPr>
            <a:r>
              <a:rPr lang="en-US" sz="2000" dirty="0">
                <a:solidFill>
                  <a:schemeClr val="tx1"/>
                </a:solidFill>
                <a:latin typeface="+mn-lt"/>
              </a:rPr>
              <a:t>	Simon Glenister, Director, Noise Solution</a:t>
            </a:r>
            <a:endParaRPr lang="en-GB" noProof="0" dirty="0"/>
          </a:p>
        </p:txBody>
      </p:sp>
    </p:spTree>
    <p:extLst>
      <p:ext uri="{BB962C8B-B14F-4D97-AF65-F5344CB8AC3E}">
        <p14:creationId xmlns:p14="http://schemas.microsoft.com/office/powerpoint/2010/main" val="412072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2F7A5491-8F85-345A-4890-2F3E54B01B0E}"/>
              </a:ext>
            </a:extLst>
          </p:cNvPr>
          <p:cNvSpPr>
            <a:spLocks noGrp="1"/>
          </p:cNvSpPr>
          <p:nvPr>
            <p:ph type="title"/>
          </p:nvPr>
        </p:nvSpPr>
        <p:spPr>
          <a:xfrm>
            <a:off x="457200" y="274638"/>
            <a:ext cx="5713413" cy="1047750"/>
          </a:xfrm>
        </p:spPr>
        <p:txBody>
          <a:bodyPr/>
          <a:lstStyle/>
          <a:p>
            <a:r>
              <a:rPr lang="en-GB" altLang="en-US" dirty="0">
                <a:latin typeface="Verdana" panose="020B0604030504040204" pitchFamily="34" charset="0"/>
                <a:cs typeface="Verdana" panose="020B0604030504040204" pitchFamily="34" charset="0"/>
              </a:rPr>
              <a:t>Arts Award partners</a:t>
            </a:r>
          </a:p>
        </p:txBody>
      </p:sp>
      <p:sp>
        <p:nvSpPr>
          <p:cNvPr id="31747" name="Text Placeholder 10">
            <a:extLst>
              <a:ext uri="{FF2B5EF4-FFF2-40B4-BE49-F238E27FC236}">
                <a16:creationId xmlns:a16="http://schemas.microsoft.com/office/drawing/2014/main" id="{BF140929-35C7-57DB-26CB-4C3ED7AFE110}"/>
              </a:ext>
            </a:extLst>
          </p:cNvPr>
          <p:cNvSpPr txBox="1">
            <a:spLocks noChangeArrowheads="1"/>
          </p:cNvSpPr>
          <p:nvPr/>
        </p:nvSpPr>
        <p:spPr bwMode="auto">
          <a:xfrm>
            <a:off x="501650" y="1497013"/>
            <a:ext cx="7772400"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2299FF"/>
              </a:buClr>
              <a:buFont typeface="Wingdings" panose="05000000000000000000" pitchFamily="2" charset="2"/>
              <a:buChar char="§"/>
              <a:defRPr sz="2400">
                <a:solidFill>
                  <a:srgbClr val="474747"/>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spcBef>
                <a:spcPct val="20000"/>
              </a:spcBef>
              <a:buClr>
                <a:srgbClr val="2299FF"/>
              </a:buClr>
              <a:buFont typeface="Wingdings" panose="05000000000000000000" pitchFamily="2" charset="2"/>
              <a:buChar char="§"/>
              <a:defRPr sz="2400">
                <a:solidFill>
                  <a:srgbClr val="474747"/>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spcBef>
                <a:spcPct val="20000"/>
              </a:spcBef>
              <a:buClr>
                <a:srgbClr val="2299FF"/>
              </a:buClr>
              <a:buFont typeface="Wingdings" panose="05000000000000000000" pitchFamily="2" charset="2"/>
              <a:buChar char="§"/>
              <a:defRPr sz="2400">
                <a:solidFill>
                  <a:srgbClr val="474747"/>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spcBef>
                <a:spcPct val="20000"/>
              </a:spcBef>
              <a:buClr>
                <a:srgbClr val="2299FF"/>
              </a:buClr>
              <a:buFont typeface="Wingdings" panose="05000000000000000000" pitchFamily="2" charset="2"/>
              <a:buChar char="§"/>
              <a:defRPr sz="2400">
                <a:solidFill>
                  <a:srgbClr val="474747"/>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spcBef>
                <a:spcPct val="20000"/>
              </a:spcBef>
              <a:buClr>
                <a:srgbClr val="2299FF"/>
              </a:buClr>
              <a:buFont typeface="Wingdings" panose="05000000000000000000" pitchFamily="2" charset="2"/>
              <a:buChar char="§"/>
              <a:defRPr sz="2400">
                <a:solidFill>
                  <a:srgbClr val="474747"/>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defTabSz="457200" eaLnBrk="0" fontAlgn="base" hangingPunct="0">
              <a:spcBef>
                <a:spcPct val="20000"/>
              </a:spcBef>
              <a:spcAft>
                <a:spcPct val="0"/>
              </a:spcAft>
              <a:buClr>
                <a:srgbClr val="2299FF"/>
              </a:buClr>
              <a:buFont typeface="Wingdings" panose="05000000000000000000" pitchFamily="2" charset="2"/>
              <a:buChar char="§"/>
              <a:defRPr sz="2400">
                <a:solidFill>
                  <a:srgbClr val="474747"/>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defTabSz="457200" eaLnBrk="0" fontAlgn="base" hangingPunct="0">
              <a:spcBef>
                <a:spcPct val="20000"/>
              </a:spcBef>
              <a:spcAft>
                <a:spcPct val="0"/>
              </a:spcAft>
              <a:buClr>
                <a:srgbClr val="2299FF"/>
              </a:buClr>
              <a:buFont typeface="Wingdings" panose="05000000000000000000" pitchFamily="2" charset="2"/>
              <a:buChar char="§"/>
              <a:defRPr sz="2400">
                <a:solidFill>
                  <a:srgbClr val="474747"/>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defTabSz="457200" eaLnBrk="0" fontAlgn="base" hangingPunct="0">
              <a:spcBef>
                <a:spcPct val="20000"/>
              </a:spcBef>
              <a:spcAft>
                <a:spcPct val="0"/>
              </a:spcAft>
              <a:buClr>
                <a:srgbClr val="2299FF"/>
              </a:buClr>
              <a:buFont typeface="Wingdings" panose="05000000000000000000" pitchFamily="2" charset="2"/>
              <a:buChar char="§"/>
              <a:defRPr sz="2400">
                <a:solidFill>
                  <a:srgbClr val="474747"/>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defTabSz="457200" eaLnBrk="0" fontAlgn="base" hangingPunct="0">
              <a:spcBef>
                <a:spcPct val="20000"/>
              </a:spcBef>
              <a:spcAft>
                <a:spcPct val="0"/>
              </a:spcAft>
              <a:buClr>
                <a:srgbClr val="2299FF"/>
              </a:buClr>
              <a:buFont typeface="Wingdings" panose="05000000000000000000" pitchFamily="2" charset="2"/>
              <a:buChar char="§"/>
              <a:defRPr sz="2400">
                <a:solidFill>
                  <a:srgbClr val="474747"/>
                </a:solidFill>
                <a:latin typeface="Verdana" panose="020B0604030504040204" pitchFamily="34" charset="0"/>
                <a:ea typeface="MS PGothic" panose="020B0600070205080204" pitchFamily="34" charset="-128"/>
                <a:cs typeface="Verdana" panose="020B0604030504040204" pitchFamily="34" charset="0"/>
              </a:defRPr>
            </a:lvl9pPr>
          </a:lstStyle>
          <a:p>
            <a:pPr>
              <a:buFont typeface="Wingdings" panose="05000000000000000000" pitchFamily="2" charset="2"/>
              <a:buNone/>
            </a:pPr>
            <a:r>
              <a:rPr lang="en-GB" altLang="en-US" sz="1800"/>
              <a:t>Arts Award works in partnership with a number of other national organisations to help even more young people explore their creativity through the awards, including:</a:t>
            </a:r>
          </a:p>
        </p:txBody>
      </p:sp>
      <p:pic>
        <p:nvPicPr>
          <p:cNvPr id="31750" name="Picture 2" descr="http://www.artsaward.org.uk/image/display.php?id=1509">
            <a:extLst>
              <a:ext uri="{FF2B5EF4-FFF2-40B4-BE49-F238E27FC236}">
                <a16:creationId xmlns:a16="http://schemas.microsoft.com/office/drawing/2014/main" id="{672F042A-A7EC-251E-26BA-63AD6681B8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2801" y="5060949"/>
            <a:ext cx="16383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10" descr="http://www.artsaward.org.uk/image/display.php?id=1821">
            <a:extLst>
              <a:ext uri="{FF2B5EF4-FFF2-40B4-BE49-F238E27FC236}">
                <a16:creationId xmlns:a16="http://schemas.microsoft.com/office/drawing/2014/main" id="{3D5F2589-5A5F-4238-CB25-A4621633B5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2988" y="2840219"/>
            <a:ext cx="18859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2" descr="https://www.artsaward.org.uk/image/display.php?id=1870">
            <a:extLst>
              <a:ext uri="{FF2B5EF4-FFF2-40B4-BE49-F238E27FC236}">
                <a16:creationId xmlns:a16="http://schemas.microsoft.com/office/drawing/2014/main" id="{7C795403-3757-AAD5-896E-F787C4B1B5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7313" y="4467225"/>
            <a:ext cx="22606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4" descr="https://www.artsaward.org.uk/image/display.php?id=1826">
            <a:extLst>
              <a:ext uri="{FF2B5EF4-FFF2-40B4-BE49-F238E27FC236}">
                <a16:creationId xmlns:a16="http://schemas.microsoft.com/office/drawing/2014/main" id="{4DEB6AE3-F3AA-9EF5-42CC-B7B64F0ECF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163" y="2833688"/>
            <a:ext cx="1052512"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5FAEA2D-3E5E-1F32-61A8-D971EB6DC142}"/>
              </a:ext>
            </a:extLst>
          </p:cNvPr>
          <p:cNvPicPr>
            <a:picLocks noChangeAspect="1"/>
          </p:cNvPicPr>
          <p:nvPr/>
        </p:nvPicPr>
        <p:blipFill>
          <a:blip r:embed="rId7"/>
          <a:stretch>
            <a:fillRect/>
          </a:stretch>
        </p:blipFill>
        <p:spPr>
          <a:xfrm>
            <a:off x="777614" y="5032375"/>
            <a:ext cx="1176860" cy="947737"/>
          </a:xfrm>
          <a:prstGeom prst="rect">
            <a:avLst/>
          </a:prstGeom>
        </p:spPr>
      </p:pic>
      <p:pic>
        <p:nvPicPr>
          <p:cNvPr id="5" name="Picture 4">
            <a:extLst>
              <a:ext uri="{FF2B5EF4-FFF2-40B4-BE49-F238E27FC236}">
                <a16:creationId xmlns:a16="http://schemas.microsoft.com/office/drawing/2014/main" id="{D50F507A-DBCB-C5A0-E17B-72789ADE50EE}"/>
              </a:ext>
            </a:extLst>
          </p:cNvPr>
          <p:cNvPicPr>
            <a:picLocks noChangeAspect="1"/>
          </p:cNvPicPr>
          <p:nvPr/>
        </p:nvPicPr>
        <p:blipFill>
          <a:blip r:embed="rId8"/>
          <a:stretch>
            <a:fillRect/>
          </a:stretch>
        </p:blipFill>
        <p:spPr>
          <a:xfrm>
            <a:off x="3678238" y="3977481"/>
            <a:ext cx="2209800" cy="600075"/>
          </a:xfrm>
          <a:prstGeom prst="rect">
            <a:avLst/>
          </a:prstGeom>
        </p:spPr>
      </p:pic>
      <p:pic>
        <p:nvPicPr>
          <p:cNvPr id="7" name="Picture 6">
            <a:extLst>
              <a:ext uri="{FF2B5EF4-FFF2-40B4-BE49-F238E27FC236}">
                <a16:creationId xmlns:a16="http://schemas.microsoft.com/office/drawing/2014/main" id="{DA7C2BE5-D57B-A0F0-DAB2-7AB4B4BDF7AE}"/>
              </a:ext>
            </a:extLst>
          </p:cNvPr>
          <p:cNvPicPr>
            <a:picLocks noChangeAspect="1"/>
          </p:cNvPicPr>
          <p:nvPr/>
        </p:nvPicPr>
        <p:blipFill>
          <a:blip r:embed="rId9"/>
          <a:stretch>
            <a:fillRect/>
          </a:stretch>
        </p:blipFill>
        <p:spPr>
          <a:xfrm>
            <a:off x="2475607" y="4795837"/>
            <a:ext cx="1560712" cy="1130300"/>
          </a:xfrm>
          <a:prstGeom prst="rect">
            <a:avLst/>
          </a:prstGeom>
        </p:spPr>
      </p:pic>
      <p:pic>
        <p:nvPicPr>
          <p:cNvPr id="4" name="Picture 3" descr="A black background with a black square&#10;&#10;AI-generated content may be incorrect.">
            <a:extLst>
              <a:ext uri="{FF2B5EF4-FFF2-40B4-BE49-F238E27FC236}">
                <a16:creationId xmlns:a16="http://schemas.microsoft.com/office/drawing/2014/main" id="{82864DB0-1292-866D-B29D-F57E8FE61037}"/>
              </a:ext>
            </a:extLst>
          </p:cNvPr>
          <p:cNvPicPr>
            <a:picLocks noChangeAspect="1"/>
          </p:cNvPicPr>
          <p:nvPr/>
        </p:nvPicPr>
        <p:blipFill>
          <a:blip r:embed="rId10"/>
          <a:stretch>
            <a:fillRect/>
          </a:stretch>
        </p:blipFill>
        <p:spPr>
          <a:xfrm>
            <a:off x="6060010" y="2125175"/>
            <a:ext cx="2171881" cy="217188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Placeholder 7">
            <a:extLst>
              <a:ext uri="{FF2B5EF4-FFF2-40B4-BE49-F238E27FC236}">
                <a16:creationId xmlns:a16="http://schemas.microsoft.com/office/drawing/2014/main" id="{195D7E17-C5D3-5CEF-2B71-2C21B643A622}"/>
              </a:ext>
            </a:extLst>
          </p:cNvPr>
          <p:cNvSpPr>
            <a:spLocks noGrp="1"/>
          </p:cNvSpPr>
          <p:nvPr>
            <p:ph type="body" sz="quarter" idx="23"/>
          </p:nvPr>
        </p:nvSpPr>
        <p:spPr>
          <a:xfrm>
            <a:off x="368300" y="488950"/>
            <a:ext cx="4892675" cy="723900"/>
          </a:xfrm>
          <a:noFill/>
          <a:extLst>
            <a:ext uri="{909E8E84-426E-40DD-AFC4-6F175D3DCCD1}">
              <a14:hiddenFill xmlns:a14="http://schemas.microsoft.com/office/drawing/2010/main">
                <a:solidFill>
                  <a:srgbClr val="FFFFFF"/>
                </a:solidFill>
              </a14:hiddenFill>
            </a:ext>
          </a:extLst>
        </p:spPr>
        <p:txBody>
          <a:bodyPr/>
          <a:lstStyle/>
          <a:p>
            <a:pPr algn="ctr"/>
            <a:r>
              <a:rPr lang="en-GB" altLang="en-US" sz="2800">
                <a:solidFill>
                  <a:schemeClr val="bg1"/>
                </a:solidFill>
                <a:latin typeface="Verdana" panose="020B0604030504040204" pitchFamily="34" charset="0"/>
                <a:cs typeface="Verdana" panose="020B0604030504040204" pitchFamily="34" charset="0"/>
              </a:rPr>
              <a:t>What other people say about Arts Award</a:t>
            </a:r>
          </a:p>
        </p:txBody>
      </p:sp>
      <p:sp>
        <p:nvSpPr>
          <p:cNvPr id="3" name="Rounded Rectangle 2">
            <a:extLst>
              <a:ext uri="{FF2B5EF4-FFF2-40B4-BE49-F238E27FC236}">
                <a16:creationId xmlns:a16="http://schemas.microsoft.com/office/drawing/2014/main" id="{9F940B99-1F04-46B6-88C9-5F02FD6085DC}"/>
              </a:ext>
            </a:extLst>
          </p:cNvPr>
          <p:cNvSpPr/>
          <p:nvPr/>
        </p:nvSpPr>
        <p:spPr>
          <a:xfrm>
            <a:off x="266700" y="1701800"/>
            <a:ext cx="4076700" cy="1979613"/>
          </a:xfrm>
          <a:prstGeom prst="roundRect">
            <a:avLst/>
          </a:prstGeom>
          <a:noFill/>
          <a:ln w="53975">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1200" i="1" dirty="0">
                <a:solidFill>
                  <a:schemeClr val="bg1"/>
                </a:solidFill>
                <a:latin typeface="Verdana" pitchFamily="34" charset="0"/>
                <a:ea typeface="Verdana" pitchFamily="34" charset="0"/>
                <a:cs typeface="Verdana" pitchFamily="34" charset="0"/>
              </a:rPr>
              <a:t>Young people have developed skills in leadership, </a:t>
            </a:r>
            <a:r>
              <a:rPr lang="en-US" sz="1200" i="1" dirty="0" err="1">
                <a:solidFill>
                  <a:schemeClr val="bg1"/>
                </a:solidFill>
                <a:latin typeface="Verdana" pitchFamily="34" charset="0"/>
                <a:ea typeface="Verdana" pitchFamily="34" charset="0"/>
                <a:cs typeface="Verdana" pitchFamily="34" charset="0"/>
              </a:rPr>
              <a:t>organisation</a:t>
            </a:r>
            <a:r>
              <a:rPr lang="en-US" sz="1200" i="1" dirty="0">
                <a:solidFill>
                  <a:schemeClr val="bg1"/>
                </a:solidFill>
                <a:latin typeface="Verdana" pitchFamily="34" charset="0"/>
                <a:ea typeface="Verdana" pitchFamily="34" charset="0"/>
                <a:cs typeface="Verdana" pitchFamily="34" charset="0"/>
              </a:rPr>
              <a:t>, confidence and self esteem. These positive changes are not short lived, but have been transferred to pupils’ work across the curriculum. Pupils’ self belief is reinforced every time they look back at their Arts Award portfolios and certificates.</a:t>
            </a:r>
          </a:p>
          <a:p>
            <a:pPr algn="ctr">
              <a:defRPr/>
            </a:pPr>
            <a:r>
              <a:rPr lang="en-US" sz="1200" b="1" dirty="0">
                <a:solidFill>
                  <a:schemeClr val="bg1"/>
                </a:solidFill>
                <a:latin typeface="Verdana" pitchFamily="34" charset="0"/>
                <a:ea typeface="Verdana" pitchFamily="34" charset="0"/>
                <a:cs typeface="Verdana" pitchFamily="34" charset="0"/>
              </a:rPr>
              <a:t>Claire Everett, Head of Art and Arts Award adviser, </a:t>
            </a:r>
            <a:r>
              <a:rPr lang="en-US" sz="1200" b="1" dirty="0" err="1">
                <a:solidFill>
                  <a:schemeClr val="bg1"/>
                </a:solidFill>
                <a:latin typeface="Verdana" pitchFamily="34" charset="0"/>
                <a:ea typeface="Verdana" pitchFamily="34" charset="0"/>
                <a:cs typeface="Verdana" pitchFamily="34" charset="0"/>
              </a:rPr>
              <a:t>Cranborne</a:t>
            </a:r>
            <a:r>
              <a:rPr lang="en-US" sz="1200" b="1" dirty="0">
                <a:solidFill>
                  <a:schemeClr val="bg1"/>
                </a:solidFill>
                <a:latin typeface="Verdana" pitchFamily="34" charset="0"/>
                <a:ea typeface="Verdana" pitchFamily="34" charset="0"/>
                <a:cs typeface="Verdana" pitchFamily="34" charset="0"/>
              </a:rPr>
              <a:t> Middle School</a:t>
            </a:r>
          </a:p>
        </p:txBody>
      </p:sp>
      <p:sp>
        <p:nvSpPr>
          <p:cNvPr id="5" name="Rounded Rectangle 4">
            <a:extLst>
              <a:ext uri="{FF2B5EF4-FFF2-40B4-BE49-F238E27FC236}">
                <a16:creationId xmlns:a16="http://schemas.microsoft.com/office/drawing/2014/main" id="{479BA411-0CE3-42C7-AB77-99A61876CC8C}"/>
              </a:ext>
            </a:extLst>
          </p:cNvPr>
          <p:cNvSpPr/>
          <p:nvPr/>
        </p:nvSpPr>
        <p:spPr>
          <a:xfrm>
            <a:off x="4699000" y="1968500"/>
            <a:ext cx="4076700" cy="1712913"/>
          </a:xfrm>
          <a:prstGeom prst="roundRect">
            <a:avLst/>
          </a:prstGeom>
          <a:noFill/>
          <a:ln w="53975">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defRPr/>
            </a:pPr>
            <a:r>
              <a:rPr lang="en-GB" sz="1200" i="1" dirty="0">
                <a:solidFill>
                  <a:schemeClr val="bg1"/>
                </a:solidFill>
                <a:latin typeface="Verdana" pitchFamily="34" charset="0"/>
                <a:ea typeface="Verdana" pitchFamily="34" charset="0"/>
                <a:cs typeface="Verdana" pitchFamily="34" charset="0"/>
              </a:rPr>
              <a:t>‘I love delivering Arts Award to young people in a variety of settings. Watching young artists take control of their own projects and slowly develop the confidence to take creative risks and step out of their comfort zone is wonderful to experience.’</a:t>
            </a:r>
          </a:p>
          <a:p>
            <a:pPr algn="ctr">
              <a:defRPr/>
            </a:pPr>
            <a:r>
              <a:rPr lang="en-US" sz="1200" b="1" dirty="0">
                <a:solidFill>
                  <a:schemeClr val="bg1"/>
                </a:solidFill>
                <a:latin typeface="Verdana" pitchFamily="34" charset="0"/>
                <a:ea typeface="Verdana" pitchFamily="34" charset="0"/>
                <a:cs typeface="Verdana" pitchFamily="34" charset="0"/>
              </a:rPr>
              <a:t>Claire Platt, Education and Participation Manager, </a:t>
            </a:r>
            <a:r>
              <a:rPr lang="en-US" sz="1200" b="1" dirty="0" err="1">
                <a:solidFill>
                  <a:schemeClr val="bg1"/>
                </a:solidFill>
                <a:latin typeface="Verdana" pitchFamily="34" charset="0"/>
                <a:ea typeface="Verdana" pitchFamily="34" charset="0"/>
                <a:cs typeface="Verdana" pitchFamily="34" charset="0"/>
              </a:rPr>
              <a:t>Peshkar</a:t>
            </a:r>
            <a:r>
              <a:rPr lang="en-US" sz="1200" b="1" dirty="0">
                <a:solidFill>
                  <a:schemeClr val="bg1"/>
                </a:solidFill>
                <a:latin typeface="Verdana" pitchFamily="34" charset="0"/>
                <a:ea typeface="Verdana" pitchFamily="34" charset="0"/>
                <a:cs typeface="Verdana" pitchFamily="34" charset="0"/>
              </a:rPr>
              <a:t> Productions</a:t>
            </a:r>
            <a:endParaRPr lang="en-GB" sz="1200" dirty="0">
              <a:solidFill>
                <a:schemeClr val="bg1"/>
              </a:solidFill>
              <a:latin typeface="Verdana" pitchFamily="34" charset="0"/>
              <a:ea typeface="Verdana" pitchFamily="34" charset="0"/>
              <a:cs typeface="Verdana" pitchFamily="34" charset="0"/>
            </a:endParaRPr>
          </a:p>
        </p:txBody>
      </p:sp>
      <p:sp>
        <p:nvSpPr>
          <p:cNvPr id="6" name="Rounded Rectangle 5">
            <a:extLst>
              <a:ext uri="{FF2B5EF4-FFF2-40B4-BE49-F238E27FC236}">
                <a16:creationId xmlns:a16="http://schemas.microsoft.com/office/drawing/2014/main" id="{8152B170-0FB8-4663-AB96-462ECC85C1CF}"/>
              </a:ext>
            </a:extLst>
          </p:cNvPr>
          <p:cNvSpPr/>
          <p:nvPr/>
        </p:nvSpPr>
        <p:spPr>
          <a:xfrm>
            <a:off x="501650" y="4165600"/>
            <a:ext cx="4197350" cy="2197100"/>
          </a:xfrm>
          <a:prstGeom prst="roundRect">
            <a:avLst/>
          </a:prstGeom>
          <a:noFill/>
          <a:ln w="53975">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n-GB" sz="1200" i="1" dirty="0">
                <a:solidFill>
                  <a:schemeClr val="bg1"/>
                </a:solidFill>
                <a:latin typeface="Verdana" pitchFamily="34" charset="0"/>
                <a:ea typeface="Verdana" pitchFamily="34" charset="0"/>
                <a:cs typeface="Verdana" pitchFamily="34" charset="0"/>
              </a:rPr>
              <a:t>‘Libraries are changing; we need to appeal to a more diverse audience and to show our worth to external funding bodies. We feel that the best way to do this is to embed Arts Award in as much of our delivery for children and young people as we can as it provides excellent evidence to demonstrate the value of the projects we run and something concrete that children and young people can achieve and take forward.’ </a:t>
            </a:r>
            <a:r>
              <a:rPr lang="en-US" sz="1200" b="1" dirty="0">
                <a:solidFill>
                  <a:schemeClr val="bg1"/>
                </a:solidFill>
                <a:latin typeface="Verdana" pitchFamily="34" charset="0"/>
                <a:ea typeface="Verdana" pitchFamily="34" charset="0"/>
                <a:cs typeface="Verdana" pitchFamily="34" charset="0"/>
              </a:rPr>
              <a:t>Liz Gardner, Library Development Officer, Staffordshire Libraries</a:t>
            </a:r>
          </a:p>
        </p:txBody>
      </p:sp>
      <p:sp>
        <p:nvSpPr>
          <p:cNvPr id="7" name="Rounded Rectangle 6">
            <a:extLst>
              <a:ext uri="{FF2B5EF4-FFF2-40B4-BE49-F238E27FC236}">
                <a16:creationId xmlns:a16="http://schemas.microsoft.com/office/drawing/2014/main" id="{324592C1-CC2E-4971-8464-6BDA49AD4ECF}"/>
              </a:ext>
            </a:extLst>
          </p:cNvPr>
          <p:cNvSpPr/>
          <p:nvPr/>
        </p:nvSpPr>
        <p:spPr>
          <a:xfrm>
            <a:off x="5181600" y="3886200"/>
            <a:ext cx="3594100" cy="2476500"/>
          </a:xfrm>
          <a:prstGeom prst="roundRect">
            <a:avLst/>
          </a:prstGeom>
          <a:noFill/>
          <a:ln w="53975">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defRPr/>
            </a:pPr>
            <a:r>
              <a:rPr lang="en-GB" sz="1200" i="1" dirty="0">
                <a:solidFill>
                  <a:schemeClr val="bg1"/>
                </a:solidFill>
                <a:latin typeface="Verdana" pitchFamily="34" charset="0"/>
                <a:ea typeface="Verdana" pitchFamily="34" charset="0"/>
                <a:cs typeface="Verdana" pitchFamily="34" charset="0"/>
              </a:rPr>
              <a:t>‘Arts Award has been an inspiration to me. Completing my Bronze and being part way through my Gold has taught me that I am capable of more than I can imagine, I feel as if I have the freedom and inspiration to do anything I never thought I would be able to do, the opportunities I didn’t think I would have are just around the corner.’</a:t>
            </a:r>
          </a:p>
          <a:p>
            <a:pPr algn="ctr">
              <a:defRPr/>
            </a:pPr>
            <a:r>
              <a:rPr lang="en-US" sz="1200" b="1" dirty="0">
                <a:solidFill>
                  <a:schemeClr val="bg1"/>
                </a:solidFill>
                <a:latin typeface="Verdana" pitchFamily="34" charset="0"/>
                <a:ea typeface="Verdana" pitchFamily="34" charset="0"/>
                <a:cs typeface="Verdana" pitchFamily="34" charset="0"/>
              </a:rPr>
              <a:t>Lauren, 14, Bronze Arts Award achiever, The Lowry Arts Centre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a:extLst>
              <a:ext uri="{FF2B5EF4-FFF2-40B4-BE49-F238E27FC236}">
                <a16:creationId xmlns:a16="http://schemas.microsoft.com/office/drawing/2014/main" id="{0D1AD51C-369A-4536-B5D2-5A3660F48527}"/>
              </a:ext>
            </a:extLst>
          </p:cNvPr>
          <p:cNvPicPr>
            <a:picLocks noChangeAspect="1"/>
          </p:cNvPicPr>
          <p:nvPr/>
        </p:nvPicPr>
        <p:blipFill>
          <a:blip r:embed="rId3"/>
          <a:srcRect/>
          <a:stretch/>
        </p:blipFill>
        <p:spPr bwMode="auto">
          <a:xfrm>
            <a:off x="4590007" y="1285"/>
            <a:ext cx="4574087" cy="6869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corner logo Blue on White.pdf">
            <a:extLst>
              <a:ext uri="{FF2B5EF4-FFF2-40B4-BE49-F238E27FC236}">
                <a16:creationId xmlns:a16="http://schemas.microsoft.com/office/drawing/2014/main" id="{18D5D42F-21CD-4DA6-ACEF-D77EFB0A40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81875" y="5868988"/>
            <a:ext cx="178593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Artboard 1 copy 2.pdf">
            <a:extLst>
              <a:ext uri="{FF2B5EF4-FFF2-40B4-BE49-F238E27FC236}">
                <a16:creationId xmlns:a16="http://schemas.microsoft.com/office/drawing/2014/main" id="{51E1B541-BAC4-1A5A-9B0D-90DDE27C308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190499"/>
            <a:ext cx="6074229"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C2D2E05-B887-CE3B-F243-428C0FA7206C}"/>
              </a:ext>
            </a:extLst>
          </p:cNvPr>
          <p:cNvSpPr txBox="1"/>
          <p:nvPr/>
        </p:nvSpPr>
        <p:spPr>
          <a:xfrm>
            <a:off x="370793" y="176541"/>
            <a:ext cx="5332639" cy="523220"/>
          </a:xfrm>
          <a:prstGeom prst="rect">
            <a:avLst/>
          </a:prstGeom>
          <a:noFill/>
        </p:spPr>
        <p:txBody>
          <a:bodyPr wrap="square" rtlCol="0">
            <a:spAutoFit/>
          </a:bodyPr>
          <a:lstStyle/>
          <a:p>
            <a:r>
              <a:rPr lang="en-GB" sz="2800" noProof="0" dirty="0">
                <a:solidFill>
                  <a:schemeClr val="bg1"/>
                </a:solidFill>
                <a:latin typeface="Verdana" panose="020B0604030504040204" pitchFamily="34" charset="0"/>
                <a:ea typeface="Verdana" panose="020B0604030504040204" pitchFamily="34" charset="0"/>
              </a:rPr>
              <a:t>Get Started!</a:t>
            </a:r>
          </a:p>
        </p:txBody>
      </p:sp>
      <p:sp>
        <p:nvSpPr>
          <p:cNvPr id="7" name="TextBox 6">
            <a:extLst>
              <a:ext uri="{FF2B5EF4-FFF2-40B4-BE49-F238E27FC236}">
                <a16:creationId xmlns:a16="http://schemas.microsoft.com/office/drawing/2014/main" id="{71837879-C4B1-AFA3-8AF0-3A41E4533BD3}"/>
              </a:ext>
            </a:extLst>
          </p:cNvPr>
          <p:cNvSpPr txBox="1"/>
          <p:nvPr/>
        </p:nvSpPr>
        <p:spPr>
          <a:xfrm>
            <a:off x="128746" y="2004982"/>
            <a:ext cx="4425248" cy="2862322"/>
          </a:xfrm>
          <a:prstGeom prst="rect">
            <a:avLst/>
          </a:prstGeom>
          <a:noFill/>
        </p:spPr>
        <p:txBody>
          <a:bodyPr wrap="square" lIns="91440" tIns="45720" rIns="91440" bIns="45720" anchor="t">
            <a:spAutoFit/>
          </a:bodyPr>
          <a:lstStyle/>
          <a:p>
            <a:pPr marL="342900" indent="-342900">
              <a:buClr>
                <a:srgbClr val="2299FF"/>
              </a:buClr>
              <a:buFont typeface="Wingdings 2" panose="05020102010507070707" pitchFamily="18" charset="2"/>
              <a:buChar char="»"/>
            </a:pPr>
            <a:r>
              <a:rPr lang="en-GB" sz="2000" noProof="0" dirty="0">
                <a:effectLst/>
                <a:latin typeface="Calibri" panose="020F0502020204030204" pitchFamily="34" charset="0"/>
                <a:ea typeface="Calibri" panose="020F0502020204030204" pitchFamily="34" charset="0"/>
                <a:cs typeface="Times New Roman" panose="02020603050405020304" pitchFamily="18" charset="0"/>
              </a:rPr>
              <a:t>If you’re interested in getting going, remember that you need to be a trained Arts Award adviser for the levels you want to deliver. View upcoming training courses at artsaward.org.uk/training</a:t>
            </a:r>
          </a:p>
          <a:p>
            <a:pPr marL="342900" indent="-342900">
              <a:buClr>
                <a:srgbClr val="2299FF"/>
              </a:buClr>
              <a:buFont typeface="Wingdings 2" panose="05020102010507070707" pitchFamily="18" charset="2"/>
              <a:buChar char="»"/>
            </a:pPr>
            <a:endParaRPr lang="en-GB" sz="20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Clr>
                <a:srgbClr val="2299FF"/>
              </a:buClr>
              <a:buFont typeface="Wingdings 2" panose="05020102010507070707" pitchFamily="18" charset="2"/>
              <a:buChar char="»"/>
            </a:pPr>
            <a:r>
              <a:rPr lang="en-GB" sz="2000" noProof="0" dirty="0">
                <a:effectLst/>
                <a:latin typeface="Calibri" panose="020F0502020204030204" pitchFamily="34" charset="0"/>
                <a:ea typeface="Calibri" panose="020F0502020204030204" pitchFamily="34" charset="0"/>
                <a:cs typeface="Times New Roman" panose="02020603050405020304" pitchFamily="18" charset="0"/>
              </a:rPr>
              <a:t>Visit artsaward.org.uk/</a:t>
            </a:r>
            <a:r>
              <a:rPr lang="en-GB" sz="2000" noProof="0" dirty="0" err="1">
                <a:effectLst/>
                <a:latin typeface="Calibri" panose="020F0502020204030204" pitchFamily="34" charset="0"/>
                <a:ea typeface="Calibri" panose="020F0502020204030204" pitchFamily="34" charset="0"/>
                <a:cs typeface="Times New Roman" panose="02020603050405020304" pitchFamily="18" charset="0"/>
              </a:rPr>
              <a:t>gettingstarted</a:t>
            </a:r>
            <a:r>
              <a:rPr lang="en-GB" sz="2000" noProof="0" dirty="0">
                <a:effectLst/>
                <a:latin typeface="Calibri" panose="020F0502020204030204" pitchFamily="34" charset="0"/>
                <a:ea typeface="Calibri" panose="020F0502020204030204" pitchFamily="34" charset="0"/>
                <a:cs typeface="Times New Roman" panose="02020603050405020304" pitchFamily="18" charset="0"/>
              </a:rPr>
              <a:t> for more information	</a:t>
            </a:r>
          </a:p>
        </p:txBody>
      </p:sp>
    </p:spTree>
    <p:extLst>
      <p:ext uri="{BB962C8B-B14F-4D97-AF65-F5344CB8AC3E}">
        <p14:creationId xmlns:p14="http://schemas.microsoft.com/office/powerpoint/2010/main" val="242148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D9292993-5299-49C3-8AD7-439D49CFB089}"/>
              </a:ext>
            </a:extLst>
          </p:cNvPr>
          <p:cNvSpPr>
            <a:spLocks noGrp="1"/>
          </p:cNvSpPr>
          <p:nvPr>
            <p:ph type="title"/>
          </p:nvPr>
        </p:nvSpPr>
        <p:spPr/>
        <p:txBody>
          <a:bodyPr/>
          <a:lstStyle/>
          <a:p>
            <a:pPr eaLnBrk="1" hangingPunct="1"/>
            <a:endParaRPr lang="en-GB" noProof="0" dirty="0">
              <a:latin typeface="Verdana" panose="020B0604030504040204" pitchFamily="34" charset="0"/>
            </a:endParaRPr>
          </a:p>
        </p:txBody>
      </p:sp>
      <p:sp>
        <p:nvSpPr>
          <p:cNvPr id="25602" name="Content Placeholder 2">
            <a:extLst>
              <a:ext uri="{FF2B5EF4-FFF2-40B4-BE49-F238E27FC236}">
                <a16:creationId xmlns:a16="http://schemas.microsoft.com/office/drawing/2014/main" id="{EACC5514-E039-4DE0-8EBF-708AE881DA9F}"/>
              </a:ext>
            </a:extLst>
          </p:cNvPr>
          <p:cNvSpPr>
            <a:spLocks noGrp="1"/>
          </p:cNvSpPr>
          <p:nvPr>
            <p:ph idx="1"/>
          </p:nvPr>
        </p:nvSpPr>
        <p:spPr/>
        <p:txBody>
          <a:bodyPr/>
          <a:lstStyle/>
          <a:p>
            <a:pPr eaLnBrk="1" hangingPunct="1"/>
            <a:endParaRPr lang="en-GB" noProof="0" dirty="0">
              <a:latin typeface="Verdana" panose="020B0604030504040204" pitchFamily="34" charset="0"/>
            </a:endParaRPr>
          </a:p>
        </p:txBody>
      </p:sp>
      <p:pic>
        <p:nvPicPr>
          <p:cNvPr id="25603" name="Picture 4">
            <a:extLst>
              <a:ext uri="{FF2B5EF4-FFF2-40B4-BE49-F238E27FC236}">
                <a16:creationId xmlns:a16="http://schemas.microsoft.com/office/drawing/2014/main" id="{98421C71-7034-4EB9-AD51-F5A4F4548E31}"/>
              </a:ext>
            </a:extLst>
          </p:cNvPr>
          <p:cNvPicPr>
            <a:picLocks noChangeAspect="1"/>
          </p:cNvPicPr>
          <p:nvPr/>
        </p:nvPicPr>
        <p:blipFill rotWithShape="1">
          <a:blip r:embed="rId2"/>
          <a:srcRect t="3184" r="26974" b="14841"/>
          <a:stretch/>
        </p:blipFill>
        <p:spPr bwMode="auto">
          <a:xfrm>
            <a:off x="0" y="-1"/>
            <a:ext cx="91567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ular Callout 1">
            <a:extLst>
              <a:ext uri="{FF2B5EF4-FFF2-40B4-BE49-F238E27FC236}">
                <a16:creationId xmlns:a16="http://schemas.microsoft.com/office/drawing/2014/main" id="{45C888EF-5B38-4ED8-9375-7FE956681F46}"/>
              </a:ext>
            </a:extLst>
          </p:cNvPr>
          <p:cNvSpPr>
            <a:spLocks noChangeArrowheads="1"/>
          </p:cNvSpPr>
          <p:nvPr/>
        </p:nvSpPr>
        <p:spPr bwMode="auto">
          <a:xfrm>
            <a:off x="266330" y="376155"/>
            <a:ext cx="5468548" cy="5100306"/>
          </a:xfrm>
          <a:prstGeom prst="wedgeRoundRectCallout">
            <a:avLst>
              <a:gd name="adj1" fmla="val -8116"/>
              <a:gd name="adj2" fmla="val 67403"/>
              <a:gd name="adj3" fmla="val 16667"/>
            </a:avLst>
          </a:prstGeom>
          <a:solidFill>
            <a:schemeClr val="tx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GB" noProof="0" dirty="0">
              <a:solidFill>
                <a:schemeClr val="lt1"/>
              </a:solidFill>
              <a:latin typeface="+mn-lt"/>
              <a:ea typeface="+mn-ea"/>
            </a:endParaRPr>
          </a:p>
        </p:txBody>
      </p:sp>
      <p:sp>
        <p:nvSpPr>
          <p:cNvPr id="25605" name="TextBox 7">
            <a:extLst>
              <a:ext uri="{FF2B5EF4-FFF2-40B4-BE49-F238E27FC236}">
                <a16:creationId xmlns:a16="http://schemas.microsoft.com/office/drawing/2014/main" id="{F0F26E78-F10E-45D3-B4F1-AFCF35CB855C}"/>
              </a:ext>
            </a:extLst>
          </p:cNvPr>
          <p:cNvSpPr txBox="1">
            <a:spLocks noChangeArrowheads="1"/>
          </p:cNvSpPr>
          <p:nvPr/>
        </p:nvSpPr>
        <p:spPr bwMode="auto">
          <a:xfrm>
            <a:off x="347870" y="1331842"/>
            <a:ext cx="546854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GB" sz="5400" b="1" noProof="0" dirty="0">
                <a:solidFill>
                  <a:schemeClr val="bg1"/>
                </a:solidFill>
                <a:latin typeface="Verdana" panose="020B0604030504040204" pitchFamily="34" charset="0"/>
                <a:ea typeface="Verdana" panose="020B0604030504040204" pitchFamily="34" charset="0"/>
                <a:cs typeface="Verdana" panose="020B0604030504040204" pitchFamily="34" charset="0"/>
              </a:rPr>
              <a:t>Any </a:t>
            </a:r>
          </a:p>
          <a:p>
            <a:pPr algn="ctr" eaLnBrk="1" hangingPunct="1"/>
            <a:r>
              <a:rPr lang="en-GB" sz="5400" b="1" noProof="0" dirty="0">
                <a:solidFill>
                  <a:schemeClr val="bg1"/>
                </a:solidFill>
                <a:latin typeface="Verdana" panose="020B0604030504040204" pitchFamily="34" charset="0"/>
                <a:ea typeface="Verdana" panose="020B0604030504040204" pitchFamily="34" charset="0"/>
                <a:cs typeface="Verdana" panose="020B0604030504040204" pitchFamily="34" charset="0"/>
              </a:rPr>
              <a:t>Questions?</a:t>
            </a:r>
          </a:p>
          <a:p>
            <a:pPr marL="285750" indent="-285750" eaLnBrk="1" hangingPunct="1">
              <a:buClr>
                <a:schemeClr val="bg1"/>
              </a:buClr>
              <a:buFont typeface="Wingdings" panose="05000000000000000000" pitchFamily="2" charset="2"/>
              <a:buChar char="§"/>
            </a:pPr>
            <a:endParaRPr lang="en-GB" sz="1600" noProof="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285750" indent="-285750" eaLnBrk="1" hangingPunct="1">
              <a:buClr>
                <a:schemeClr val="bg1"/>
              </a:buClr>
              <a:buFont typeface="Wingdings" panose="05000000000000000000" pitchFamily="2" charset="2"/>
              <a:buChar char="§"/>
            </a:pPr>
            <a:endParaRPr lang="en-GB" sz="1600" noProof="0" dirty="0">
              <a:solidFill>
                <a:schemeClr val="bg1"/>
              </a:solidFill>
              <a:latin typeface="Verdana" panose="020B0604030504040204" pitchFamily="34" charset="0"/>
              <a:ea typeface="Verdana" panose="020B0604030504040204" pitchFamily="34" charset="0"/>
            </a:endParaRPr>
          </a:p>
        </p:txBody>
      </p:sp>
      <p:pic>
        <p:nvPicPr>
          <p:cNvPr id="25606" name="Picture 8" descr="corner logo White on Blue.pdf">
            <a:extLst>
              <a:ext uri="{FF2B5EF4-FFF2-40B4-BE49-F238E27FC236}">
                <a16:creationId xmlns:a16="http://schemas.microsoft.com/office/drawing/2014/main" id="{270D8494-80AD-4CBB-B71E-79FCCCC593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85050" y="5868988"/>
            <a:ext cx="1771650"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183C69-07A1-40BF-8FD5-490A7A7464B9}"/>
              </a:ext>
            </a:extLst>
          </p:cNvPr>
          <p:cNvSpPr/>
          <p:nvPr/>
        </p:nvSpPr>
        <p:spPr>
          <a:xfrm>
            <a:off x="0" y="-110218"/>
            <a:ext cx="9144000" cy="6968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noProof="0" dirty="0"/>
          </a:p>
        </p:txBody>
      </p:sp>
      <p:pic>
        <p:nvPicPr>
          <p:cNvPr id="27650" name="Picture 17" descr="ARTSAWARDRGBWhite.emf">
            <a:extLst>
              <a:ext uri="{FF2B5EF4-FFF2-40B4-BE49-F238E27FC236}">
                <a16:creationId xmlns:a16="http://schemas.microsoft.com/office/drawing/2014/main" id="{F548F37A-2642-466B-AC81-E1EDBD380E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08788" y="258763"/>
            <a:ext cx="20431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5">
            <a:extLst>
              <a:ext uri="{FF2B5EF4-FFF2-40B4-BE49-F238E27FC236}">
                <a16:creationId xmlns:a16="http://schemas.microsoft.com/office/drawing/2014/main" id="{9C08BEDC-5FAB-424D-A411-10E407DE4A0D}"/>
              </a:ext>
            </a:extLst>
          </p:cNvPr>
          <p:cNvSpPr>
            <a:spLocks noChangeArrowheads="1"/>
          </p:cNvSpPr>
          <p:nvPr/>
        </p:nvSpPr>
        <p:spPr bwMode="auto">
          <a:xfrm>
            <a:off x="527843" y="2291661"/>
            <a:ext cx="6886748" cy="349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lnSpc>
                <a:spcPct val="150000"/>
              </a:lnSpc>
              <a:buClr>
                <a:schemeClr val="bg1"/>
              </a:buClr>
            </a:pPr>
            <a:endParaRPr lang="en-GB" sz="2500" noProof="0" dirty="0">
              <a:solidFill>
                <a:srgbClr val="FFFFFF"/>
              </a:solidFill>
            </a:endParaRPr>
          </a:p>
          <a:p>
            <a:pPr marL="342900" indent="-342900" eaLnBrk="1" hangingPunct="1">
              <a:lnSpc>
                <a:spcPct val="150000"/>
              </a:lnSpc>
              <a:buClr>
                <a:schemeClr val="bg1"/>
              </a:buClr>
              <a:buFont typeface="Wingdings" panose="05000000000000000000" pitchFamily="2" charset="2"/>
              <a:buChar char="§"/>
            </a:pPr>
            <a:r>
              <a:rPr lang="en-GB" sz="2500" dirty="0">
                <a:solidFill>
                  <a:srgbClr val="FFFFFF"/>
                </a:solidFill>
              </a:rPr>
              <a:t>support</a:t>
            </a:r>
            <a:r>
              <a:rPr lang="en-GB" sz="2500" noProof="0" dirty="0">
                <a:solidFill>
                  <a:srgbClr val="FFFFFF"/>
                </a:solidFill>
              </a:rPr>
              <a:t>@trinitycollege.com</a:t>
            </a:r>
          </a:p>
          <a:p>
            <a:pPr marL="342900" indent="-342900" eaLnBrk="1" hangingPunct="1">
              <a:lnSpc>
                <a:spcPct val="150000"/>
              </a:lnSpc>
              <a:buClr>
                <a:schemeClr val="bg1"/>
              </a:buClr>
              <a:buFont typeface="Wingdings" panose="05000000000000000000" pitchFamily="2" charset="2"/>
              <a:buChar char="§"/>
            </a:pPr>
            <a:r>
              <a:rPr lang="en-GB" sz="2500" noProof="0" dirty="0">
                <a:solidFill>
                  <a:srgbClr val="FFFFFF"/>
                </a:solidFill>
              </a:rPr>
              <a:t>Helpdesk 0207 820 6178 </a:t>
            </a:r>
          </a:p>
          <a:p>
            <a:pPr marL="342900" indent="-342900" eaLnBrk="1" hangingPunct="1">
              <a:lnSpc>
                <a:spcPct val="150000"/>
              </a:lnSpc>
              <a:buClr>
                <a:schemeClr val="bg1"/>
              </a:buClr>
              <a:buFont typeface="Wingdings" panose="05000000000000000000" pitchFamily="2" charset="2"/>
              <a:buChar char="§"/>
            </a:pPr>
            <a:r>
              <a:rPr lang="en-GB" sz="2500" noProof="0" dirty="0">
                <a:solidFill>
                  <a:srgbClr val="FFFFFF"/>
                </a:solidFill>
              </a:rPr>
              <a:t>www.artsaward.org.uk/resources</a:t>
            </a:r>
          </a:p>
          <a:p>
            <a:pPr marL="342900" indent="-342900" eaLnBrk="1" hangingPunct="1">
              <a:lnSpc>
                <a:spcPct val="150000"/>
              </a:lnSpc>
              <a:buClr>
                <a:schemeClr val="bg1"/>
              </a:buClr>
              <a:buFont typeface="Wingdings" panose="05000000000000000000" pitchFamily="2" charset="2"/>
              <a:buChar char="§"/>
            </a:pPr>
            <a:r>
              <a:rPr lang="en-GB" sz="2500" noProof="0" dirty="0">
                <a:solidFill>
                  <a:srgbClr val="FFFFFF"/>
                </a:solidFill>
              </a:rPr>
              <a:t>www.artsaward.org.uk/blog</a:t>
            </a:r>
          </a:p>
          <a:p>
            <a:pPr marL="342900" indent="-342900" eaLnBrk="1" hangingPunct="1">
              <a:lnSpc>
                <a:spcPct val="150000"/>
              </a:lnSpc>
              <a:buClr>
                <a:schemeClr val="bg1"/>
              </a:buClr>
              <a:buFont typeface="Wingdings" panose="05000000000000000000" pitchFamily="2" charset="2"/>
              <a:buChar char="§"/>
            </a:pPr>
            <a:endParaRPr lang="en-GB" sz="2500" noProof="0" dirty="0">
              <a:solidFill>
                <a:srgbClr val="FFFFFF"/>
              </a:solidFill>
            </a:endParaRPr>
          </a:p>
        </p:txBody>
      </p:sp>
      <p:pic>
        <p:nvPicPr>
          <p:cNvPr id="27654" name="Picture 18" descr="SHAPE 2 White.emf">
            <a:extLst>
              <a:ext uri="{FF2B5EF4-FFF2-40B4-BE49-F238E27FC236}">
                <a16:creationId xmlns:a16="http://schemas.microsoft.com/office/drawing/2014/main" id="{740BD1D0-EBEE-4D7B-9661-79B656A4466C}"/>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0" y="315913"/>
            <a:ext cx="389714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itle 1">
            <a:extLst>
              <a:ext uri="{FF2B5EF4-FFF2-40B4-BE49-F238E27FC236}">
                <a16:creationId xmlns:a16="http://schemas.microsoft.com/office/drawing/2014/main" id="{8A169F88-A7FA-4E8A-8624-38882016B710}"/>
              </a:ext>
            </a:extLst>
          </p:cNvPr>
          <p:cNvSpPr txBox="1">
            <a:spLocks/>
          </p:cNvSpPr>
          <p:nvPr/>
        </p:nvSpPr>
        <p:spPr bwMode="auto">
          <a:xfrm>
            <a:off x="0" y="247650"/>
            <a:ext cx="3478212"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GB" sz="4000" b="1" noProof="0" dirty="0">
                <a:solidFill>
                  <a:srgbClr val="2299FF"/>
                </a:solidFill>
                <a:latin typeface="Verdana" panose="020B0604030504040204" pitchFamily="34" charset="0"/>
              </a:rPr>
              <a:t>Support</a:t>
            </a:r>
            <a:endParaRPr lang="en-GB" sz="4000" noProof="0" dirty="0">
              <a:solidFill>
                <a:srgbClr val="2299FF"/>
              </a:solidFill>
              <a:latin typeface="Verdana" panose="020B060403050404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DF3C068E-F0B5-BE94-DEB6-27ED02720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867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6" descr="Artboard 1 copy 2.pdf">
            <a:extLst>
              <a:ext uri="{FF2B5EF4-FFF2-40B4-BE49-F238E27FC236}">
                <a16:creationId xmlns:a16="http://schemas.microsoft.com/office/drawing/2014/main" id="{080F26F3-ECA4-05AA-7499-0676194A1A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900" y="30163"/>
            <a:ext cx="615632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itle 1">
            <a:extLst>
              <a:ext uri="{FF2B5EF4-FFF2-40B4-BE49-F238E27FC236}">
                <a16:creationId xmlns:a16="http://schemas.microsoft.com/office/drawing/2014/main" id="{25EE57D6-325E-4BFA-2196-6CA31A58AC92}"/>
              </a:ext>
            </a:extLst>
          </p:cNvPr>
          <p:cNvSpPr>
            <a:spLocks noGrp="1"/>
          </p:cNvSpPr>
          <p:nvPr>
            <p:ph type="title"/>
          </p:nvPr>
        </p:nvSpPr>
        <p:spPr/>
        <p:txBody>
          <a:bodyPr/>
          <a:lstStyle/>
          <a:p>
            <a:pPr eaLnBrk="1" hangingPunct="1"/>
            <a:r>
              <a:rPr lang="en-GB" noProof="0" dirty="0">
                <a:latin typeface="Verdana" panose="020B0604030504040204" pitchFamily="34" charset="0"/>
                <a:cs typeface="Verdana" panose="020B0604030504040204" pitchFamily="34" charset="0"/>
              </a:rPr>
              <a:t>What is Arts Award?</a:t>
            </a:r>
          </a:p>
        </p:txBody>
      </p:sp>
      <p:pic>
        <p:nvPicPr>
          <p:cNvPr id="14341" name="Picture 10" descr="corner logo Blue on White.pdf">
            <a:extLst>
              <a:ext uri="{FF2B5EF4-FFF2-40B4-BE49-F238E27FC236}">
                <a16:creationId xmlns:a16="http://schemas.microsoft.com/office/drawing/2014/main" id="{E2AAA4F3-E0C0-2CB4-BF76-51A6E04D697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81875" y="5868988"/>
            <a:ext cx="178593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Rectangle 1">
            <a:extLst>
              <a:ext uri="{FF2B5EF4-FFF2-40B4-BE49-F238E27FC236}">
                <a16:creationId xmlns:a16="http://schemas.microsoft.com/office/drawing/2014/main" id="{BD97428D-D2D6-835D-10D2-F74D3A5506BF}"/>
              </a:ext>
            </a:extLst>
          </p:cNvPr>
          <p:cNvSpPr>
            <a:spLocks noChangeArrowheads="1"/>
          </p:cNvSpPr>
          <p:nvPr/>
        </p:nvSpPr>
        <p:spPr bwMode="auto">
          <a:xfrm>
            <a:off x="123825" y="1787525"/>
            <a:ext cx="390207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342900" indent="-342900">
              <a:buClr>
                <a:srgbClr val="2299FF"/>
              </a:buClr>
              <a:buFont typeface="Wingdings 2" panose="05020102010507070707" pitchFamily="18" charset="2"/>
              <a:buChar char="»"/>
            </a:pPr>
            <a:r>
              <a:rPr lang="en-GB" sz="2000" noProof="0" dirty="0">
                <a:latin typeface="+mn-lt"/>
              </a:rPr>
              <a:t>A set of unique qualifications for young people aged 25 and under, which can be achieved at five levels: Discover, Explore, Bronze, Silver and Gold</a:t>
            </a:r>
          </a:p>
          <a:p>
            <a:endParaRPr lang="en-GB" sz="2000" noProof="0" dirty="0">
              <a:latin typeface="+mn-lt"/>
            </a:endParaRPr>
          </a:p>
          <a:p>
            <a:pPr marL="342900" indent="-342900">
              <a:buClr>
                <a:srgbClr val="2299FF"/>
              </a:buClr>
              <a:buFont typeface="Wingdings 2" panose="05020102010507070707" pitchFamily="18" charset="2"/>
              <a:buChar char="»"/>
            </a:pPr>
            <a:r>
              <a:rPr lang="en-GB" sz="2000" noProof="0" dirty="0">
                <a:latin typeface="+mn-lt"/>
              </a:rPr>
              <a:t>The awards framework helps young people to develop as artists and arts leaders</a:t>
            </a:r>
          </a:p>
          <a:p>
            <a:endParaRPr lang="en-GB" sz="2000" noProof="0" dirty="0">
              <a:latin typeface="+mn-lt"/>
            </a:endParaRPr>
          </a:p>
          <a:p>
            <a:pPr marL="342900" indent="-342900">
              <a:buClr>
                <a:srgbClr val="2299FF"/>
              </a:buClr>
              <a:buFont typeface="Wingdings 2" panose="05020102010507070707" pitchFamily="18" charset="2"/>
              <a:buChar char="»"/>
            </a:pPr>
            <a:r>
              <a:rPr lang="en-GB" sz="2000" noProof="0" dirty="0">
                <a:latin typeface="+mn-lt"/>
              </a:rPr>
              <a:t>The awards assess young people’s creative, communication and leadership skills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C7DC-F6D6-40E0-9BBE-5EAB68EEF06C}"/>
              </a:ext>
            </a:extLst>
          </p:cNvPr>
          <p:cNvSpPr>
            <a:spLocks noGrp="1"/>
          </p:cNvSpPr>
          <p:nvPr>
            <p:ph type="title"/>
          </p:nvPr>
        </p:nvSpPr>
        <p:spPr/>
        <p:txBody>
          <a:bodyPr/>
          <a:lstStyle/>
          <a:p>
            <a:r>
              <a:rPr lang="en-GB" dirty="0"/>
              <a:t>Arts Award levels</a:t>
            </a:r>
          </a:p>
        </p:txBody>
      </p:sp>
      <p:pic>
        <p:nvPicPr>
          <p:cNvPr id="6" name="Picture 6">
            <a:extLst>
              <a:ext uri="{FF2B5EF4-FFF2-40B4-BE49-F238E27FC236}">
                <a16:creationId xmlns:a16="http://schemas.microsoft.com/office/drawing/2014/main" id="{9503D081-5274-4534-A6B9-63D9A822AFD7}"/>
              </a:ext>
            </a:extLst>
          </p:cNvPr>
          <p:cNvPicPr>
            <a:picLocks noChangeAspect="1"/>
          </p:cNvPicPr>
          <p:nvPr/>
        </p:nvPicPr>
        <p:blipFill>
          <a:blip r:embed="rId2">
            <a:extLst>
              <a:ext uri="{28A0092B-C50C-407E-A947-70E740481C1C}">
                <a14:useLocalDpi xmlns:a14="http://schemas.microsoft.com/office/drawing/2010/main" val="0"/>
              </a:ext>
            </a:extLst>
          </a:blip>
          <a:srcRect l="21574" t="34897" r="34074" b="17094"/>
          <a:stretch>
            <a:fillRect/>
          </a:stretch>
        </p:blipFill>
        <p:spPr bwMode="auto">
          <a:xfrm>
            <a:off x="4302125" y="2250206"/>
            <a:ext cx="4841875"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a:extLst>
              <a:ext uri="{FF2B5EF4-FFF2-40B4-BE49-F238E27FC236}">
                <a16:creationId xmlns:a16="http://schemas.microsoft.com/office/drawing/2014/main" id="{B3EF69E3-35CC-4C91-8E92-BAF78FF72724}"/>
              </a:ext>
            </a:extLst>
          </p:cNvPr>
          <p:cNvSpPr txBox="1">
            <a:spLocks/>
          </p:cNvSpPr>
          <p:nvPr/>
        </p:nvSpPr>
        <p:spPr>
          <a:xfrm>
            <a:off x="342973" y="1659807"/>
            <a:ext cx="4229028" cy="4485968"/>
          </a:xfrm>
          <a:prstGeom prst="rect">
            <a:avLst/>
          </a:prstGeom>
        </p:spPr>
        <p:txBody>
          <a:bodyPr>
            <a:normAutofit fontScale="92500" lnSpcReduction="10000"/>
          </a:bodyPr>
          <a:lstStyle>
            <a:lvl1pPr marL="342900" indent="-342900" algn="l" defTabSz="457200" rtl="0" eaLnBrk="1" latinLnBrk="0" hangingPunct="1">
              <a:spcBef>
                <a:spcPct val="20000"/>
              </a:spcBef>
              <a:buClr>
                <a:srgbClr val="2299FF"/>
              </a:buClr>
              <a:buFont typeface="Wingdings" charset="2"/>
              <a:buChar char="§"/>
              <a:defRPr sz="2400" kern="1200">
                <a:solidFill>
                  <a:schemeClr val="tx1">
                    <a:lumMod val="90000"/>
                    <a:lumOff val="10000"/>
                  </a:schemeClr>
                </a:solidFill>
                <a:latin typeface="Verdana"/>
                <a:ea typeface="+mn-ea"/>
                <a:cs typeface="Verdana"/>
              </a:defRPr>
            </a:lvl1pPr>
            <a:lvl2pPr marL="742950" indent="-285750" algn="l" defTabSz="457200" rtl="0" eaLnBrk="1" latinLnBrk="0" hangingPunct="1">
              <a:spcBef>
                <a:spcPct val="20000"/>
              </a:spcBef>
              <a:buClr>
                <a:srgbClr val="2299FF"/>
              </a:buClr>
              <a:buFont typeface="Wingdings" charset="2"/>
              <a:buChar char="§"/>
              <a:defRPr sz="2400" kern="1200">
                <a:solidFill>
                  <a:schemeClr val="tx1">
                    <a:lumMod val="90000"/>
                    <a:lumOff val="10000"/>
                  </a:schemeClr>
                </a:solidFill>
                <a:latin typeface="Verdana"/>
                <a:ea typeface="+mn-ea"/>
                <a:cs typeface="Verdana"/>
              </a:defRPr>
            </a:lvl2pPr>
            <a:lvl3pPr marL="1143000" indent="-228600" algn="l" defTabSz="457200" rtl="0" eaLnBrk="1" latinLnBrk="0" hangingPunct="1">
              <a:spcBef>
                <a:spcPct val="20000"/>
              </a:spcBef>
              <a:buClr>
                <a:srgbClr val="2299FF"/>
              </a:buClr>
              <a:buFont typeface="Wingdings" charset="2"/>
              <a:buChar char="§"/>
              <a:defRPr sz="2400" kern="1200">
                <a:solidFill>
                  <a:schemeClr val="tx1">
                    <a:lumMod val="90000"/>
                    <a:lumOff val="10000"/>
                  </a:schemeClr>
                </a:solidFill>
                <a:latin typeface="Verdana"/>
                <a:ea typeface="+mn-ea"/>
                <a:cs typeface="Verdana"/>
              </a:defRPr>
            </a:lvl3pPr>
            <a:lvl4pPr marL="1600200" indent="-228600" algn="l" defTabSz="457200" rtl="0" eaLnBrk="1" latinLnBrk="0" hangingPunct="1">
              <a:spcBef>
                <a:spcPct val="20000"/>
              </a:spcBef>
              <a:buClr>
                <a:srgbClr val="2299FF"/>
              </a:buClr>
              <a:buFont typeface="Wingdings" charset="2"/>
              <a:buChar char="§"/>
              <a:defRPr sz="2400" kern="1200">
                <a:solidFill>
                  <a:schemeClr val="tx1">
                    <a:lumMod val="90000"/>
                    <a:lumOff val="10000"/>
                  </a:schemeClr>
                </a:solidFill>
                <a:latin typeface="Verdana"/>
                <a:ea typeface="+mn-ea"/>
                <a:cs typeface="Verdana"/>
              </a:defRPr>
            </a:lvl4pPr>
            <a:lvl5pPr marL="2057400" indent="-228600" algn="l" defTabSz="457200" rtl="0" eaLnBrk="1" latinLnBrk="0" hangingPunct="1">
              <a:spcBef>
                <a:spcPct val="20000"/>
              </a:spcBef>
              <a:buClr>
                <a:srgbClr val="2299FF"/>
              </a:buClr>
              <a:buFont typeface="Wingdings" charset="2"/>
              <a:buChar char="§"/>
              <a:defRPr sz="2400" kern="1200">
                <a:solidFill>
                  <a:schemeClr val="tx1">
                    <a:lumMod val="90000"/>
                    <a:lumOff val="10000"/>
                  </a:schemeClr>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2" panose="05020102010507070707" pitchFamily="18" charset="2"/>
              <a:buChar char="»"/>
              <a:defRPr/>
            </a:pPr>
            <a:r>
              <a:rPr lang="en-US" dirty="0">
                <a:latin typeface="+mn-lt"/>
                <a:ea typeface="Verdana" panose="020B0604030504040204" pitchFamily="34" charset="0"/>
                <a:cs typeface="Arial" panose="020B0604020202020204" pitchFamily="34" charset="0"/>
              </a:rPr>
              <a:t>Arts Award can be offered at five levels, one introductory award and four regulated qualifications</a:t>
            </a:r>
          </a:p>
          <a:p>
            <a:pPr>
              <a:buFont typeface="Wingdings 2" panose="05020102010507070707" pitchFamily="18" charset="2"/>
              <a:buChar char="»"/>
              <a:defRPr/>
            </a:pPr>
            <a:r>
              <a:rPr lang="en-US" dirty="0">
                <a:latin typeface="+mn-lt"/>
                <a:ea typeface="Verdana" panose="020B0604030504040204" pitchFamily="34" charset="0"/>
                <a:cs typeface="Arial" panose="020B0604020202020204" pitchFamily="34" charset="0"/>
              </a:rPr>
              <a:t>Two levels have been developed with primary school aged children in mind </a:t>
            </a:r>
          </a:p>
          <a:p>
            <a:pPr>
              <a:buFont typeface="Wingdings 2" panose="05020102010507070707" pitchFamily="18" charset="2"/>
              <a:buChar char="»"/>
              <a:defRPr/>
            </a:pPr>
            <a:r>
              <a:rPr lang="en-US" dirty="0">
                <a:latin typeface="+mn-lt"/>
                <a:ea typeface="Verdana" panose="020B0604030504040204" pitchFamily="34" charset="0"/>
                <a:cs typeface="Arial" panose="020B0604020202020204" pitchFamily="34" charset="0"/>
              </a:rPr>
              <a:t>Learners can progress through all five levels, or start at the level most suited to them</a:t>
            </a:r>
          </a:p>
          <a:p>
            <a:pPr>
              <a:buFont typeface="Wingdings 2" panose="05020102010507070707" pitchFamily="18" charset="2"/>
              <a:buChar char="»"/>
              <a:defRPr/>
            </a:pPr>
            <a:r>
              <a:rPr lang="en-US" dirty="0">
                <a:latin typeface="+mn-lt"/>
                <a:ea typeface="Verdana" panose="020B0604030504040204" pitchFamily="34" charset="0"/>
                <a:cs typeface="Arial" panose="020B0604020202020204" pitchFamily="34" charset="0"/>
              </a:rPr>
              <a:t>At Gold level, students can achieve 16 UCAS points with Arts Award</a:t>
            </a:r>
            <a:endParaRPr lang="en-GB" dirty="0">
              <a:latin typeface="+mn-lt"/>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841653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0E5FCA-5C03-68FD-F8F1-ED1EFB58E817}"/>
              </a:ext>
            </a:extLst>
          </p:cNvPr>
          <p:cNvPicPr>
            <a:picLocks noChangeAspect="1"/>
          </p:cNvPicPr>
          <p:nvPr/>
        </p:nvPicPr>
        <p:blipFill>
          <a:blip r:embed="rId3"/>
          <a:srcRect/>
          <a:stretch/>
        </p:blipFill>
        <p:spPr>
          <a:xfrm>
            <a:off x="4572001" y="-2"/>
            <a:ext cx="4571999" cy="6858001"/>
          </a:xfrm>
          <a:prstGeom prst="rect">
            <a:avLst/>
          </a:prstGeom>
        </p:spPr>
      </p:pic>
      <p:sp>
        <p:nvSpPr>
          <p:cNvPr id="26627" name="Title 1">
            <a:extLst>
              <a:ext uri="{FF2B5EF4-FFF2-40B4-BE49-F238E27FC236}">
                <a16:creationId xmlns:a16="http://schemas.microsoft.com/office/drawing/2014/main" id="{E3DCAAEC-871A-49EF-9EE3-3736D703C568}"/>
              </a:ext>
            </a:extLst>
          </p:cNvPr>
          <p:cNvSpPr>
            <a:spLocks noGrp="1"/>
          </p:cNvSpPr>
          <p:nvPr>
            <p:ph type="title"/>
          </p:nvPr>
        </p:nvSpPr>
        <p:spPr>
          <a:xfrm>
            <a:off x="457200" y="274638"/>
            <a:ext cx="4379913" cy="1047750"/>
          </a:xfrm>
        </p:spPr>
        <p:txBody>
          <a:bodyPr/>
          <a:lstStyle/>
          <a:p>
            <a:pPr eaLnBrk="1" hangingPunct="1"/>
            <a:r>
              <a:rPr lang="en-GB" noProof="0" dirty="0">
                <a:latin typeface="Verdana" panose="020B0604030504040204" pitchFamily="34" charset="0"/>
                <a:cs typeface="Verdana" panose="020B0604030504040204" pitchFamily="34" charset="0"/>
              </a:rPr>
              <a:t>Why is Arts Award valuable?</a:t>
            </a:r>
          </a:p>
        </p:txBody>
      </p:sp>
      <p:sp>
        <p:nvSpPr>
          <p:cNvPr id="17412" name="Text Placeholder 2">
            <a:extLst>
              <a:ext uri="{FF2B5EF4-FFF2-40B4-BE49-F238E27FC236}">
                <a16:creationId xmlns:a16="http://schemas.microsoft.com/office/drawing/2014/main" id="{68272D9D-E926-4119-BE4E-B206B7E92FBC}"/>
              </a:ext>
            </a:extLst>
          </p:cNvPr>
          <p:cNvSpPr txBox="1">
            <a:spLocks/>
          </p:cNvSpPr>
          <p:nvPr/>
        </p:nvSpPr>
        <p:spPr bwMode="auto">
          <a:xfrm>
            <a:off x="180872" y="1130475"/>
            <a:ext cx="4319587" cy="5311322"/>
          </a:xfrm>
          <a:prstGeom prst="rect">
            <a:avLst/>
          </a:prstGeom>
          <a:noFill/>
          <a:ln>
            <a:noFill/>
          </a:ln>
          <a:extLst>
            <a:ext uri="{909E8E84-426E-40dd-AFC4-6F175D3DCCD1}"/>
            <a:ext uri="{91240B29-F687-4f45-9708-019B960494DF}"/>
          </a:extLst>
        </p:spPr>
        <p:txBody>
          <a:bodyPr/>
          <a:lstStyle>
            <a:lvl1pPr marL="342900" indent="-342900">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eaLnBrk="1" hangingPunct="1">
              <a:spcBef>
                <a:spcPts val="24"/>
              </a:spcBef>
              <a:buClr>
                <a:srgbClr val="139EEC"/>
              </a:buClr>
              <a:defRPr/>
            </a:pPr>
            <a:endParaRPr lang="en-GB" b="1" noProof="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spcBef>
                <a:spcPts val="24"/>
              </a:spcBef>
              <a:buClr>
                <a:srgbClr val="139EEC"/>
              </a:buClr>
              <a:buFont typeface="Wingdings 2" panose="05020102010507070707" pitchFamily="18" charset="2"/>
              <a:buChar char="»"/>
              <a:defRPr/>
            </a:pPr>
            <a:r>
              <a:rPr lang="en-GB" sz="2000" noProof="0" dirty="0">
                <a:latin typeface="Calibri" panose="020F0502020204030204" pitchFamily="34" charset="0"/>
                <a:ea typeface="Calibri" panose="020F0502020204030204" pitchFamily="34" charset="0"/>
                <a:cs typeface="Times New Roman" panose="02020603050405020304" pitchFamily="18" charset="0"/>
              </a:rPr>
              <a:t>Discover is an introductory certificate</a:t>
            </a:r>
          </a:p>
          <a:p>
            <a:pPr marL="285750" indent="-285750">
              <a:spcBef>
                <a:spcPts val="24"/>
              </a:spcBef>
              <a:buClr>
                <a:srgbClr val="139EEC"/>
              </a:buClr>
              <a:buFont typeface="Wingdings 2" panose="05020102010507070707" pitchFamily="18" charset="2"/>
              <a:buChar char="»"/>
              <a:defRPr/>
            </a:pPr>
            <a:endParaRPr lang="en-GB" sz="2000" noProof="0" dirty="0">
              <a:latin typeface="Calibri" panose="020F0502020204030204" pitchFamily="34" charset="0"/>
              <a:ea typeface="Calibri" panose="020F0502020204030204" pitchFamily="34" charset="0"/>
              <a:cs typeface="Times New Roman" panose="02020603050405020304" pitchFamily="18" charset="0"/>
            </a:endParaRPr>
          </a:p>
          <a:p>
            <a:pPr marL="285750" indent="-285750">
              <a:spcBef>
                <a:spcPts val="24"/>
              </a:spcBef>
              <a:buClr>
                <a:srgbClr val="139EEC"/>
              </a:buClr>
              <a:buFont typeface="Wingdings 2" panose="05020102010507070707" pitchFamily="18" charset="2"/>
              <a:buChar char="»"/>
              <a:defRPr/>
            </a:pPr>
            <a:r>
              <a:rPr lang="en-GB" sz="2000" noProof="0" dirty="0">
                <a:latin typeface="Calibri" panose="020F0502020204030204" pitchFamily="34" charset="0"/>
                <a:ea typeface="Calibri" panose="020F0502020204030204" pitchFamily="34" charset="0"/>
                <a:cs typeface="Times New Roman" panose="02020603050405020304" pitchFamily="18" charset="0"/>
              </a:rPr>
              <a:t>Explore is an Entry Level 3 qualification</a:t>
            </a:r>
          </a:p>
          <a:p>
            <a:pPr marL="285750" indent="-285750">
              <a:spcBef>
                <a:spcPts val="24"/>
              </a:spcBef>
              <a:buClr>
                <a:srgbClr val="139EEC"/>
              </a:buClr>
              <a:buFont typeface="Wingdings 2" panose="05020102010507070707" pitchFamily="18" charset="2"/>
              <a:buChar char="»"/>
              <a:defRPr/>
            </a:pPr>
            <a:endParaRPr lang="en-GB" sz="2000" noProof="0" dirty="0">
              <a:latin typeface="Calibri" panose="020F0502020204030204" pitchFamily="34" charset="0"/>
              <a:ea typeface="Calibri" panose="020F0502020204030204" pitchFamily="34" charset="0"/>
              <a:cs typeface="Times New Roman" panose="02020603050405020304" pitchFamily="18" charset="0"/>
            </a:endParaRPr>
          </a:p>
          <a:p>
            <a:pPr marL="285750" indent="-285750">
              <a:spcBef>
                <a:spcPts val="24"/>
              </a:spcBef>
              <a:buClr>
                <a:srgbClr val="139EEC"/>
              </a:buClr>
              <a:buFont typeface="Wingdings 2" panose="05020102010507070707" pitchFamily="18" charset="2"/>
              <a:buChar char="»"/>
              <a:defRPr/>
            </a:pPr>
            <a:r>
              <a:rPr lang="en-GB" sz="2000" noProof="0" dirty="0">
                <a:latin typeface="Calibri" panose="020F0502020204030204" pitchFamily="34" charset="0"/>
                <a:ea typeface="Calibri" panose="020F0502020204030204" pitchFamily="34" charset="0"/>
                <a:cs typeface="Times New Roman" panose="02020603050405020304" pitchFamily="18" charset="0"/>
              </a:rPr>
              <a:t>Bronze is a Level 1 qualification</a:t>
            </a:r>
          </a:p>
          <a:p>
            <a:pPr marL="285750" indent="-285750">
              <a:spcBef>
                <a:spcPts val="24"/>
              </a:spcBef>
              <a:buClr>
                <a:srgbClr val="139EEC"/>
              </a:buClr>
              <a:buFont typeface="Wingdings 2" panose="05020102010507070707" pitchFamily="18" charset="2"/>
              <a:buChar char="»"/>
              <a:defRPr/>
            </a:pPr>
            <a:endParaRPr lang="en-GB" sz="2000" noProof="0" dirty="0">
              <a:latin typeface="Calibri" panose="020F0502020204030204" pitchFamily="34" charset="0"/>
              <a:ea typeface="Calibri" panose="020F0502020204030204" pitchFamily="34" charset="0"/>
              <a:cs typeface="Times New Roman" panose="02020603050405020304" pitchFamily="18" charset="0"/>
            </a:endParaRPr>
          </a:p>
          <a:p>
            <a:pPr marL="285750" indent="-285750">
              <a:spcBef>
                <a:spcPts val="24"/>
              </a:spcBef>
              <a:buClr>
                <a:srgbClr val="139EEC"/>
              </a:buClr>
              <a:buFont typeface="Wingdings 2" panose="05020102010507070707" pitchFamily="18" charset="2"/>
              <a:buChar char="»"/>
              <a:defRPr/>
            </a:pPr>
            <a:r>
              <a:rPr lang="en-GB" sz="2000" noProof="0" dirty="0">
                <a:latin typeface="Calibri" panose="020F0502020204030204" pitchFamily="34" charset="0"/>
                <a:ea typeface="Calibri" panose="020F0502020204030204" pitchFamily="34" charset="0"/>
                <a:cs typeface="Times New Roman" panose="02020603050405020304" pitchFamily="18" charset="0"/>
              </a:rPr>
              <a:t>Silver is a Level 2 qualification</a:t>
            </a:r>
          </a:p>
          <a:p>
            <a:pPr marL="285750" indent="-285750">
              <a:spcBef>
                <a:spcPts val="24"/>
              </a:spcBef>
              <a:buClr>
                <a:srgbClr val="139EEC"/>
              </a:buClr>
              <a:buFont typeface="Wingdings 2" panose="05020102010507070707" pitchFamily="18" charset="2"/>
              <a:buChar char="»"/>
              <a:defRPr/>
            </a:pPr>
            <a:endParaRPr lang="en-GB" sz="2000" noProof="0" dirty="0">
              <a:latin typeface="Calibri" panose="020F0502020204030204" pitchFamily="34" charset="0"/>
              <a:ea typeface="Calibri" panose="020F0502020204030204" pitchFamily="34" charset="0"/>
              <a:cs typeface="Times New Roman" panose="02020603050405020304" pitchFamily="18" charset="0"/>
            </a:endParaRPr>
          </a:p>
          <a:p>
            <a:pPr marL="285750" indent="-285750">
              <a:spcBef>
                <a:spcPts val="24"/>
              </a:spcBef>
              <a:buClr>
                <a:srgbClr val="139EEC"/>
              </a:buClr>
              <a:buFont typeface="Wingdings 2" panose="05020102010507070707" pitchFamily="18" charset="2"/>
              <a:buChar char="»"/>
              <a:defRPr/>
            </a:pPr>
            <a:r>
              <a:rPr lang="en-GB" sz="2000" noProof="0" dirty="0">
                <a:latin typeface="Calibri" panose="020F0502020204030204" pitchFamily="34" charset="0"/>
                <a:ea typeface="Calibri" panose="020F0502020204030204" pitchFamily="34" charset="0"/>
                <a:cs typeface="Times New Roman" panose="02020603050405020304" pitchFamily="18" charset="0"/>
              </a:rPr>
              <a:t>Gold is a Level 3 qualification (16 UCAS points attached)</a:t>
            </a:r>
          </a:p>
          <a:p>
            <a:pPr marL="0" marR="0" lvl="0" indent="0" algn="l" defTabSz="457200" rtl="0" eaLnBrk="1" fontAlgn="base" latinLnBrk="0" hangingPunct="1">
              <a:lnSpc>
                <a:spcPct val="100000"/>
              </a:lnSpc>
              <a:spcBef>
                <a:spcPts val="24"/>
              </a:spcBef>
              <a:spcAft>
                <a:spcPct val="0"/>
              </a:spcAft>
              <a:buClr>
                <a:srgbClr val="139EEC"/>
              </a:buClr>
              <a:buSzTx/>
              <a:tabLst/>
              <a:defRPr/>
            </a:pPr>
            <a:endParaRPr lang="en-GB" noProof="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base" latinLnBrk="0" hangingPunct="1">
              <a:lnSpc>
                <a:spcPct val="100000"/>
              </a:lnSpc>
              <a:spcBef>
                <a:spcPts val="24"/>
              </a:spcBef>
              <a:spcAft>
                <a:spcPct val="0"/>
              </a:spcAft>
              <a:buClr>
                <a:srgbClr val="139EEC"/>
              </a:buClr>
              <a:buSzTx/>
              <a:tabLst/>
              <a:defRPr/>
            </a:pPr>
            <a:endParaRPr lang="en-GB" sz="1800" noProof="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noProof="0" dirty="0">
                <a:effectLst/>
                <a:latin typeface="Calibri" panose="020F0502020204030204" pitchFamily="34" charset="0"/>
                <a:ea typeface="Calibri" panose="020F0502020204030204" pitchFamily="34" charset="0"/>
                <a:cs typeface="Times New Roman" panose="02020603050405020304" pitchFamily="18" charset="0"/>
              </a:rPr>
              <a:t> </a:t>
            </a:r>
          </a:p>
          <a:p>
            <a:pPr eaLnBrk="1" hangingPunct="1">
              <a:spcBef>
                <a:spcPts val="24"/>
              </a:spcBef>
              <a:buClr>
                <a:srgbClr val="139EEC"/>
              </a:buClr>
              <a:defRPr/>
            </a:pPr>
            <a:endParaRPr lang="en-GB" b="1" noProof="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ts val="24"/>
              </a:spcBef>
              <a:buClr>
                <a:srgbClr val="139EEC"/>
              </a:buClr>
              <a:buFont typeface="Wingdings 2" pitchFamily="18" charset="2"/>
              <a:buChar char="»"/>
              <a:defRPr/>
            </a:pPr>
            <a:endParaRPr lang="en-GB" b="1" noProof="0" dirty="0"/>
          </a:p>
          <a:p>
            <a:pPr eaLnBrk="1" hangingPunct="1">
              <a:spcBef>
                <a:spcPts val="24"/>
              </a:spcBef>
              <a:buClr>
                <a:srgbClr val="139EEC"/>
              </a:buClr>
              <a:buFont typeface="Wingdings 2" pitchFamily="18" charset="2"/>
              <a:buChar char="»"/>
              <a:defRPr/>
            </a:pPr>
            <a:endParaRPr lang="en-GB" noProof="0" dirty="0"/>
          </a:p>
          <a:p>
            <a:pPr eaLnBrk="1" hangingPunct="1">
              <a:spcBef>
                <a:spcPct val="20000"/>
              </a:spcBef>
              <a:buClr>
                <a:schemeClr val="accent3"/>
              </a:buClr>
              <a:buFont typeface="Wingdings" charset="0"/>
              <a:buChar char="§"/>
              <a:defRPr/>
            </a:pPr>
            <a:endParaRPr lang="en-GB" sz="2400" noProof="0" dirty="0">
              <a:solidFill>
                <a:srgbClr val="474747"/>
              </a:solidFill>
              <a:latin typeface="Verdana" charset="0"/>
              <a:cs typeface="Verdana" charset="0"/>
            </a:endParaRPr>
          </a:p>
        </p:txBody>
      </p:sp>
      <p:pic>
        <p:nvPicPr>
          <p:cNvPr id="6" name="Picture 6" descr="Artboard 1 copy 2.pdf">
            <a:extLst>
              <a:ext uri="{FF2B5EF4-FFF2-40B4-BE49-F238E27FC236}">
                <a16:creationId xmlns:a16="http://schemas.microsoft.com/office/drawing/2014/main" id="{F2B8AB21-398B-4A8F-87F4-DB88630B75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96950"/>
            <a:ext cx="7076661" cy="130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CBDAC2F-1AE4-4591-B704-9DB7C3B7D104}"/>
              </a:ext>
            </a:extLst>
          </p:cNvPr>
          <p:cNvSpPr txBox="1"/>
          <p:nvPr/>
        </p:nvSpPr>
        <p:spPr>
          <a:xfrm>
            <a:off x="109330" y="129561"/>
            <a:ext cx="5822251" cy="523220"/>
          </a:xfrm>
          <a:prstGeom prst="rect">
            <a:avLst/>
          </a:prstGeom>
          <a:noFill/>
        </p:spPr>
        <p:txBody>
          <a:bodyPr wrap="square" rtlCol="0">
            <a:spAutoFit/>
          </a:bodyPr>
          <a:lstStyle/>
          <a:p>
            <a:r>
              <a:rPr lang="en-GB" sz="2800" noProof="0" dirty="0">
                <a:solidFill>
                  <a:schemeClr val="bg1"/>
                </a:solidFill>
                <a:latin typeface="Verdana" panose="020B0604030504040204" pitchFamily="34" charset="0"/>
                <a:ea typeface="Verdana" panose="020B0604030504040204" pitchFamily="34" charset="0"/>
              </a:rPr>
              <a:t>Qualification information</a:t>
            </a:r>
          </a:p>
        </p:txBody>
      </p:sp>
      <p:pic>
        <p:nvPicPr>
          <p:cNvPr id="4" name="Picture 10" descr="corner logo Blue on White.pdf">
            <a:extLst>
              <a:ext uri="{FF2B5EF4-FFF2-40B4-BE49-F238E27FC236}">
                <a16:creationId xmlns:a16="http://schemas.microsoft.com/office/drawing/2014/main" id="{5A5F8B40-33B6-F01A-CC42-43CE9189077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81875" y="5868988"/>
            <a:ext cx="178593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8492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a:extLst>
              <a:ext uri="{FF2B5EF4-FFF2-40B4-BE49-F238E27FC236}">
                <a16:creationId xmlns:a16="http://schemas.microsoft.com/office/drawing/2014/main" id="{0D1AD51C-369A-4536-B5D2-5A3660F48527}"/>
              </a:ext>
            </a:extLst>
          </p:cNvPr>
          <p:cNvPicPr>
            <a:picLocks noChangeAspect="1"/>
          </p:cNvPicPr>
          <p:nvPr/>
        </p:nvPicPr>
        <p:blipFill>
          <a:blip r:embed="rId3"/>
          <a:stretch>
            <a:fillRect/>
          </a:stretch>
        </p:blipFill>
        <p:spPr bwMode="auto">
          <a:xfrm>
            <a:off x="4590007" y="0"/>
            <a:ext cx="4574087"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corner logo Blue on White.pdf">
            <a:extLst>
              <a:ext uri="{FF2B5EF4-FFF2-40B4-BE49-F238E27FC236}">
                <a16:creationId xmlns:a16="http://schemas.microsoft.com/office/drawing/2014/main" id="{18D5D42F-21CD-4DA6-ACEF-D77EFB0A40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81875" y="5868988"/>
            <a:ext cx="178593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Artboard 1 copy 2.pdf">
            <a:extLst>
              <a:ext uri="{FF2B5EF4-FFF2-40B4-BE49-F238E27FC236}">
                <a16:creationId xmlns:a16="http://schemas.microsoft.com/office/drawing/2014/main" id="{51E1B541-BAC4-1A5A-9B0D-90DDE27C308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90500"/>
            <a:ext cx="6923314"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C2D2E05-B887-CE3B-F243-428C0FA7206C}"/>
              </a:ext>
            </a:extLst>
          </p:cNvPr>
          <p:cNvSpPr txBox="1"/>
          <p:nvPr/>
        </p:nvSpPr>
        <p:spPr>
          <a:xfrm>
            <a:off x="458561" y="320222"/>
            <a:ext cx="6923314" cy="523220"/>
          </a:xfrm>
          <a:prstGeom prst="rect">
            <a:avLst/>
          </a:prstGeom>
          <a:noFill/>
        </p:spPr>
        <p:txBody>
          <a:bodyPr wrap="square" rtlCol="0">
            <a:spAutoFit/>
          </a:bodyPr>
          <a:lstStyle/>
          <a:p>
            <a:r>
              <a:rPr lang="en-GB" sz="2800" noProof="0" dirty="0">
                <a:solidFill>
                  <a:schemeClr val="bg1"/>
                </a:solidFill>
                <a:latin typeface="Verdana" panose="020B0604030504040204" pitchFamily="34" charset="0"/>
                <a:ea typeface="Verdana" panose="020B0604030504040204" pitchFamily="34" charset="0"/>
              </a:rPr>
              <a:t>What young people do</a:t>
            </a:r>
          </a:p>
        </p:txBody>
      </p:sp>
      <p:sp>
        <p:nvSpPr>
          <p:cNvPr id="7" name="TextBox 6">
            <a:extLst>
              <a:ext uri="{FF2B5EF4-FFF2-40B4-BE49-F238E27FC236}">
                <a16:creationId xmlns:a16="http://schemas.microsoft.com/office/drawing/2014/main" id="{71837879-C4B1-AFA3-8AF0-3A41E4533BD3}"/>
              </a:ext>
            </a:extLst>
          </p:cNvPr>
          <p:cNvSpPr txBox="1"/>
          <p:nvPr/>
        </p:nvSpPr>
        <p:spPr>
          <a:xfrm>
            <a:off x="234882" y="1163664"/>
            <a:ext cx="4330102" cy="5016758"/>
          </a:xfrm>
          <a:prstGeom prst="rect">
            <a:avLst/>
          </a:prstGeom>
          <a:noFill/>
        </p:spPr>
        <p:txBody>
          <a:bodyPr wrap="square" lIns="91440" tIns="45720" rIns="91440" bIns="45720" anchor="t">
            <a:spAutoFit/>
          </a:bodyPr>
          <a:lstStyle/>
          <a:p>
            <a:pPr marL="285750" indent="-285750">
              <a:buClr>
                <a:srgbClr val="2299FF"/>
              </a:buClr>
              <a:buFont typeface="Wingdings 2" panose="05020102010507070707" pitchFamily="18" charset="2"/>
              <a:buChar char="»"/>
            </a:pPr>
            <a:r>
              <a:rPr lang="en-GB" sz="2000" noProof="0" dirty="0">
                <a:solidFill>
                  <a:schemeClr val="tx1"/>
                </a:solidFill>
              </a:rPr>
              <a:t>Take part in arts activities</a:t>
            </a:r>
          </a:p>
          <a:p>
            <a:pPr marL="285750" indent="-285750">
              <a:buClr>
                <a:srgbClr val="2299FF"/>
              </a:buClr>
              <a:buFont typeface="Wingdings 2" panose="05020102010507070707" pitchFamily="18" charset="2"/>
              <a:buChar char="»"/>
            </a:pPr>
            <a:endParaRPr lang="en-GB" sz="2000" noProof="0" dirty="0"/>
          </a:p>
          <a:p>
            <a:pPr marL="285750" indent="-285750">
              <a:buClr>
                <a:srgbClr val="2299FF"/>
              </a:buClr>
              <a:buFont typeface="Wingdings 2" panose="05020102010507070707" pitchFamily="18" charset="2"/>
              <a:buChar char="»"/>
            </a:pPr>
            <a:r>
              <a:rPr lang="en-GB" sz="2000" noProof="0" dirty="0">
                <a:solidFill>
                  <a:schemeClr val="tx1"/>
                </a:solidFill>
              </a:rPr>
              <a:t>Find out about artists and arts organisations</a:t>
            </a:r>
          </a:p>
          <a:p>
            <a:pPr marL="285750" indent="-285750">
              <a:buClr>
                <a:srgbClr val="2299FF"/>
              </a:buClr>
              <a:buFont typeface="Wingdings 2" panose="05020102010507070707" pitchFamily="18" charset="2"/>
              <a:buChar char="»"/>
            </a:pPr>
            <a:endParaRPr lang="en-GB" sz="2000" noProof="0" dirty="0"/>
          </a:p>
          <a:p>
            <a:pPr marL="285750" indent="-285750">
              <a:buClr>
                <a:srgbClr val="2299FF"/>
              </a:buClr>
              <a:buFont typeface="Wingdings 2" panose="05020102010507070707" pitchFamily="18" charset="2"/>
              <a:buChar char="»"/>
            </a:pPr>
            <a:r>
              <a:rPr lang="en-GB" sz="2000" noProof="0" dirty="0">
                <a:solidFill>
                  <a:schemeClr val="tx1"/>
                </a:solidFill>
              </a:rPr>
              <a:t>Attend and review arts events</a:t>
            </a:r>
          </a:p>
          <a:p>
            <a:pPr marL="285750" indent="-285750">
              <a:buClr>
                <a:srgbClr val="2299FF"/>
              </a:buClr>
              <a:buFont typeface="Wingdings 2" panose="05020102010507070707" pitchFamily="18" charset="2"/>
              <a:buChar char="»"/>
            </a:pPr>
            <a:endParaRPr lang="en-GB" sz="2000" noProof="0" dirty="0"/>
          </a:p>
          <a:p>
            <a:pPr marL="285750" indent="-285750">
              <a:buClr>
                <a:srgbClr val="2299FF"/>
              </a:buClr>
              <a:buFont typeface="Wingdings 2" panose="05020102010507070707" pitchFamily="18" charset="2"/>
              <a:buChar char="»"/>
            </a:pPr>
            <a:r>
              <a:rPr lang="en-GB" sz="2000" noProof="0" dirty="0">
                <a:solidFill>
                  <a:schemeClr val="tx1"/>
                </a:solidFill>
              </a:rPr>
              <a:t>Research careers and opportunities</a:t>
            </a:r>
          </a:p>
          <a:p>
            <a:pPr marL="285750" indent="-285750">
              <a:buClr>
                <a:srgbClr val="2299FF"/>
              </a:buClr>
              <a:buFont typeface="Wingdings 2" panose="05020102010507070707" pitchFamily="18" charset="2"/>
              <a:buChar char="»"/>
            </a:pPr>
            <a:endParaRPr lang="en-GB" sz="2000" noProof="0" dirty="0"/>
          </a:p>
          <a:p>
            <a:pPr marL="285750" indent="-285750">
              <a:buClr>
                <a:srgbClr val="2299FF"/>
              </a:buClr>
              <a:buFont typeface="Wingdings 2" panose="05020102010507070707" pitchFamily="18" charset="2"/>
              <a:buChar char="»"/>
            </a:pPr>
            <a:r>
              <a:rPr lang="en-GB" sz="2000" noProof="0" dirty="0">
                <a:solidFill>
                  <a:schemeClr val="tx1"/>
                </a:solidFill>
              </a:rPr>
              <a:t>Develop their communication skill</a:t>
            </a:r>
          </a:p>
          <a:p>
            <a:pPr marL="285750" indent="-285750">
              <a:buClr>
                <a:srgbClr val="2299FF"/>
              </a:buClr>
              <a:buFont typeface="Wingdings 2" panose="05020102010507070707" pitchFamily="18" charset="2"/>
              <a:buChar char="»"/>
            </a:pPr>
            <a:endParaRPr lang="en-GB" sz="2000" noProof="0" dirty="0"/>
          </a:p>
          <a:p>
            <a:pPr marL="285750" indent="-285750">
              <a:buClr>
                <a:srgbClr val="2299FF"/>
              </a:buClr>
              <a:buFont typeface="Wingdings 2" panose="05020102010507070707" pitchFamily="18" charset="2"/>
              <a:buChar char="»"/>
            </a:pPr>
            <a:r>
              <a:rPr lang="en-GB" sz="2000" noProof="0" dirty="0">
                <a:solidFill>
                  <a:schemeClr val="tx1"/>
                </a:solidFill>
              </a:rPr>
              <a:t>Plan and lead their own arts projects</a:t>
            </a:r>
          </a:p>
          <a:p>
            <a:pPr marL="285750" indent="-285750">
              <a:buClr>
                <a:srgbClr val="2299FF"/>
              </a:buClr>
              <a:buFont typeface="Wingdings 2" panose="05020102010507070707" pitchFamily="18" charset="2"/>
              <a:buChar char="»"/>
            </a:pPr>
            <a:endParaRPr lang="en-GB" sz="2000" noProof="0" dirty="0"/>
          </a:p>
          <a:p>
            <a:pPr marL="285750" indent="-285750">
              <a:buClr>
                <a:srgbClr val="2299FF"/>
              </a:buClr>
              <a:buFont typeface="Wingdings 2" panose="05020102010507070707" pitchFamily="18" charset="2"/>
              <a:buChar char="»"/>
            </a:pPr>
            <a:r>
              <a:rPr lang="en-GB" sz="2000" noProof="0" dirty="0">
                <a:solidFill>
                  <a:schemeClr val="tx1"/>
                </a:solidFill>
              </a:rPr>
              <a:t>Reflect on their progress as they go along, recording and evidencing their learning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a:extLst>
              <a:ext uri="{FF2B5EF4-FFF2-40B4-BE49-F238E27FC236}">
                <a16:creationId xmlns:a16="http://schemas.microsoft.com/office/drawing/2014/main" id="{C00A809C-010D-4E56-B634-58408EF86540}"/>
              </a:ext>
            </a:extLst>
          </p:cNvPr>
          <p:cNvPicPr>
            <a:picLocks noChangeAspect="1"/>
          </p:cNvPicPr>
          <p:nvPr/>
        </p:nvPicPr>
        <p:blipFill rotWithShape="1">
          <a:blip r:embed="rId3"/>
          <a:srcRect l="159" t="1404" r="6843"/>
          <a:stretch/>
        </p:blipFill>
        <p:spPr bwMode="auto">
          <a:xfrm>
            <a:off x="0" y="0"/>
            <a:ext cx="430567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6" descr="Artboard 1 copy 2.pdf">
            <a:extLst>
              <a:ext uri="{FF2B5EF4-FFF2-40B4-BE49-F238E27FC236}">
                <a16:creationId xmlns:a16="http://schemas.microsoft.com/office/drawing/2014/main" id="{A5516619-51E9-4753-96F5-80132B4947F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90500"/>
            <a:ext cx="6753497"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1">
            <a:extLst>
              <a:ext uri="{FF2B5EF4-FFF2-40B4-BE49-F238E27FC236}">
                <a16:creationId xmlns:a16="http://schemas.microsoft.com/office/drawing/2014/main" id="{2A50B30B-0079-4F2E-B0D9-B54C22750959}"/>
              </a:ext>
            </a:extLst>
          </p:cNvPr>
          <p:cNvSpPr>
            <a:spLocks noGrp="1"/>
          </p:cNvSpPr>
          <p:nvPr>
            <p:ph type="title"/>
          </p:nvPr>
        </p:nvSpPr>
        <p:spPr>
          <a:xfrm>
            <a:off x="352425" y="42069"/>
            <a:ext cx="8229600" cy="1047750"/>
          </a:xfrm>
        </p:spPr>
        <p:txBody>
          <a:bodyPr/>
          <a:lstStyle/>
          <a:p>
            <a:pPr eaLnBrk="1" hangingPunct="1"/>
            <a:r>
              <a:rPr lang="en-GB" noProof="0" dirty="0">
                <a:latin typeface="Verdana" panose="020B0604030504040204" pitchFamily="34" charset="0"/>
              </a:rPr>
              <a:t>What young people gain</a:t>
            </a:r>
          </a:p>
        </p:txBody>
      </p:sp>
      <p:sp>
        <p:nvSpPr>
          <p:cNvPr id="6" name="Text Placeholder 2">
            <a:extLst>
              <a:ext uri="{FF2B5EF4-FFF2-40B4-BE49-F238E27FC236}">
                <a16:creationId xmlns:a16="http://schemas.microsoft.com/office/drawing/2014/main" id="{ED61D173-3959-4B71-BD76-5CACD4738B2B}"/>
              </a:ext>
            </a:extLst>
          </p:cNvPr>
          <p:cNvSpPr txBox="1">
            <a:spLocks/>
          </p:cNvSpPr>
          <p:nvPr/>
        </p:nvSpPr>
        <p:spPr>
          <a:xfrm>
            <a:off x="4604657" y="1131888"/>
            <a:ext cx="4305669" cy="4819996"/>
          </a:xfrm>
          <a:prstGeom prst="rect">
            <a:avLst/>
          </a:prstGeom>
        </p:spPr>
        <p:txBody>
          <a:bodyPr>
            <a:normAutofit/>
          </a:bodyPr>
          <a:lstStyle>
            <a:lvl1pPr marL="342900" indent="-342900" algn="l" defTabSz="457200" rtl="0" eaLnBrk="1" latinLnBrk="0" hangingPunct="1">
              <a:spcBef>
                <a:spcPct val="20000"/>
              </a:spcBef>
              <a:buClr>
                <a:srgbClr val="2299FF"/>
              </a:buClr>
              <a:buFont typeface="Wingdings" charset="2"/>
              <a:buChar char="§"/>
              <a:defRPr sz="2400" kern="1200">
                <a:solidFill>
                  <a:schemeClr val="tx1">
                    <a:lumMod val="90000"/>
                    <a:lumOff val="10000"/>
                  </a:schemeClr>
                </a:solidFill>
                <a:latin typeface="Verdana"/>
                <a:ea typeface="+mn-ea"/>
                <a:cs typeface="Verdana"/>
              </a:defRPr>
            </a:lvl1pPr>
            <a:lvl2pPr marL="742950" indent="-285750" algn="l" defTabSz="457200" rtl="0" eaLnBrk="1" latinLnBrk="0" hangingPunct="1">
              <a:spcBef>
                <a:spcPct val="20000"/>
              </a:spcBef>
              <a:buClr>
                <a:srgbClr val="2299FF"/>
              </a:buClr>
              <a:buFont typeface="Wingdings" charset="2"/>
              <a:buChar char="§"/>
              <a:defRPr sz="2400" kern="1200">
                <a:solidFill>
                  <a:schemeClr val="tx1">
                    <a:lumMod val="90000"/>
                    <a:lumOff val="10000"/>
                  </a:schemeClr>
                </a:solidFill>
                <a:latin typeface="Verdana"/>
                <a:ea typeface="+mn-ea"/>
                <a:cs typeface="Verdana"/>
              </a:defRPr>
            </a:lvl2pPr>
            <a:lvl3pPr marL="1143000" indent="-228600" algn="l" defTabSz="457200" rtl="0" eaLnBrk="1" latinLnBrk="0" hangingPunct="1">
              <a:spcBef>
                <a:spcPct val="20000"/>
              </a:spcBef>
              <a:buClr>
                <a:srgbClr val="2299FF"/>
              </a:buClr>
              <a:buFont typeface="Wingdings" charset="2"/>
              <a:buChar char="§"/>
              <a:defRPr sz="2400" kern="1200">
                <a:solidFill>
                  <a:schemeClr val="tx1">
                    <a:lumMod val="90000"/>
                    <a:lumOff val="10000"/>
                  </a:schemeClr>
                </a:solidFill>
                <a:latin typeface="Verdana"/>
                <a:ea typeface="+mn-ea"/>
                <a:cs typeface="Verdana"/>
              </a:defRPr>
            </a:lvl3pPr>
            <a:lvl4pPr marL="1600200" indent="-228600" algn="l" defTabSz="457200" rtl="0" eaLnBrk="1" latinLnBrk="0" hangingPunct="1">
              <a:spcBef>
                <a:spcPct val="20000"/>
              </a:spcBef>
              <a:buClr>
                <a:srgbClr val="2299FF"/>
              </a:buClr>
              <a:buFont typeface="Wingdings" charset="2"/>
              <a:buChar char="§"/>
              <a:defRPr sz="2400" kern="1200">
                <a:solidFill>
                  <a:schemeClr val="tx1">
                    <a:lumMod val="90000"/>
                    <a:lumOff val="10000"/>
                  </a:schemeClr>
                </a:solidFill>
                <a:latin typeface="Verdana"/>
                <a:ea typeface="+mn-ea"/>
                <a:cs typeface="Verdana"/>
              </a:defRPr>
            </a:lvl4pPr>
            <a:lvl5pPr marL="2057400" indent="-228600" algn="l" defTabSz="457200" rtl="0" eaLnBrk="1" latinLnBrk="0" hangingPunct="1">
              <a:spcBef>
                <a:spcPct val="20000"/>
              </a:spcBef>
              <a:buClr>
                <a:srgbClr val="2299FF"/>
              </a:buClr>
              <a:buFont typeface="Wingdings" charset="2"/>
              <a:buChar char="§"/>
              <a:defRPr sz="2400" kern="1200">
                <a:solidFill>
                  <a:schemeClr val="tx1">
                    <a:lumMod val="90000"/>
                    <a:lumOff val="10000"/>
                  </a:schemeClr>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ts val="24"/>
              </a:spcBef>
              <a:spcAft>
                <a:spcPct val="0"/>
              </a:spcAft>
              <a:buClr>
                <a:srgbClr val="139EEC"/>
              </a:buClr>
              <a:buSzTx/>
              <a:buNone/>
              <a:tabLst/>
              <a:defRPr/>
            </a:pPr>
            <a:endParaRPr lang="en-GB" sz="2000" noProof="0" dirty="0">
              <a:solidFill>
                <a:srgbClr val="333333"/>
              </a:solidFill>
              <a:latin typeface="Calibri" panose="020F0502020204030204" pitchFamily="34" charset="0"/>
              <a:ea typeface="MS PGothic" panose="020B0600070205080204" pitchFamily="34" charset="-128"/>
              <a:cs typeface="+mn-cs"/>
            </a:endParaRPr>
          </a:p>
          <a:p>
            <a:pPr>
              <a:buFont typeface="Wingdings 2" panose="05020102010507070707" pitchFamily="18" charset="2"/>
              <a:buChar char="»"/>
            </a:pPr>
            <a:r>
              <a:rPr lang="en-GB" sz="1600" noProof="0" dirty="0"/>
              <a:t>Learn to work independently and with others</a:t>
            </a:r>
          </a:p>
          <a:p>
            <a:pPr>
              <a:buFont typeface="Wingdings 2" panose="05020102010507070707" pitchFamily="18" charset="2"/>
              <a:buChar char="»"/>
            </a:pPr>
            <a:endParaRPr lang="en-GB" sz="1600" dirty="0"/>
          </a:p>
          <a:p>
            <a:pPr>
              <a:buFont typeface="Wingdings 2" panose="05020102010507070707" pitchFamily="18" charset="2"/>
              <a:buChar char="»"/>
            </a:pPr>
            <a:r>
              <a:rPr lang="en-GB" sz="1600" noProof="0" dirty="0"/>
              <a:t>Increased confidence and raised aspirations</a:t>
            </a:r>
          </a:p>
          <a:p>
            <a:pPr>
              <a:buFont typeface="Wingdings 2" panose="05020102010507070707" pitchFamily="18" charset="2"/>
              <a:buChar char="»"/>
            </a:pPr>
            <a:endParaRPr lang="en-GB" sz="1600" dirty="0"/>
          </a:p>
          <a:p>
            <a:pPr>
              <a:buFont typeface="Wingdings 2" panose="05020102010507070707" pitchFamily="18" charset="2"/>
              <a:buChar char="»"/>
            </a:pPr>
            <a:r>
              <a:rPr lang="en-GB" sz="1600" noProof="0" dirty="0"/>
              <a:t>Leadership, communication and creative skills</a:t>
            </a:r>
          </a:p>
          <a:p>
            <a:pPr>
              <a:buFont typeface="Wingdings 2" panose="05020102010507070707" pitchFamily="18" charset="2"/>
              <a:buChar char="»"/>
            </a:pPr>
            <a:endParaRPr lang="en-GB" sz="1600" dirty="0"/>
          </a:p>
          <a:p>
            <a:pPr>
              <a:buFont typeface="Wingdings 2" panose="05020102010507070707" pitchFamily="18" charset="2"/>
              <a:buChar char="»"/>
            </a:pPr>
            <a:r>
              <a:rPr lang="en-GB" sz="1600" noProof="0" dirty="0"/>
              <a:t>Reflect on their learning and develop meta-cognition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9BD77D2F-4D32-2C0E-AAB3-E4F095ED0A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0"/>
            <a:ext cx="4022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6" descr="Artboard 1 copy 2.pdf">
            <a:extLst>
              <a:ext uri="{FF2B5EF4-FFF2-40B4-BE49-F238E27FC236}">
                <a16:creationId xmlns:a16="http://schemas.microsoft.com/office/drawing/2014/main" id="{8F485364-4678-989D-C6CB-77045A8BCD0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900" y="30163"/>
            <a:ext cx="615632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itle 1">
            <a:extLst>
              <a:ext uri="{FF2B5EF4-FFF2-40B4-BE49-F238E27FC236}">
                <a16:creationId xmlns:a16="http://schemas.microsoft.com/office/drawing/2014/main" id="{D1307CD8-1A2A-3BA1-A8E6-451EE3953D56}"/>
              </a:ext>
            </a:extLst>
          </p:cNvPr>
          <p:cNvSpPr>
            <a:spLocks noGrp="1"/>
          </p:cNvSpPr>
          <p:nvPr>
            <p:ph type="title"/>
          </p:nvPr>
        </p:nvSpPr>
        <p:spPr/>
        <p:txBody>
          <a:bodyPr/>
          <a:lstStyle/>
          <a:p>
            <a:pPr eaLnBrk="1" hangingPunct="1"/>
            <a:r>
              <a:rPr lang="en-GB" noProof="0" dirty="0">
                <a:latin typeface="Verdana" panose="020B0604030504040204" pitchFamily="34" charset="0"/>
                <a:cs typeface="Verdana" panose="020B0604030504040204" pitchFamily="34" charset="0"/>
              </a:rPr>
              <a:t>Arts Award portfolios</a:t>
            </a:r>
          </a:p>
        </p:txBody>
      </p:sp>
      <p:sp>
        <p:nvSpPr>
          <p:cNvPr id="6" name="Text Placeholder 6">
            <a:extLst>
              <a:ext uri="{FF2B5EF4-FFF2-40B4-BE49-F238E27FC236}">
                <a16:creationId xmlns:a16="http://schemas.microsoft.com/office/drawing/2014/main" id="{0A249B0D-2F6A-44B3-8E96-F10E43C71629}"/>
              </a:ext>
            </a:extLst>
          </p:cNvPr>
          <p:cNvSpPr txBox="1">
            <a:spLocks/>
          </p:cNvSpPr>
          <p:nvPr/>
        </p:nvSpPr>
        <p:spPr>
          <a:xfrm>
            <a:off x="4183063" y="1322388"/>
            <a:ext cx="4752975" cy="4660401"/>
          </a:xfrm>
          <a:prstGeom prst="rect">
            <a:avLst/>
          </a:prstGeom>
        </p:spPr>
        <p:txBody>
          <a:bodyPr/>
          <a:lstStyle>
            <a:lvl1pPr marL="342900" indent="-342900" algn="l" defTabSz="457200" rtl="0" eaLnBrk="0" fontAlgn="base" hangingPunct="0">
              <a:spcBef>
                <a:spcPct val="20000"/>
              </a:spcBef>
              <a:spcAft>
                <a:spcPct val="0"/>
              </a:spcAft>
              <a:buClr>
                <a:srgbClr val="2299FF"/>
              </a:buClr>
              <a:buFont typeface="Wingdings" panose="05000000000000000000" pitchFamily="2" charset="2"/>
              <a:buChar char="§"/>
              <a:defRPr sz="2400" kern="1200">
                <a:solidFill>
                  <a:srgbClr val="474747"/>
                </a:solidFill>
                <a:latin typeface="Verdana"/>
                <a:ea typeface="MS PGothic" panose="020B0600070205080204" pitchFamily="34" charset="-128"/>
                <a:cs typeface="Verdana"/>
              </a:defRPr>
            </a:lvl1pPr>
            <a:lvl2pPr marL="742950" indent="-285750" algn="l" defTabSz="457200" rtl="0" eaLnBrk="0" fontAlgn="base" hangingPunct="0">
              <a:spcBef>
                <a:spcPct val="20000"/>
              </a:spcBef>
              <a:spcAft>
                <a:spcPct val="0"/>
              </a:spcAft>
              <a:buClr>
                <a:srgbClr val="2299FF"/>
              </a:buClr>
              <a:buFont typeface="Wingdings" panose="05000000000000000000" pitchFamily="2" charset="2"/>
              <a:buChar char="§"/>
              <a:defRPr sz="2400" kern="1200">
                <a:solidFill>
                  <a:srgbClr val="474747"/>
                </a:solidFill>
                <a:latin typeface="Verdana"/>
                <a:ea typeface="MS PGothic" panose="020B0600070205080204" pitchFamily="34" charset="-128"/>
                <a:cs typeface="Verdana"/>
              </a:defRPr>
            </a:lvl2pPr>
            <a:lvl3pPr marL="1143000" indent="-228600" algn="l" defTabSz="457200" rtl="0" eaLnBrk="0" fontAlgn="base" hangingPunct="0">
              <a:spcBef>
                <a:spcPct val="20000"/>
              </a:spcBef>
              <a:spcAft>
                <a:spcPct val="0"/>
              </a:spcAft>
              <a:buClr>
                <a:srgbClr val="2299FF"/>
              </a:buClr>
              <a:buFont typeface="Wingdings" panose="05000000000000000000" pitchFamily="2" charset="2"/>
              <a:buChar char="§"/>
              <a:defRPr sz="2400" kern="1200">
                <a:solidFill>
                  <a:srgbClr val="474747"/>
                </a:solidFill>
                <a:latin typeface="Verdana"/>
                <a:ea typeface="MS PGothic" panose="020B0600070205080204" pitchFamily="34" charset="-128"/>
                <a:cs typeface="Verdana"/>
              </a:defRPr>
            </a:lvl3pPr>
            <a:lvl4pPr marL="1600200" indent="-228600" algn="l" defTabSz="457200" rtl="0" eaLnBrk="0" fontAlgn="base" hangingPunct="0">
              <a:spcBef>
                <a:spcPct val="20000"/>
              </a:spcBef>
              <a:spcAft>
                <a:spcPct val="0"/>
              </a:spcAft>
              <a:buClr>
                <a:srgbClr val="2299FF"/>
              </a:buClr>
              <a:buFont typeface="Wingdings" panose="05000000000000000000" pitchFamily="2" charset="2"/>
              <a:buChar char="§"/>
              <a:defRPr sz="2400" kern="1200">
                <a:solidFill>
                  <a:srgbClr val="474747"/>
                </a:solidFill>
                <a:latin typeface="Verdana"/>
                <a:ea typeface="MS PGothic" panose="020B0600070205080204" pitchFamily="34" charset="-128"/>
                <a:cs typeface="Verdana"/>
              </a:defRPr>
            </a:lvl4pPr>
            <a:lvl5pPr marL="2057400" indent="-228600" algn="l" defTabSz="457200" rtl="0" eaLnBrk="0" fontAlgn="base" hangingPunct="0">
              <a:spcBef>
                <a:spcPct val="20000"/>
              </a:spcBef>
              <a:spcAft>
                <a:spcPct val="0"/>
              </a:spcAft>
              <a:buClr>
                <a:srgbClr val="2299FF"/>
              </a:buClr>
              <a:buFont typeface="Wingdings" panose="05000000000000000000" pitchFamily="2" charset="2"/>
              <a:buChar char="§"/>
              <a:defRPr sz="2400" kern="1200">
                <a:solidFill>
                  <a:srgbClr val="474747"/>
                </a:solidFill>
                <a:latin typeface="Verdana"/>
                <a:ea typeface="MS PGothic" panose="020B0600070205080204" pitchFamily="34" charset="-128"/>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2" panose="05020102010507070707" pitchFamily="18" charset="2"/>
              <a:buChar char="»"/>
              <a:defRPr/>
            </a:pPr>
            <a:endParaRPr lang="en-GB" sz="2000" noProof="0" dirty="0">
              <a:latin typeface="+mn-lt"/>
            </a:endParaRPr>
          </a:p>
          <a:p>
            <a:pPr>
              <a:buFont typeface="Wingdings 2" panose="05020102010507070707" pitchFamily="18" charset="2"/>
              <a:buChar char="»"/>
              <a:defRPr/>
            </a:pPr>
            <a:r>
              <a:rPr lang="en-GB" sz="2000" noProof="0" dirty="0">
                <a:latin typeface="+mn-lt"/>
              </a:rPr>
              <a:t>Arts Award is a portfolio-based qualification. Young people gather evidence of their progress in a portfolio.</a:t>
            </a:r>
          </a:p>
          <a:p>
            <a:pPr>
              <a:buFont typeface="Wingdings 2" panose="05020102010507070707" pitchFamily="18" charset="2"/>
              <a:buChar char="»"/>
              <a:defRPr/>
            </a:pPr>
            <a:r>
              <a:rPr lang="en-GB" sz="2000" noProof="0" dirty="0">
                <a:latin typeface="+mn-lt"/>
              </a:rPr>
              <a:t>Evidence for portfolios can be collected in a range of format</a:t>
            </a:r>
            <a:r>
              <a:rPr lang="en-GB" sz="2000" dirty="0">
                <a:latin typeface="+mn-lt"/>
              </a:rPr>
              <a:t>s</a:t>
            </a:r>
            <a:r>
              <a:rPr lang="en-GB" sz="2000" noProof="0" dirty="0">
                <a:latin typeface="+mn-lt"/>
              </a:rPr>
              <a:t>: e.g. photos, film, audio, written work, creative responses</a:t>
            </a:r>
          </a:p>
          <a:p>
            <a:pPr>
              <a:buFont typeface="Wingdings 2" panose="05020102010507070707" pitchFamily="18" charset="2"/>
              <a:buChar char="»"/>
              <a:defRPr/>
            </a:pPr>
            <a:r>
              <a:rPr lang="en-GB" sz="2000" noProof="0" dirty="0">
                <a:latin typeface="+mn-lt"/>
              </a:rPr>
              <a:t>Arts logs are available for Discover, Explore and Bronze which can be used as activity books to collect evidence. </a:t>
            </a:r>
            <a:endParaRPr lang="en-GB" sz="2000" dirty="0">
              <a:latin typeface="+mn-lt"/>
            </a:endParaRPr>
          </a:p>
          <a:p>
            <a:pPr>
              <a:buFont typeface="Wingdings 2" panose="05020102010507070707" pitchFamily="18" charset="2"/>
              <a:buChar char="»"/>
              <a:defRPr/>
            </a:pPr>
            <a:r>
              <a:rPr lang="en-GB" sz="2000" noProof="0" dirty="0">
                <a:latin typeface="+mn-lt"/>
              </a:rPr>
              <a:t>Young people can create online portfolios by creating their own websites or blogs</a:t>
            </a:r>
          </a:p>
          <a:p>
            <a:pPr>
              <a:defRPr/>
            </a:pPr>
            <a:endParaRPr lang="en-GB" noProof="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a:extLst>
              <a:ext uri="{FF2B5EF4-FFF2-40B4-BE49-F238E27FC236}">
                <a16:creationId xmlns:a16="http://schemas.microsoft.com/office/drawing/2014/main" id="{C00A809C-010D-4E56-B634-58408EF86540}"/>
              </a:ext>
            </a:extLst>
          </p:cNvPr>
          <p:cNvPicPr>
            <a:picLocks noChangeAspect="1"/>
          </p:cNvPicPr>
          <p:nvPr/>
        </p:nvPicPr>
        <p:blipFill>
          <a:blip r:embed="rId3"/>
          <a:srcRect l="2818" r="2818"/>
          <a:stretch/>
        </p:blipFill>
        <p:spPr bwMode="auto">
          <a:xfrm>
            <a:off x="0" y="0"/>
            <a:ext cx="430567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6" descr="Artboard 1 copy 2.pdf">
            <a:extLst>
              <a:ext uri="{FF2B5EF4-FFF2-40B4-BE49-F238E27FC236}">
                <a16:creationId xmlns:a16="http://schemas.microsoft.com/office/drawing/2014/main" id="{A5516619-51E9-4753-96F5-80132B4947F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90500"/>
            <a:ext cx="5656217"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1">
            <a:extLst>
              <a:ext uri="{FF2B5EF4-FFF2-40B4-BE49-F238E27FC236}">
                <a16:creationId xmlns:a16="http://schemas.microsoft.com/office/drawing/2014/main" id="{2A50B30B-0079-4F2E-B0D9-B54C22750959}"/>
              </a:ext>
            </a:extLst>
          </p:cNvPr>
          <p:cNvSpPr>
            <a:spLocks noGrp="1"/>
          </p:cNvSpPr>
          <p:nvPr>
            <p:ph type="title"/>
          </p:nvPr>
        </p:nvSpPr>
        <p:spPr>
          <a:xfrm>
            <a:off x="352425" y="42069"/>
            <a:ext cx="6296569" cy="1047750"/>
          </a:xfrm>
        </p:spPr>
        <p:txBody>
          <a:bodyPr/>
          <a:lstStyle/>
          <a:p>
            <a:pPr eaLnBrk="1" hangingPunct="1"/>
            <a:r>
              <a:rPr lang="en-GB" noProof="0" dirty="0">
                <a:latin typeface="Verdana" panose="020B0604030504040204" pitchFamily="34" charset="0"/>
              </a:rPr>
              <a:t>Benefits and outcomes</a:t>
            </a:r>
          </a:p>
        </p:txBody>
      </p:sp>
      <p:sp>
        <p:nvSpPr>
          <p:cNvPr id="6" name="Text Placeholder 2">
            <a:extLst>
              <a:ext uri="{FF2B5EF4-FFF2-40B4-BE49-F238E27FC236}">
                <a16:creationId xmlns:a16="http://schemas.microsoft.com/office/drawing/2014/main" id="{ED61D173-3959-4B71-BD76-5CACD4738B2B}"/>
              </a:ext>
            </a:extLst>
          </p:cNvPr>
          <p:cNvSpPr txBox="1">
            <a:spLocks/>
          </p:cNvSpPr>
          <p:nvPr/>
        </p:nvSpPr>
        <p:spPr>
          <a:xfrm>
            <a:off x="4472608" y="1131888"/>
            <a:ext cx="4305669" cy="5010495"/>
          </a:xfrm>
          <a:prstGeom prst="rect">
            <a:avLst/>
          </a:prstGeom>
        </p:spPr>
        <p:txBody>
          <a:bodyPr lIns="91440" tIns="45720" rIns="91440" bIns="45720" anchor="t">
            <a:normAutofit/>
          </a:bodyPr>
          <a:lstStyle>
            <a:lvl1pPr marL="342900" indent="-342900" algn="l" defTabSz="457200" rtl="0" eaLnBrk="1" latinLnBrk="0" hangingPunct="1">
              <a:spcBef>
                <a:spcPct val="20000"/>
              </a:spcBef>
              <a:buClr>
                <a:srgbClr val="2299FF"/>
              </a:buClr>
              <a:buFont typeface="Wingdings" charset="2"/>
              <a:buChar char="§"/>
              <a:defRPr sz="2400" kern="1200">
                <a:solidFill>
                  <a:schemeClr val="tx1">
                    <a:lumMod val="90000"/>
                    <a:lumOff val="10000"/>
                  </a:schemeClr>
                </a:solidFill>
                <a:latin typeface="Verdana"/>
                <a:ea typeface="+mn-ea"/>
                <a:cs typeface="Verdana"/>
              </a:defRPr>
            </a:lvl1pPr>
            <a:lvl2pPr marL="742950" indent="-285750" algn="l" defTabSz="457200" rtl="0" eaLnBrk="1" latinLnBrk="0" hangingPunct="1">
              <a:spcBef>
                <a:spcPct val="20000"/>
              </a:spcBef>
              <a:buClr>
                <a:srgbClr val="2299FF"/>
              </a:buClr>
              <a:buFont typeface="Wingdings" charset="2"/>
              <a:buChar char="§"/>
              <a:defRPr sz="2400" kern="1200">
                <a:solidFill>
                  <a:schemeClr val="tx1">
                    <a:lumMod val="90000"/>
                    <a:lumOff val="10000"/>
                  </a:schemeClr>
                </a:solidFill>
                <a:latin typeface="Verdana"/>
                <a:ea typeface="+mn-ea"/>
                <a:cs typeface="Verdana"/>
              </a:defRPr>
            </a:lvl2pPr>
            <a:lvl3pPr marL="1143000" indent="-228600" algn="l" defTabSz="457200" rtl="0" eaLnBrk="1" latinLnBrk="0" hangingPunct="1">
              <a:spcBef>
                <a:spcPct val="20000"/>
              </a:spcBef>
              <a:buClr>
                <a:srgbClr val="2299FF"/>
              </a:buClr>
              <a:buFont typeface="Wingdings" charset="2"/>
              <a:buChar char="§"/>
              <a:defRPr sz="2400" kern="1200">
                <a:solidFill>
                  <a:schemeClr val="tx1">
                    <a:lumMod val="90000"/>
                    <a:lumOff val="10000"/>
                  </a:schemeClr>
                </a:solidFill>
                <a:latin typeface="Verdana"/>
                <a:ea typeface="+mn-ea"/>
                <a:cs typeface="Verdana"/>
              </a:defRPr>
            </a:lvl3pPr>
            <a:lvl4pPr marL="1600200" indent="-228600" algn="l" defTabSz="457200" rtl="0" eaLnBrk="1" latinLnBrk="0" hangingPunct="1">
              <a:spcBef>
                <a:spcPct val="20000"/>
              </a:spcBef>
              <a:buClr>
                <a:srgbClr val="2299FF"/>
              </a:buClr>
              <a:buFont typeface="Wingdings" charset="2"/>
              <a:buChar char="§"/>
              <a:defRPr sz="2400" kern="1200">
                <a:solidFill>
                  <a:schemeClr val="tx1">
                    <a:lumMod val="90000"/>
                    <a:lumOff val="10000"/>
                  </a:schemeClr>
                </a:solidFill>
                <a:latin typeface="Verdana"/>
                <a:ea typeface="+mn-ea"/>
                <a:cs typeface="Verdana"/>
              </a:defRPr>
            </a:lvl4pPr>
            <a:lvl5pPr marL="2057400" indent="-228600" algn="l" defTabSz="457200" rtl="0" eaLnBrk="1" latinLnBrk="0" hangingPunct="1">
              <a:spcBef>
                <a:spcPct val="20000"/>
              </a:spcBef>
              <a:buClr>
                <a:srgbClr val="2299FF"/>
              </a:buClr>
              <a:buFont typeface="Wingdings" charset="2"/>
              <a:buChar char="§"/>
              <a:defRPr sz="2400" kern="1200">
                <a:solidFill>
                  <a:schemeClr val="tx1">
                    <a:lumMod val="90000"/>
                    <a:lumOff val="10000"/>
                  </a:schemeClr>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ts val="24"/>
              </a:spcBef>
              <a:spcAft>
                <a:spcPct val="0"/>
              </a:spcAft>
              <a:buClr>
                <a:srgbClr val="139EEC"/>
              </a:buClr>
              <a:buSzTx/>
              <a:buNone/>
              <a:tabLst/>
              <a:defRPr/>
            </a:pPr>
            <a:endParaRPr lang="en-GB" sz="1800" noProof="0" dirty="0">
              <a:solidFill>
                <a:srgbClr val="333333"/>
              </a:solidFill>
              <a:latin typeface="Calibri" panose="020F0502020204030204" pitchFamily="34" charset="0"/>
              <a:ea typeface="MS PGothic" panose="020B0600070205080204" pitchFamily="34" charset="-128"/>
              <a:cs typeface="+mn-cs"/>
            </a:endParaRPr>
          </a:p>
          <a:p>
            <a:pPr>
              <a:spcBef>
                <a:spcPts val="24"/>
              </a:spcBef>
              <a:buClr>
                <a:srgbClr val="139EEC"/>
              </a:buClr>
              <a:buFont typeface="Wingdings 2" panose="05020102010507070707" pitchFamily="18" charset="2"/>
              <a:buChar char=""/>
              <a:defRPr/>
            </a:pPr>
            <a:r>
              <a:rPr lang="en-GB" sz="2000" noProof="0" dirty="0">
                <a:latin typeface="Calibri"/>
                <a:ea typeface="Calibri" panose="020F0502020204030204" pitchFamily="34" charset="0"/>
                <a:cs typeface="Arial"/>
              </a:rPr>
              <a:t>Contributes to Ofsted’s Spiritual, Moral, Social and Cultural development of pupils, can develop cultural capital and demonstrate a schools commitment to a broad and balanced curriculum.</a:t>
            </a:r>
          </a:p>
          <a:p>
            <a:pPr>
              <a:spcBef>
                <a:spcPts val="24"/>
              </a:spcBef>
              <a:buClr>
                <a:srgbClr val="139EEC"/>
              </a:buClr>
              <a:buFont typeface="Wingdings 2" panose="05020102010507070707" pitchFamily="18" charset="2"/>
              <a:buChar char=""/>
              <a:defRPr/>
            </a:pPr>
            <a:endParaRPr lang="en-GB" sz="2000" noProof="0" dirty="0">
              <a:latin typeface="Calibri"/>
              <a:ea typeface="Calibri" panose="020F0502020204030204" pitchFamily="34" charset="0"/>
              <a:cs typeface="Arial"/>
            </a:endParaRPr>
          </a:p>
          <a:p>
            <a:pPr>
              <a:spcBef>
                <a:spcPts val="24"/>
              </a:spcBef>
              <a:buClr>
                <a:srgbClr val="139EEC"/>
              </a:buClr>
              <a:buFont typeface="Wingdings 2" panose="05020102010507070707" pitchFamily="18" charset="2"/>
              <a:buChar char=""/>
              <a:defRPr/>
            </a:pPr>
            <a:r>
              <a:rPr lang="en-GB" sz="2000" noProof="0" dirty="0">
                <a:latin typeface="Calibri"/>
                <a:ea typeface="Calibri" panose="020F0502020204030204" pitchFamily="34" charset="0"/>
                <a:cs typeface="Arial"/>
              </a:rPr>
              <a:t>Supports the development of students’ meta-cognition and vital 21</a:t>
            </a:r>
            <a:r>
              <a:rPr lang="en-GB" sz="2000" baseline="30000" noProof="0" dirty="0">
                <a:latin typeface="Calibri"/>
                <a:ea typeface="Calibri" panose="020F0502020204030204" pitchFamily="34" charset="0"/>
                <a:cs typeface="Arial"/>
              </a:rPr>
              <a:t>st</a:t>
            </a:r>
            <a:r>
              <a:rPr lang="en-GB" sz="2000" noProof="0" dirty="0">
                <a:latin typeface="Calibri"/>
                <a:ea typeface="Calibri" panose="020F0502020204030204" pitchFamily="34" charset="0"/>
                <a:cs typeface="Arial"/>
              </a:rPr>
              <a:t> Century skills.</a:t>
            </a:r>
          </a:p>
          <a:p>
            <a:pPr marL="0" indent="0">
              <a:spcBef>
                <a:spcPts val="24"/>
              </a:spcBef>
              <a:buClr>
                <a:srgbClr val="139EEC"/>
              </a:buClr>
              <a:buNone/>
              <a:defRPr/>
            </a:pPr>
            <a:endParaRPr lang="en-GB" sz="2000" noProof="0" dirty="0">
              <a:latin typeface="Calibri"/>
              <a:ea typeface="Calibri" panose="020F0502020204030204" pitchFamily="34" charset="0"/>
              <a:cs typeface="Arial"/>
            </a:endParaRPr>
          </a:p>
          <a:p>
            <a:pPr>
              <a:spcBef>
                <a:spcPts val="24"/>
              </a:spcBef>
              <a:buClr>
                <a:srgbClr val="139EEC"/>
              </a:buClr>
              <a:buFont typeface="Wingdings 2" panose="05020102010507070707" pitchFamily="18" charset="2"/>
              <a:buChar char=""/>
              <a:defRPr/>
            </a:pPr>
            <a:r>
              <a:rPr lang="en-GB" sz="2000" noProof="0" dirty="0">
                <a:latin typeface="Calibri"/>
                <a:ea typeface="Calibri" panose="020F0502020204030204" pitchFamily="34" charset="0"/>
                <a:cs typeface="Arial"/>
              </a:rPr>
              <a:t>Can be delivered within the curriculum and across subject areas.</a:t>
            </a:r>
          </a:p>
          <a:p>
            <a:pPr>
              <a:spcBef>
                <a:spcPts val="24"/>
              </a:spcBef>
              <a:buClr>
                <a:srgbClr val="139EEC"/>
              </a:buClr>
              <a:buFont typeface="Wingdings 2" panose="05020102010507070707" pitchFamily="18" charset="2"/>
              <a:buChar char=""/>
              <a:defRPr/>
            </a:pPr>
            <a:endParaRPr lang="en-GB" sz="1800" noProof="0" dirty="0">
              <a:effectLst/>
              <a:latin typeface="Calibri" panose="020F0502020204030204" pitchFamily="34" charset="0"/>
              <a:ea typeface="Calibri" panose="020F0502020204030204" pitchFamily="34" charset="0"/>
              <a:cs typeface="Arial" panose="020B0604020202020204" pitchFamily="34" charset="0"/>
            </a:endParaRPr>
          </a:p>
          <a:p>
            <a:pPr>
              <a:spcBef>
                <a:spcPts val="24"/>
              </a:spcBef>
              <a:buClr>
                <a:srgbClr val="139EEC"/>
              </a:buClr>
              <a:buFont typeface="Wingdings 2" panose="05020102010507070707" pitchFamily="18" charset="2"/>
              <a:buChar char=""/>
              <a:defRPr/>
            </a:pPr>
            <a:endParaRPr lang="en-GB" sz="1800" noProof="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base" latinLnBrk="0" hangingPunct="1">
              <a:lnSpc>
                <a:spcPct val="100000"/>
              </a:lnSpc>
              <a:spcBef>
                <a:spcPts val="24"/>
              </a:spcBef>
              <a:spcAft>
                <a:spcPct val="0"/>
              </a:spcAft>
              <a:buClr>
                <a:srgbClr val="139EEC"/>
              </a:buClr>
              <a:buSzTx/>
              <a:buNone/>
              <a:tabLst/>
              <a:defRPr/>
            </a:pPr>
            <a:endParaRPr lang="en-GB" noProof="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019090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1">
            <a:extLst>
              <a:ext uri="{FF2B5EF4-FFF2-40B4-BE49-F238E27FC236}">
                <a16:creationId xmlns:a16="http://schemas.microsoft.com/office/drawing/2014/main" id="{38193DFD-83B6-4080-AC78-DC33D0CEB9C0}"/>
              </a:ext>
            </a:extLst>
          </p:cNvPr>
          <p:cNvSpPr>
            <a:spLocks noGrp="1"/>
          </p:cNvSpPr>
          <p:nvPr>
            <p:ph type="title"/>
          </p:nvPr>
        </p:nvSpPr>
        <p:spPr>
          <a:xfrm>
            <a:off x="0" y="274638"/>
            <a:ext cx="8686800" cy="1047750"/>
          </a:xfrm>
        </p:spPr>
        <p:txBody>
          <a:bodyPr/>
          <a:lstStyle/>
          <a:p>
            <a:pPr eaLnBrk="1" hangingPunct="1"/>
            <a:r>
              <a:rPr lang="en-GB" sz="2400" noProof="0" dirty="0">
                <a:latin typeface="Verdana" panose="020B0604030504040204" pitchFamily="34" charset="0"/>
              </a:rPr>
              <a:t>Booking moderations for </a:t>
            </a:r>
            <a:br>
              <a:rPr lang="en-GB" sz="2400" noProof="0" dirty="0">
                <a:latin typeface="Verdana" panose="020B0604030504040204" pitchFamily="34" charset="0"/>
              </a:rPr>
            </a:br>
            <a:r>
              <a:rPr lang="en-GB" sz="2400" noProof="0" dirty="0">
                <a:latin typeface="Verdana" panose="020B0604030504040204" pitchFamily="34" charset="0"/>
              </a:rPr>
              <a:t>adapted assessment </a:t>
            </a:r>
            <a:br>
              <a:rPr lang="en-GB" sz="2400" noProof="0" dirty="0">
                <a:latin typeface="Verdana" panose="020B0604030504040204" pitchFamily="34" charset="0"/>
              </a:rPr>
            </a:br>
            <a:r>
              <a:rPr lang="en-GB" sz="2400" noProof="0" dirty="0">
                <a:latin typeface="Verdana" panose="020B0604030504040204" pitchFamily="34" charset="0"/>
              </a:rPr>
              <a:t>under VCRF</a:t>
            </a:r>
          </a:p>
        </p:txBody>
      </p:sp>
      <p:pic>
        <p:nvPicPr>
          <p:cNvPr id="6" name="Picture 6" descr="Artboard 1 copy 2.pdf">
            <a:extLst>
              <a:ext uri="{FF2B5EF4-FFF2-40B4-BE49-F238E27FC236}">
                <a16:creationId xmlns:a16="http://schemas.microsoft.com/office/drawing/2014/main" id="{755EA0D3-E090-4E97-B429-5445828A9F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9286"/>
            <a:ext cx="7345017" cy="137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C995556-991C-4D76-899D-7FBA7CACE3B0}"/>
              </a:ext>
            </a:extLst>
          </p:cNvPr>
          <p:cNvSpPr txBox="1"/>
          <p:nvPr/>
        </p:nvSpPr>
        <p:spPr>
          <a:xfrm>
            <a:off x="367748" y="334939"/>
            <a:ext cx="6708913" cy="523220"/>
          </a:xfrm>
          <a:prstGeom prst="rect">
            <a:avLst/>
          </a:prstGeom>
          <a:noFill/>
        </p:spPr>
        <p:txBody>
          <a:bodyPr wrap="square" rtlCol="0">
            <a:spAutoFit/>
          </a:bodyPr>
          <a:lstStyle/>
          <a:p>
            <a:r>
              <a:rPr lang="en-GB" sz="2800" noProof="0" dirty="0">
                <a:solidFill>
                  <a:schemeClr val="bg1"/>
                </a:solidFill>
                <a:latin typeface="Verdana" panose="020B0604030504040204" pitchFamily="34" charset="0"/>
                <a:ea typeface="Verdana" panose="020B0604030504040204" pitchFamily="34" charset="0"/>
              </a:rPr>
              <a:t>Why is Arts Award valuable</a:t>
            </a:r>
          </a:p>
        </p:txBody>
      </p:sp>
      <p:sp>
        <p:nvSpPr>
          <p:cNvPr id="8" name="TextBox 7">
            <a:extLst>
              <a:ext uri="{FF2B5EF4-FFF2-40B4-BE49-F238E27FC236}">
                <a16:creationId xmlns:a16="http://schemas.microsoft.com/office/drawing/2014/main" id="{085D4DD6-287F-30EA-CA4D-71D6161EDDFD}"/>
              </a:ext>
            </a:extLst>
          </p:cNvPr>
          <p:cNvSpPr txBox="1"/>
          <p:nvPr/>
        </p:nvSpPr>
        <p:spPr>
          <a:xfrm>
            <a:off x="296612" y="1322388"/>
            <a:ext cx="8550776" cy="4801314"/>
          </a:xfrm>
          <a:prstGeom prst="rect">
            <a:avLst/>
          </a:prstGeom>
          <a:noFill/>
        </p:spPr>
        <p:txBody>
          <a:bodyPr wrap="square">
            <a:spAutoFit/>
          </a:bodyPr>
          <a:lstStyle/>
          <a:p>
            <a:pPr marL="342900" indent="-342900">
              <a:spcBef>
                <a:spcPts val="24"/>
              </a:spcBef>
              <a:buClr>
                <a:srgbClr val="139EEC"/>
              </a:buClr>
              <a:buFont typeface="Wingdings 2" panose="05020102010507070707" pitchFamily="18" charset="2"/>
              <a:buChar char="»"/>
              <a:defRPr/>
            </a:pPr>
            <a:r>
              <a:rPr lang="en-GB" sz="1800" noProof="0" dirty="0">
                <a:solidFill>
                  <a:srgbClr val="333333"/>
                </a:solidFill>
              </a:rPr>
              <a:t>It’s a national qualification that can accredit young people’s work and will look good on their CVs</a:t>
            </a:r>
          </a:p>
          <a:p>
            <a:pPr marL="342900" indent="-342900">
              <a:spcBef>
                <a:spcPts val="24"/>
              </a:spcBef>
              <a:buClr>
                <a:srgbClr val="139EEC"/>
              </a:buClr>
              <a:buFont typeface="Wingdings 2" panose="05020102010507070707" pitchFamily="18" charset="2"/>
              <a:buChar char="»"/>
              <a:defRPr/>
            </a:pPr>
            <a:endParaRPr lang="en-GB" sz="1800" noProof="0" dirty="0">
              <a:solidFill>
                <a:srgbClr val="333333"/>
              </a:solidFill>
            </a:endParaRPr>
          </a:p>
          <a:p>
            <a:pPr marL="342900" indent="-342900">
              <a:spcBef>
                <a:spcPts val="24"/>
              </a:spcBef>
              <a:buClr>
                <a:srgbClr val="139EEC"/>
              </a:buClr>
              <a:buFont typeface="Wingdings 2" panose="05020102010507070707" pitchFamily="18" charset="2"/>
              <a:buChar char="»"/>
              <a:defRPr/>
            </a:pPr>
            <a:r>
              <a:rPr lang="en-GB" sz="1800" noProof="0" dirty="0">
                <a:solidFill>
                  <a:srgbClr val="333333"/>
                </a:solidFill>
              </a:rPr>
              <a:t>It helps develop employability skills such as communication, organisation, planning and team working; as well as building art form knowledge and creativity</a:t>
            </a:r>
          </a:p>
          <a:p>
            <a:pPr marL="342900" indent="-342900">
              <a:spcBef>
                <a:spcPts val="24"/>
              </a:spcBef>
              <a:buClr>
                <a:srgbClr val="139EEC"/>
              </a:buClr>
              <a:buFont typeface="Wingdings 2" panose="05020102010507070707" pitchFamily="18" charset="2"/>
              <a:buChar char="»"/>
              <a:defRPr/>
            </a:pPr>
            <a:endParaRPr lang="en-GB" sz="1800" noProof="0" dirty="0">
              <a:solidFill>
                <a:srgbClr val="333333"/>
              </a:solidFill>
            </a:endParaRPr>
          </a:p>
          <a:p>
            <a:pPr marL="342900" indent="-342900">
              <a:spcBef>
                <a:spcPts val="24"/>
              </a:spcBef>
              <a:buClr>
                <a:srgbClr val="139EEC"/>
              </a:buClr>
              <a:buFont typeface="Wingdings 2" panose="05020102010507070707" pitchFamily="18" charset="2"/>
              <a:buChar char="»"/>
              <a:defRPr/>
            </a:pPr>
            <a:r>
              <a:rPr lang="en-GB" sz="1800" noProof="0" dirty="0">
                <a:solidFill>
                  <a:srgbClr val="333333"/>
                </a:solidFill>
              </a:rPr>
              <a:t>It’s accessible: Arts Award measures individual personal progress  and can be adapted to a range of art forms, activities and timeframes. Evidence can be collected in any format and doesn’t have to be written</a:t>
            </a:r>
          </a:p>
          <a:p>
            <a:pPr marL="342900" indent="-342900">
              <a:spcBef>
                <a:spcPts val="24"/>
              </a:spcBef>
              <a:buClr>
                <a:srgbClr val="139EEC"/>
              </a:buClr>
              <a:buFont typeface="Wingdings 2" panose="05020102010507070707" pitchFamily="18" charset="2"/>
              <a:buChar char="»"/>
              <a:defRPr/>
            </a:pPr>
            <a:endParaRPr lang="en-GB" sz="1800" noProof="0" dirty="0">
              <a:solidFill>
                <a:srgbClr val="333333"/>
              </a:solidFill>
            </a:endParaRPr>
          </a:p>
          <a:p>
            <a:pPr marL="342900" indent="-342900">
              <a:spcBef>
                <a:spcPts val="24"/>
              </a:spcBef>
              <a:buClr>
                <a:srgbClr val="139EEC"/>
              </a:buClr>
              <a:buFont typeface="Wingdings 2" panose="05020102010507070707" pitchFamily="18" charset="2"/>
              <a:buChar char="»"/>
              <a:defRPr/>
            </a:pPr>
            <a:r>
              <a:rPr lang="en-GB" sz="1800" noProof="0" dirty="0">
                <a:solidFill>
                  <a:srgbClr val="333333"/>
                </a:solidFill>
              </a:rPr>
              <a:t>It supports progression by acting as a bridge to support young people into further engagement with the arts, study or training</a:t>
            </a:r>
          </a:p>
          <a:p>
            <a:pPr marL="342900" indent="-342900">
              <a:spcBef>
                <a:spcPts val="24"/>
              </a:spcBef>
              <a:buClr>
                <a:srgbClr val="139EEC"/>
              </a:buClr>
              <a:buFont typeface="Wingdings 2" panose="05020102010507070707" pitchFamily="18" charset="2"/>
              <a:buChar char="»"/>
              <a:defRPr/>
            </a:pPr>
            <a:endParaRPr lang="en-GB" sz="1800" noProof="0" dirty="0">
              <a:solidFill>
                <a:srgbClr val="333333"/>
              </a:solidFill>
            </a:endParaRPr>
          </a:p>
          <a:p>
            <a:pPr marL="342900" indent="-342900">
              <a:spcBef>
                <a:spcPts val="24"/>
              </a:spcBef>
              <a:buClr>
                <a:srgbClr val="139EEC"/>
              </a:buClr>
              <a:buFont typeface="Wingdings 2" panose="05020102010507070707" pitchFamily="18" charset="2"/>
              <a:buChar char="»"/>
              <a:defRPr/>
            </a:pPr>
            <a:r>
              <a:rPr lang="en-GB" sz="1800" noProof="0" dirty="0">
                <a:solidFill>
                  <a:srgbClr val="333333"/>
                </a:solidFill>
              </a:rPr>
              <a:t>It builds confidence: Young people explore their own interests and reflect on their own personal progress, building confidence along the way</a:t>
            </a:r>
          </a:p>
          <a:p>
            <a:pPr>
              <a:spcBef>
                <a:spcPts val="24"/>
              </a:spcBef>
              <a:buClr>
                <a:srgbClr val="139EEC"/>
              </a:buClr>
              <a:defRPr/>
            </a:pPr>
            <a:endParaRPr lang="en-GB" sz="1800" noProof="0" dirty="0">
              <a:solidFill>
                <a:srgbClr val="333333"/>
              </a:solidFill>
              <a:latin typeface="Calibri" panose="020F0502020204030204" pitchFamily="34" charset="0"/>
              <a:ea typeface="MS PGothic" panose="020B0600070205080204" pitchFamily="34" charset="-128"/>
              <a:cs typeface="+mn-cs"/>
            </a:endParaRPr>
          </a:p>
          <a:p>
            <a:pPr>
              <a:spcBef>
                <a:spcPts val="24"/>
              </a:spcBef>
              <a:buClr>
                <a:srgbClr val="139EEC"/>
              </a:buClr>
              <a:defRPr/>
            </a:pPr>
            <a:endParaRPr lang="en-GB" sz="1800" noProof="0" dirty="0">
              <a:solidFill>
                <a:srgbClr val="333333"/>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3578684237"/>
      </p:ext>
    </p:extLst>
  </p:cSld>
  <p:clrMapOvr>
    <a:masterClrMapping/>
  </p:clrMapOvr>
</p:sld>
</file>

<file path=ppt/theme/theme1.xml><?xml version="1.0" encoding="utf-8"?>
<a:theme xmlns:a="http://schemas.openxmlformats.org/drawingml/2006/main" name="Office Theme">
  <a:themeElements>
    <a:clrScheme name="Trinity Arts Award colours">
      <a:dk1>
        <a:srgbClr val="333333"/>
      </a:dk1>
      <a:lt1>
        <a:sysClr val="window" lastClr="FFFFFF"/>
      </a:lt1>
      <a:dk2>
        <a:srgbClr val="0099FF"/>
      </a:dk2>
      <a:lt2>
        <a:srgbClr val="EEECE1"/>
      </a:lt2>
      <a:accent1>
        <a:srgbClr val="0099FF"/>
      </a:accent1>
      <a:accent2>
        <a:srgbClr val="F2238A"/>
      </a:accent2>
      <a:accent3>
        <a:srgbClr val="00B299"/>
      </a:accent3>
      <a:accent4>
        <a:srgbClr val="E96419"/>
      </a:accent4>
      <a:accent5>
        <a:srgbClr val="A66FB4"/>
      </a:accent5>
      <a:accent6>
        <a:srgbClr val="66B238"/>
      </a:accent6>
      <a:hlink>
        <a:srgbClr val="0000FF"/>
      </a:hlink>
      <a:folHlink>
        <a:srgbClr val="FED1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8EC46543F17674DB7BAEB006C683275" ma:contentTypeVersion="13" ma:contentTypeDescription="Create a new document." ma:contentTypeScope="" ma:versionID="6af224c193f70f01e9ec3d698228b186">
  <xsd:schema xmlns:xsd="http://www.w3.org/2001/XMLSchema" xmlns:xs="http://www.w3.org/2001/XMLSchema" xmlns:p="http://schemas.microsoft.com/office/2006/metadata/properties" xmlns:ns2="0db2115f-a424-45b3-91d1-505fee2d4b90" xmlns:ns3="900d71be-56e1-430a-bf01-b9540566e602" targetNamespace="http://schemas.microsoft.com/office/2006/metadata/properties" ma:root="true" ma:fieldsID="24a2f9db11256fa7ffc4cb350973fa55" ns2:_="" ns3:_="">
    <xsd:import namespace="0db2115f-a424-45b3-91d1-505fee2d4b90"/>
    <xsd:import namespace="900d71be-56e1-430a-bf01-b9540566e60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b2115f-a424-45b3-91d1-505fee2d4b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bd8122d-08b1-42ba-905d-69a51aae94aa"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00d71be-56e1-430a-bf01-b9540566e60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699a3f4-8298-405d-a0fd-315b4ff9bb28}" ma:internalName="TaxCatchAll" ma:showField="CatchAllData" ma:web="900d71be-56e1-430a-bf01-b9540566e6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E5601A-9924-44E7-90B1-EE6B054C2FC6}">
  <ds:schemaRefs>
    <ds:schemaRef ds:uri="http://schemas.microsoft.com/sharepoint/v3/contenttype/forms"/>
  </ds:schemaRefs>
</ds:datastoreItem>
</file>

<file path=customXml/itemProps2.xml><?xml version="1.0" encoding="utf-8"?>
<ds:datastoreItem xmlns:ds="http://schemas.openxmlformats.org/officeDocument/2006/customXml" ds:itemID="{F5548C69-5372-4A00-BF7B-B36D800DDA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b2115f-a424-45b3-91d1-505fee2d4b90"/>
    <ds:schemaRef ds:uri="900d71be-56e1-430a-bf01-b9540566e6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3765</TotalTime>
  <Words>1961</Words>
  <Application>Microsoft Office PowerPoint</Application>
  <PresentationFormat>On-screen Show (4:3)</PresentationFormat>
  <Paragraphs>171</Paragraphs>
  <Slides>18</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Ariel</vt:lpstr>
      <vt:lpstr>Calibri</vt:lpstr>
      <vt:lpstr>Verdana</vt:lpstr>
      <vt:lpstr>Wingdings</vt:lpstr>
      <vt:lpstr>Wingdings 2</vt:lpstr>
      <vt:lpstr>Office Theme</vt:lpstr>
      <vt:lpstr>PowerPoint Presentation</vt:lpstr>
      <vt:lpstr>What is Arts Award?</vt:lpstr>
      <vt:lpstr>Arts Award levels</vt:lpstr>
      <vt:lpstr>Why is Arts Award valuable?</vt:lpstr>
      <vt:lpstr>PowerPoint Presentation</vt:lpstr>
      <vt:lpstr>What young people gain</vt:lpstr>
      <vt:lpstr>Arts Award portfolios</vt:lpstr>
      <vt:lpstr>Benefits and outcomes</vt:lpstr>
      <vt:lpstr>Booking moderations for  adapted assessment  under VCRF</vt:lpstr>
      <vt:lpstr>The Impact of Arts Award</vt:lpstr>
      <vt:lpstr>Arts Award in schools and colleges</vt:lpstr>
      <vt:lpstr>Arts Award in arts and  cultural organisations</vt:lpstr>
      <vt:lpstr>Arts Award in Youth and Community organisations</vt:lpstr>
      <vt:lpstr>Arts Award partners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King"</dc:creator>
  <cp:lastModifiedBy>Nicola King</cp:lastModifiedBy>
  <cp:revision>35</cp:revision>
  <dcterms:created xsi:type="dcterms:W3CDTF">2018-02-09T19:44:34Z</dcterms:created>
  <dcterms:modified xsi:type="dcterms:W3CDTF">2025-06-20T11:15:30Z</dcterms:modified>
</cp:coreProperties>
</file>